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13716000" cx="24384000"/>
  <p:notesSz cx="6858000" cy="9144000"/>
  <p:embeddedFontLst>
    <p:embeddedFont>
      <p:font typeface="Merriweather Sans"/>
      <p:regular r:id="rId60"/>
      <p:bold r:id="rId61"/>
      <p:italic r:id="rId62"/>
      <p:boldItalic r:id="rId63"/>
    </p:embeddedFont>
    <p:embeddedFont>
      <p:font typeface="Helvetica Neue"/>
      <p:regular r:id="rId64"/>
      <p:bold r:id="rId65"/>
      <p:italic r:id="rId66"/>
      <p:boldItalic r:id="rId67"/>
    </p:embeddedFont>
    <p:embeddedFont>
      <p:font typeface="Gill Sans"/>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Sans-italic.fntdata"/><Relationship Id="rId61" Type="http://schemas.openxmlformats.org/officeDocument/2006/relationships/font" Target="fonts/MerriweatherSans-bold.fntdata"/><Relationship Id="rId20" Type="http://schemas.openxmlformats.org/officeDocument/2006/relationships/slide" Target="slides/slide15.xml"/><Relationship Id="rId64" Type="http://schemas.openxmlformats.org/officeDocument/2006/relationships/font" Target="fonts/HelveticaNeue-regular.fntdata"/><Relationship Id="rId63" Type="http://schemas.openxmlformats.org/officeDocument/2006/relationships/font" Target="fonts/MerriweatherSans-boldItalic.fntdata"/><Relationship Id="rId22" Type="http://schemas.openxmlformats.org/officeDocument/2006/relationships/slide" Target="slides/slide17.xml"/><Relationship Id="rId66" Type="http://schemas.openxmlformats.org/officeDocument/2006/relationships/font" Target="fonts/HelveticaNeue-italic.fntdata"/><Relationship Id="rId21" Type="http://schemas.openxmlformats.org/officeDocument/2006/relationships/slide" Target="slides/slide16.xml"/><Relationship Id="rId65" Type="http://schemas.openxmlformats.org/officeDocument/2006/relationships/font" Target="fonts/HelveticaNeue-bold.fntdata"/><Relationship Id="rId24" Type="http://schemas.openxmlformats.org/officeDocument/2006/relationships/slide" Target="slides/slide19.xml"/><Relationship Id="rId68" Type="http://schemas.openxmlformats.org/officeDocument/2006/relationships/font" Target="fonts/GillSans-regular.fntdata"/><Relationship Id="rId23" Type="http://schemas.openxmlformats.org/officeDocument/2006/relationships/slide" Target="slides/slide18.xml"/><Relationship Id="rId67" Type="http://schemas.openxmlformats.org/officeDocument/2006/relationships/font" Target="fonts/HelveticaNeue-boldItalic.fntdata"/><Relationship Id="rId60" Type="http://schemas.openxmlformats.org/officeDocument/2006/relationships/font" Target="fonts/MerriweatherSans-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Gill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bbc5d56c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g56bbc5d56c_0_1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6bbc5d56c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g56bbc5d56c_0_1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6bbc5d56c_0_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a problem exhibits these things, you can “consider” using dynamic programming, that doesn’t mean DP is always the right way to go.  Maybe you’re trying to find the shortest path in a maze. We can use other algorithms like BFS/DFS for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5" name="Google Shape;255;g56bbc5d56c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bbc5d56c_0_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56bbc5d56c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bbc5d56c_0_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56bbc5d56c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6c045696c_2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56c045696c_2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bbc5d56c_0_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56bbc5d56c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6c045696c_2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56c045696c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6bbc5d56c_0_2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56bbc5d56c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6bbc5d56c_0_2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56bbc5d56c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6bbc5d56c_0_2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56bbc5d56c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6c045696c_2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56c045696c_2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6bbc5d56c_0_2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56bbc5d56c_0_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6c045696c_2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56c045696c_2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6bbc5d56c_0_2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56bbc5d56c_0_2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6c045696c_2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56c045696c_2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6bbc5d56c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56bbc5d56c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6c045696c_2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56c045696c_2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6bbc5d56c_0_1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56bbc5d56c_0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6c045696c_2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56c045696c_2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6bbc5d56c_0_1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56bbc5d56c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6c045696c_2_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56c045696c_2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6bbc5d56c_0_2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56bbc5d56c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6c045696c_2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56c045696c_2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6c045696c_2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56c045696c_2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6bbc5d56c_0_2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56bbc5d56c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56bbc5d56c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 name="Google Shape;36;g56bbc5d56c_0_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6bbc5d56c_0_3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56bbc5d56c_0_3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6bbc5d56c_0_3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56bbc5d56c_0_3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6bbc5d56c_0_3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56bbc5d56c_0_3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6c045696c_2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g56c045696c_2_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6c045696c_2_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56c045696c_2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6bbc5d56c_0_2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56bbc5d56c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6bbc5d56c_0_2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56bbc5d56c_0_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6c045696c_2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56c045696c_2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6bbc5d56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g56bbc5d56c_0_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6c045696c_2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56c045696c_2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6bbc5d56c_0_3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56bbc5d56c_0_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56c045696c_2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56c045696c_2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56bbc5d56c_0_3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56bbc5d56c_0_3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6bbc5d56c_0_3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56bbc5d56c_0_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bbc5d56c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g56bbc5d56c_0_1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bbc5d56c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56bbc5d56c_0_1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5"/>
          <p:cNvSpPr/>
          <p:nvPr/>
        </p:nvSpPr>
        <p:spPr>
          <a:xfrm>
            <a:off x="1521833" y="5183696"/>
            <a:ext cx="21340333" cy="305314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i="0" lang="en-US" sz="9600" u="none" cap="none" strike="noStrike">
                <a:solidFill>
                  <a:schemeClr val="lt1"/>
                </a:solidFill>
                <a:latin typeface="Arial"/>
                <a:ea typeface="Arial"/>
                <a:cs typeface="Arial"/>
                <a:sym typeface="Arial"/>
              </a:rPr>
              <a:t>Dynamic Programming I</a:t>
            </a:r>
            <a:endParaRPr b="1" i="0" sz="1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164" name="Google Shape;164;p14"/>
          <p:cNvSpPr txBox="1"/>
          <p:nvPr/>
        </p:nvSpPr>
        <p:spPr>
          <a:xfrm>
            <a:off x="1524000" y="2879724"/>
            <a:ext cx="22063364" cy="814778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b="0" i="0" lang="en-US" sz="7000" u="none" cap="none" strike="noStrike">
                <a:solidFill>
                  <a:schemeClr val="dk1"/>
                </a:solidFill>
                <a:latin typeface="Arial"/>
                <a:ea typeface="Arial"/>
                <a:cs typeface="Arial"/>
                <a:sym typeface="Arial"/>
              </a:rPr>
              <a:t>Draw the recursive tree for finding the 5</a:t>
            </a:r>
            <a:r>
              <a:rPr b="0" baseline="30000" i="0" lang="en-US" sz="7000" u="none" cap="none" strike="noStrike">
                <a:solidFill>
                  <a:schemeClr val="dk1"/>
                </a:solidFill>
                <a:latin typeface="Arial"/>
                <a:ea typeface="Arial"/>
                <a:cs typeface="Arial"/>
                <a:sym typeface="Arial"/>
              </a:rPr>
              <a:t>th</a:t>
            </a:r>
            <a:r>
              <a:rPr b="0" i="0" lang="en-US" sz="7000" u="none" cap="none" strike="noStrike">
                <a:solidFill>
                  <a:schemeClr val="dk1"/>
                </a:solidFill>
                <a:latin typeface="Arial"/>
                <a:ea typeface="Arial"/>
                <a:cs typeface="Arial"/>
                <a:sym typeface="Arial"/>
              </a:rPr>
              <a:t> Fibonacci number.</a:t>
            </a:r>
            <a:endParaRPr/>
          </a:p>
        </p:txBody>
      </p:sp>
      <p:sp>
        <p:nvSpPr>
          <p:cNvPr id="165" name="Google Shape;165;p14"/>
          <p:cNvSpPr/>
          <p:nvPr/>
        </p:nvSpPr>
        <p:spPr>
          <a:xfrm>
            <a:off x="13920119" y="4193948"/>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166" name="Google Shape;166;p14"/>
          <p:cNvSpPr/>
          <p:nvPr/>
        </p:nvSpPr>
        <p:spPr>
          <a:xfrm>
            <a:off x="9648270" y="5404470"/>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167" name="Google Shape;167;p14"/>
          <p:cNvSpPr/>
          <p:nvPr/>
        </p:nvSpPr>
        <p:spPr>
          <a:xfrm>
            <a:off x="18051678" y="5324560"/>
            <a:ext cx="2070847" cy="2043953"/>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68" name="Google Shape;168;p14"/>
          <p:cNvSpPr/>
          <p:nvPr/>
        </p:nvSpPr>
        <p:spPr>
          <a:xfrm>
            <a:off x="7662198" y="7433655"/>
            <a:ext cx="2070847" cy="2043953"/>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69" name="Google Shape;169;p14"/>
          <p:cNvSpPr/>
          <p:nvPr/>
        </p:nvSpPr>
        <p:spPr>
          <a:xfrm>
            <a:off x="11561950" y="7368513"/>
            <a:ext cx="2070847" cy="2043953"/>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70" name="Google Shape;170;p14"/>
          <p:cNvSpPr/>
          <p:nvPr/>
        </p:nvSpPr>
        <p:spPr>
          <a:xfrm>
            <a:off x="16156023" y="7433655"/>
            <a:ext cx="2070847" cy="2043953"/>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71" name="Google Shape;171;p14"/>
          <p:cNvSpPr/>
          <p:nvPr/>
        </p:nvSpPr>
        <p:spPr>
          <a:xfrm>
            <a:off x="19935731" y="7490491"/>
            <a:ext cx="2070847" cy="2043953"/>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72" name="Google Shape;172;p14"/>
          <p:cNvSpPr/>
          <p:nvPr/>
        </p:nvSpPr>
        <p:spPr>
          <a:xfrm>
            <a:off x="5948606" y="9613611"/>
            <a:ext cx="2070847" cy="2043953"/>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73" name="Google Shape;173;p14"/>
          <p:cNvSpPr/>
          <p:nvPr/>
        </p:nvSpPr>
        <p:spPr>
          <a:xfrm>
            <a:off x="8427833" y="9597314"/>
            <a:ext cx="2070847" cy="2043953"/>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174" name="Google Shape;174;p14"/>
          <p:cNvCxnSpPr/>
          <p:nvPr/>
        </p:nvCxnSpPr>
        <p:spPr>
          <a:xfrm flipH="1">
            <a:off x="11719116" y="5303452"/>
            <a:ext cx="2089954" cy="722854"/>
          </a:xfrm>
          <a:prstGeom prst="straightConnector1">
            <a:avLst/>
          </a:prstGeom>
          <a:noFill/>
          <a:ln cap="flat" cmpd="sng" w="38100">
            <a:solidFill>
              <a:srgbClr val="000000"/>
            </a:solidFill>
            <a:prstDash val="solid"/>
            <a:miter lim="400000"/>
            <a:headEnd len="sm" w="sm" type="none"/>
            <a:tailEnd len="med" w="med" type="triangle"/>
          </a:ln>
        </p:spPr>
      </p:cxnSp>
      <p:cxnSp>
        <p:nvCxnSpPr>
          <p:cNvPr id="175" name="Google Shape;175;p14"/>
          <p:cNvCxnSpPr/>
          <p:nvPr/>
        </p:nvCxnSpPr>
        <p:spPr>
          <a:xfrm>
            <a:off x="16156409" y="5254655"/>
            <a:ext cx="2035558" cy="685095"/>
          </a:xfrm>
          <a:prstGeom prst="straightConnector1">
            <a:avLst/>
          </a:prstGeom>
          <a:noFill/>
          <a:ln cap="flat" cmpd="sng" w="38100">
            <a:solidFill>
              <a:srgbClr val="000000"/>
            </a:solidFill>
            <a:prstDash val="solid"/>
            <a:miter lim="400000"/>
            <a:headEnd len="sm" w="sm" type="none"/>
            <a:tailEnd len="med" w="med" type="triangle"/>
          </a:ln>
        </p:spPr>
      </p:cxnSp>
      <p:cxnSp>
        <p:nvCxnSpPr>
          <p:cNvPr id="176" name="Google Shape;176;p14"/>
          <p:cNvCxnSpPr/>
          <p:nvPr/>
        </p:nvCxnSpPr>
        <p:spPr>
          <a:xfrm flipH="1">
            <a:off x="17363637" y="6749782"/>
            <a:ext cx="669346" cy="605592"/>
          </a:xfrm>
          <a:prstGeom prst="straightConnector1">
            <a:avLst/>
          </a:prstGeom>
          <a:noFill/>
          <a:ln cap="flat" cmpd="sng" w="38100">
            <a:solidFill>
              <a:srgbClr val="000000"/>
            </a:solidFill>
            <a:prstDash val="solid"/>
            <a:miter lim="400000"/>
            <a:headEnd len="sm" w="sm" type="none"/>
            <a:tailEnd len="med" w="med" type="triangle"/>
          </a:ln>
        </p:spPr>
      </p:cxnSp>
      <p:cxnSp>
        <p:nvCxnSpPr>
          <p:cNvPr id="177" name="Google Shape;177;p14"/>
          <p:cNvCxnSpPr/>
          <p:nvPr/>
        </p:nvCxnSpPr>
        <p:spPr>
          <a:xfrm>
            <a:off x="20086616" y="6749782"/>
            <a:ext cx="573781" cy="552224"/>
          </a:xfrm>
          <a:prstGeom prst="straightConnector1">
            <a:avLst/>
          </a:prstGeom>
          <a:noFill/>
          <a:ln cap="flat" cmpd="sng" w="38100">
            <a:solidFill>
              <a:srgbClr val="000000"/>
            </a:solidFill>
            <a:prstDash val="solid"/>
            <a:miter lim="400000"/>
            <a:headEnd len="sm" w="sm" type="none"/>
            <a:tailEnd len="med" w="med" type="triangle"/>
          </a:ln>
        </p:spPr>
      </p:cxnSp>
      <p:cxnSp>
        <p:nvCxnSpPr>
          <p:cNvPr id="178" name="Google Shape;178;p14"/>
          <p:cNvCxnSpPr/>
          <p:nvPr/>
        </p:nvCxnSpPr>
        <p:spPr>
          <a:xfrm flipH="1">
            <a:off x="9033917" y="6872981"/>
            <a:ext cx="683389" cy="552224"/>
          </a:xfrm>
          <a:prstGeom prst="straightConnector1">
            <a:avLst/>
          </a:prstGeom>
          <a:noFill/>
          <a:ln cap="flat" cmpd="sng" w="38100">
            <a:solidFill>
              <a:srgbClr val="000000"/>
            </a:solidFill>
            <a:prstDash val="solid"/>
            <a:miter lim="400000"/>
            <a:headEnd len="sm" w="sm" type="none"/>
            <a:tailEnd len="med" w="med" type="triangle"/>
          </a:ln>
        </p:spPr>
      </p:cxnSp>
      <p:cxnSp>
        <p:nvCxnSpPr>
          <p:cNvPr id="179" name="Google Shape;179;p14"/>
          <p:cNvCxnSpPr/>
          <p:nvPr/>
        </p:nvCxnSpPr>
        <p:spPr>
          <a:xfrm>
            <a:off x="11759191" y="6837883"/>
            <a:ext cx="500212" cy="429390"/>
          </a:xfrm>
          <a:prstGeom prst="straightConnector1">
            <a:avLst/>
          </a:prstGeom>
          <a:noFill/>
          <a:ln cap="flat" cmpd="sng" w="38100">
            <a:solidFill>
              <a:srgbClr val="000000"/>
            </a:solidFill>
            <a:prstDash val="solid"/>
            <a:miter lim="400000"/>
            <a:headEnd len="sm" w="sm" type="none"/>
            <a:tailEnd len="med" w="med" type="triangle"/>
          </a:ln>
        </p:spPr>
      </p:cxnSp>
      <p:cxnSp>
        <p:nvCxnSpPr>
          <p:cNvPr id="180" name="Google Shape;180;p14"/>
          <p:cNvCxnSpPr/>
          <p:nvPr/>
        </p:nvCxnSpPr>
        <p:spPr>
          <a:xfrm flipH="1">
            <a:off x="7067671" y="8998850"/>
            <a:ext cx="692328" cy="523758"/>
          </a:xfrm>
          <a:prstGeom prst="straightConnector1">
            <a:avLst/>
          </a:prstGeom>
          <a:noFill/>
          <a:ln cap="flat" cmpd="sng" w="38100">
            <a:solidFill>
              <a:srgbClr val="000000"/>
            </a:solidFill>
            <a:prstDash val="solid"/>
            <a:miter lim="400000"/>
            <a:headEnd len="sm" w="sm" type="none"/>
            <a:tailEnd len="med" w="med" type="triangle"/>
          </a:ln>
        </p:spPr>
      </p:cxnSp>
      <p:cxnSp>
        <p:nvCxnSpPr>
          <p:cNvPr id="181" name="Google Shape;181;p14"/>
          <p:cNvCxnSpPr/>
          <p:nvPr/>
        </p:nvCxnSpPr>
        <p:spPr>
          <a:xfrm>
            <a:off x="9588904" y="9003367"/>
            <a:ext cx="405409" cy="587049"/>
          </a:xfrm>
          <a:prstGeom prst="straightConnector1">
            <a:avLst/>
          </a:prstGeom>
          <a:noFill/>
          <a:ln cap="flat" cmpd="sng" w="38100">
            <a:solidFill>
              <a:srgbClr val="000000"/>
            </a:solidFill>
            <a:prstDash val="solid"/>
            <a:miter lim="400000"/>
            <a:headEnd len="sm" w="sm" type="none"/>
            <a:tailEnd len="med" w="med" type="triangle"/>
          </a:ln>
        </p:spPr>
      </p:cxnSp>
      <p:sp>
        <p:nvSpPr>
          <p:cNvPr id="182" name="Google Shape;182;p14"/>
          <p:cNvSpPr/>
          <p:nvPr/>
        </p:nvSpPr>
        <p:spPr>
          <a:xfrm>
            <a:off x="4894744" y="11641267"/>
            <a:ext cx="2070847" cy="2043953"/>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83" name="Google Shape;183;p14"/>
          <p:cNvSpPr/>
          <p:nvPr/>
        </p:nvSpPr>
        <p:spPr>
          <a:xfrm>
            <a:off x="7253566" y="11674464"/>
            <a:ext cx="2070847" cy="2043953"/>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84" name="Google Shape;184;p14"/>
          <p:cNvSpPr/>
          <p:nvPr/>
        </p:nvSpPr>
        <p:spPr>
          <a:xfrm>
            <a:off x="10553485" y="9570668"/>
            <a:ext cx="2070847" cy="2043953"/>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85" name="Google Shape;185;p14"/>
          <p:cNvSpPr/>
          <p:nvPr/>
        </p:nvSpPr>
        <p:spPr>
          <a:xfrm>
            <a:off x="12801119" y="9570668"/>
            <a:ext cx="2070847" cy="2043953"/>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86" name="Google Shape;186;p14"/>
          <p:cNvSpPr/>
          <p:nvPr/>
        </p:nvSpPr>
        <p:spPr>
          <a:xfrm>
            <a:off x="15048753" y="9627963"/>
            <a:ext cx="2070847" cy="2043953"/>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87" name="Google Shape;187;p14"/>
          <p:cNvSpPr/>
          <p:nvPr/>
        </p:nvSpPr>
        <p:spPr>
          <a:xfrm>
            <a:off x="17405998" y="9597314"/>
            <a:ext cx="2070847" cy="2043953"/>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188" name="Google Shape;188;p14"/>
          <p:cNvCxnSpPr/>
          <p:nvPr/>
        </p:nvCxnSpPr>
        <p:spPr>
          <a:xfrm flipH="1">
            <a:off x="15703826" y="8998850"/>
            <a:ext cx="452197" cy="591566"/>
          </a:xfrm>
          <a:prstGeom prst="straightConnector1">
            <a:avLst/>
          </a:prstGeom>
          <a:noFill/>
          <a:ln cap="flat" cmpd="sng" w="38100">
            <a:solidFill>
              <a:srgbClr val="000000"/>
            </a:solidFill>
            <a:prstDash val="solid"/>
            <a:miter lim="400000"/>
            <a:headEnd len="sm" w="sm" type="none"/>
            <a:tailEnd len="med" w="med" type="triangle"/>
          </a:ln>
        </p:spPr>
      </p:cxnSp>
      <p:cxnSp>
        <p:nvCxnSpPr>
          <p:cNvPr id="189" name="Google Shape;189;p14"/>
          <p:cNvCxnSpPr>
            <a:endCxn id="187" idx="0"/>
          </p:cNvCxnSpPr>
          <p:nvPr/>
        </p:nvCxnSpPr>
        <p:spPr>
          <a:xfrm>
            <a:off x="18051722" y="9040814"/>
            <a:ext cx="389700" cy="556500"/>
          </a:xfrm>
          <a:prstGeom prst="straightConnector1">
            <a:avLst/>
          </a:prstGeom>
          <a:noFill/>
          <a:ln cap="flat" cmpd="sng" w="38100">
            <a:solidFill>
              <a:srgbClr val="000000"/>
            </a:solidFill>
            <a:prstDash val="solid"/>
            <a:miter lim="400000"/>
            <a:headEnd len="sm" w="sm" type="none"/>
            <a:tailEnd len="med" w="med" type="triangle"/>
          </a:ln>
        </p:spPr>
      </p:cxnSp>
      <p:cxnSp>
        <p:nvCxnSpPr>
          <p:cNvPr id="190" name="Google Shape;190;p14"/>
          <p:cNvCxnSpPr/>
          <p:nvPr/>
        </p:nvCxnSpPr>
        <p:spPr>
          <a:xfrm>
            <a:off x="13550470" y="8841644"/>
            <a:ext cx="600038" cy="587112"/>
          </a:xfrm>
          <a:prstGeom prst="straightConnector1">
            <a:avLst/>
          </a:prstGeom>
          <a:noFill/>
          <a:ln cap="flat" cmpd="sng" w="38100">
            <a:solidFill>
              <a:srgbClr val="000000"/>
            </a:solidFill>
            <a:prstDash val="solid"/>
            <a:miter lim="400000"/>
            <a:headEnd len="sm" w="sm" type="none"/>
            <a:tailEnd len="med" w="med" type="triangle"/>
          </a:ln>
        </p:spPr>
      </p:cxnSp>
      <p:cxnSp>
        <p:nvCxnSpPr>
          <p:cNvPr id="191" name="Google Shape;191;p14"/>
          <p:cNvCxnSpPr/>
          <p:nvPr/>
        </p:nvCxnSpPr>
        <p:spPr>
          <a:xfrm flipH="1">
            <a:off x="11131826" y="9040851"/>
            <a:ext cx="587291" cy="549565"/>
          </a:xfrm>
          <a:prstGeom prst="straightConnector1">
            <a:avLst/>
          </a:prstGeom>
          <a:noFill/>
          <a:ln cap="flat" cmpd="sng" w="38100">
            <a:solidFill>
              <a:srgbClr val="000000"/>
            </a:solidFill>
            <a:prstDash val="solid"/>
            <a:miter lim="400000"/>
            <a:headEnd len="sm" w="sm" type="none"/>
            <a:tailEnd len="med" w="med" type="triangle"/>
          </a:ln>
        </p:spPr>
      </p:cxnSp>
      <p:cxnSp>
        <p:nvCxnSpPr>
          <p:cNvPr id="192" name="Google Shape;192;p14"/>
          <p:cNvCxnSpPr/>
          <p:nvPr/>
        </p:nvCxnSpPr>
        <p:spPr>
          <a:xfrm flipH="1">
            <a:off x="5565913" y="11027509"/>
            <a:ext cx="382693" cy="587112"/>
          </a:xfrm>
          <a:prstGeom prst="straightConnector1">
            <a:avLst/>
          </a:prstGeom>
          <a:noFill/>
          <a:ln cap="flat" cmpd="sng" w="38100">
            <a:solidFill>
              <a:srgbClr val="000000"/>
            </a:solidFill>
            <a:prstDash val="solid"/>
            <a:miter lim="400000"/>
            <a:headEnd len="sm" w="sm" type="none"/>
            <a:tailEnd len="med" w="med" type="triangle"/>
          </a:ln>
        </p:spPr>
      </p:cxnSp>
      <p:cxnSp>
        <p:nvCxnSpPr>
          <p:cNvPr id="193" name="Google Shape;193;p14"/>
          <p:cNvCxnSpPr/>
          <p:nvPr/>
        </p:nvCxnSpPr>
        <p:spPr>
          <a:xfrm>
            <a:off x="8019453" y="11027509"/>
            <a:ext cx="408380" cy="587112"/>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199" name="Google Shape;199;p15"/>
          <p:cNvSpPr txBox="1"/>
          <p:nvPr>
            <p:ph idx="1" type="body"/>
          </p:nvPr>
        </p:nvSpPr>
        <p:spPr>
          <a:xfrm>
            <a:off x="1524000" y="2879725"/>
            <a:ext cx="21614296" cy="9525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a:t>Draw the recursive tree for finding the 5</a:t>
            </a:r>
            <a:r>
              <a:rPr baseline="30000" lang="en-US"/>
              <a:t>th</a:t>
            </a:r>
            <a:r>
              <a:rPr lang="en-US"/>
              <a:t> Fibonacci number. What looks inefficient about it?</a:t>
            </a:r>
            <a:endParaRPr/>
          </a:p>
          <a:p>
            <a:pPr indent="0" lvl="0" marL="0" rtl="0" algn="l">
              <a:lnSpc>
                <a:spcPct val="120000"/>
              </a:lnSpc>
              <a:spcBef>
                <a:spcPts val="0"/>
              </a:spcBef>
              <a:spcAft>
                <a:spcPts val="0"/>
              </a:spcAft>
              <a:buSzPts val="7000"/>
              <a:buNone/>
            </a:pPr>
            <a:r>
              <a:rPr i="1" lang="en-US"/>
              <a:t>Some sub-problems (i.e., fib(3), fib(2), the base cases) are computed multiple times.</a:t>
            </a:r>
            <a:endParaRPr/>
          </a:p>
          <a:p>
            <a:pPr indent="-127000" lvl="0" marL="571500" rtl="0" algn="l">
              <a:lnSpc>
                <a:spcPct val="120000"/>
              </a:lnSpc>
              <a:spcBef>
                <a:spcPts val="0"/>
              </a:spcBef>
              <a:spcAft>
                <a:spcPts val="0"/>
              </a:spcAft>
              <a:buClr>
                <a:srgbClr val="385998"/>
              </a:buClr>
              <a:buSzPts val="70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205" name="Google Shape;205;p16"/>
          <p:cNvSpPr txBox="1"/>
          <p:nvPr>
            <p:ph idx="1" type="body"/>
          </p:nvPr>
        </p:nvSpPr>
        <p:spPr>
          <a:xfrm>
            <a:off x="1524000" y="2879725"/>
            <a:ext cx="21614296" cy="9525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a:t>Draw the recursive tree for finding the 5</a:t>
            </a:r>
            <a:r>
              <a:rPr baseline="30000" lang="en-US"/>
              <a:t>th</a:t>
            </a:r>
            <a:r>
              <a:rPr lang="en-US"/>
              <a:t> Fibonacci number. What looks inefficient about it?</a:t>
            </a:r>
            <a:endParaRPr/>
          </a:p>
          <a:p>
            <a:pPr indent="0" lvl="0" marL="0" rtl="0" algn="l">
              <a:lnSpc>
                <a:spcPct val="120000"/>
              </a:lnSpc>
              <a:spcBef>
                <a:spcPts val="0"/>
              </a:spcBef>
              <a:spcAft>
                <a:spcPts val="0"/>
              </a:spcAft>
              <a:buSzPts val="7000"/>
              <a:buNone/>
            </a:pPr>
            <a:r>
              <a:rPr i="1" lang="en-US"/>
              <a:t>Some sub-problems (i.e., fib(3), fib(2), the base cases) are computed multiple times.</a:t>
            </a:r>
            <a:endParaRPr/>
          </a:p>
          <a:p>
            <a:pPr indent="0" lvl="0" marL="0" rtl="0" algn="l">
              <a:lnSpc>
                <a:spcPct val="120000"/>
              </a:lnSpc>
              <a:spcBef>
                <a:spcPts val="0"/>
              </a:spcBef>
              <a:spcAft>
                <a:spcPts val="0"/>
              </a:spcAft>
              <a:buSzPts val="7000"/>
              <a:buNone/>
            </a:pPr>
            <a:r>
              <a:rPr lang="en-US"/>
              <a:t>These are called </a:t>
            </a:r>
            <a:r>
              <a:rPr b="1" lang="en-US"/>
              <a:t>overlapping sub-problems</a:t>
            </a:r>
            <a:r>
              <a:rPr i="1" lang="en-US"/>
              <a:t>.</a:t>
            </a:r>
            <a:endParaRPr/>
          </a:p>
          <a:p>
            <a:pPr indent="-127000" lvl="0" marL="571500" rtl="0" algn="l">
              <a:lnSpc>
                <a:spcPct val="120000"/>
              </a:lnSpc>
              <a:spcBef>
                <a:spcPts val="0"/>
              </a:spcBef>
              <a:spcAft>
                <a:spcPts val="0"/>
              </a:spcAft>
              <a:buClr>
                <a:srgbClr val="385998"/>
              </a:buClr>
              <a:buSzPts val="70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Overlapping </a:t>
            </a:r>
            <a:r>
              <a:rPr lang="en-US"/>
              <a:t>Sub-Problems</a:t>
            </a:r>
            <a:endParaRPr/>
          </a:p>
        </p:txBody>
      </p:sp>
      <p:sp>
        <p:nvSpPr>
          <p:cNvPr id="211" name="Google Shape;211;p17"/>
          <p:cNvSpPr txBox="1"/>
          <p:nvPr>
            <p:ph idx="1" type="body"/>
          </p:nvPr>
        </p:nvSpPr>
        <p:spPr>
          <a:xfrm>
            <a:off x="1524000" y="2879725"/>
            <a:ext cx="21614296" cy="9525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The overlapping sub-problems property means that the same sub-problems are being solved multiple times. </a:t>
            </a:r>
            <a:endParaRPr/>
          </a:p>
        </p:txBody>
      </p:sp>
      <p:sp>
        <p:nvSpPr>
          <p:cNvPr id="212" name="Google Shape;212;p17"/>
          <p:cNvSpPr/>
          <p:nvPr/>
        </p:nvSpPr>
        <p:spPr>
          <a:xfrm>
            <a:off x="14422316" y="5380174"/>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213" name="Google Shape;213;p17"/>
          <p:cNvSpPr/>
          <p:nvPr/>
        </p:nvSpPr>
        <p:spPr>
          <a:xfrm>
            <a:off x="10415765" y="6439931"/>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214" name="Google Shape;214;p17"/>
          <p:cNvSpPr/>
          <p:nvPr/>
        </p:nvSpPr>
        <p:spPr>
          <a:xfrm>
            <a:off x="18297290" y="6369974"/>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215" name="Google Shape;215;p17"/>
          <p:cNvSpPr/>
          <p:nvPr/>
        </p:nvSpPr>
        <p:spPr>
          <a:xfrm>
            <a:off x="8553035" y="8216392"/>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216" name="Google Shape;216;p17"/>
          <p:cNvSpPr/>
          <p:nvPr/>
        </p:nvSpPr>
        <p:spPr>
          <a:xfrm>
            <a:off x="12210598" y="8159363"/>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17" name="Google Shape;217;p17"/>
          <p:cNvSpPr/>
          <p:nvPr/>
        </p:nvSpPr>
        <p:spPr>
          <a:xfrm>
            <a:off x="16519362" y="8216392"/>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18" name="Google Shape;218;p17"/>
          <p:cNvSpPr/>
          <p:nvPr/>
        </p:nvSpPr>
        <p:spPr>
          <a:xfrm>
            <a:off x="20064336" y="826614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19" name="Google Shape;219;p17"/>
          <p:cNvSpPr/>
          <p:nvPr/>
        </p:nvSpPr>
        <p:spPr>
          <a:xfrm>
            <a:off x="6945863" y="10124846"/>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20" name="Google Shape;220;p17"/>
          <p:cNvSpPr/>
          <p:nvPr/>
        </p:nvSpPr>
        <p:spPr>
          <a:xfrm>
            <a:off x="9271121" y="1011057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221" name="Google Shape;221;p17"/>
          <p:cNvCxnSpPr/>
          <p:nvPr/>
        </p:nvCxnSpPr>
        <p:spPr>
          <a:xfrm flipH="1">
            <a:off x="12357964" y="6351495"/>
            <a:ext cx="1960200" cy="633000"/>
          </a:xfrm>
          <a:prstGeom prst="straightConnector1">
            <a:avLst/>
          </a:prstGeom>
          <a:noFill/>
          <a:ln cap="flat" cmpd="sng" w="38100">
            <a:solidFill>
              <a:srgbClr val="000000"/>
            </a:solidFill>
            <a:prstDash val="solid"/>
            <a:miter lim="400000"/>
            <a:headEnd len="sm" w="sm" type="none"/>
            <a:tailEnd len="med" w="med" type="triangle"/>
          </a:ln>
        </p:spPr>
      </p:cxnSp>
      <p:cxnSp>
        <p:nvCxnSpPr>
          <p:cNvPr id="222" name="Google Shape;222;p17"/>
          <p:cNvCxnSpPr/>
          <p:nvPr/>
        </p:nvCxnSpPr>
        <p:spPr>
          <a:xfrm>
            <a:off x="16519724" y="6308775"/>
            <a:ext cx="1909200" cy="600000"/>
          </a:xfrm>
          <a:prstGeom prst="straightConnector1">
            <a:avLst/>
          </a:prstGeom>
          <a:noFill/>
          <a:ln cap="flat" cmpd="sng" w="38100">
            <a:solidFill>
              <a:srgbClr val="000000"/>
            </a:solidFill>
            <a:prstDash val="solid"/>
            <a:miter lim="400000"/>
            <a:headEnd len="sm" w="sm" type="none"/>
            <a:tailEnd len="med" w="med" type="triangle"/>
          </a:ln>
        </p:spPr>
      </p:cxnSp>
      <p:cxnSp>
        <p:nvCxnSpPr>
          <p:cNvPr id="223" name="Google Shape;223;p17"/>
          <p:cNvCxnSpPr/>
          <p:nvPr/>
        </p:nvCxnSpPr>
        <p:spPr>
          <a:xfrm flipH="1">
            <a:off x="17652155" y="7617692"/>
            <a:ext cx="627600" cy="530400"/>
          </a:xfrm>
          <a:prstGeom prst="straightConnector1">
            <a:avLst/>
          </a:prstGeom>
          <a:noFill/>
          <a:ln cap="flat" cmpd="sng" w="38100">
            <a:solidFill>
              <a:srgbClr val="000000"/>
            </a:solidFill>
            <a:prstDash val="solid"/>
            <a:miter lim="400000"/>
            <a:headEnd len="sm" w="sm" type="none"/>
            <a:tailEnd len="med" w="med" type="triangle"/>
          </a:ln>
        </p:spPr>
      </p:cxnSp>
      <p:cxnSp>
        <p:nvCxnSpPr>
          <p:cNvPr id="224" name="Google Shape;224;p17"/>
          <p:cNvCxnSpPr/>
          <p:nvPr/>
        </p:nvCxnSpPr>
        <p:spPr>
          <a:xfrm>
            <a:off x="20205850" y="7617692"/>
            <a:ext cx="5382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225" name="Google Shape;225;p17"/>
          <p:cNvCxnSpPr/>
          <p:nvPr/>
        </p:nvCxnSpPr>
        <p:spPr>
          <a:xfrm flipH="1">
            <a:off x="9839413" y="7725547"/>
            <a:ext cx="6411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226" name="Google Shape;226;p17"/>
          <p:cNvCxnSpPr/>
          <p:nvPr/>
        </p:nvCxnSpPr>
        <p:spPr>
          <a:xfrm>
            <a:off x="12395589" y="7694820"/>
            <a:ext cx="468900" cy="375900"/>
          </a:xfrm>
          <a:prstGeom prst="straightConnector1">
            <a:avLst/>
          </a:prstGeom>
          <a:noFill/>
          <a:ln cap="flat" cmpd="sng" w="38100">
            <a:solidFill>
              <a:srgbClr val="000000"/>
            </a:solidFill>
            <a:prstDash val="solid"/>
            <a:miter lim="400000"/>
            <a:headEnd len="sm" w="sm" type="none"/>
            <a:tailEnd len="med" w="med" type="triangle"/>
          </a:ln>
        </p:spPr>
      </p:cxnSp>
      <p:cxnSp>
        <p:nvCxnSpPr>
          <p:cNvPr id="227" name="Google Shape;227;p17"/>
          <p:cNvCxnSpPr/>
          <p:nvPr/>
        </p:nvCxnSpPr>
        <p:spPr>
          <a:xfrm flipH="1">
            <a:off x="7995262" y="9586650"/>
            <a:ext cx="649500" cy="458700"/>
          </a:xfrm>
          <a:prstGeom prst="straightConnector1">
            <a:avLst/>
          </a:prstGeom>
          <a:noFill/>
          <a:ln cap="flat" cmpd="sng" w="38100">
            <a:solidFill>
              <a:srgbClr val="000000"/>
            </a:solidFill>
            <a:prstDash val="solid"/>
            <a:miter lim="400000"/>
            <a:headEnd len="sm" w="sm" type="none"/>
            <a:tailEnd len="med" w="med" type="triangle"/>
          </a:ln>
        </p:spPr>
      </p:cxnSp>
      <p:cxnSp>
        <p:nvCxnSpPr>
          <p:cNvPr id="228" name="Google Shape;228;p17"/>
          <p:cNvCxnSpPr/>
          <p:nvPr/>
        </p:nvCxnSpPr>
        <p:spPr>
          <a:xfrm>
            <a:off x="10360085" y="9590605"/>
            <a:ext cx="380100" cy="513900"/>
          </a:xfrm>
          <a:prstGeom prst="straightConnector1">
            <a:avLst/>
          </a:prstGeom>
          <a:noFill/>
          <a:ln cap="flat" cmpd="sng" w="38100">
            <a:solidFill>
              <a:srgbClr val="000000"/>
            </a:solidFill>
            <a:prstDash val="solid"/>
            <a:miter lim="400000"/>
            <a:headEnd len="sm" w="sm" type="none"/>
            <a:tailEnd len="med" w="med" type="triangle"/>
          </a:ln>
        </p:spPr>
      </p:cxnSp>
      <p:sp>
        <p:nvSpPr>
          <p:cNvPr id="229" name="Google Shape;229;p17"/>
          <p:cNvSpPr/>
          <p:nvPr/>
        </p:nvSpPr>
        <p:spPr>
          <a:xfrm>
            <a:off x="5957450" y="11899968"/>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30" name="Google Shape;230;p17"/>
          <p:cNvSpPr/>
          <p:nvPr/>
        </p:nvSpPr>
        <p:spPr>
          <a:xfrm>
            <a:off x="8169780" y="1192903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31" name="Google Shape;231;p17"/>
          <p:cNvSpPr/>
          <p:nvPr/>
        </p:nvSpPr>
        <p:spPr>
          <a:xfrm>
            <a:off x="11264762" y="1008725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32" name="Google Shape;232;p17"/>
          <p:cNvSpPr/>
          <p:nvPr/>
        </p:nvSpPr>
        <p:spPr>
          <a:xfrm>
            <a:off x="13372810" y="1008725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33" name="Google Shape;233;p17"/>
          <p:cNvSpPr/>
          <p:nvPr/>
        </p:nvSpPr>
        <p:spPr>
          <a:xfrm>
            <a:off x="15480857" y="1013741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34" name="Google Shape;234;p17"/>
          <p:cNvSpPr/>
          <p:nvPr/>
        </p:nvSpPr>
        <p:spPr>
          <a:xfrm>
            <a:off x="17691709" y="10110579"/>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235" name="Google Shape;235;p17"/>
          <p:cNvCxnSpPr/>
          <p:nvPr/>
        </p:nvCxnSpPr>
        <p:spPr>
          <a:xfrm flipH="1">
            <a:off x="16095462" y="9586650"/>
            <a:ext cx="423900" cy="517800"/>
          </a:xfrm>
          <a:prstGeom prst="straightConnector1">
            <a:avLst/>
          </a:prstGeom>
          <a:noFill/>
          <a:ln cap="flat" cmpd="sng" w="38100">
            <a:solidFill>
              <a:srgbClr val="000000"/>
            </a:solidFill>
            <a:prstDash val="solid"/>
            <a:miter lim="400000"/>
            <a:headEnd len="sm" w="sm" type="none"/>
            <a:tailEnd len="med" w="med" type="triangle"/>
          </a:ln>
        </p:spPr>
      </p:cxnSp>
      <p:cxnSp>
        <p:nvCxnSpPr>
          <p:cNvPr id="236" name="Google Shape;236;p17"/>
          <p:cNvCxnSpPr>
            <a:endCxn id="234" idx="0"/>
          </p:cNvCxnSpPr>
          <p:nvPr/>
        </p:nvCxnSpPr>
        <p:spPr>
          <a:xfrm>
            <a:off x="18297409" y="9623379"/>
            <a:ext cx="365400" cy="487200"/>
          </a:xfrm>
          <a:prstGeom prst="straightConnector1">
            <a:avLst/>
          </a:prstGeom>
          <a:noFill/>
          <a:ln cap="flat" cmpd="sng" w="38100">
            <a:solidFill>
              <a:srgbClr val="000000"/>
            </a:solidFill>
            <a:prstDash val="solid"/>
            <a:miter lim="400000"/>
            <a:headEnd len="sm" w="sm" type="none"/>
            <a:tailEnd len="med" w="med" type="triangle"/>
          </a:ln>
        </p:spPr>
      </p:cxnSp>
      <p:cxnSp>
        <p:nvCxnSpPr>
          <p:cNvPr id="237" name="Google Shape;237;p17"/>
          <p:cNvCxnSpPr/>
          <p:nvPr/>
        </p:nvCxnSpPr>
        <p:spPr>
          <a:xfrm>
            <a:off x="14075624" y="9449023"/>
            <a:ext cx="5628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38" name="Google Shape;238;p17"/>
          <p:cNvCxnSpPr/>
          <p:nvPr/>
        </p:nvCxnSpPr>
        <p:spPr>
          <a:xfrm flipH="1">
            <a:off x="11807204" y="9623420"/>
            <a:ext cx="550800" cy="481200"/>
          </a:xfrm>
          <a:prstGeom prst="straightConnector1">
            <a:avLst/>
          </a:prstGeom>
          <a:noFill/>
          <a:ln cap="flat" cmpd="sng" w="38100">
            <a:solidFill>
              <a:srgbClr val="000000"/>
            </a:solidFill>
            <a:prstDash val="solid"/>
            <a:miter lim="400000"/>
            <a:headEnd len="sm" w="sm" type="none"/>
            <a:tailEnd len="med" w="med" type="triangle"/>
          </a:ln>
        </p:spPr>
      </p:cxnSp>
      <p:cxnSp>
        <p:nvCxnSpPr>
          <p:cNvPr id="239" name="Google Shape;239;p17"/>
          <p:cNvCxnSpPr/>
          <p:nvPr/>
        </p:nvCxnSpPr>
        <p:spPr>
          <a:xfrm flipH="1">
            <a:off x="6586763" y="11362651"/>
            <a:ext cx="3591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40" name="Google Shape;240;p17"/>
          <p:cNvCxnSpPr/>
          <p:nvPr/>
        </p:nvCxnSpPr>
        <p:spPr>
          <a:xfrm>
            <a:off x="8888103" y="11362651"/>
            <a:ext cx="382800" cy="5139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46" name="Google Shape;246;p18"/>
          <p:cNvSpPr txBox="1"/>
          <p:nvPr>
            <p:ph idx="1" type="body"/>
          </p:nvPr>
        </p:nvSpPr>
        <p:spPr>
          <a:xfrm>
            <a:off x="1524000" y="5491125"/>
            <a:ext cx="21614400" cy="6913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a:t>Problems that exhibit both Optimal Sub-Structure and Overlapping Sub-Problems properties are great candidates for solving with a dynamic programming algorithm.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52" name="Google Shape;252;p19"/>
          <p:cNvSpPr txBox="1"/>
          <p:nvPr>
            <p:ph idx="1" type="body"/>
          </p:nvPr>
        </p:nvSpPr>
        <p:spPr>
          <a:xfrm>
            <a:off x="1524000" y="4514925"/>
            <a:ext cx="21614400" cy="788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sz="6000"/>
              <a:t>Dynamic programming (DP for short) is a problem-solving technique where we store the solutions to overlapping sub-problems to avoid computing them again. </a:t>
            </a:r>
            <a:endParaRPr sz="6000"/>
          </a:p>
          <a:p>
            <a:pPr indent="0" lvl="0" marL="0" rtl="0" algn="l">
              <a:lnSpc>
                <a:spcPct val="120000"/>
              </a:lnSpc>
              <a:spcBef>
                <a:spcPts val="0"/>
              </a:spcBef>
              <a:spcAft>
                <a:spcPts val="0"/>
              </a:spcAft>
              <a:buSzPts val="7000"/>
              <a:buNone/>
            </a:pPr>
            <a:r>
              <a:t/>
            </a:r>
            <a:endParaRPr sz="6000"/>
          </a:p>
          <a:p>
            <a:pPr indent="0" lvl="0" marL="0" rtl="0" algn="l">
              <a:lnSpc>
                <a:spcPct val="120000"/>
              </a:lnSpc>
              <a:spcBef>
                <a:spcPts val="0"/>
              </a:spcBef>
              <a:spcAft>
                <a:spcPts val="0"/>
              </a:spcAft>
              <a:buSzPts val="7000"/>
              <a:buNone/>
            </a:pPr>
            <a:r>
              <a:rPr lang="en-US" sz="6000"/>
              <a:t>Dynamic programming explicitly trades of Space complexity for Time complexity.</a:t>
            </a:r>
            <a:endParaRPr sz="6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0"/>
          <p:cNvSpPr txBox="1"/>
          <p:nvPr>
            <p:ph idx="1" type="body"/>
          </p:nvPr>
        </p:nvSpPr>
        <p:spPr>
          <a:xfrm>
            <a:off x="1524000" y="4826000"/>
            <a:ext cx="21336000" cy="7297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Typically most DP problems involve one of the following:</a:t>
            </a:r>
            <a:endParaRPr/>
          </a:p>
          <a:p>
            <a:pPr indent="-673100" lvl="0" marL="914400" rtl="0" algn="l">
              <a:lnSpc>
                <a:spcPct val="120000"/>
              </a:lnSpc>
              <a:spcBef>
                <a:spcPts val="0"/>
              </a:spcBef>
              <a:spcAft>
                <a:spcPts val="0"/>
              </a:spcAft>
              <a:buSzPts val="7000"/>
              <a:buChar char="-"/>
            </a:pPr>
            <a:r>
              <a:rPr lang="en-US"/>
              <a:t>Finding the Maximum or Minimum of something</a:t>
            </a:r>
            <a:endParaRPr/>
          </a:p>
          <a:p>
            <a:pPr indent="-673100" lvl="0" marL="914400" rtl="0" algn="l">
              <a:lnSpc>
                <a:spcPct val="120000"/>
              </a:lnSpc>
              <a:spcBef>
                <a:spcPts val="0"/>
              </a:spcBef>
              <a:spcAft>
                <a:spcPts val="0"/>
              </a:spcAft>
              <a:buSzPts val="7000"/>
              <a:buChar char="-"/>
            </a:pPr>
            <a:r>
              <a:rPr lang="en-US"/>
              <a:t>Optimizing (finding the best/worst) of something.</a:t>
            </a:r>
            <a:endParaRPr/>
          </a:p>
          <a:p>
            <a:pPr indent="-673100" lvl="0" marL="914400" rtl="0" algn="l">
              <a:lnSpc>
                <a:spcPct val="120000"/>
              </a:lnSpc>
              <a:spcBef>
                <a:spcPts val="0"/>
              </a:spcBef>
              <a:spcAft>
                <a:spcPts val="0"/>
              </a:spcAft>
              <a:buSzPts val="7000"/>
              <a:buChar char="-"/>
            </a:pPr>
            <a:r>
              <a:rPr lang="en-US"/>
              <a:t>Counting the total number of something.</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258" name="Google Shape;258;p2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59" name="Google Shape;259;p2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Identifying Dynamic Programming Problems.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Where have we seen this before?</a:t>
            </a:r>
            <a:endParaRPr/>
          </a:p>
        </p:txBody>
      </p:sp>
      <p:sp>
        <p:nvSpPr>
          <p:cNvPr id="265" name="Google Shape;265;p2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66" name="Google Shape;266;p2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Where have we seen this before?</a:t>
            </a:r>
            <a:endParaRPr/>
          </a:p>
          <a:p>
            <a:pPr indent="0" lvl="0" marL="0" rtl="0" algn="l">
              <a:lnSpc>
                <a:spcPct val="120000"/>
              </a:lnSpc>
              <a:spcBef>
                <a:spcPts val="0"/>
              </a:spcBef>
              <a:spcAft>
                <a:spcPts val="0"/>
              </a:spcAft>
              <a:buClr>
                <a:srgbClr val="385998"/>
              </a:buClr>
              <a:buSzPts val="7000"/>
              <a:buFont typeface="Arial"/>
              <a:buNone/>
            </a:pPr>
            <a:r>
              <a:rPr i="1" lang="en-US"/>
              <a:t>Bellman-Ford and </a:t>
            </a:r>
            <a:r>
              <a:rPr i="1" lang="en-US"/>
              <a:t>Floyd-Warshall</a:t>
            </a:r>
            <a:r>
              <a:rPr i="1" lang="en-US"/>
              <a:t>!</a:t>
            </a:r>
            <a:endParaRPr/>
          </a:p>
        </p:txBody>
      </p:sp>
      <p:sp>
        <p:nvSpPr>
          <p:cNvPr id="272" name="Google Shape;272;p2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73" name="Google Shape;273;p2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3"/>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Where have we seen this before?</a:t>
            </a:r>
            <a:endParaRPr/>
          </a:p>
          <a:p>
            <a:pPr indent="0" lvl="0" marL="0" rtl="0" algn="l">
              <a:lnSpc>
                <a:spcPct val="120000"/>
              </a:lnSpc>
              <a:spcBef>
                <a:spcPts val="0"/>
              </a:spcBef>
              <a:spcAft>
                <a:spcPts val="0"/>
              </a:spcAft>
              <a:buClr>
                <a:srgbClr val="385998"/>
              </a:buClr>
              <a:buSzPts val="7000"/>
              <a:buFont typeface="Arial"/>
              <a:buNone/>
            </a:pPr>
            <a:r>
              <a:rPr i="1" lang="en-US"/>
              <a:t>Bellman-Ford and Floyd-Warshall!</a:t>
            </a:r>
            <a:endParaRPr i="1"/>
          </a:p>
          <a:p>
            <a:pPr indent="0" lvl="0" marL="0" rtl="0" algn="l">
              <a:lnSpc>
                <a:spcPct val="120000"/>
              </a:lnSpc>
              <a:spcBef>
                <a:spcPts val="0"/>
              </a:spcBef>
              <a:spcAft>
                <a:spcPts val="0"/>
              </a:spcAft>
              <a:buClr>
                <a:srgbClr val="385998"/>
              </a:buClr>
              <a:buSzPts val="7000"/>
              <a:buFont typeface="Arial"/>
              <a:buNone/>
            </a:pPr>
            <a:r>
              <a:t/>
            </a:r>
            <a:endParaRPr i="1"/>
          </a:p>
          <a:p>
            <a:pPr indent="0" lvl="0" marL="0" rtl="0" algn="l">
              <a:lnSpc>
                <a:spcPct val="120000"/>
              </a:lnSpc>
              <a:spcBef>
                <a:spcPts val="0"/>
              </a:spcBef>
              <a:spcAft>
                <a:spcPts val="0"/>
              </a:spcAft>
              <a:buClr>
                <a:srgbClr val="385998"/>
              </a:buClr>
              <a:buSzPts val="7000"/>
              <a:buFont typeface="Arial"/>
              <a:buNone/>
            </a:pPr>
            <a:r>
              <a:rPr lang="en-US"/>
              <a:t>Let’s review these algorithms and see why they’re dynamic programming algorithms.</a:t>
            </a:r>
            <a:endParaRPr/>
          </a:p>
        </p:txBody>
      </p:sp>
      <p:sp>
        <p:nvSpPr>
          <p:cNvPr id="279" name="Google Shape;279;p2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80" name="Google Shape;280;p2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6"/>
          <p:cNvSpPr txBox="1"/>
          <p:nvPr>
            <p:ph idx="1" type="body"/>
          </p:nvPr>
        </p:nvSpPr>
        <p:spPr>
          <a:xfrm>
            <a:off x="1524000" y="4412075"/>
            <a:ext cx="21336000" cy="90138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500"/>
              <a:buFont typeface="Helvetica Neue"/>
              <a:buAutoNum type="arabicPeriod"/>
            </a:pPr>
            <a:r>
              <a:rPr lang="en-US" sz="5500"/>
              <a:t>Define the concepts of overlapping sub-problems and optimal sub-structure in various problems. </a:t>
            </a:r>
            <a:endParaRPr/>
          </a:p>
          <a:p>
            <a:pPr indent="0" lvl="0" marL="0" rtl="0" algn="l">
              <a:lnSpc>
                <a:spcPct val="120000"/>
              </a:lnSpc>
              <a:spcBef>
                <a:spcPts val="0"/>
              </a:spcBef>
              <a:spcAft>
                <a:spcPts val="0"/>
              </a:spcAft>
              <a:buNone/>
            </a:pPr>
            <a:r>
              <a:t/>
            </a:r>
            <a:endParaRPr sz="5500"/>
          </a:p>
          <a:p>
            <a:pPr indent="-1143000" lvl="0" marL="1143000" rtl="0" algn="l">
              <a:lnSpc>
                <a:spcPct val="120000"/>
              </a:lnSpc>
              <a:spcBef>
                <a:spcPts val="0"/>
              </a:spcBef>
              <a:spcAft>
                <a:spcPts val="0"/>
              </a:spcAft>
              <a:buSzPts val="5500"/>
              <a:buFont typeface="Helvetica Neue"/>
              <a:buAutoNum type="arabicPeriod"/>
            </a:pPr>
            <a:r>
              <a:rPr lang="en-US" sz="5500"/>
              <a:t>Identify the properties of overlapping sub-problems and optimal sub-structure in Bellman-Ford and Floyd-Warshall. </a:t>
            </a:r>
            <a:endParaRPr sz="5500"/>
          </a:p>
          <a:p>
            <a:pPr indent="0" lvl="0" marL="0" rtl="0" algn="l">
              <a:lnSpc>
                <a:spcPct val="120000"/>
              </a:lnSpc>
              <a:spcBef>
                <a:spcPts val="0"/>
              </a:spcBef>
              <a:spcAft>
                <a:spcPts val="0"/>
              </a:spcAft>
              <a:buNone/>
            </a:pPr>
            <a:r>
              <a:t/>
            </a:r>
            <a:endParaRPr sz="5500"/>
          </a:p>
          <a:p>
            <a:pPr indent="-1143000" lvl="0" marL="1143000" rtl="0" algn="l">
              <a:lnSpc>
                <a:spcPct val="120000"/>
              </a:lnSpc>
              <a:spcBef>
                <a:spcPts val="0"/>
              </a:spcBef>
              <a:spcAft>
                <a:spcPts val="0"/>
              </a:spcAft>
              <a:buSzPts val="5500"/>
              <a:buAutoNum type="arabicPeriod"/>
            </a:pPr>
            <a:r>
              <a:rPr lang="en-US" sz="5500"/>
              <a:t>Practice breaking down various problems into distinct sub-problems that exhibits the above properties.</a:t>
            </a:r>
            <a:endParaRPr sz="5500"/>
          </a:p>
        </p:txBody>
      </p:sp>
      <p:sp>
        <p:nvSpPr>
          <p:cNvPr id="26" name="Google Shape;26;p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27" name="Google Shape;27;p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Find the shortest path from one node to all other nodes in a graph</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Single Source Multi Destination.</a:t>
            </a:r>
            <a:endParaRPr/>
          </a:p>
        </p:txBody>
      </p:sp>
      <p:sp>
        <p:nvSpPr>
          <p:cNvPr id="286" name="Google Shape;286;p2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287" name="Google Shape;287;p2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a:t>
            </a:r>
            <a:endParaRPr/>
          </a:p>
        </p:txBody>
      </p:sp>
      <p:pic>
        <p:nvPicPr>
          <p:cNvPr id="288" name="Google Shape;288;p24"/>
          <p:cNvPicPr preferRelativeResize="0"/>
          <p:nvPr/>
        </p:nvPicPr>
        <p:blipFill>
          <a:blip r:embed="rId3">
            <a:alphaModFix/>
          </a:blip>
          <a:stretch>
            <a:fillRect/>
          </a:stretch>
        </p:blipFill>
        <p:spPr>
          <a:xfrm>
            <a:off x="16661875" y="6612800"/>
            <a:ext cx="6683225" cy="6467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5"/>
          <p:cNvSpPr txBox="1"/>
          <p:nvPr>
            <p:ph idx="1" type="body"/>
          </p:nvPr>
        </p:nvSpPr>
        <p:spPr>
          <a:xfrm>
            <a:off x="1524000" y="4307525"/>
            <a:ext cx="21336000" cy="9092100"/>
          </a:xfrm>
          <a:prstGeom prst="rect">
            <a:avLst/>
          </a:prstGeom>
          <a:noFill/>
          <a:ln>
            <a:noFill/>
          </a:ln>
        </p:spPr>
        <p:txBody>
          <a:bodyPr anchorCtr="0" anchor="t" bIns="0" lIns="0" spcFirstLastPara="1" rIns="0" wrap="square" tIns="0">
            <a:noAutofit/>
          </a:bodyPr>
          <a:lstStyle/>
          <a:p>
            <a:pPr indent="-584200" lvl="0" marL="457200" rtl="0" algn="l">
              <a:lnSpc>
                <a:spcPct val="120000"/>
              </a:lnSpc>
              <a:spcBef>
                <a:spcPts val="0"/>
              </a:spcBef>
              <a:spcAft>
                <a:spcPts val="0"/>
              </a:spcAft>
              <a:buSzPts val="5600"/>
              <a:buAutoNum type="arabicPeriod"/>
            </a:pPr>
            <a:r>
              <a:rPr lang="en-US" sz="5600"/>
              <a:t>Initialize a map of nodes to distances, dist. Set distance to the origin node = 0 and to every other node = max_int/infinity.</a:t>
            </a:r>
            <a:endParaRPr sz="5600"/>
          </a:p>
          <a:p>
            <a:pPr indent="-584200" lvl="0" marL="457200" rtl="0" algn="l">
              <a:lnSpc>
                <a:spcPct val="120000"/>
              </a:lnSpc>
              <a:spcBef>
                <a:spcPts val="0"/>
              </a:spcBef>
              <a:spcAft>
                <a:spcPts val="0"/>
              </a:spcAft>
              <a:buSzPts val="5600"/>
              <a:buAutoNum type="arabicPeriod"/>
            </a:pPr>
            <a:r>
              <a:rPr lang="en-US" sz="5600"/>
              <a:t>Iterate over number of vertices minus 1 (k, the potential max number of edges on our shortest paths):</a:t>
            </a:r>
            <a:endParaRPr sz="5600"/>
          </a:p>
          <a:p>
            <a:pPr indent="-584200" lvl="1" marL="914400" rtl="0" algn="l">
              <a:lnSpc>
                <a:spcPct val="120000"/>
              </a:lnSpc>
              <a:spcBef>
                <a:spcPts val="0"/>
              </a:spcBef>
              <a:spcAft>
                <a:spcPts val="0"/>
              </a:spcAft>
              <a:buSzPts val="5600"/>
              <a:buAutoNum type="alphaLcPeriod"/>
            </a:pPr>
            <a:r>
              <a:rPr lang="en-US" sz="5600"/>
              <a:t>Iterate over all the edges, (u,v) :</a:t>
            </a:r>
            <a:endParaRPr sz="5600"/>
          </a:p>
          <a:p>
            <a:pPr indent="-584200" lvl="2" marL="1371600" rtl="0" algn="l">
              <a:lnSpc>
                <a:spcPct val="120000"/>
              </a:lnSpc>
              <a:spcBef>
                <a:spcPts val="0"/>
              </a:spcBef>
              <a:spcAft>
                <a:spcPts val="0"/>
              </a:spcAft>
              <a:buSzPts val="5600"/>
              <a:buAutoNum type="romanLcPeriod"/>
            </a:pPr>
            <a:r>
              <a:rPr lang="en-US" sz="5600"/>
              <a:t>If dist[u] is infinity, skip it: we cannot reach that vertex yet. </a:t>
            </a:r>
            <a:endParaRPr sz="5600"/>
          </a:p>
          <a:p>
            <a:pPr indent="-584200" lvl="2" marL="1371600" rtl="0" algn="l">
              <a:lnSpc>
                <a:spcPct val="120000"/>
              </a:lnSpc>
              <a:spcBef>
                <a:spcPts val="0"/>
              </a:spcBef>
              <a:spcAft>
                <a:spcPts val="0"/>
              </a:spcAft>
              <a:buSzPts val="5600"/>
              <a:buAutoNum type="romanLcPeriod"/>
            </a:pPr>
            <a:r>
              <a:rPr lang="en-US" sz="5600"/>
              <a:t>If there is a shorter path to v through u, update the distance in dist[v]: (i.e., dist[v] &gt; dist[u] + weight(u,v))</a:t>
            </a:r>
            <a:endParaRPr sz="5600"/>
          </a:p>
          <a:p>
            <a:pPr indent="-584200" lvl="0" marL="457200" rtl="0" algn="l">
              <a:lnSpc>
                <a:spcPct val="120000"/>
              </a:lnSpc>
              <a:spcBef>
                <a:spcPts val="0"/>
              </a:spcBef>
              <a:spcAft>
                <a:spcPts val="0"/>
              </a:spcAft>
              <a:buSzPts val="5600"/>
              <a:buAutoNum type="arabicPeriod"/>
            </a:pPr>
            <a:r>
              <a:rPr lang="en-US" sz="5600"/>
              <a:t>Return the distance map.</a:t>
            </a:r>
            <a:endParaRPr sz="5600"/>
          </a:p>
          <a:p>
            <a:pPr indent="0" lvl="0" marL="0" rtl="0" algn="l">
              <a:lnSpc>
                <a:spcPct val="120000"/>
              </a:lnSpc>
              <a:spcBef>
                <a:spcPts val="0"/>
              </a:spcBef>
              <a:spcAft>
                <a:spcPts val="0"/>
              </a:spcAft>
              <a:buNone/>
            </a:pPr>
            <a:r>
              <a:t/>
            </a:r>
            <a:endParaRPr sz="5600"/>
          </a:p>
          <a:p>
            <a:pPr indent="0" lvl="0" marL="0" rtl="0" algn="l">
              <a:lnSpc>
                <a:spcPct val="120000"/>
              </a:lnSpc>
              <a:spcBef>
                <a:spcPts val="0"/>
              </a:spcBef>
              <a:spcAft>
                <a:spcPts val="0"/>
              </a:spcAft>
              <a:buClr>
                <a:srgbClr val="385998"/>
              </a:buClr>
              <a:buSzPts val="7000"/>
              <a:buFont typeface="Arial"/>
              <a:buNone/>
            </a:pPr>
            <a:r>
              <a:t/>
            </a:r>
            <a:endParaRPr sz="5600"/>
          </a:p>
        </p:txBody>
      </p:sp>
      <p:sp>
        <p:nvSpPr>
          <p:cNvPr id="294" name="Google Shape;294;p2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295" name="Google Shape;295;p2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6"/>
          <p:cNvSpPr txBox="1"/>
          <p:nvPr>
            <p:ph idx="1" type="body"/>
          </p:nvPr>
        </p:nvSpPr>
        <p:spPr>
          <a:xfrm>
            <a:off x="1524000" y="4826000"/>
            <a:ext cx="13700400" cy="8772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6000"/>
              <a:t>Bellman Ford’s key observation is to use the number of edges in a path as the indicator of what “sub-problem” means.  </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A path made with at most 2 edges is smaller than a path made with at most 3 edges. (For our definition of smaller). </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Clr>
                <a:srgbClr val="385998"/>
              </a:buClr>
              <a:buSzPts val="7000"/>
              <a:buFont typeface="Arial"/>
              <a:buNone/>
            </a:pPr>
            <a:r>
              <a:t/>
            </a:r>
            <a:endParaRPr sz="6000"/>
          </a:p>
        </p:txBody>
      </p:sp>
      <p:sp>
        <p:nvSpPr>
          <p:cNvPr id="301" name="Google Shape;301;p2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02" name="Google Shape;302;p2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Breaking into sub-problems</a:t>
            </a:r>
            <a:endParaRPr/>
          </a:p>
        </p:txBody>
      </p:sp>
      <p:pic>
        <p:nvPicPr>
          <p:cNvPr id="303" name="Google Shape;303;p26"/>
          <p:cNvPicPr preferRelativeResize="0"/>
          <p:nvPr/>
        </p:nvPicPr>
        <p:blipFill>
          <a:blip r:embed="rId3">
            <a:alphaModFix/>
          </a:blip>
          <a:stretch>
            <a:fillRect/>
          </a:stretch>
        </p:blipFill>
        <p:spPr>
          <a:xfrm>
            <a:off x="15130000" y="4079700"/>
            <a:ext cx="8521474" cy="8246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If we have the optimal solution to a sub problem, can we use that to get the optimal solution of the original problem?</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09" name="Google Shape;309;p2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10" name="Google Shape;310;p2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Optimal Sub-Structure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8"/>
          <p:cNvSpPr txBox="1"/>
          <p:nvPr>
            <p:ph idx="1" type="body"/>
          </p:nvPr>
        </p:nvSpPr>
        <p:spPr>
          <a:xfrm>
            <a:off x="1524000" y="4826000"/>
            <a:ext cx="21336000" cy="78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Assume dist[N] stores the shortest path from our source S to N using at most 2 edges. </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look the every edge in the graph and say “For an edge U-V, the shortest path from S to V with at most </a:t>
            </a:r>
            <a:r>
              <a:rPr i="1" lang="en-US"/>
              <a:t>3</a:t>
            </a:r>
            <a:r>
              <a:rPr lang="en-US"/>
              <a:t> edges would either be dist[V] or dist[u] + U-V. </a:t>
            </a:r>
            <a:endParaRPr/>
          </a:p>
          <a:p>
            <a:pPr indent="0" lvl="0" marL="0" rtl="0" algn="l">
              <a:spcBef>
                <a:spcPts val="0"/>
              </a:spcBef>
              <a:spcAft>
                <a:spcPts val="0"/>
              </a:spcAft>
              <a:buNone/>
            </a:pPr>
            <a:r>
              <a:t/>
            </a:r>
            <a:endParaRPr/>
          </a:p>
          <a:p>
            <a:pPr indent="0" lvl="0" marL="0" rtl="0" algn="l">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16" name="Google Shape;316;p2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17" name="Google Shape;317;p2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Optimal Sub-Structure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Does the answer to one sub-problem get reused multiple times when solving for the original problem?</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23" name="Google Shape;323;p2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24" name="Google Shape;324;p2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Overlapping Sub-Problems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txBox="1"/>
          <p:nvPr>
            <p:ph idx="1" type="body"/>
          </p:nvPr>
        </p:nvSpPr>
        <p:spPr>
          <a:xfrm>
            <a:off x="1524000" y="4826000"/>
            <a:ext cx="10566000" cy="78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5600"/>
              <a:t>Look at edges from C. </a:t>
            </a:r>
            <a:endParaRPr sz="5600"/>
          </a:p>
          <a:p>
            <a:pPr indent="0" lvl="0" marL="0" rtl="0" algn="l">
              <a:spcBef>
                <a:spcPts val="0"/>
              </a:spcBef>
              <a:spcAft>
                <a:spcPts val="0"/>
              </a:spcAft>
              <a:buNone/>
            </a:pPr>
            <a:r>
              <a:t/>
            </a:r>
            <a:endParaRPr sz="5600"/>
          </a:p>
          <a:p>
            <a:pPr indent="0" lvl="0" marL="0" rtl="0" algn="l">
              <a:spcBef>
                <a:spcPts val="0"/>
              </a:spcBef>
              <a:spcAft>
                <a:spcPts val="0"/>
              </a:spcAft>
              <a:buNone/>
            </a:pPr>
            <a:r>
              <a:rPr lang="en-US" sz="5600"/>
              <a:t>When finding shortest paths from F with at most </a:t>
            </a:r>
            <a:r>
              <a:rPr i="1" lang="en-US" sz="5600"/>
              <a:t>3</a:t>
            </a:r>
            <a:r>
              <a:rPr lang="en-US" sz="5600"/>
              <a:t> edges, we’re going to need the shortest path from F to C with at most </a:t>
            </a:r>
            <a:r>
              <a:rPr i="1" lang="en-US" sz="5600"/>
              <a:t>2 </a:t>
            </a:r>
            <a:r>
              <a:rPr lang="en-US" sz="5600"/>
              <a:t>edges </a:t>
            </a:r>
            <a:r>
              <a:rPr lang="en-US" sz="5600"/>
              <a:t>for each edge CB, CA, CD.</a:t>
            </a:r>
            <a:endParaRPr sz="5600"/>
          </a:p>
          <a:p>
            <a:pPr indent="0" lvl="0" marL="0" rtl="0" algn="l">
              <a:lnSpc>
                <a:spcPct val="120000"/>
              </a:lnSpc>
              <a:spcBef>
                <a:spcPts val="0"/>
              </a:spcBef>
              <a:spcAft>
                <a:spcPts val="0"/>
              </a:spcAft>
              <a:buClr>
                <a:srgbClr val="385998"/>
              </a:buClr>
              <a:buSzPts val="7000"/>
              <a:buFont typeface="Arial"/>
              <a:buNone/>
            </a:pPr>
            <a:r>
              <a:t/>
            </a:r>
            <a:endParaRPr sz="5600"/>
          </a:p>
        </p:txBody>
      </p:sp>
      <p:sp>
        <p:nvSpPr>
          <p:cNvPr id="330" name="Google Shape;330;p3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31" name="Google Shape;331;p3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Overlapping Sub-Problems</a:t>
            </a:r>
            <a:endParaRPr/>
          </a:p>
        </p:txBody>
      </p:sp>
      <p:pic>
        <p:nvPicPr>
          <p:cNvPr id="332" name="Google Shape;332;p30"/>
          <p:cNvPicPr preferRelativeResize="0"/>
          <p:nvPr/>
        </p:nvPicPr>
        <p:blipFill>
          <a:blip r:embed="rId3">
            <a:alphaModFix/>
          </a:blip>
          <a:stretch>
            <a:fillRect/>
          </a:stretch>
        </p:blipFill>
        <p:spPr>
          <a:xfrm>
            <a:off x="15130000" y="4079700"/>
            <a:ext cx="8521474" cy="8246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1"/>
          <p:cNvSpPr txBox="1"/>
          <p:nvPr>
            <p:ph idx="1" type="body"/>
          </p:nvPr>
        </p:nvSpPr>
        <p:spPr>
          <a:xfrm>
            <a:off x="1524000" y="4307525"/>
            <a:ext cx="21336000" cy="9092100"/>
          </a:xfrm>
          <a:prstGeom prst="rect">
            <a:avLst/>
          </a:prstGeom>
          <a:noFill/>
          <a:ln>
            <a:noFill/>
          </a:ln>
        </p:spPr>
        <p:txBody>
          <a:bodyPr anchorCtr="0" anchor="t" bIns="0" lIns="0" spcFirstLastPara="1" rIns="0" wrap="square" tIns="0">
            <a:noAutofit/>
          </a:bodyPr>
          <a:lstStyle/>
          <a:p>
            <a:pPr indent="-584200" lvl="0" marL="457200" rtl="0" algn="l">
              <a:lnSpc>
                <a:spcPct val="120000"/>
              </a:lnSpc>
              <a:spcBef>
                <a:spcPts val="0"/>
              </a:spcBef>
              <a:spcAft>
                <a:spcPts val="0"/>
              </a:spcAft>
              <a:buSzPts val="5600"/>
              <a:buAutoNum type="arabicPeriod"/>
            </a:pPr>
            <a:r>
              <a:rPr lang="en-US" sz="5600"/>
              <a:t>Initialize a map of nodes to distances, dist. Set distance to the origin node = 0 and to every other node = max_int/infinity.</a:t>
            </a:r>
            <a:endParaRPr sz="5600"/>
          </a:p>
          <a:p>
            <a:pPr indent="-584200" lvl="0" marL="457200" rtl="0" algn="l">
              <a:lnSpc>
                <a:spcPct val="120000"/>
              </a:lnSpc>
              <a:spcBef>
                <a:spcPts val="0"/>
              </a:spcBef>
              <a:spcAft>
                <a:spcPts val="0"/>
              </a:spcAft>
              <a:buSzPts val="5600"/>
              <a:buAutoNum type="arabicPeriod"/>
            </a:pPr>
            <a:r>
              <a:rPr lang="en-US" sz="5600"/>
              <a:t>Iterate over number of vertices minus 1 (k, the potential max number of edges on our shortest paths):</a:t>
            </a:r>
            <a:endParaRPr sz="5600"/>
          </a:p>
          <a:p>
            <a:pPr indent="-584200" lvl="1" marL="914400" rtl="0" algn="l">
              <a:lnSpc>
                <a:spcPct val="120000"/>
              </a:lnSpc>
              <a:spcBef>
                <a:spcPts val="0"/>
              </a:spcBef>
              <a:spcAft>
                <a:spcPts val="0"/>
              </a:spcAft>
              <a:buSzPts val="5600"/>
              <a:buAutoNum type="alphaLcPeriod"/>
            </a:pPr>
            <a:r>
              <a:rPr lang="en-US" sz="5600"/>
              <a:t>Iterate over all the edges, (u,v) :</a:t>
            </a:r>
            <a:endParaRPr sz="5600"/>
          </a:p>
          <a:p>
            <a:pPr indent="-584200" lvl="2" marL="1371600" rtl="0" algn="l">
              <a:lnSpc>
                <a:spcPct val="120000"/>
              </a:lnSpc>
              <a:spcBef>
                <a:spcPts val="0"/>
              </a:spcBef>
              <a:spcAft>
                <a:spcPts val="0"/>
              </a:spcAft>
              <a:buSzPts val="5600"/>
              <a:buAutoNum type="romanLcPeriod"/>
            </a:pPr>
            <a:r>
              <a:rPr lang="en-US" sz="5600"/>
              <a:t>If dist[u] is infinity, skip it: we cannot reach that vertex yet. </a:t>
            </a:r>
            <a:endParaRPr sz="5600"/>
          </a:p>
          <a:p>
            <a:pPr indent="-584200" lvl="2" marL="1371600" rtl="0" algn="l">
              <a:lnSpc>
                <a:spcPct val="120000"/>
              </a:lnSpc>
              <a:spcBef>
                <a:spcPts val="0"/>
              </a:spcBef>
              <a:spcAft>
                <a:spcPts val="0"/>
              </a:spcAft>
              <a:buSzPts val="5600"/>
              <a:buAutoNum type="romanLcPeriod"/>
            </a:pPr>
            <a:r>
              <a:rPr lang="en-US" sz="5600"/>
              <a:t>If there is a shorter path to v through u, update the distance in dist[v]: (i.e., dist[v] &gt; dist[u] + weight(u,v))</a:t>
            </a:r>
            <a:endParaRPr sz="5600"/>
          </a:p>
          <a:p>
            <a:pPr indent="-584200" lvl="0" marL="457200" rtl="0" algn="l">
              <a:lnSpc>
                <a:spcPct val="120000"/>
              </a:lnSpc>
              <a:spcBef>
                <a:spcPts val="0"/>
              </a:spcBef>
              <a:spcAft>
                <a:spcPts val="0"/>
              </a:spcAft>
              <a:buSzPts val="5600"/>
              <a:buAutoNum type="arabicPeriod"/>
            </a:pPr>
            <a:r>
              <a:rPr lang="en-US" sz="5600"/>
              <a:t>Return the distance map.</a:t>
            </a:r>
            <a:endParaRPr sz="5600"/>
          </a:p>
          <a:p>
            <a:pPr indent="0" lvl="0" marL="0" rtl="0" algn="l">
              <a:lnSpc>
                <a:spcPct val="120000"/>
              </a:lnSpc>
              <a:spcBef>
                <a:spcPts val="0"/>
              </a:spcBef>
              <a:spcAft>
                <a:spcPts val="0"/>
              </a:spcAft>
              <a:buNone/>
            </a:pPr>
            <a:r>
              <a:t/>
            </a:r>
            <a:endParaRPr sz="5600"/>
          </a:p>
          <a:p>
            <a:pPr indent="0" lvl="0" marL="0" rtl="0" algn="l">
              <a:lnSpc>
                <a:spcPct val="120000"/>
              </a:lnSpc>
              <a:spcBef>
                <a:spcPts val="0"/>
              </a:spcBef>
              <a:spcAft>
                <a:spcPts val="0"/>
              </a:spcAft>
              <a:buClr>
                <a:srgbClr val="385998"/>
              </a:buClr>
              <a:buSzPts val="7000"/>
              <a:buFont typeface="Arial"/>
              <a:buNone/>
            </a:pPr>
            <a:r>
              <a:t/>
            </a:r>
            <a:endParaRPr sz="5600"/>
          </a:p>
        </p:txBody>
      </p:sp>
      <p:sp>
        <p:nvSpPr>
          <p:cNvPr id="338" name="Google Shape;338;p3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39" name="Google Shape;339;p3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2"/>
          <p:cNvSpPr txBox="1"/>
          <p:nvPr>
            <p:ph idx="1" type="body"/>
          </p:nvPr>
        </p:nvSpPr>
        <p:spPr>
          <a:xfrm>
            <a:off x="1524000" y="4826000"/>
            <a:ext cx="21336000" cy="78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6000"/>
              <a:t>Bellman-Ford picked a sub-problem where it was possible to get optimal sub-structure and overlapping sub-problems.</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rPr lang="en-US" sz="6000"/>
              <a:t>It also stored the results of the sub-problems so we don’t have to recompute them all the time.</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rPr lang="en-US" sz="6000"/>
              <a:t>Therefore Bellman-Ford is a Dynamic Programming Algorithm.</a:t>
            </a:r>
            <a:endParaRPr sz="6000"/>
          </a:p>
        </p:txBody>
      </p:sp>
      <p:sp>
        <p:nvSpPr>
          <p:cNvPr id="345" name="Google Shape;345;p3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46" name="Google Shape;346;p3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3"/>
          <p:cNvSpPr txBox="1"/>
          <p:nvPr>
            <p:ph idx="1" type="body"/>
          </p:nvPr>
        </p:nvSpPr>
        <p:spPr>
          <a:xfrm>
            <a:off x="1524000" y="4826000"/>
            <a:ext cx="21336000" cy="78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a:t>Defining the sub-problem</a:t>
            </a:r>
            <a:r>
              <a:rPr lang="en-US"/>
              <a:t> is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Bellman-Ford picked a sub-problem where it was possible to get optimal sub-structure and overlapping sub-problems.</a:t>
            </a:r>
            <a:endParaRPr/>
          </a:p>
          <a:p>
            <a:pPr indent="0" lvl="0" marL="0" rtl="0" algn="l">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52" name="Google Shape;352;p3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Bellman-Ford</a:t>
            </a:r>
            <a:endParaRPr/>
          </a:p>
        </p:txBody>
      </p:sp>
      <p:sp>
        <p:nvSpPr>
          <p:cNvPr id="353" name="Google Shape;353;p3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33" name="Google Shape;33;p7"/>
          <p:cNvSpPr txBox="1"/>
          <p:nvPr/>
        </p:nvSpPr>
        <p:spPr>
          <a:xfrm>
            <a:off x="1524000" y="2879724"/>
            <a:ext cx="22063364" cy="814778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Consider the Fibonacci Sequence. Here’s code that computes the nth Fibonacci number.</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int fib(int n)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if (n == 0 || n == 1)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return n;</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return fib(n – 1) + fib (n – 2);</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Find the shortest path between any two pairs of nodes in a graph. </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All-pairs shortest path.</a:t>
            </a:r>
            <a:endParaRPr/>
          </a:p>
        </p:txBody>
      </p:sp>
      <p:sp>
        <p:nvSpPr>
          <p:cNvPr id="359" name="Google Shape;359;p3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360" name="Google Shape;360;p3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a:t>
            </a:r>
            <a:endParaRPr/>
          </a:p>
        </p:txBody>
      </p:sp>
      <p:pic>
        <p:nvPicPr>
          <p:cNvPr id="361" name="Google Shape;361;p34"/>
          <p:cNvPicPr preferRelativeResize="0"/>
          <p:nvPr/>
        </p:nvPicPr>
        <p:blipFill>
          <a:blip r:embed="rId3">
            <a:alphaModFix/>
          </a:blip>
          <a:stretch>
            <a:fillRect/>
          </a:stretch>
        </p:blipFill>
        <p:spPr>
          <a:xfrm>
            <a:off x="16381450" y="6693025"/>
            <a:ext cx="6478550" cy="62695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b="1" lang="en-US"/>
              <a:t>Break it into sub-problems.</a:t>
            </a:r>
            <a:endParaRPr b="1"/>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form an optimal sub-structure?</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overlap?</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67" name="Google Shape;367;p3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368" name="Google Shape;368;p3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a:t>
            </a: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6"/>
          <p:cNvSpPr txBox="1"/>
          <p:nvPr>
            <p:ph idx="1" type="body"/>
          </p:nvPr>
        </p:nvSpPr>
        <p:spPr>
          <a:xfrm>
            <a:off x="1524000" y="4430900"/>
            <a:ext cx="21336000" cy="8889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Floyd’s algorithm looked at the number of </a:t>
            </a:r>
            <a:r>
              <a:rPr i="1" lang="en-US"/>
              <a:t>intermediate nodes</a:t>
            </a:r>
            <a:r>
              <a:rPr lang="en-US"/>
              <a:t> a path passes through and used that to create smaller problems.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A shortest path between two random nodes that goes through at most 3 nodes {a,b,c}  is smaller than one that goes through at most 4 nodes {a,b,c,d}.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74" name="Google Shape;374;p3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375" name="Google Shape;375;p3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Breaking into sub-problems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b="1" lang="en-US"/>
              <a:t>Do the sub-problems form an optimal sub-structure?</a:t>
            </a:r>
            <a:endParaRPr b="1"/>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overlap?</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81" name="Google Shape;381;p3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382" name="Google Shape;382;p3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Assume shortest[X][Y]</a:t>
            </a:r>
            <a:r>
              <a:rPr lang="en-US"/>
              <a:t> stores the shortest paths between </a:t>
            </a:r>
            <a:r>
              <a:rPr i="1" lang="en-US"/>
              <a:t>any</a:t>
            </a:r>
            <a:r>
              <a:rPr lang="en-US"/>
              <a:t> X,Y going through at most 3 nodes {a,b,c}.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For the node d, the shortest path to get from two any nodes X,Y is either shortest[X][d] + shortest[d][Y} or shortest[X][Y].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88" name="Google Shape;388;p3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389" name="Google Shape;389;p3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Optimal Sub-Structure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form an optimal sub-structure?</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b="1" lang="en-US"/>
              <a:t>Do the sub-problems overlap?</a:t>
            </a:r>
            <a:endParaRPr b="1"/>
          </a:p>
          <a:p>
            <a:pPr indent="0" lvl="0" marL="0" rtl="0" algn="l">
              <a:lnSpc>
                <a:spcPct val="120000"/>
              </a:lnSpc>
              <a:spcBef>
                <a:spcPts val="0"/>
              </a:spcBef>
              <a:spcAft>
                <a:spcPts val="0"/>
              </a:spcAft>
              <a:buClr>
                <a:srgbClr val="385998"/>
              </a:buClr>
              <a:buSzPts val="7000"/>
              <a:buFont typeface="Arial"/>
              <a:buNone/>
            </a:pPr>
            <a:r>
              <a:t/>
            </a:r>
            <a:endParaRPr/>
          </a:p>
        </p:txBody>
      </p:sp>
      <p:sp>
        <p:nvSpPr>
          <p:cNvPr id="395" name="Google Shape;395;p3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396" name="Google Shape;396;p3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T</a:t>
            </a:r>
            <a:r>
              <a:rPr lang="en-US"/>
              <a:t>he shortest path between X &amp; Y will be used when trying to calculate the shortest path between X and some other node through Y.</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Once we’ve found the shortest path between X &amp; Y, we will have to use it over-and-over again.</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402" name="Google Shape;402;p4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403" name="Google Shape;403;p4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 - Overlapping Sub-Problems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584200" lvl="0" marL="457200" rtl="0" algn="l">
              <a:lnSpc>
                <a:spcPct val="120000"/>
              </a:lnSpc>
              <a:spcBef>
                <a:spcPts val="0"/>
              </a:spcBef>
              <a:spcAft>
                <a:spcPts val="0"/>
              </a:spcAft>
              <a:buSzPts val="5600"/>
              <a:buAutoNum type="arabicPeriod"/>
            </a:pPr>
            <a:r>
              <a:rPr lang="en-US" sz="5600"/>
              <a:t>Initialize a V x V distance matrix, dist, to the adjacency matrix.</a:t>
            </a:r>
            <a:endParaRPr sz="5600"/>
          </a:p>
          <a:p>
            <a:pPr indent="-584200" lvl="0" marL="457200" rtl="0" algn="l">
              <a:lnSpc>
                <a:spcPct val="120000"/>
              </a:lnSpc>
              <a:spcBef>
                <a:spcPts val="0"/>
              </a:spcBef>
              <a:spcAft>
                <a:spcPts val="0"/>
              </a:spcAft>
              <a:buSzPts val="5600"/>
              <a:buAutoNum type="arabicPeriod"/>
            </a:pPr>
            <a:r>
              <a:rPr lang="en-US" sz="5600"/>
              <a:t>Iterate over the vertices (k, the number of vertices we can go through on our path):</a:t>
            </a:r>
            <a:endParaRPr sz="5600"/>
          </a:p>
          <a:p>
            <a:pPr indent="-584200" lvl="1" marL="914400" rtl="0" algn="l">
              <a:lnSpc>
                <a:spcPct val="120000"/>
              </a:lnSpc>
              <a:spcBef>
                <a:spcPts val="0"/>
              </a:spcBef>
              <a:spcAft>
                <a:spcPts val="0"/>
              </a:spcAft>
              <a:buSzPts val="5600"/>
              <a:buAutoNum type="alphaLcPeriod"/>
            </a:pPr>
            <a:r>
              <a:rPr lang="en-US" sz="5600"/>
              <a:t>Iterate over the vertices (j, the possible destination nodes):</a:t>
            </a:r>
            <a:endParaRPr sz="5600"/>
          </a:p>
          <a:p>
            <a:pPr indent="-584200" lvl="2" marL="1371600" rtl="0" algn="l">
              <a:lnSpc>
                <a:spcPct val="120000"/>
              </a:lnSpc>
              <a:spcBef>
                <a:spcPts val="0"/>
              </a:spcBef>
              <a:spcAft>
                <a:spcPts val="0"/>
              </a:spcAft>
              <a:buSzPts val="5600"/>
              <a:buAutoNum type="romanLcPeriod"/>
            </a:pPr>
            <a:r>
              <a:rPr lang="en-US" sz="5600"/>
              <a:t>Iterate over the vertices (i, the possible source nodes):</a:t>
            </a:r>
            <a:endParaRPr sz="5600"/>
          </a:p>
          <a:p>
            <a:pPr indent="-584200" lvl="3" marL="1828800" rtl="0" algn="l">
              <a:lnSpc>
                <a:spcPct val="120000"/>
              </a:lnSpc>
              <a:spcBef>
                <a:spcPts val="0"/>
              </a:spcBef>
              <a:spcAft>
                <a:spcPts val="0"/>
              </a:spcAft>
              <a:buSzPts val="5600"/>
              <a:buAutoNum type="arabicPeriod"/>
            </a:pPr>
            <a:r>
              <a:rPr lang="en-US" sz="5600"/>
              <a:t>If there is a shorter route from i to j through k, update the distance in dist[i][j] (i.e., dist[i][k] + dist[k][j] &lt; dist[i][j])</a:t>
            </a:r>
            <a:endParaRPr sz="5600"/>
          </a:p>
          <a:p>
            <a:pPr indent="-584200" lvl="0" marL="457200" rtl="0" algn="l">
              <a:lnSpc>
                <a:spcPct val="120000"/>
              </a:lnSpc>
              <a:spcBef>
                <a:spcPts val="0"/>
              </a:spcBef>
              <a:spcAft>
                <a:spcPts val="0"/>
              </a:spcAft>
              <a:buSzPts val="5600"/>
              <a:buAutoNum type="arabicPeriod"/>
            </a:pPr>
            <a:r>
              <a:rPr lang="en-US" sz="5600"/>
              <a:t>Return the distance matrix</a:t>
            </a:r>
            <a:endParaRPr sz="5600"/>
          </a:p>
          <a:p>
            <a:pPr indent="0" lvl="0" marL="0" rtl="0" algn="l">
              <a:lnSpc>
                <a:spcPct val="120000"/>
              </a:lnSpc>
              <a:spcBef>
                <a:spcPts val="0"/>
              </a:spcBef>
              <a:spcAft>
                <a:spcPts val="0"/>
              </a:spcAft>
              <a:buNone/>
            </a:pPr>
            <a:r>
              <a:t/>
            </a:r>
            <a:endParaRPr sz="5600"/>
          </a:p>
          <a:p>
            <a:pPr indent="0" lvl="0" marL="0" rtl="0" algn="l">
              <a:lnSpc>
                <a:spcPct val="120000"/>
              </a:lnSpc>
              <a:spcBef>
                <a:spcPts val="0"/>
              </a:spcBef>
              <a:spcAft>
                <a:spcPts val="0"/>
              </a:spcAft>
              <a:buClr>
                <a:srgbClr val="385998"/>
              </a:buClr>
              <a:buSzPts val="7000"/>
              <a:buFont typeface="Arial"/>
              <a:buNone/>
            </a:pPr>
            <a:r>
              <a:t/>
            </a:r>
            <a:endParaRPr sz="5600"/>
          </a:p>
        </p:txBody>
      </p:sp>
      <p:sp>
        <p:nvSpPr>
          <p:cNvPr id="409" name="Google Shape;409;p4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410" name="Google Shape;410;p4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2"/>
          <p:cNvSpPr txBox="1"/>
          <p:nvPr>
            <p:ph idx="1" type="body"/>
          </p:nvPr>
        </p:nvSpPr>
        <p:spPr>
          <a:xfrm>
            <a:off x="1524000" y="4826000"/>
            <a:ext cx="21336000" cy="78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6000"/>
              <a:t>Floyd-Warshall</a:t>
            </a:r>
            <a:r>
              <a:rPr lang="en-US" sz="6000"/>
              <a:t> picked a sub-problem where it was possible to get optimal sub-structure and overlapping sub-problems.</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rPr lang="en-US" sz="6000"/>
              <a:t>It also stored the results of the sub-problems so we don’t have to recompute them all the time.</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rPr lang="en-US" sz="6000"/>
              <a:t>Therefore Bellman-Ford is a Dynamic Programming Algorithm.</a:t>
            </a:r>
            <a:endParaRPr sz="6000"/>
          </a:p>
        </p:txBody>
      </p:sp>
      <p:sp>
        <p:nvSpPr>
          <p:cNvPr id="416" name="Google Shape;416;p4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417" name="Google Shape;417;p4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3"/>
          <p:cNvSpPr txBox="1"/>
          <p:nvPr>
            <p:ph idx="1" type="body"/>
          </p:nvPr>
        </p:nvSpPr>
        <p:spPr>
          <a:xfrm>
            <a:off x="1524000" y="4826000"/>
            <a:ext cx="21336000" cy="78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a:t>Defining the sub-problem</a:t>
            </a:r>
            <a:r>
              <a:rPr lang="en-US"/>
              <a:t> is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Floyd-Warshall</a:t>
            </a:r>
            <a:r>
              <a:rPr lang="en-US"/>
              <a:t> picked a sub-problem where it was possible to get optimal sub-structure and overlapping sub-problems.</a:t>
            </a:r>
            <a:endParaRPr/>
          </a:p>
          <a:p>
            <a:pPr indent="0" lvl="0" marL="0" rtl="0" algn="l">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423" name="Google Shape;423;p4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Floyd-Warshall</a:t>
            </a:r>
            <a:endParaRPr/>
          </a:p>
        </p:txBody>
      </p:sp>
      <p:sp>
        <p:nvSpPr>
          <p:cNvPr id="424" name="Google Shape;424;p4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Sub Problems</a:t>
            </a:r>
            <a:endParaRPr/>
          </a:p>
        </p:txBody>
      </p:sp>
      <p:sp>
        <p:nvSpPr>
          <p:cNvPr id="39" name="Google Shape;39;p8"/>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Each recursive call is a “sub-problem” for Fibonacci. </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fib(2) is a “smaller” version of the fib(3) problem.</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fib(1) is a “smaller” version of fib(2).</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fib(0) is also a “smaller” version of fib(2).</a:t>
            </a:r>
            <a:endParaRPr sz="7000">
              <a:solidFill>
                <a:schemeClr val="dk1"/>
              </a:solidFill>
            </a:endParaRPr>
          </a:p>
        </p:txBody>
      </p:sp>
      <p:grpSp>
        <p:nvGrpSpPr>
          <p:cNvPr id="40" name="Google Shape;40;p8"/>
          <p:cNvGrpSpPr/>
          <p:nvPr/>
        </p:nvGrpSpPr>
        <p:grpSpPr>
          <a:xfrm>
            <a:off x="17256019" y="6761630"/>
            <a:ext cx="5603989" cy="6284709"/>
            <a:chOff x="4894744" y="7433655"/>
            <a:chExt cx="5603989" cy="6284709"/>
          </a:xfrm>
        </p:grpSpPr>
        <p:sp>
          <p:nvSpPr>
            <p:cNvPr id="41" name="Google Shape;41;p8"/>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42" name="Google Shape;42;p8"/>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43" name="Google Shape;43;p8"/>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44" name="Google Shape;44;p8"/>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45" name="Google Shape;45;p8"/>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46" name="Google Shape;46;p8"/>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47" name="Google Shape;47;p8"/>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48" name="Google Shape;48;p8"/>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49" name="Google Shape;49;p8"/>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Identify that you can use DP for the problem – i.e., that it has the overlapping sub-problems and optimal sub-structure problems. Often DP problems ask you to minimize or maximize something or count possibilities under certain conditions.</a:t>
            </a:r>
            <a:endParaRPr/>
          </a:p>
          <a:p>
            <a:pPr indent="-698500" lvl="0" marL="1143000" rtl="0" algn="l">
              <a:lnSpc>
                <a:spcPct val="120000"/>
              </a:lnSpc>
              <a:spcBef>
                <a:spcPts val="0"/>
              </a:spcBef>
              <a:spcAft>
                <a:spcPts val="0"/>
              </a:spcAft>
              <a:buSzPts val="7000"/>
              <a:buFont typeface="Helvetica Neue"/>
              <a:buNone/>
            </a:pPr>
            <a:r>
              <a:t/>
            </a:r>
            <a:endParaRPr/>
          </a:p>
        </p:txBody>
      </p:sp>
      <p:sp>
        <p:nvSpPr>
          <p:cNvPr id="430" name="Google Shape;430;p4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431" name="Google Shape;431;p4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How to break a problem down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Identify that you can use DP for the problem – i.e., that it has the overlapping sub-problems and optimal sub-structure problems. Often DP problems ask you to minimize or maximize something or count possibilities under certain conditions.</a:t>
            </a:r>
            <a:endParaRPr/>
          </a:p>
          <a:p>
            <a:pPr indent="-1143000" lvl="0" marL="1143000" rtl="0" algn="l">
              <a:lnSpc>
                <a:spcPct val="120000"/>
              </a:lnSpc>
              <a:spcBef>
                <a:spcPts val="0"/>
              </a:spcBef>
              <a:spcAft>
                <a:spcPts val="0"/>
              </a:spcAft>
              <a:buSzPts val="5000"/>
              <a:buFont typeface="Helvetica Neue"/>
              <a:buAutoNum type="arabicPeriod"/>
            </a:pPr>
            <a:r>
              <a:rPr lang="en-US" sz="5000"/>
              <a:t>Determine the </a:t>
            </a:r>
            <a:r>
              <a:rPr b="1" lang="en-US" sz="5000"/>
              <a:t>state</a:t>
            </a:r>
            <a:r>
              <a:rPr lang="en-US" sz="5000"/>
              <a:t>. The state is a collection of parameters that uniquely identify a sub-problem. The state will used to store and retrieve results.</a:t>
            </a:r>
            <a:endParaRPr/>
          </a:p>
          <a:p>
            <a:pPr indent="-698500" lvl="0" marL="1143000" rtl="0" algn="l">
              <a:lnSpc>
                <a:spcPct val="120000"/>
              </a:lnSpc>
              <a:spcBef>
                <a:spcPts val="0"/>
              </a:spcBef>
              <a:spcAft>
                <a:spcPts val="0"/>
              </a:spcAft>
              <a:buSzPts val="7000"/>
              <a:buFont typeface="Helvetica Neue"/>
              <a:buNone/>
            </a:pPr>
            <a:r>
              <a:t/>
            </a:r>
            <a:endParaRPr/>
          </a:p>
        </p:txBody>
      </p:sp>
      <p:sp>
        <p:nvSpPr>
          <p:cNvPr id="437" name="Google Shape;437;p4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438" name="Google Shape;438;p4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How to break a problem down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Identify that you can use DP for the problem – i.e., that it has the overlapping sub-problems and optimal sub-structure problems. Often DP problems ask you to minimize or maximize something or count possibilities under certain conditions.</a:t>
            </a:r>
            <a:endParaRPr/>
          </a:p>
          <a:p>
            <a:pPr indent="-1143000" lvl="0" marL="1143000" rtl="0" algn="l">
              <a:lnSpc>
                <a:spcPct val="120000"/>
              </a:lnSpc>
              <a:spcBef>
                <a:spcPts val="0"/>
              </a:spcBef>
              <a:spcAft>
                <a:spcPts val="0"/>
              </a:spcAft>
              <a:buSzPts val="5000"/>
              <a:buFont typeface="Helvetica Neue"/>
              <a:buAutoNum type="arabicPeriod"/>
            </a:pPr>
            <a:r>
              <a:rPr lang="en-US" sz="5000"/>
              <a:t>Determine the </a:t>
            </a:r>
            <a:r>
              <a:rPr b="1" lang="en-US" sz="5000"/>
              <a:t>state</a:t>
            </a:r>
            <a:r>
              <a:rPr lang="en-US" sz="5000"/>
              <a:t>. The state is a collection of parameters that uniquely identify a sub-problem. </a:t>
            </a:r>
            <a:r>
              <a:rPr lang="en-US" sz="5000"/>
              <a:t>The state will used to store and retrieve results.</a:t>
            </a:r>
            <a:endParaRPr sz="5000"/>
          </a:p>
          <a:p>
            <a:pPr indent="-1143000" lvl="0" marL="1143000" rtl="0" algn="l">
              <a:lnSpc>
                <a:spcPct val="120000"/>
              </a:lnSpc>
              <a:spcBef>
                <a:spcPts val="0"/>
              </a:spcBef>
              <a:spcAft>
                <a:spcPts val="0"/>
              </a:spcAft>
              <a:buSzPts val="5000"/>
              <a:buFont typeface="Helvetica Neue"/>
              <a:buAutoNum type="arabicPeriod"/>
            </a:pPr>
            <a:r>
              <a:rPr lang="en-US" sz="5000"/>
              <a:t>Determine the relationship between states; i.e., how to find a state from smaller states.</a:t>
            </a:r>
            <a:endParaRPr/>
          </a:p>
          <a:p>
            <a:pPr indent="-698500" lvl="0" marL="1143000" rtl="0" algn="l">
              <a:lnSpc>
                <a:spcPct val="120000"/>
              </a:lnSpc>
              <a:spcBef>
                <a:spcPts val="0"/>
              </a:spcBef>
              <a:spcAft>
                <a:spcPts val="0"/>
              </a:spcAft>
              <a:buSzPts val="7000"/>
              <a:buFont typeface="Helvetica Neue"/>
              <a:buNone/>
            </a:pPr>
            <a:r>
              <a:t/>
            </a:r>
            <a:endParaRPr/>
          </a:p>
        </p:txBody>
      </p:sp>
      <p:sp>
        <p:nvSpPr>
          <p:cNvPr id="444" name="Google Shape;444;p4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445" name="Google Shape;445;p4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How to break a problem down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51" name="Google Shape;451;p47"/>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Consider the Fibonacci Sequence. Here’s code that computes the nth Fibonacci number.</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int fib(int n)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if (n == 0 || n == 1)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return n;</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return fib(n – 1) + fib (n – 2);</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85998"/>
              </a:buClr>
              <a:buSzPts val="7000"/>
              <a:buFont typeface="Arial"/>
              <a:buNone/>
            </a:pPr>
            <a:r>
              <a:rPr lang="en-US"/>
              <a:t>Break it into sub-problems.</a:t>
            </a:r>
            <a:endParaRPr/>
          </a:p>
          <a:p>
            <a:pPr indent="0" lvl="0" marL="0" rtl="0" algn="l">
              <a:spcBef>
                <a:spcPts val="0"/>
              </a:spcBef>
              <a:spcAft>
                <a:spcPts val="0"/>
              </a:spcAft>
              <a:buClr>
                <a:srgbClr val="385998"/>
              </a:buClr>
              <a:buSzPts val="7000"/>
              <a:buFont typeface="Arial"/>
              <a:buNone/>
            </a:pPr>
            <a:r>
              <a:t/>
            </a:r>
            <a:endParaRPr/>
          </a:p>
          <a:p>
            <a:pPr indent="0" lvl="0" marL="0" rtl="0" algn="l">
              <a:spcBef>
                <a:spcPts val="0"/>
              </a:spcBef>
              <a:spcAft>
                <a:spcPts val="0"/>
              </a:spcAft>
              <a:buClr>
                <a:srgbClr val="385998"/>
              </a:buClr>
              <a:buSzPts val="7000"/>
              <a:buFont typeface="Arial"/>
              <a:buNone/>
            </a:pPr>
            <a:r>
              <a:rPr lang="en-US"/>
              <a:t>Do the sub-problems form an optimal sub-structure?</a:t>
            </a:r>
            <a:endParaRPr/>
          </a:p>
          <a:p>
            <a:pPr indent="0" lvl="0" marL="0" rtl="0" algn="l">
              <a:spcBef>
                <a:spcPts val="0"/>
              </a:spcBef>
              <a:spcAft>
                <a:spcPts val="0"/>
              </a:spcAft>
              <a:buClr>
                <a:srgbClr val="385998"/>
              </a:buClr>
              <a:buSzPts val="7000"/>
              <a:buFont typeface="Arial"/>
              <a:buNone/>
            </a:pPr>
            <a:r>
              <a:t/>
            </a:r>
            <a:endParaRPr/>
          </a:p>
          <a:p>
            <a:pPr indent="0" lvl="0" marL="0" rtl="0" algn="l">
              <a:spcBef>
                <a:spcPts val="0"/>
              </a:spcBef>
              <a:spcAft>
                <a:spcPts val="0"/>
              </a:spcAft>
              <a:buClr>
                <a:srgbClr val="385998"/>
              </a:buClr>
              <a:buSzPts val="7000"/>
              <a:buFont typeface="Arial"/>
              <a:buNone/>
            </a:pPr>
            <a:r>
              <a:rPr lang="en-US"/>
              <a:t>Do the sub-problems overlap?</a:t>
            </a:r>
            <a:endParaRPr/>
          </a:p>
        </p:txBody>
      </p:sp>
      <p:sp>
        <p:nvSpPr>
          <p:cNvPr id="457" name="Google Shape;457;p4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58" name="Google Shape;458;p4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Fibonacci</a:t>
            </a:r>
            <a:r>
              <a:rPr lang="en-US"/>
              <a:t> Numbers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The Catalan numbers, like the Fibonacci numbers, are a sequence of natural numbers. The first Catalan number is defined C</a:t>
            </a:r>
            <a:r>
              <a:rPr baseline="-25000" lang="en-US" sz="6600"/>
              <a:t>0</a:t>
            </a:r>
            <a:r>
              <a:rPr lang="en-US" sz="6600"/>
              <a:t> = 1 and thereafter C</a:t>
            </a:r>
            <a:r>
              <a:rPr baseline="-25000" lang="en-US" sz="6600"/>
              <a:t>n+</a:t>
            </a:r>
            <a:r>
              <a:rPr baseline="-25000" lang="en-US" sz="6600">
                <a:latin typeface="Arial"/>
                <a:ea typeface="Arial"/>
                <a:cs typeface="Arial"/>
                <a:sym typeface="Arial"/>
              </a:rPr>
              <a:t>1 </a:t>
            </a:r>
            <a:r>
              <a:rPr lang="en-US" sz="6600">
                <a:latin typeface="Arial"/>
                <a:ea typeface="Arial"/>
                <a:cs typeface="Arial"/>
                <a:sym typeface="Arial"/>
              </a:rPr>
              <a:t>=</a:t>
            </a:r>
            <a:r>
              <a:rPr lang="en-US" sz="6600"/>
              <a:t> 			C</a:t>
            </a:r>
            <a:r>
              <a:rPr baseline="-25000" lang="en-US" sz="6600"/>
              <a:t>i</a:t>
            </a:r>
            <a:r>
              <a:rPr lang="en-US" sz="6600"/>
              <a:t>C</a:t>
            </a:r>
            <a:r>
              <a:rPr baseline="-25000" lang="en-US" sz="6600"/>
              <a:t>n-i</a:t>
            </a:r>
            <a:r>
              <a:rPr lang="en-US" sz="6600"/>
              <a:t>.</a:t>
            </a:r>
            <a:endParaRPr sz="6600"/>
          </a:p>
          <a:p>
            <a:pPr indent="0" lvl="0" marL="0" rtl="0" algn="l">
              <a:lnSpc>
                <a:spcPct val="120000"/>
              </a:lnSpc>
              <a:spcBef>
                <a:spcPts val="0"/>
              </a:spcBef>
              <a:spcAft>
                <a:spcPts val="0"/>
              </a:spcAft>
              <a:buClr>
                <a:srgbClr val="385998"/>
              </a:buClr>
              <a:buSzPts val="7000"/>
              <a:buFont typeface="Arial"/>
              <a:buNone/>
            </a:pPr>
            <a:r>
              <a:rPr lang="en-US">
                <a:latin typeface="Arial"/>
                <a:ea typeface="Arial"/>
                <a:cs typeface="Arial"/>
                <a:sym typeface="Arial"/>
              </a:rPr>
              <a:t>For example,</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1 </a:t>
            </a:r>
            <a:r>
              <a:rPr lang="en-US" sz="5000">
                <a:latin typeface="Arial"/>
                <a:ea typeface="Arial"/>
                <a:cs typeface="Arial"/>
                <a:sym typeface="Arial"/>
              </a:rPr>
              <a:t>=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0 </a:t>
            </a:r>
            <a:r>
              <a:rPr lang="en-US" sz="5000">
                <a:latin typeface="Arial"/>
                <a:ea typeface="Arial"/>
                <a:cs typeface="Arial"/>
                <a:sym typeface="Arial"/>
              </a:rPr>
              <a:t>= 1 * 1 = 1</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2</a:t>
            </a:r>
            <a:r>
              <a:rPr lang="en-US" sz="5000">
                <a:latin typeface="Arial"/>
                <a:ea typeface="Arial"/>
                <a:cs typeface="Arial"/>
                <a:sym typeface="Arial"/>
              </a:rPr>
              <a:t> =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1</a:t>
            </a:r>
            <a:r>
              <a:rPr lang="en-US" sz="5000">
                <a:latin typeface="Arial"/>
                <a:ea typeface="Arial"/>
                <a:cs typeface="Arial"/>
                <a:sym typeface="Arial"/>
              </a:rPr>
              <a:t> + C</a:t>
            </a:r>
            <a:r>
              <a:rPr baseline="-25000" lang="en-US" sz="5000">
                <a:latin typeface="Arial"/>
                <a:ea typeface="Arial"/>
                <a:cs typeface="Arial"/>
                <a:sym typeface="Arial"/>
              </a:rPr>
              <a:t>1</a:t>
            </a:r>
            <a:r>
              <a:rPr lang="en-US" sz="5000">
                <a:latin typeface="Arial"/>
                <a:ea typeface="Arial"/>
                <a:cs typeface="Arial"/>
                <a:sym typeface="Arial"/>
              </a:rPr>
              <a:t>C</a:t>
            </a:r>
            <a:r>
              <a:rPr baseline="-25000" lang="en-US" sz="5000">
                <a:latin typeface="Arial"/>
                <a:ea typeface="Arial"/>
                <a:cs typeface="Arial"/>
                <a:sym typeface="Arial"/>
              </a:rPr>
              <a:t>0</a:t>
            </a:r>
            <a:r>
              <a:rPr lang="en-US" sz="5000">
                <a:latin typeface="Arial"/>
                <a:ea typeface="Arial"/>
                <a:cs typeface="Arial"/>
                <a:sym typeface="Arial"/>
              </a:rPr>
              <a:t> = 1 * 1 + 1 * 1 = 2</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3</a:t>
            </a:r>
            <a:r>
              <a:rPr lang="en-US" sz="5000">
                <a:latin typeface="Arial"/>
                <a:ea typeface="Arial"/>
                <a:cs typeface="Arial"/>
                <a:sym typeface="Arial"/>
              </a:rPr>
              <a:t> =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2 </a:t>
            </a:r>
            <a:r>
              <a:rPr lang="en-US" sz="5000">
                <a:latin typeface="Arial"/>
                <a:ea typeface="Arial"/>
                <a:cs typeface="Arial"/>
                <a:sym typeface="Arial"/>
              </a:rPr>
              <a:t>+ C</a:t>
            </a:r>
            <a:r>
              <a:rPr baseline="-25000" lang="en-US" sz="5000">
                <a:latin typeface="Arial"/>
                <a:ea typeface="Arial"/>
                <a:cs typeface="Arial"/>
                <a:sym typeface="Arial"/>
              </a:rPr>
              <a:t>1</a:t>
            </a:r>
            <a:r>
              <a:rPr lang="en-US" sz="5000">
                <a:latin typeface="Arial"/>
                <a:ea typeface="Arial"/>
                <a:cs typeface="Arial"/>
                <a:sym typeface="Arial"/>
              </a:rPr>
              <a:t>C</a:t>
            </a:r>
            <a:r>
              <a:rPr baseline="-25000" lang="en-US" sz="5000">
                <a:latin typeface="Arial"/>
                <a:ea typeface="Arial"/>
                <a:cs typeface="Arial"/>
                <a:sym typeface="Arial"/>
              </a:rPr>
              <a:t>1 </a:t>
            </a:r>
            <a:r>
              <a:rPr lang="en-US" sz="5000">
                <a:latin typeface="Arial"/>
                <a:ea typeface="Arial"/>
                <a:cs typeface="Arial"/>
                <a:sym typeface="Arial"/>
              </a:rPr>
              <a:t>+ C</a:t>
            </a:r>
            <a:r>
              <a:rPr baseline="-25000" lang="en-US" sz="5000">
                <a:latin typeface="Arial"/>
                <a:ea typeface="Arial"/>
                <a:cs typeface="Arial"/>
                <a:sym typeface="Arial"/>
              </a:rPr>
              <a:t>2</a:t>
            </a:r>
            <a:r>
              <a:rPr lang="en-US" sz="5000">
                <a:latin typeface="Arial"/>
                <a:ea typeface="Arial"/>
                <a:cs typeface="Arial"/>
                <a:sym typeface="Arial"/>
              </a:rPr>
              <a:t>C</a:t>
            </a:r>
            <a:r>
              <a:rPr baseline="-25000" lang="en-US" sz="5000">
                <a:latin typeface="Arial"/>
                <a:ea typeface="Arial"/>
                <a:cs typeface="Arial"/>
                <a:sym typeface="Arial"/>
              </a:rPr>
              <a:t>0 </a:t>
            </a:r>
            <a:r>
              <a:rPr lang="en-US" sz="5000">
                <a:latin typeface="Arial"/>
                <a:ea typeface="Arial"/>
                <a:cs typeface="Arial"/>
                <a:sym typeface="Arial"/>
              </a:rPr>
              <a:t>= 1 * 2 + 1 * 1 + 2 * 1 = 5</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4</a:t>
            </a:r>
            <a:r>
              <a:rPr lang="en-US" sz="5000">
                <a:latin typeface="Arial"/>
                <a:ea typeface="Arial"/>
                <a:cs typeface="Arial"/>
                <a:sym typeface="Arial"/>
              </a:rPr>
              <a:t> =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3</a:t>
            </a:r>
            <a:r>
              <a:rPr lang="en-US" sz="5000">
                <a:latin typeface="Arial"/>
                <a:ea typeface="Arial"/>
                <a:cs typeface="Arial"/>
                <a:sym typeface="Arial"/>
              </a:rPr>
              <a:t> + C</a:t>
            </a:r>
            <a:r>
              <a:rPr baseline="-25000" lang="en-US" sz="5000">
                <a:latin typeface="Arial"/>
                <a:ea typeface="Arial"/>
                <a:cs typeface="Arial"/>
                <a:sym typeface="Arial"/>
              </a:rPr>
              <a:t>1</a:t>
            </a:r>
            <a:r>
              <a:rPr lang="en-US" sz="5000">
                <a:latin typeface="Arial"/>
                <a:ea typeface="Arial"/>
                <a:cs typeface="Arial"/>
                <a:sym typeface="Arial"/>
              </a:rPr>
              <a:t>C</a:t>
            </a:r>
            <a:r>
              <a:rPr baseline="-25000" lang="en-US" sz="5000">
                <a:latin typeface="Arial"/>
                <a:ea typeface="Arial"/>
                <a:cs typeface="Arial"/>
                <a:sym typeface="Arial"/>
              </a:rPr>
              <a:t>2</a:t>
            </a:r>
            <a:r>
              <a:rPr lang="en-US" sz="5000">
                <a:latin typeface="Arial"/>
                <a:ea typeface="Arial"/>
                <a:cs typeface="Arial"/>
                <a:sym typeface="Arial"/>
              </a:rPr>
              <a:t> + C</a:t>
            </a:r>
            <a:r>
              <a:rPr baseline="-25000" lang="en-US" sz="5000">
                <a:latin typeface="Arial"/>
                <a:ea typeface="Arial"/>
                <a:cs typeface="Arial"/>
                <a:sym typeface="Arial"/>
              </a:rPr>
              <a:t>2</a:t>
            </a:r>
            <a:r>
              <a:rPr lang="en-US" sz="5000">
                <a:latin typeface="Arial"/>
                <a:ea typeface="Arial"/>
                <a:cs typeface="Arial"/>
                <a:sym typeface="Arial"/>
              </a:rPr>
              <a:t>C</a:t>
            </a:r>
            <a:r>
              <a:rPr baseline="-25000" lang="en-US" sz="5000">
                <a:latin typeface="Arial"/>
                <a:ea typeface="Arial"/>
                <a:cs typeface="Arial"/>
                <a:sym typeface="Arial"/>
              </a:rPr>
              <a:t>1</a:t>
            </a:r>
            <a:r>
              <a:rPr lang="en-US" sz="5000">
                <a:latin typeface="Arial"/>
                <a:ea typeface="Arial"/>
                <a:cs typeface="Arial"/>
                <a:sym typeface="Arial"/>
              </a:rPr>
              <a:t> + C</a:t>
            </a:r>
            <a:r>
              <a:rPr baseline="-25000" lang="en-US" sz="5000">
                <a:latin typeface="Arial"/>
                <a:ea typeface="Arial"/>
                <a:cs typeface="Arial"/>
                <a:sym typeface="Arial"/>
              </a:rPr>
              <a:t>3</a:t>
            </a:r>
            <a:r>
              <a:rPr lang="en-US" sz="5000">
                <a:latin typeface="Arial"/>
                <a:ea typeface="Arial"/>
                <a:cs typeface="Arial"/>
                <a:sym typeface="Arial"/>
              </a:rPr>
              <a:t>C</a:t>
            </a:r>
            <a:r>
              <a:rPr baseline="-25000" lang="en-US" sz="5000">
                <a:latin typeface="Arial"/>
                <a:ea typeface="Arial"/>
                <a:cs typeface="Arial"/>
                <a:sym typeface="Arial"/>
              </a:rPr>
              <a:t>0</a:t>
            </a:r>
            <a:r>
              <a:rPr lang="en-US" sz="5000">
                <a:latin typeface="Arial"/>
                <a:ea typeface="Arial"/>
                <a:cs typeface="Arial"/>
                <a:sym typeface="Arial"/>
              </a:rPr>
              <a:t> = 1 * 5 + 1 * 2 + 2 * 1 + 5 * 1 = 14</a:t>
            </a:r>
            <a:endParaRPr/>
          </a:p>
          <a:p>
            <a:pPr indent="0" lvl="0" marL="0" rtl="0" algn="l">
              <a:lnSpc>
                <a:spcPct val="120000"/>
              </a:lnSpc>
              <a:spcBef>
                <a:spcPts val="0"/>
              </a:spcBef>
              <a:spcAft>
                <a:spcPts val="0"/>
              </a:spcAft>
              <a:buClr>
                <a:srgbClr val="385998"/>
              </a:buClr>
              <a:buSzPts val="7000"/>
              <a:buFont typeface="Arial"/>
              <a:buNone/>
            </a:pPr>
            <a:r>
              <a:t/>
            </a:r>
            <a:endParaRPr>
              <a:latin typeface="Arial"/>
              <a:ea typeface="Arial"/>
              <a:cs typeface="Arial"/>
              <a:sym typeface="Arial"/>
            </a:endParaRPr>
          </a:p>
        </p:txBody>
      </p:sp>
      <p:sp>
        <p:nvSpPr>
          <p:cNvPr id="464" name="Google Shape;464;p4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65" name="Google Shape;465;p4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Catalan Numbers</a:t>
            </a:r>
            <a:endParaRPr/>
          </a:p>
        </p:txBody>
      </p:sp>
      <p:sp>
        <p:nvSpPr>
          <p:cNvPr id="466" name="Google Shape;466;p49"/>
          <p:cNvSpPr txBox="1"/>
          <p:nvPr/>
        </p:nvSpPr>
        <p:spPr>
          <a:xfrm>
            <a:off x="15717869" y="7094143"/>
            <a:ext cx="1664100" cy="1164600"/>
          </a:xfrm>
          <a:prstGeom prst="rect">
            <a:avLst/>
          </a:prstGeom>
          <a:blipFill rotWithShape="1">
            <a:blip r:embed="rId3">
              <a:alphaModFix/>
            </a:blip>
            <a:stretch>
              <a:fillRect b="-246227" l="-100751" r="-3026" t="-158058"/>
            </a:stretch>
          </a:blip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None/>
            </a:pPr>
            <a:r>
              <a:rPr b="0" i="0" lang="en-US" sz="9000" u="none" cap="none" strike="noStrike">
                <a:latin typeface="Arial"/>
                <a:ea typeface="Arial"/>
                <a:cs typeface="Arial"/>
                <a:sym typeface="Aria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form an optimal sub-structure?</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overlap?</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472" name="Google Shape;472;p5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73" name="Google Shape;473;p5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Catalan Numbers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Suppose we have n items and a knapsack. Each item has a monetary value and a physical weight. (These are stored in arrays of integers where corresponding indices indicate the value and weight for the same number.) We want to find the maximum value of objects we can carry without exceeding the weight limit w of the knapsack.</a:t>
            </a:r>
            <a:endParaRPr i="1" sz="6600"/>
          </a:p>
        </p:txBody>
      </p:sp>
      <p:sp>
        <p:nvSpPr>
          <p:cNvPr id="479" name="Google Shape;479;p5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80" name="Google Shape;480;p5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Mark Zuckerberg says he’ll buy you anything from Best Buy as long as you can fit it in a shopping cart.  The cart can hold at most x lbs. how do you pick the most expensive things to fit into the cart and get for free?</a:t>
            </a:r>
            <a:endParaRPr i="1" sz="6600"/>
          </a:p>
        </p:txBody>
      </p:sp>
      <p:sp>
        <p:nvSpPr>
          <p:cNvPr id="486" name="Google Shape;486;p5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87" name="Google Shape;487;p5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3"/>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Mark Zuckerberg says he’ll buy you anything from Best Buy as long as you can fit it in a shopping cart.  The cart can hold at most x lbs. how do you pick the most expensive things to fit into the cart and get for free?</a:t>
            </a:r>
            <a:endParaRPr i="1" sz="6600"/>
          </a:p>
        </p:txBody>
      </p:sp>
      <p:sp>
        <p:nvSpPr>
          <p:cNvPr id="493" name="Google Shape;493;p5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494" name="Google Shape;494;p5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Sub Problems</a:t>
            </a:r>
            <a:endParaRPr/>
          </a:p>
        </p:txBody>
      </p:sp>
      <p:sp>
        <p:nvSpPr>
          <p:cNvPr id="55" name="Google Shape;55;p9"/>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The sub-problems combine to solve the original problem. </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int fib(int n)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if (n == 0 || n == 1)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n;</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fib(n – 1) + fib (n – 2);</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a:t>
            </a:r>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p:txBody>
      </p:sp>
      <p:grpSp>
        <p:nvGrpSpPr>
          <p:cNvPr id="56" name="Google Shape;56;p9"/>
          <p:cNvGrpSpPr/>
          <p:nvPr/>
        </p:nvGrpSpPr>
        <p:grpSpPr>
          <a:xfrm>
            <a:off x="17256019" y="6761630"/>
            <a:ext cx="5603989" cy="6284709"/>
            <a:chOff x="4894744" y="7433655"/>
            <a:chExt cx="5603989" cy="6284709"/>
          </a:xfrm>
        </p:grpSpPr>
        <p:sp>
          <p:nvSpPr>
            <p:cNvPr id="57" name="Google Shape;57;p9"/>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58" name="Google Shape;58;p9"/>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59" name="Google Shape;59;p9"/>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60" name="Google Shape;60;p9"/>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61" name="Google Shape;61;p9"/>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62" name="Google Shape;62;p9"/>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63" name="Google Shape;63;p9"/>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64" name="Google Shape;64;p9"/>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65" name="Google Shape;65;p9"/>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4"/>
          <p:cNvSpPr txBox="1"/>
          <p:nvPr>
            <p:ph idx="1" type="body"/>
          </p:nvPr>
        </p:nvSpPr>
        <p:spPr>
          <a:xfrm>
            <a:off x="1524000" y="4826000"/>
            <a:ext cx="10871100" cy="85602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num_items = 3</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value[] = [60, 100, 120]</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weights[] = [15, 15, 15]</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cart_limit = 30</a:t>
            </a:r>
            <a:endParaRPr sz="6600"/>
          </a:p>
        </p:txBody>
      </p:sp>
      <p:sp>
        <p:nvSpPr>
          <p:cNvPr id="500" name="Google Shape;500;p5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501" name="Google Shape;501;p5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pic>
        <p:nvPicPr>
          <p:cNvPr id="502" name="Google Shape;502;p54"/>
          <p:cNvPicPr preferRelativeResize="0"/>
          <p:nvPr/>
        </p:nvPicPr>
        <p:blipFill>
          <a:blip r:embed="rId3">
            <a:alphaModFix/>
          </a:blip>
          <a:stretch>
            <a:fillRect/>
          </a:stretch>
        </p:blipFill>
        <p:spPr>
          <a:xfrm>
            <a:off x="13513725" y="4775200"/>
            <a:ext cx="9753600" cy="7315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 </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form an optimal sub-structure?</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overlap?</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508" name="Google Shape;508;p5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509" name="Google Shape;509;p5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 </a:t>
            </a:r>
            <a:endParaRPr/>
          </a:p>
          <a:p>
            <a:pPr indent="-609600" lvl="0" marL="1828800" rtl="0" algn="l">
              <a:lnSpc>
                <a:spcPct val="120000"/>
              </a:lnSpc>
              <a:spcBef>
                <a:spcPts val="0"/>
              </a:spcBef>
              <a:spcAft>
                <a:spcPts val="0"/>
              </a:spcAft>
              <a:buSzPts val="6000"/>
              <a:buChar char="-"/>
            </a:pPr>
            <a:r>
              <a:rPr lang="en-US" sz="6000"/>
              <a:t>hint: A given item, can either be in the cart or not.</a:t>
            </a:r>
            <a:endParaRPr sz="6000"/>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form an optimal sub-structure?</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overlap?</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515" name="Google Shape;515;p5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516" name="Google Shape;516;p5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How many different ways can I pick coins to make a dollar amount? You only have Quarters, Nickels, Dimes, and Pennies.</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522" name="Google Shape;522;p5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523" name="Google Shape;523;p5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Coin change Problem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5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form an optimal sub-structure?</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Do the sub-problems overlap?</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529" name="Google Shape;529;p5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530" name="Google Shape;530;p5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Coin change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Optimal Sub-Structure</a:t>
            </a:r>
            <a:endParaRPr/>
          </a:p>
        </p:txBody>
      </p:sp>
      <p:sp>
        <p:nvSpPr>
          <p:cNvPr id="71" name="Google Shape;71;p10"/>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When the optimal solution to sub-problems can be combined to get the optimal solution of the original problem, then the problem exhibits </a:t>
            </a:r>
            <a:r>
              <a:rPr b="1" lang="en-US" sz="7000">
                <a:solidFill>
                  <a:schemeClr val="dk1"/>
                </a:solidFill>
              </a:rPr>
              <a:t>Optimal Sub-Structure.</a:t>
            </a:r>
            <a:endParaRPr sz="7000">
              <a:solidFill>
                <a:schemeClr val="dk1"/>
              </a:solidFill>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int fib(int n)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if (n == 0 || n == 1)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n;</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a:t>
            </a:r>
            <a:r>
              <a:rPr b="1" lang="en-US" sz="5000">
                <a:solidFill>
                  <a:schemeClr val="dk1"/>
                </a:solidFill>
                <a:latin typeface="Courier New"/>
                <a:ea typeface="Courier New"/>
                <a:cs typeface="Courier New"/>
                <a:sym typeface="Courier New"/>
              </a:rPr>
              <a:t>fib(n – 1)</a:t>
            </a:r>
            <a:r>
              <a:rPr lang="en-US" sz="5000">
                <a:solidFill>
                  <a:schemeClr val="dk1"/>
                </a:solidFill>
                <a:latin typeface="Courier New"/>
                <a:ea typeface="Courier New"/>
                <a:cs typeface="Courier New"/>
                <a:sym typeface="Courier New"/>
              </a:rPr>
              <a:t> + </a:t>
            </a:r>
            <a:r>
              <a:rPr b="1" lang="en-US" sz="5000">
                <a:solidFill>
                  <a:schemeClr val="dk1"/>
                </a:solidFill>
                <a:latin typeface="Courier New"/>
                <a:ea typeface="Courier New"/>
                <a:cs typeface="Courier New"/>
                <a:sym typeface="Courier New"/>
              </a:rPr>
              <a:t>fib (n – 2)</a:t>
            </a:r>
            <a:r>
              <a:rPr lang="en-US" sz="5000">
                <a:solidFill>
                  <a:schemeClr val="dk1"/>
                </a:solidFill>
                <a:latin typeface="Courier New"/>
                <a:ea typeface="Courier New"/>
                <a:cs typeface="Courier New"/>
                <a:sym typeface="Courier New"/>
              </a:rPr>
              <a:t>;</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a:t>
            </a:r>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p:txBody>
      </p:sp>
      <p:grpSp>
        <p:nvGrpSpPr>
          <p:cNvPr id="72" name="Google Shape;72;p10"/>
          <p:cNvGrpSpPr/>
          <p:nvPr/>
        </p:nvGrpSpPr>
        <p:grpSpPr>
          <a:xfrm>
            <a:off x="17256019" y="6761630"/>
            <a:ext cx="5603989" cy="6284709"/>
            <a:chOff x="4894744" y="7433655"/>
            <a:chExt cx="5603989" cy="6284709"/>
          </a:xfrm>
        </p:grpSpPr>
        <p:sp>
          <p:nvSpPr>
            <p:cNvPr id="73" name="Google Shape;73;p10"/>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74" name="Google Shape;74;p10"/>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75" name="Google Shape;75;p10"/>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76" name="Google Shape;76;p10"/>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77" name="Google Shape;77;p10"/>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78" name="Google Shape;78;p10"/>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79" name="Google Shape;79;p10"/>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80" name="Google Shape;80;p10"/>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81" name="Google Shape;81;p10"/>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87" name="Google Shape;87;p11"/>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b="0" i="0" lang="en-US" sz="7000" u="none" cap="none" strike="noStrike">
                <a:solidFill>
                  <a:schemeClr val="dk1"/>
                </a:solidFill>
                <a:latin typeface="Arial"/>
                <a:ea typeface="Arial"/>
                <a:cs typeface="Arial"/>
                <a:sym typeface="Arial"/>
              </a:rPr>
              <a:t>Draw the recursive tree for finding the 5</a:t>
            </a:r>
            <a:r>
              <a:rPr b="0" baseline="30000" i="0" lang="en-US" sz="7000" u="none" cap="none" strike="noStrike">
                <a:solidFill>
                  <a:schemeClr val="dk1"/>
                </a:solidFill>
                <a:latin typeface="Arial"/>
                <a:ea typeface="Arial"/>
                <a:cs typeface="Arial"/>
                <a:sym typeface="Arial"/>
              </a:rPr>
              <a:t>th</a:t>
            </a:r>
            <a:r>
              <a:rPr b="0" i="0" lang="en-US" sz="7000" u="none" cap="none" strike="noStrike">
                <a:solidFill>
                  <a:schemeClr val="dk1"/>
                </a:solidFill>
                <a:latin typeface="Arial"/>
                <a:ea typeface="Arial"/>
                <a:cs typeface="Arial"/>
                <a:sym typeface="Arial"/>
              </a:rPr>
              <a:t> Fibonacci number.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93" name="Google Shape;93;p12"/>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b="0" i="0" lang="en-US" sz="7000" u="none" cap="none" strike="noStrike">
                <a:solidFill>
                  <a:schemeClr val="dk1"/>
                </a:solidFill>
                <a:latin typeface="Arial"/>
                <a:ea typeface="Arial"/>
                <a:cs typeface="Arial"/>
                <a:sym typeface="Arial"/>
              </a:rPr>
              <a:t>Draw the recursive tree for finding the 5</a:t>
            </a:r>
            <a:r>
              <a:rPr b="0" baseline="30000" i="0" lang="en-US" sz="7000" u="none" cap="none" strike="noStrike">
                <a:solidFill>
                  <a:schemeClr val="dk1"/>
                </a:solidFill>
                <a:latin typeface="Arial"/>
                <a:ea typeface="Arial"/>
                <a:cs typeface="Arial"/>
                <a:sym typeface="Arial"/>
              </a:rPr>
              <a:t>th</a:t>
            </a:r>
            <a:r>
              <a:rPr b="0" i="0" lang="en-US" sz="7000" u="none" cap="none" strike="noStrike">
                <a:solidFill>
                  <a:schemeClr val="dk1"/>
                </a:solidFill>
                <a:latin typeface="Arial"/>
                <a:ea typeface="Arial"/>
                <a:cs typeface="Arial"/>
                <a:sym typeface="Arial"/>
              </a:rPr>
              <a:t> Fibonacci number. </a:t>
            </a:r>
            <a:endParaRPr/>
          </a:p>
        </p:txBody>
      </p:sp>
      <p:grpSp>
        <p:nvGrpSpPr>
          <p:cNvPr id="94" name="Google Shape;94;p12"/>
          <p:cNvGrpSpPr/>
          <p:nvPr/>
        </p:nvGrpSpPr>
        <p:grpSpPr>
          <a:xfrm>
            <a:off x="4894744" y="4193948"/>
            <a:ext cx="17111887" cy="9524416"/>
            <a:chOff x="4894744" y="4193948"/>
            <a:chExt cx="17111887" cy="9524416"/>
          </a:xfrm>
        </p:grpSpPr>
        <p:sp>
          <p:nvSpPr>
            <p:cNvPr id="95" name="Google Shape;95;p12"/>
            <p:cNvSpPr/>
            <p:nvPr/>
          </p:nvSpPr>
          <p:spPr>
            <a:xfrm>
              <a:off x="13920119" y="4193948"/>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96" name="Google Shape;96;p12"/>
            <p:cNvSpPr/>
            <p:nvPr/>
          </p:nvSpPr>
          <p:spPr>
            <a:xfrm>
              <a:off x="9648270" y="5404470"/>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97" name="Google Shape;97;p12"/>
            <p:cNvSpPr/>
            <p:nvPr/>
          </p:nvSpPr>
          <p:spPr>
            <a:xfrm>
              <a:off x="18051678" y="5324560"/>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98" name="Google Shape;98;p12"/>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99" name="Google Shape;99;p12"/>
            <p:cNvSpPr/>
            <p:nvPr/>
          </p:nvSpPr>
          <p:spPr>
            <a:xfrm>
              <a:off x="11561950" y="7368513"/>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00" name="Google Shape;100;p12"/>
            <p:cNvSpPr/>
            <p:nvPr/>
          </p:nvSpPr>
          <p:spPr>
            <a:xfrm>
              <a:off x="16156023"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01" name="Google Shape;101;p12"/>
            <p:cNvSpPr/>
            <p:nvPr/>
          </p:nvSpPr>
          <p:spPr>
            <a:xfrm>
              <a:off x="19935731" y="749049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02" name="Google Shape;102;p12"/>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03" name="Google Shape;103;p12"/>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104" name="Google Shape;104;p12"/>
            <p:cNvCxnSpPr/>
            <p:nvPr/>
          </p:nvCxnSpPr>
          <p:spPr>
            <a:xfrm flipH="1">
              <a:off x="11718970" y="5303452"/>
              <a:ext cx="2090100" cy="723000"/>
            </a:xfrm>
            <a:prstGeom prst="straightConnector1">
              <a:avLst/>
            </a:prstGeom>
            <a:noFill/>
            <a:ln cap="flat" cmpd="sng" w="38100">
              <a:solidFill>
                <a:srgbClr val="000000"/>
              </a:solidFill>
              <a:prstDash val="solid"/>
              <a:miter lim="400000"/>
              <a:headEnd len="sm" w="sm" type="none"/>
              <a:tailEnd len="med" w="med" type="triangle"/>
            </a:ln>
          </p:spPr>
        </p:cxnSp>
        <p:cxnSp>
          <p:nvCxnSpPr>
            <p:cNvPr id="105" name="Google Shape;105;p12"/>
            <p:cNvCxnSpPr/>
            <p:nvPr/>
          </p:nvCxnSpPr>
          <p:spPr>
            <a:xfrm>
              <a:off x="16156409" y="5254655"/>
              <a:ext cx="2035500" cy="685200"/>
            </a:xfrm>
            <a:prstGeom prst="straightConnector1">
              <a:avLst/>
            </a:prstGeom>
            <a:noFill/>
            <a:ln cap="flat" cmpd="sng" w="38100">
              <a:solidFill>
                <a:srgbClr val="000000"/>
              </a:solidFill>
              <a:prstDash val="solid"/>
              <a:miter lim="400000"/>
              <a:headEnd len="sm" w="sm" type="none"/>
              <a:tailEnd len="med" w="med" type="triangle"/>
            </a:ln>
          </p:spPr>
        </p:cxnSp>
        <p:cxnSp>
          <p:nvCxnSpPr>
            <p:cNvPr id="106" name="Google Shape;106;p12"/>
            <p:cNvCxnSpPr/>
            <p:nvPr/>
          </p:nvCxnSpPr>
          <p:spPr>
            <a:xfrm flipH="1">
              <a:off x="17363683" y="6749782"/>
              <a:ext cx="669300" cy="605700"/>
            </a:xfrm>
            <a:prstGeom prst="straightConnector1">
              <a:avLst/>
            </a:prstGeom>
            <a:noFill/>
            <a:ln cap="flat" cmpd="sng" w="38100">
              <a:solidFill>
                <a:srgbClr val="000000"/>
              </a:solidFill>
              <a:prstDash val="solid"/>
              <a:miter lim="400000"/>
              <a:headEnd len="sm" w="sm" type="none"/>
              <a:tailEnd len="med" w="med" type="triangle"/>
            </a:ln>
          </p:spPr>
        </p:cxnSp>
        <p:cxnSp>
          <p:nvCxnSpPr>
            <p:cNvPr id="107" name="Google Shape;107;p12"/>
            <p:cNvCxnSpPr/>
            <p:nvPr/>
          </p:nvCxnSpPr>
          <p:spPr>
            <a:xfrm>
              <a:off x="20086616" y="6749782"/>
              <a:ext cx="573900" cy="552300"/>
            </a:xfrm>
            <a:prstGeom prst="straightConnector1">
              <a:avLst/>
            </a:prstGeom>
            <a:noFill/>
            <a:ln cap="flat" cmpd="sng" w="38100">
              <a:solidFill>
                <a:srgbClr val="000000"/>
              </a:solidFill>
              <a:prstDash val="solid"/>
              <a:miter lim="400000"/>
              <a:headEnd len="sm" w="sm" type="none"/>
              <a:tailEnd len="med" w="med" type="triangle"/>
            </a:ln>
          </p:spPr>
        </p:cxnSp>
        <p:cxnSp>
          <p:nvCxnSpPr>
            <p:cNvPr id="108" name="Google Shape;108;p12"/>
            <p:cNvCxnSpPr/>
            <p:nvPr/>
          </p:nvCxnSpPr>
          <p:spPr>
            <a:xfrm flipH="1">
              <a:off x="9033906" y="6872981"/>
              <a:ext cx="683400" cy="552300"/>
            </a:xfrm>
            <a:prstGeom prst="straightConnector1">
              <a:avLst/>
            </a:prstGeom>
            <a:noFill/>
            <a:ln cap="flat" cmpd="sng" w="38100">
              <a:solidFill>
                <a:srgbClr val="000000"/>
              </a:solidFill>
              <a:prstDash val="solid"/>
              <a:miter lim="400000"/>
              <a:headEnd len="sm" w="sm" type="none"/>
              <a:tailEnd len="med" w="med" type="triangle"/>
            </a:ln>
          </p:spPr>
        </p:cxnSp>
        <p:cxnSp>
          <p:nvCxnSpPr>
            <p:cNvPr id="109" name="Google Shape;109;p12"/>
            <p:cNvCxnSpPr/>
            <p:nvPr/>
          </p:nvCxnSpPr>
          <p:spPr>
            <a:xfrm>
              <a:off x="11759191" y="6837883"/>
              <a:ext cx="500100" cy="429300"/>
            </a:xfrm>
            <a:prstGeom prst="straightConnector1">
              <a:avLst/>
            </a:prstGeom>
            <a:noFill/>
            <a:ln cap="flat" cmpd="sng" w="38100">
              <a:solidFill>
                <a:srgbClr val="000000"/>
              </a:solidFill>
              <a:prstDash val="solid"/>
              <a:miter lim="400000"/>
              <a:headEnd len="sm" w="sm" type="none"/>
              <a:tailEnd len="med" w="med" type="triangle"/>
            </a:ln>
          </p:spPr>
        </p:cxnSp>
        <p:cxnSp>
          <p:nvCxnSpPr>
            <p:cNvPr id="110" name="Google Shape;110;p12"/>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111" name="Google Shape;111;p12"/>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112" name="Google Shape;112;p12"/>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13" name="Google Shape;113;p12"/>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14" name="Google Shape;114;p12"/>
            <p:cNvSpPr/>
            <p:nvPr/>
          </p:nvSpPr>
          <p:spPr>
            <a:xfrm>
              <a:off x="10553485" y="9570668"/>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15" name="Google Shape;115;p12"/>
            <p:cNvSpPr/>
            <p:nvPr/>
          </p:nvSpPr>
          <p:spPr>
            <a:xfrm>
              <a:off x="12801119" y="9570668"/>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16" name="Google Shape;116;p12"/>
            <p:cNvSpPr/>
            <p:nvPr/>
          </p:nvSpPr>
          <p:spPr>
            <a:xfrm>
              <a:off x="15048753" y="9627963"/>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17" name="Google Shape;117;p12"/>
            <p:cNvSpPr/>
            <p:nvPr/>
          </p:nvSpPr>
          <p:spPr>
            <a:xfrm>
              <a:off x="17405998"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118" name="Google Shape;118;p12"/>
            <p:cNvCxnSpPr/>
            <p:nvPr/>
          </p:nvCxnSpPr>
          <p:spPr>
            <a:xfrm flipH="1">
              <a:off x="15703923" y="8998850"/>
              <a:ext cx="452100" cy="591600"/>
            </a:xfrm>
            <a:prstGeom prst="straightConnector1">
              <a:avLst/>
            </a:prstGeom>
            <a:noFill/>
            <a:ln cap="flat" cmpd="sng" w="38100">
              <a:solidFill>
                <a:srgbClr val="000000"/>
              </a:solidFill>
              <a:prstDash val="solid"/>
              <a:miter lim="400000"/>
              <a:headEnd len="sm" w="sm" type="none"/>
              <a:tailEnd len="med" w="med" type="triangle"/>
            </a:ln>
          </p:spPr>
        </p:cxnSp>
        <p:cxnSp>
          <p:nvCxnSpPr>
            <p:cNvPr id="119" name="Google Shape;119;p12"/>
            <p:cNvCxnSpPr>
              <a:endCxn id="117" idx="0"/>
            </p:cNvCxnSpPr>
            <p:nvPr/>
          </p:nvCxnSpPr>
          <p:spPr>
            <a:xfrm>
              <a:off x="18051448" y="9042314"/>
              <a:ext cx="390000" cy="555000"/>
            </a:xfrm>
            <a:prstGeom prst="straightConnector1">
              <a:avLst/>
            </a:prstGeom>
            <a:noFill/>
            <a:ln cap="flat" cmpd="sng" w="38100">
              <a:solidFill>
                <a:srgbClr val="000000"/>
              </a:solidFill>
              <a:prstDash val="solid"/>
              <a:miter lim="400000"/>
              <a:headEnd len="sm" w="sm" type="none"/>
              <a:tailEnd len="med" w="med" type="triangle"/>
            </a:ln>
          </p:spPr>
        </p:cxnSp>
        <p:cxnSp>
          <p:nvCxnSpPr>
            <p:cNvPr id="120" name="Google Shape;120;p12"/>
            <p:cNvCxnSpPr/>
            <p:nvPr/>
          </p:nvCxnSpPr>
          <p:spPr>
            <a:xfrm>
              <a:off x="13550470" y="8841644"/>
              <a:ext cx="6000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121" name="Google Shape;121;p12"/>
            <p:cNvCxnSpPr/>
            <p:nvPr/>
          </p:nvCxnSpPr>
          <p:spPr>
            <a:xfrm flipH="1">
              <a:off x="11131717" y="9040851"/>
              <a:ext cx="587400" cy="549600"/>
            </a:xfrm>
            <a:prstGeom prst="straightConnector1">
              <a:avLst/>
            </a:prstGeom>
            <a:noFill/>
            <a:ln cap="flat" cmpd="sng" w="38100">
              <a:solidFill>
                <a:srgbClr val="000000"/>
              </a:solidFill>
              <a:prstDash val="solid"/>
              <a:miter lim="400000"/>
              <a:headEnd len="sm" w="sm" type="none"/>
              <a:tailEnd len="med" w="med" type="triangle"/>
            </a:ln>
          </p:spPr>
        </p:cxnSp>
        <p:cxnSp>
          <p:nvCxnSpPr>
            <p:cNvPr id="122" name="Google Shape;122;p12"/>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123" name="Google Shape;123;p12"/>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129" name="Google Shape;129;p13"/>
          <p:cNvSpPr txBox="1"/>
          <p:nvPr/>
        </p:nvSpPr>
        <p:spPr>
          <a:xfrm>
            <a:off x="1524000" y="2879724"/>
            <a:ext cx="22063364" cy="814778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b="0" i="0" lang="en-US" sz="7000" u="none" cap="none" strike="noStrike">
                <a:solidFill>
                  <a:schemeClr val="dk1"/>
                </a:solidFill>
                <a:latin typeface="Arial"/>
                <a:ea typeface="Arial"/>
                <a:cs typeface="Arial"/>
                <a:sym typeface="Arial"/>
              </a:rPr>
              <a:t>Draw the recursive tree for finding the 5</a:t>
            </a:r>
            <a:r>
              <a:rPr b="0" baseline="30000" i="0" lang="en-US" sz="7000" u="none" cap="none" strike="noStrike">
                <a:solidFill>
                  <a:schemeClr val="dk1"/>
                </a:solidFill>
                <a:latin typeface="Arial"/>
                <a:ea typeface="Arial"/>
                <a:cs typeface="Arial"/>
                <a:sym typeface="Arial"/>
              </a:rPr>
              <a:t>th</a:t>
            </a:r>
            <a:r>
              <a:rPr b="0" i="0" lang="en-US" sz="7000" u="none" cap="none" strike="noStrike">
                <a:solidFill>
                  <a:schemeClr val="dk1"/>
                </a:solidFill>
                <a:latin typeface="Arial"/>
                <a:ea typeface="Arial"/>
                <a:cs typeface="Arial"/>
                <a:sym typeface="Arial"/>
              </a:rPr>
              <a:t> Fibonacci number.</a:t>
            </a:r>
            <a:endParaRPr/>
          </a:p>
        </p:txBody>
      </p:sp>
      <p:sp>
        <p:nvSpPr>
          <p:cNvPr id="130" name="Google Shape;130;p13"/>
          <p:cNvSpPr/>
          <p:nvPr/>
        </p:nvSpPr>
        <p:spPr>
          <a:xfrm>
            <a:off x="13920119" y="4193948"/>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131" name="Google Shape;131;p13"/>
          <p:cNvSpPr/>
          <p:nvPr/>
        </p:nvSpPr>
        <p:spPr>
          <a:xfrm>
            <a:off x="9648270" y="5404470"/>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132" name="Google Shape;132;p13"/>
          <p:cNvSpPr/>
          <p:nvPr/>
        </p:nvSpPr>
        <p:spPr>
          <a:xfrm>
            <a:off x="18051678" y="5324560"/>
            <a:ext cx="2070847" cy="2043953"/>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33" name="Google Shape;133;p13"/>
          <p:cNvSpPr/>
          <p:nvPr/>
        </p:nvSpPr>
        <p:spPr>
          <a:xfrm>
            <a:off x="7662198" y="7433655"/>
            <a:ext cx="2070847" cy="2043953"/>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34" name="Google Shape;134;p13"/>
          <p:cNvSpPr/>
          <p:nvPr/>
        </p:nvSpPr>
        <p:spPr>
          <a:xfrm>
            <a:off x="11561950" y="7368513"/>
            <a:ext cx="2070847" cy="2043953"/>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35" name="Google Shape;135;p13"/>
          <p:cNvSpPr/>
          <p:nvPr/>
        </p:nvSpPr>
        <p:spPr>
          <a:xfrm>
            <a:off x="16156023" y="7433655"/>
            <a:ext cx="2070847" cy="2043953"/>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36" name="Google Shape;136;p13"/>
          <p:cNvSpPr/>
          <p:nvPr/>
        </p:nvSpPr>
        <p:spPr>
          <a:xfrm>
            <a:off x="19935731" y="7490491"/>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37" name="Google Shape;137;p13"/>
          <p:cNvSpPr/>
          <p:nvPr/>
        </p:nvSpPr>
        <p:spPr>
          <a:xfrm>
            <a:off x="5948606" y="9613611"/>
            <a:ext cx="2070847" cy="2043953"/>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38" name="Google Shape;138;p13"/>
          <p:cNvSpPr/>
          <p:nvPr/>
        </p:nvSpPr>
        <p:spPr>
          <a:xfrm>
            <a:off x="8427833" y="9597314"/>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139" name="Google Shape;139;p13"/>
          <p:cNvCxnSpPr/>
          <p:nvPr/>
        </p:nvCxnSpPr>
        <p:spPr>
          <a:xfrm flipH="1">
            <a:off x="11719116" y="5303452"/>
            <a:ext cx="2089954" cy="722854"/>
          </a:xfrm>
          <a:prstGeom prst="straightConnector1">
            <a:avLst/>
          </a:prstGeom>
          <a:noFill/>
          <a:ln cap="flat" cmpd="sng" w="38100">
            <a:solidFill>
              <a:srgbClr val="000000"/>
            </a:solidFill>
            <a:prstDash val="solid"/>
            <a:miter lim="400000"/>
            <a:headEnd len="sm" w="sm" type="none"/>
            <a:tailEnd len="med" w="med" type="triangle"/>
          </a:ln>
        </p:spPr>
      </p:cxnSp>
      <p:cxnSp>
        <p:nvCxnSpPr>
          <p:cNvPr id="140" name="Google Shape;140;p13"/>
          <p:cNvCxnSpPr/>
          <p:nvPr/>
        </p:nvCxnSpPr>
        <p:spPr>
          <a:xfrm>
            <a:off x="16156409" y="5254655"/>
            <a:ext cx="2035558" cy="685095"/>
          </a:xfrm>
          <a:prstGeom prst="straightConnector1">
            <a:avLst/>
          </a:prstGeom>
          <a:noFill/>
          <a:ln cap="flat" cmpd="sng" w="38100">
            <a:solidFill>
              <a:srgbClr val="000000"/>
            </a:solidFill>
            <a:prstDash val="solid"/>
            <a:miter lim="400000"/>
            <a:headEnd len="sm" w="sm" type="none"/>
            <a:tailEnd len="med" w="med" type="triangle"/>
          </a:ln>
        </p:spPr>
      </p:cxnSp>
      <p:cxnSp>
        <p:nvCxnSpPr>
          <p:cNvPr id="141" name="Google Shape;141;p13"/>
          <p:cNvCxnSpPr/>
          <p:nvPr/>
        </p:nvCxnSpPr>
        <p:spPr>
          <a:xfrm flipH="1">
            <a:off x="17363637" y="6749782"/>
            <a:ext cx="669346" cy="605592"/>
          </a:xfrm>
          <a:prstGeom prst="straightConnector1">
            <a:avLst/>
          </a:prstGeom>
          <a:noFill/>
          <a:ln cap="flat" cmpd="sng" w="38100">
            <a:solidFill>
              <a:srgbClr val="000000"/>
            </a:solidFill>
            <a:prstDash val="solid"/>
            <a:miter lim="400000"/>
            <a:headEnd len="sm" w="sm" type="none"/>
            <a:tailEnd len="med" w="med" type="triangle"/>
          </a:ln>
        </p:spPr>
      </p:cxnSp>
      <p:cxnSp>
        <p:nvCxnSpPr>
          <p:cNvPr id="142" name="Google Shape;142;p13"/>
          <p:cNvCxnSpPr/>
          <p:nvPr/>
        </p:nvCxnSpPr>
        <p:spPr>
          <a:xfrm>
            <a:off x="20086616" y="6749782"/>
            <a:ext cx="573781" cy="552224"/>
          </a:xfrm>
          <a:prstGeom prst="straightConnector1">
            <a:avLst/>
          </a:prstGeom>
          <a:noFill/>
          <a:ln cap="flat" cmpd="sng" w="38100">
            <a:solidFill>
              <a:srgbClr val="000000"/>
            </a:solidFill>
            <a:prstDash val="solid"/>
            <a:miter lim="400000"/>
            <a:headEnd len="sm" w="sm" type="none"/>
            <a:tailEnd len="med" w="med" type="triangle"/>
          </a:ln>
        </p:spPr>
      </p:cxnSp>
      <p:cxnSp>
        <p:nvCxnSpPr>
          <p:cNvPr id="143" name="Google Shape;143;p13"/>
          <p:cNvCxnSpPr/>
          <p:nvPr/>
        </p:nvCxnSpPr>
        <p:spPr>
          <a:xfrm flipH="1">
            <a:off x="9033917" y="6872981"/>
            <a:ext cx="683389" cy="552224"/>
          </a:xfrm>
          <a:prstGeom prst="straightConnector1">
            <a:avLst/>
          </a:prstGeom>
          <a:noFill/>
          <a:ln cap="flat" cmpd="sng" w="38100">
            <a:solidFill>
              <a:srgbClr val="000000"/>
            </a:solidFill>
            <a:prstDash val="solid"/>
            <a:miter lim="400000"/>
            <a:headEnd len="sm" w="sm" type="none"/>
            <a:tailEnd len="med" w="med" type="triangle"/>
          </a:ln>
        </p:spPr>
      </p:cxnSp>
      <p:cxnSp>
        <p:nvCxnSpPr>
          <p:cNvPr id="144" name="Google Shape;144;p13"/>
          <p:cNvCxnSpPr/>
          <p:nvPr/>
        </p:nvCxnSpPr>
        <p:spPr>
          <a:xfrm>
            <a:off x="11759191" y="6837883"/>
            <a:ext cx="500212" cy="429390"/>
          </a:xfrm>
          <a:prstGeom prst="straightConnector1">
            <a:avLst/>
          </a:prstGeom>
          <a:noFill/>
          <a:ln cap="flat" cmpd="sng" w="38100">
            <a:solidFill>
              <a:srgbClr val="000000"/>
            </a:solidFill>
            <a:prstDash val="solid"/>
            <a:miter lim="400000"/>
            <a:headEnd len="sm" w="sm" type="none"/>
            <a:tailEnd len="med" w="med" type="triangle"/>
          </a:ln>
        </p:spPr>
      </p:cxnSp>
      <p:cxnSp>
        <p:nvCxnSpPr>
          <p:cNvPr id="145" name="Google Shape;145;p13"/>
          <p:cNvCxnSpPr/>
          <p:nvPr/>
        </p:nvCxnSpPr>
        <p:spPr>
          <a:xfrm flipH="1">
            <a:off x="7067671" y="8998850"/>
            <a:ext cx="692328" cy="523758"/>
          </a:xfrm>
          <a:prstGeom prst="straightConnector1">
            <a:avLst/>
          </a:prstGeom>
          <a:noFill/>
          <a:ln cap="flat" cmpd="sng" w="38100">
            <a:solidFill>
              <a:srgbClr val="000000"/>
            </a:solidFill>
            <a:prstDash val="solid"/>
            <a:miter lim="400000"/>
            <a:headEnd len="sm" w="sm" type="none"/>
            <a:tailEnd len="med" w="med" type="triangle"/>
          </a:ln>
        </p:spPr>
      </p:cxnSp>
      <p:cxnSp>
        <p:nvCxnSpPr>
          <p:cNvPr id="146" name="Google Shape;146;p13"/>
          <p:cNvCxnSpPr/>
          <p:nvPr/>
        </p:nvCxnSpPr>
        <p:spPr>
          <a:xfrm>
            <a:off x="9588904" y="9003367"/>
            <a:ext cx="405409" cy="587049"/>
          </a:xfrm>
          <a:prstGeom prst="straightConnector1">
            <a:avLst/>
          </a:prstGeom>
          <a:noFill/>
          <a:ln cap="flat" cmpd="sng" w="38100">
            <a:solidFill>
              <a:srgbClr val="000000"/>
            </a:solidFill>
            <a:prstDash val="solid"/>
            <a:miter lim="400000"/>
            <a:headEnd len="sm" w="sm" type="none"/>
            <a:tailEnd len="med" w="med" type="triangle"/>
          </a:ln>
        </p:spPr>
      </p:cxnSp>
      <p:sp>
        <p:nvSpPr>
          <p:cNvPr id="147" name="Google Shape;147;p13"/>
          <p:cNvSpPr/>
          <p:nvPr/>
        </p:nvSpPr>
        <p:spPr>
          <a:xfrm>
            <a:off x="4894744" y="11641267"/>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48" name="Google Shape;148;p13"/>
          <p:cNvSpPr/>
          <p:nvPr/>
        </p:nvSpPr>
        <p:spPr>
          <a:xfrm>
            <a:off x="7253566" y="11674464"/>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49" name="Google Shape;149;p13"/>
          <p:cNvSpPr/>
          <p:nvPr/>
        </p:nvSpPr>
        <p:spPr>
          <a:xfrm>
            <a:off x="10553485" y="9570668"/>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50" name="Google Shape;150;p13"/>
          <p:cNvSpPr/>
          <p:nvPr/>
        </p:nvSpPr>
        <p:spPr>
          <a:xfrm>
            <a:off x="12801119" y="9570668"/>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51" name="Google Shape;151;p13"/>
          <p:cNvSpPr/>
          <p:nvPr/>
        </p:nvSpPr>
        <p:spPr>
          <a:xfrm>
            <a:off x="15048753" y="9627963"/>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52" name="Google Shape;152;p13"/>
          <p:cNvSpPr/>
          <p:nvPr/>
        </p:nvSpPr>
        <p:spPr>
          <a:xfrm>
            <a:off x="17405998" y="9597314"/>
            <a:ext cx="2070847" cy="2043953"/>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153" name="Google Shape;153;p13"/>
          <p:cNvCxnSpPr/>
          <p:nvPr/>
        </p:nvCxnSpPr>
        <p:spPr>
          <a:xfrm flipH="1">
            <a:off x="15703826" y="8998850"/>
            <a:ext cx="452197" cy="591566"/>
          </a:xfrm>
          <a:prstGeom prst="straightConnector1">
            <a:avLst/>
          </a:prstGeom>
          <a:noFill/>
          <a:ln cap="flat" cmpd="sng" w="38100">
            <a:solidFill>
              <a:srgbClr val="000000"/>
            </a:solidFill>
            <a:prstDash val="solid"/>
            <a:miter lim="400000"/>
            <a:headEnd len="sm" w="sm" type="none"/>
            <a:tailEnd len="med" w="med" type="triangle"/>
          </a:ln>
        </p:spPr>
      </p:cxnSp>
      <p:cxnSp>
        <p:nvCxnSpPr>
          <p:cNvPr id="154" name="Google Shape;154;p13"/>
          <p:cNvCxnSpPr>
            <a:endCxn id="152" idx="0"/>
          </p:cNvCxnSpPr>
          <p:nvPr/>
        </p:nvCxnSpPr>
        <p:spPr>
          <a:xfrm>
            <a:off x="18051722" y="9040814"/>
            <a:ext cx="389700" cy="556500"/>
          </a:xfrm>
          <a:prstGeom prst="straightConnector1">
            <a:avLst/>
          </a:prstGeom>
          <a:noFill/>
          <a:ln cap="flat" cmpd="sng" w="38100">
            <a:solidFill>
              <a:srgbClr val="000000"/>
            </a:solidFill>
            <a:prstDash val="solid"/>
            <a:miter lim="400000"/>
            <a:headEnd len="sm" w="sm" type="none"/>
            <a:tailEnd len="med" w="med" type="triangle"/>
          </a:ln>
        </p:spPr>
      </p:cxnSp>
      <p:cxnSp>
        <p:nvCxnSpPr>
          <p:cNvPr id="155" name="Google Shape;155;p13"/>
          <p:cNvCxnSpPr/>
          <p:nvPr/>
        </p:nvCxnSpPr>
        <p:spPr>
          <a:xfrm>
            <a:off x="13550470" y="8841644"/>
            <a:ext cx="600038" cy="587112"/>
          </a:xfrm>
          <a:prstGeom prst="straightConnector1">
            <a:avLst/>
          </a:prstGeom>
          <a:noFill/>
          <a:ln cap="flat" cmpd="sng" w="38100">
            <a:solidFill>
              <a:srgbClr val="000000"/>
            </a:solidFill>
            <a:prstDash val="solid"/>
            <a:miter lim="400000"/>
            <a:headEnd len="sm" w="sm" type="none"/>
            <a:tailEnd len="med" w="med" type="triangle"/>
          </a:ln>
        </p:spPr>
      </p:cxnSp>
      <p:cxnSp>
        <p:nvCxnSpPr>
          <p:cNvPr id="156" name="Google Shape;156;p13"/>
          <p:cNvCxnSpPr/>
          <p:nvPr/>
        </p:nvCxnSpPr>
        <p:spPr>
          <a:xfrm flipH="1">
            <a:off x="11131826" y="9040851"/>
            <a:ext cx="587291" cy="549565"/>
          </a:xfrm>
          <a:prstGeom prst="straightConnector1">
            <a:avLst/>
          </a:prstGeom>
          <a:noFill/>
          <a:ln cap="flat" cmpd="sng" w="38100">
            <a:solidFill>
              <a:srgbClr val="000000"/>
            </a:solidFill>
            <a:prstDash val="solid"/>
            <a:miter lim="400000"/>
            <a:headEnd len="sm" w="sm" type="none"/>
            <a:tailEnd len="med" w="med" type="triangle"/>
          </a:ln>
        </p:spPr>
      </p:cxnSp>
      <p:cxnSp>
        <p:nvCxnSpPr>
          <p:cNvPr id="157" name="Google Shape;157;p13"/>
          <p:cNvCxnSpPr/>
          <p:nvPr/>
        </p:nvCxnSpPr>
        <p:spPr>
          <a:xfrm flipH="1">
            <a:off x="5565913" y="11027509"/>
            <a:ext cx="382693" cy="587112"/>
          </a:xfrm>
          <a:prstGeom prst="straightConnector1">
            <a:avLst/>
          </a:prstGeom>
          <a:noFill/>
          <a:ln cap="flat" cmpd="sng" w="38100">
            <a:solidFill>
              <a:srgbClr val="000000"/>
            </a:solidFill>
            <a:prstDash val="solid"/>
            <a:miter lim="400000"/>
            <a:headEnd len="sm" w="sm" type="none"/>
            <a:tailEnd len="med" w="med" type="triangle"/>
          </a:ln>
        </p:spPr>
      </p:cxnSp>
      <p:cxnSp>
        <p:nvCxnSpPr>
          <p:cNvPr id="158" name="Google Shape;158;p13"/>
          <p:cNvCxnSpPr/>
          <p:nvPr/>
        </p:nvCxnSpPr>
        <p:spPr>
          <a:xfrm>
            <a:off x="8019453" y="11027509"/>
            <a:ext cx="408380" cy="587112"/>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