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13716000" cx="24384000"/>
  <p:notesSz cx="6858000" cy="9144000"/>
  <p:embeddedFontLst>
    <p:embeddedFont>
      <p:font typeface="Merriweather Sans"/>
      <p:regular r:id="rId37"/>
      <p:bold r:id="rId38"/>
      <p:italic r:id="rId39"/>
      <p:boldItalic r:id="rId40"/>
    </p:embeddedFont>
    <p:embeddedFont>
      <p:font typeface="Helvetica Neue"/>
      <p:regular r:id="rId41"/>
      <p:bold r:id="rId42"/>
      <p:italic r:id="rId43"/>
      <p:boldItalic r:id="rId44"/>
    </p:embeddedFont>
    <p:embeddedFont>
      <p:font typeface="Gill Sans"/>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312">
          <p15:clr>
            <a:srgbClr val="A4A3A4"/>
          </p15:clr>
        </p15:guide>
        <p15:guide id="2" pos="78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B1047F9-6BBC-4354-B125-E35CB6064B35}">
  <a:tblStyle styleId="{DB1047F9-6BBC-4354-B125-E35CB6064B35}" styleName="Table_0">
    <a:wholeTbl>
      <a:tcTxStyle b="off" i="off">
        <a:font>
          <a:latin typeface="Gill Sans"/>
          <a:ea typeface="Gill Sans"/>
          <a:cs typeface="Gill Sans"/>
        </a:font>
        <a:schemeClr val="lt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5312" orient="horz"/>
        <p:guide pos="7808"/>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Sans-boldItalic.fntdata"/><Relationship Id="rId20" Type="http://schemas.openxmlformats.org/officeDocument/2006/relationships/slide" Target="slides/slide14.xml"/><Relationship Id="rId42" Type="http://schemas.openxmlformats.org/officeDocument/2006/relationships/font" Target="fonts/HelveticaNeue-bold.fntdata"/><Relationship Id="rId41" Type="http://schemas.openxmlformats.org/officeDocument/2006/relationships/font" Target="fonts/HelveticaNeue-regular.fntdata"/><Relationship Id="rId22" Type="http://schemas.openxmlformats.org/officeDocument/2006/relationships/slide" Target="slides/slide16.xml"/><Relationship Id="rId44" Type="http://schemas.openxmlformats.org/officeDocument/2006/relationships/font" Target="fonts/HelveticaNeue-boldItalic.fntdata"/><Relationship Id="rId21" Type="http://schemas.openxmlformats.org/officeDocument/2006/relationships/slide" Target="slides/slide15.xml"/><Relationship Id="rId43" Type="http://schemas.openxmlformats.org/officeDocument/2006/relationships/font" Target="fonts/HelveticaNeue-italic.fntdata"/><Relationship Id="rId24" Type="http://schemas.openxmlformats.org/officeDocument/2006/relationships/slide" Target="slides/slide18.xml"/><Relationship Id="rId46" Type="http://schemas.openxmlformats.org/officeDocument/2006/relationships/font" Target="fonts/GillSans-bold.fntdata"/><Relationship Id="rId23" Type="http://schemas.openxmlformats.org/officeDocument/2006/relationships/slide" Target="slides/slide17.xml"/><Relationship Id="rId45" Type="http://schemas.openxmlformats.org/officeDocument/2006/relationships/font" Target="fonts/Gill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MerriweatherSans-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MerriweatherSans-italic.fntdata"/><Relationship Id="rId16" Type="http://schemas.openxmlformats.org/officeDocument/2006/relationships/slide" Target="slides/slide10.xml"/><Relationship Id="rId38" Type="http://schemas.openxmlformats.org/officeDocument/2006/relationships/font" Target="fonts/MerriweatherSans-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1pPr>
            <a:lvl2pPr indent="-228600" lvl="1" marL="9144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2pPr>
            <a:lvl3pPr indent="-228600" lvl="2" marL="13716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3pPr>
            <a:lvl4pPr indent="-228600" lvl="3" marL="18288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4pPr>
            <a:lvl5pPr indent="-228600" lvl="4" marL="22860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5pPr>
            <a:lvl6pPr indent="-228600" lvl="5" marL="27432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6pPr>
            <a:lvl7pPr indent="-228600" lvl="6" marL="32004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7pPr>
            <a:lvl8pPr indent="-228600" lvl="7" marL="36576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8pPr>
            <a:lvl9pPr indent="-228600" lvl="8" marL="4114800" marR="0" rtl="0" algn="l">
              <a:spcBef>
                <a:spcPts val="0"/>
              </a:spcBef>
              <a:spcAft>
                <a:spcPts val="0"/>
              </a:spcAft>
              <a:buSzPts val="1400"/>
              <a:buNone/>
              <a:defRPr b="0" i="0" sz="3000" u="none" cap="none" strike="noStrike">
                <a:latin typeface="Merriweather Sans"/>
                <a:ea typeface="Merriweather Sans"/>
                <a:cs typeface="Merriweather Sans"/>
                <a:sym typeface="Merriweather Sans"/>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 name="Shape 16"/>
        <p:cNvGrpSpPr/>
        <p:nvPr/>
      </p:nvGrpSpPr>
      <p:grpSpPr>
        <a:xfrm>
          <a:off x="0" y="0"/>
          <a:ext cx="0" cy="0"/>
          <a:chOff x="0" y="0"/>
          <a:chExt cx="0" cy="0"/>
        </a:xfrm>
      </p:grpSpPr>
      <p:sp>
        <p:nvSpPr>
          <p:cNvPr id="17" name="Google Shape;17;g59007e5ba4_0_3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 name="Google Shape;18;g59007e5ba4_0_3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6bbc5d56c_0_1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3" name="Google Shape;133;g56bbc5d56c_0_15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https://www.geeksforgeeks.org/dynamic-programming-set-1/</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9007e5ba4_0_10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If a problem exhibits these things, you can “consider” using dynamic programming, that doesn’t mean DP is always the right way to go.  Maybe you’re trying to find the shortest path in a maze. We can use other algorithms like BFS/DFS for that.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9" name="Google Shape;139;g59007e5ba4_0_1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6bbc5d56c_0_16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If a problem exhibits these things, you can “consider” using dynamic programming, that doesn’t mean DP is always the right way to go.  Maybe you’re trying to find the shortest path in a maze. We can use other algorithms like BFS/DFS for that.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6" name="Google Shape;176;g56bbc5d56c_0_1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59007e5ba4_0_14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If a problem exhibits these things, you can “consider” using dynamic programming, that doesn’t mean DP is always the right way to go.  Maybe you’re trying to find the shortest path in a maze. We can use other algorithms like BFS/DFS for that.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3" name="Google Shape;213;g59007e5ba4_0_1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59007e5ba4_0_17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If a problem exhibits these things, you can “consider” using dynamic programming, that doesn’t mean DP is always the right way to go.  Maybe you’re trying to find the shortest path in a maze. We can use other algorithms like BFS/DFS for that.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0" name="Google Shape;250;g59007e5ba4_0_1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59007e5ba4_0_2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7" name="Google Shape;287;g59007e5ba4_0_2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https://www.geeksforgeeks.org/dynamic-programming-set-1/</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59007e5ba4_0_2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4" name="Google Shape;294;g59007e5ba4_0_23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https://www.geeksforgeeks.org/dynamic-programming-set-1/</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59007e5ba4_0_2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1" name="Google Shape;301;g59007e5ba4_0_23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https://www.geeksforgeeks.org/dynamic-programming-set-1/</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56c045696c_2_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8" name="Google Shape;308;g56c045696c_2_9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59007e5ba4_0_3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4" name="Google Shape;314;g59007e5ba4_0_33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 name="Shape 23"/>
        <p:cNvGrpSpPr/>
        <p:nvPr/>
      </p:nvGrpSpPr>
      <p:grpSpPr>
        <a:xfrm>
          <a:off x="0" y="0"/>
          <a:ext cx="0" cy="0"/>
          <a:chOff x="0" y="0"/>
          <a:chExt cx="0" cy="0"/>
        </a:xfrm>
      </p:grpSpPr>
      <p:sp>
        <p:nvSpPr>
          <p:cNvPr id="24" name="Google Shape;2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 name="Google Shape;25;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59007e5ba4_0_34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g59007e5ba4_0_3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59007e5ba4_0_27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g59007e5ba4_0_2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59007e5ba4_0_29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g59007e5ba4_0_2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59007e5ba4_0_3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2" name="Google Shape;342;g59007e5ba4_0_30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https://www.geeksforgeeks.org/dynamic-programming-set-1/</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59007e5ba4_0_28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g59007e5ba4_0_2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59007e5ba4_0_28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g59007e5ba4_0_2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59007e5ba4_0_29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g59007e5ba4_0_2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56bbc5d56c_0_29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g56bbc5d56c_0_2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56bbc5d56c_0_28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g56bbc5d56c_0_2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56c045696c_2_6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g56c045696c_2_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 name="Shape 28"/>
        <p:cNvGrpSpPr/>
        <p:nvPr/>
      </p:nvGrpSpPr>
      <p:grpSpPr>
        <a:xfrm>
          <a:off x="0" y="0"/>
          <a:ext cx="0" cy="0"/>
          <a:chOff x="0" y="0"/>
          <a:chExt cx="0" cy="0"/>
        </a:xfrm>
      </p:grpSpPr>
      <p:sp>
        <p:nvSpPr>
          <p:cNvPr id="29" name="Google Shape;29;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 name="Google Shape;3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59007e5ba4_0_25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g59007e5ba4_0_2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 name="Shape 35"/>
        <p:cNvGrpSpPr/>
        <p:nvPr/>
      </p:nvGrpSpPr>
      <p:grpSpPr>
        <a:xfrm>
          <a:off x="0" y="0"/>
          <a:ext cx="0" cy="0"/>
          <a:chOff x="0" y="0"/>
          <a:chExt cx="0" cy="0"/>
        </a:xfrm>
      </p:grpSpPr>
      <p:sp>
        <p:nvSpPr>
          <p:cNvPr id="36" name="Google Shape;36;g56bbc5d56c_0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 name="Google Shape;37;g56bbc5d56c_0_8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g56bbc5d56c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 name="Google Shape;53;g56bbc5d56c_0_7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9007e5ba4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 name="Google Shape;69;g59007e5ba4_0_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9007e5ba4_0_3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If a problem exhibits these things, you can “consider” using dynamic programming, that doesn’t mean DP is always the right way to go.  Maybe you’re trying to find the shortest path in a maze. We can use other algorithms like BFS/DFS for that.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0" name="Google Shape;120;g59007e5ba4_0_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6bbc5d56c_0_1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7" name="Google Shape;127;g56bbc5d56c_0_15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https://www.geeksforgeeks.org/dynamic-programming-set-1/</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erstitial" showMasterSp="0">
  <p:cSld name="Interstitial">
    <p:bg>
      <p:bgPr>
        <a:solidFill>
          <a:schemeClr val="accent1"/>
        </a:solidFill>
      </p:bgPr>
    </p:bg>
    <p:spTree>
      <p:nvGrpSpPr>
        <p:cNvPr id="7" name="Shape 7"/>
        <p:cNvGrpSpPr/>
        <p:nvPr/>
      </p:nvGrpSpPr>
      <p:grpSpPr>
        <a:xfrm>
          <a:off x="0" y="0"/>
          <a:ext cx="0" cy="0"/>
          <a:chOff x="0" y="0"/>
          <a:chExt cx="0" cy="0"/>
        </a:xfrm>
      </p:grpSpPr>
      <p:sp>
        <p:nvSpPr>
          <p:cNvPr id="8" name="Google Shape;8;p2"/>
          <p:cNvSpPr txBox="1"/>
          <p:nvPr>
            <p:ph type="title"/>
          </p:nvPr>
        </p:nvSpPr>
        <p:spPr>
          <a:xfrm>
            <a:off x="1524000" y="5715000"/>
            <a:ext cx="21336000" cy="2286000"/>
          </a:xfrm>
          <a:prstGeom prst="rect">
            <a:avLst/>
          </a:prstGeom>
          <a:noFill/>
          <a:ln>
            <a:noFill/>
          </a:ln>
        </p:spPr>
        <p:txBody>
          <a:bodyPr anchorCtr="0" anchor="ctr" bIns="0" lIns="0" spcFirstLastPara="1" rIns="0" wrap="square" tIns="0"/>
          <a:lstStyle>
            <a:lvl1pPr lvl="0" marR="0" rtl="0" algn="ctr">
              <a:spcBef>
                <a:spcPts val="0"/>
              </a:spcBef>
              <a:spcAft>
                <a:spcPts val="0"/>
              </a:spcAft>
              <a:buSzPts val="1400"/>
              <a:buNone/>
              <a:defRPr b="0" i="0" sz="12000" u="none" cap="none" strike="noStrike">
                <a:solidFill>
                  <a:schemeClr val="lt1"/>
                </a:solidFill>
                <a:latin typeface="Arial"/>
                <a:ea typeface="Arial"/>
                <a:cs typeface="Arial"/>
                <a:sym typeface="Arial"/>
              </a:defRPr>
            </a:lvl1pPr>
            <a:lvl2pPr lvl="1"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2pPr>
            <a:lvl3pPr lvl="2"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3pPr>
            <a:lvl4pPr lvl="3"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4pPr>
            <a:lvl5pPr lvl="4"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5pPr>
            <a:lvl6pPr lvl="5"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6pPr>
            <a:lvl7pPr lvl="6"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7pPr>
            <a:lvl8pPr lvl="7"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8pPr>
            <a:lvl9pPr lvl="8"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ragraph Subtitle" showMasterSp="0">
  <p:cSld name="Paragraph Subtitle">
    <p:bg>
      <p:bgPr>
        <a:solidFill>
          <a:schemeClr val="lt2"/>
        </a:solidFill>
      </p:bgPr>
    </p:bg>
    <p:spTree>
      <p:nvGrpSpPr>
        <p:cNvPr id="9" name="Shape 9"/>
        <p:cNvGrpSpPr/>
        <p:nvPr/>
      </p:nvGrpSpPr>
      <p:grpSpPr>
        <a:xfrm>
          <a:off x="0" y="0"/>
          <a:ext cx="0" cy="0"/>
          <a:chOff x="0" y="0"/>
          <a:chExt cx="0" cy="0"/>
        </a:xfrm>
      </p:grpSpPr>
      <p:sp>
        <p:nvSpPr>
          <p:cNvPr id="10" name="Google Shape;10;p3"/>
          <p:cNvSpPr txBox="1"/>
          <p:nvPr>
            <p:ph idx="1" type="body"/>
          </p:nvPr>
        </p:nvSpPr>
        <p:spPr>
          <a:xfrm>
            <a:off x="1524000" y="4826000"/>
            <a:ext cx="21336000" cy="6096000"/>
          </a:xfrm>
          <a:prstGeom prst="rect">
            <a:avLst/>
          </a:prstGeom>
          <a:noFill/>
          <a:ln>
            <a:noFill/>
          </a:ln>
        </p:spPr>
        <p:txBody>
          <a:bodyPr anchorCtr="0" anchor="t" bIns="0" lIns="0" spcFirstLastPara="1" rIns="0" wrap="square" tIns="0"/>
          <a:lstStyle>
            <a:lvl1pPr indent="-228600" lvl="0" marL="457200" marR="0" rtl="0" algn="l">
              <a:lnSpc>
                <a:spcPct val="120000"/>
              </a:lnSpc>
              <a:spcBef>
                <a:spcPts val="0"/>
              </a:spcBef>
              <a:spcAft>
                <a:spcPts val="0"/>
              </a:spcAft>
              <a:buClr>
                <a:srgbClr val="385998"/>
              </a:buClr>
              <a:buSzPts val="7000"/>
              <a:buFont typeface="Arial"/>
              <a:buNone/>
              <a:defRPr b="0" i="0" sz="7000" u="none" cap="none" strike="noStrike">
                <a:solidFill>
                  <a:schemeClr val="dk1"/>
                </a:solidFill>
                <a:latin typeface="Arial"/>
                <a:ea typeface="Arial"/>
                <a:cs typeface="Arial"/>
                <a:sym typeface="Arial"/>
              </a:defRPr>
            </a:lvl1pPr>
            <a:lvl2pPr indent="-647700" lvl="1" marL="914400" marR="0" rtl="0" algn="l">
              <a:lnSpc>
                <a:spcPct val="120000"/>
              </a:lnSpc>
              <a:spcBef>
                <a:spcPts val="0"/>
              </a:spcBef>
              <a:spcAft>
                <a:spcPts val="0"/>
              </a:spcAft>
              <a:buClr>
                <a:srgbClr val="385998"/>
              </a:buClr>
              <a:buSzPts val="6600"/>
              <a:buFont typeface="Arial"/>
              <a:buChar char="•"/>
              <a:defRPr b="0" i="0" sz="6600" u="none" cap="none" strike="noStrike">
                <a:solidFill>
                  <a:schemeClr val="dk1"/>
                </a:solidFill>
                <a:latin typeface="Arial"/>
                <a:ea typeface="Arial"/>
                <a:cs typeface="Arial"/>
                <a:sym typeface="Arial"/>
              </a:defRPr>
            </a:lvl2pPr>
            <a:lvl3pPr indent="-609600" lvl="2" marL="1371600" marR="0" rtl="0" algn="l">
              <a:lnSpc>
                <a:spcPct val="120000"/>
              </a:lnSpc>
              <a:spcBef>
                <a:spcPts val="0"/>
              </a:spcBef>
              <a:spcAft>
                <a:spcPts val="0"/>
              </a:spcAft>
              <a:buClr>
                <a:srgbClr val="385998"/>
              </a:buClr>
              <a:buSzPts val="6000"/>
              <a:buFont typeface="Arial"/>
              <a:buChar char="•"/>
              <a:defRPr b="0" i="0" sz="6000" u="none" cap="none" strike="noStrike">
                <a:solidFill>
                  <a:schemeClr val="dk1"/>
                </a:solidFill>
                <a:latin typeface="Arial"/>
                <a:ea typeface="Arial"/>
                <a:cs typeface="Arial"/>
                <a:sym typeface="Arial"/>
              </a:defRPr>
            </a:lvl3pPr>
            <a:lvl4pPr indent="-571500" lvl="3" marL="1828800" marR="0" rtl="0" algn="l">
              <a:lnSpc>
                <a:spcPct val="120000"/>
              </a:lnSpc>
              <a:spcBef>
                <a:spcPts val="0"/>
              </a:spcBef>
              <a:spcAft>
                <a:spcPts val="0"/>
              </a:spcAft>
              <a:buClr>
                <a:srgbClr val="385998"/>
              </a:buClr>
              <a:buSzPts val="5400"/>
              <a:buFont typeface="Arial"/>
              <a:buChar char="•"/>
              <a:defRPr b="0" i="0" sz="5400" u="none" cap="none" strike="noStrike">
                <a:solidFill>
                  <a:schemeClr val="dk1"/>
                </a:solidFill>
                <a:latin typeface="Arial"/>
                <a:ea typeface="Arial"/>
                <a:cs typeface="Arial"/>
                <a:sym typeface="Arial"/>
              </a:defRPr>
            </a:lvl4pPr>
            <a:lvl5pPr indent="-533400" lvl="4" marL="2286000" marR="0" rtl="0" algn="l">
              <a:lnSpc>
                <a:spcPct val="120000"/>
              </a:lnSpc>
              <a:spcBef>
                <a:spcPts val="0"/>
              </a:spcBef>
              <a:spcAft>
                <a:spcPts val="0"/>
              </a:spcAft>
              <a:buClr>
                <a:srgbClr val="385998"/>
              </a:buClr>
              <a:buSzPts val="4800"/>
              <a:buFont typeface="Arial"/>
              <a:buChar char="•"/>
              <a:defRPr b="0" i="0" sz="4800" u="none" cap="none" strike="noStrike">
                <a:solidFill>
                  <a:schemeClr val="dk1"/>
                </a:solidFill>
                <a:latin typeface="Arial"/>
                <a:ea typeface="Arial"/>
                <a:cs typeface="Arial"/>
                <a:sym typeface="Arial"/>
              </a:defRPr>
            </a:lvl5pPr>
            <a:lvl6pPr indent="-228600" lvl="5" marL="27432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6pPr>
            <a:lvl7pPr indent="-228600" lvl="6" marL="32004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7pPr>
            <a:lvl8pPr indent="-228600" lvl="7" marL="36576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8pPr>
            <a:lvl9pPr indent="-228600" lvl="8" marL="41148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9pPr>
          </a:lstStyle>
          <a:p/>
        </p:txBody>
      </p:sp>
      <p:sp>
        <p:nvSpPr>
          <p:cNvPr id="11" name="Google Shape;11;p3"/>
          <p:cNvSpPr txBox="1"/>
          <p:nvPr>
            <p:ph type="title"/>
          </p:nvPr>
        </p:nvSpPr>
        <p:spPr>
          <a:xfrm>
            <a:off x="1524000" y="1041400"/>
            <a:ext cx="21336000" cy="1838325"/>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b="1" i="0" sz="10000" u="none" cap="none" strike="noStrike">
                <a:solidFill>
                  <a:schemeClr val="accent1"/>
                </a:solidFill>
                <a:latin typeface="Arial"/>
                <a:ea typeface="Arial"/>
                <a:cs typeface="Arial"/>
                <a:sym typeface="Arial"/>
              </a:defRPr>
            </a:lvl1pPr>
            <a:lvl2pPr lvl="1"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2pPr>
            <a:lvl3pPr lvl="2"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3pPr>
            <a:lvl4pPr lvl="3"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4pPr>
            <a:lvl5pPr lvl="4"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5pPr>
            <a:lvl6pPr lvl="5"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6pPr>
            <a:lvl7pPr lvl="6"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7pPr>
            <a:lvl8pPr lvl="7"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8pPr>
            <a:lvl9pPr lvl="8"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9pPr>
          </a:lstStyle>
          <a:p/>
        </p:txBody>
      </p:sp>
      <p:sp>
        <p:nvSpPr>
          <p:cNvPr id="12" name="Google Shape;12;p3"/>
          <p:cNvSpPr txBox="1"/>
          <p:nvPr>
            <p:ph idx="2" type="body"/>
          </p:nvPr>
        </p:nvSpPr>
        <p:spPr>
          <a:xfrm>
            <a:off x="1524000" y="2921000"/>
            <a:ext cx="21336000" cy="111760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6000" u="none" cap="none" strike="noStrike">
                <a:solidFill>
                  <a:schemeClr val="accent6"/>
                </a:solidFill>
                <a:latin typeface="Arial"/>
                <a:ea typeface="Arial"/>
                <a:cs typeface="Arial"/>
                <a:sym typeface="Arial"/>
              </a:defRPr>
            </a:lvl1pPr>
            <a:lvl2pPr indent="-228600" lvl="1" marL="914400" marR="0" rtl="0" algn="l">
              <a:spcBef>
                <a:spcPts val="0"/>
              </a:spcBef>
              <a:spcAft>
                <a:spcPts val="0"/>
              </a:spcAft>
              <a:buSzPts val="1400"/>
              <a:buNone/>
              <a:defRPr b="0" i="0" sz="6000" u="none" cap="none" strike="noStrike">
                <a:solidFill>
                  <a:srgbClr val="5890FF"/>
                </a:solidFill>
                <a:latin typeface="Arial"/>
                <a:ea typeface="Arial"/>
                <a:cs typeface="Arial"/>
                <a:sym typeface="Arial"/>
              </a:defRPr>
            </a:lvl2pPr>
            <a:lvl3pPr indent="-228600" lvl="2" marL="1371600" marR="0" rtl="0" algn="l">
              <a:spcBef>
                <a:spcPts val="0"/>
              </a:spcBef>
              <a:spcAft>
                <a:spcPts val="0"/>
              </a:spcAft>
              <a:buSzPts val="1400"/>
              <a:buNone/>
              <a:defRPr b="0" i="0" sz="6000" u="none" cap="none" strike="noStrike">
                <a:solidFill>
                  <a:srgbClr val="5890FF"/>
                </a:solidFill>
                <a:latin typeface="Arial"/>
                <a:ea typeface="Arial"/>
                <a:cs typeface="Arial"/>
                <a:sym typeface="Arial"/>
              </a:defRPr>
            </a:lvl3pPr>
            <a:lvl4pPr indent="-228600" lvl="3" marL="1828800" marR="0" rtl="0" algn="l">
              <a:spcBef>
                <a:spcPts val="0"/>
              </a:spcBef>
              <a:spcAft>
                <a:spcPts val="0"/>
              </a:spcAft>
              <a:buSzPts val="1400"/>
              <a:buNone/>
              <a:defRPr b="0" i="0" sz="6000" u="none" cap="none" strike="noStrike">
                <a:solidFill>
                  <a:srgbClr val="5890FF"/>
                </a:solidFill>
                <a:latin typeface="Arial"/>
                <a:ea typeface="Arial"/>
                <a:cs typeface="Arial"/>
                <a:sym typeface="Arial"/>
              </a:defRPr>
            </a:lvl4pPr>
            <a:lvl5pPr indent="-228600" lvl="4" marL="2286000" marR="0" rtl="0" algn="l">
              <a:spcBef>
                <a:spcPts val="0"/>
              </a:spcBef>
              <a:spcAft>
                <a:spcPts val="0"/>
              </a:spcAft>
              <a:buSzPts val="1400"/>
              <a:buNone/>
              <a:defRPr b="0" i="0" sz="6000" u="none" cap="none" strike="noStrike">
                <a:solidFill>
                  <a:srgbClr val="5890FF"/>
                </a:solidFill>
                <a:latin typeface="Arial"/>
                <a:ea typeface="Arial"/>
                <a:cs typeface="Arial"/>
                <a:sym typeface="Arial"/>
              </a:defRPr>
            </a:lvl5pPr>
            <a:lvl6pPr indent="-228600" lvl="5" marL="27432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6pPr>
            <a:lvl7pPr indent="-228600" lvl="6" marL="32004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7pPr>
            <a:lvl8pPr indent="-228600" lvl="7" marL="36576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8pPr>
            <a:lvl9pPr indent="-228600" lvl="8" marL="41148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 showMasterSp="0">
  <p:cSld name="Bullet">
    <p:bg>
      <p:bgPr>
        <a:solidFill>
          <a:schemeClr val="lt2"/>
        </a:solidFill>
      </p:bgPr>
    </p:bg>
    <p:spTree>
      <p:nvGrpSpPr>
        <p:cNvPr id="13" name="Shape 13"/>
        <p:cNvGrpSpPr/>
        <p:nvPr/>
      </p:nvGrpSpPr>
      <p:grpSpPr>
        <a:xfrm>
          <a:off x="0" y="0"/>
          <a:ext cx="0" cy="0"/>
          <a:chOff x="0" y="0"/>
          <a:chExt cx="0" cy="0"/>
        </a:xfrm>
      </p:grpSpPr>
      <p:sp>
        <p:nvSpPr>
          <p:cNvPr id="14" name="Google Shape;14;p4"/>
          <p:cNvSpPr txBox="1"/>
          <p:nvPr>
            <p:ph type="title"/>
          </p:nvPr>
        </p:nvSpPr>
        <p:spPr>
          <a:xfrm>
            <a:off x="1524000" y="1041400"/>
            <a:ext cx="21336000" cy="1838325"/>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b="1" i="0" sz="10000" u="none" cap="none" strike="noStrike">
                <a:solidFill>
                  <a:schemeClr val="accent1"/>
                </a:solidFill>
                <a:latin typeface="Arial"/>
                <a:ea typeface="Arial"/>
                <a:cs typeface="Arial"/>
                <a:sym typeface="Arial"/>
              </a:defRPr>
            </a:lvl1pPr>
            <a:lvl2pPr lvl="1"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2pPr>
            <a:lvl3pPr lvl="2"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3pPr>
            <a:lvl4pPr lvl="3"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4pPr>
            <a:lvl5pPr lvl="4"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5pPr>
            <a:lvl6pPr lvl="5"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6pPr>
            <a:lvl7pPr lvl="6"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7pPr>
            <a:lvl8pPr lvl="7"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8pPr>
            <a:lvl9pPr lvl="8" marR="0" rtl="0" algn="ctr">
              <a:spcBef>
                <a:spcPts val="0"/>
              </a:spcBef>
              <a:spcAft>
                <a:spcPts val="0"/>
              </a:spcAft>
              <a:buSzPts val="1400"/>
              <a:buNone/>
              <a:defRPr b="0" i="0" sz="11400" u="none" cap="none" strike="noStrike">
                <a:solidFill>
                  <a:srgbClr val="53585F"/>
                </a:solidFill>
                <a:latin typeface="Helvetica Neue"/>
                <a:ea typeface="Helvetica Neue"/>
                <a:cs typeface="Helvetica Neue"/>
                <a:sym typeface="Helvetica Neue"/>
              </a:defRPr>
            </a:lvl9pPr>
          </a:lstStyle>
          <a:p/>
        </p:txBody>
      </p:sp>
      <p:sp>
        <p:nvSpPr>
          <p:cNvPr id="15" name="Google Shape;15;p4"/>
          <p:cNvSpPr txBox="1"/>
          <p:nvPr>
            <p:ph idx="1" type="body"/>
          </p:nvPr>
        </p:nvSpPr>
        <p:spPr>
          <a:xfrm>
            <a:off x="1524000" y="3111500"/>
            <a:ext cx="21336000" cy="9525000"/>
          </a:xfrm>
          <a:prstGeom prst="rect">
            <a:avLst/>
          </a:prstGeom>
          <a:noFill/>
          <a:ln>
            <a:noFill/>
          </a:ln>
        </p:spPr>
        <p:txBody>
          <a:bodyPr anchorCtr="0" anchor="t" bIns="0" lIns="0" spcFirstLastPara="1" rIns="0" wrap="square" tIns="0"/>
          <a:lstStyle>
            <a:lvl1pPr indent="-673100" lvl="0" marL="457200" marR="0" rtl="0" algn="l">
              <a:lnSpc>
                <a:spcPct val="120000"/>
              </a:lnSpc>
              <a:spcBef>
                <a:spcPts val="0"/>
              </a:spcBef>
              <a:spcAft>
                <a:spcPts val="0"/>
              </a:spcAft>
              <a:buClr>
                <a:srgbClr val="385998"/>
              </a:buClr>
              <a:buSzPts val="7000"/>
              <a:buFont typeface="Arial"/>
              <a:buChar char="•"/>
              <a:defRPr b="0" i="0" sz="7000" u="none" cap="none" strike="noStrike">
                <a:solidFill>
                  <a:schemeClr val="dk1"/>
                </a:solidFill>
                <a:latin typeface="Arial"/>
                <a:ea typeface="Arial"/>
                <a:cs typeface="Arial"/>
                <a:sym typeface="Arial"/>
              </a:defRPr>
            </a:lvl1pPr>
            <a:lvl2pPr indent="-647700" lvl="1" marL="914400" marR="0" rtl="0" algn="l">
              <a:lnSpc>
                <a:spcPct val="120000"/>
              </a:lnSpc>
              <a:spcBef>
                <a:spcPts val="0"/>
              </a:spcBef>
              <a:spcAft>
                <a:spcPts val="0"/>
              </a:spcAft>
              <a:buClr>
                <a:srgbClr val="385998"/>
              </a:buClr>
              <a:buSzPts val="6600"/>
              <a:buFont typeface="Arial"/>
              <a:buChar char="•"/>
              <a:defRPr b="0" i="0" sz="6600" u="none" cap="none" strike="noStrike">
                <a:solidFill>
                  <a:schemeClr val="dk1"/>
                </a:solidFill>
                <a:latin typeface="Arial"/>
                <a:ea typeface="Arial"/>
                <a:cs typeface="Arial"/>
                <a:sym typeface="Arial"/>
              </a:defRPr>
            </a:lvl2pPr>
            <a:lvl3pPr indent="-609600" lvl="2" marL="1371600" marR="0" rtl="0" algn="l">
              <a:lnSpc>
                <a:spcPct val="120000"/>
              </a:lnSpc>
              <a:spcBef>
                <a:spcPts val="0"/>
              </a:spcBef>
              <a:spcAft>
                <a:spcPts val="0"/>
              </a:spcAft>
              <a:buClr>
                <a:srgbClr val="385998"/>
              </a:buClr>
              <a:buSzPts val="6000"/>
              <a:buFont typeface="Arial"/>
              <a:buChar char="•"/>
              <a:defRPr b="0" i="0" sz="6000" u="none" cap="none" strike="noStrike">
                <a:solidFill>
                  <a:schemeClr val="dk1"/>
                </a:solidFill>
                <a:latin typeface="Arial"/>
                <a:ea typeface="Arial"/>
                <a:cs typeface="Arial"/>
                <a:sym typeface="Arial"/>
              </a:defRPr>
            </a:lvl3pPr>
            <a:lvl4pPr indent="-571500" lvl="3" marL="1828800" marR="0" rtl="0" algn="l">
              <a:lnSpc>
                <a:spcPct val="120000"/>
              </a:lnSpc>
              <a:spcBef>
                <a:spcPts val="0"/>
              </a:spcBef>
              <a:spcAft>
                <a:spcPts val="0"/>
              </a:spcAft>
              <a:buClr>
                <a:srgbClr val="385998"/>
              </a:buClr>
              <a:buSzPts val="5400"/>
              <a:buFont typeface="Arial"/>
              <a:buChar char="•"/>
              <a:defRPr b="0" i="0" sz="5400" u="none" cap="none" strike="noStrike">
                <a:solidFill>
                  <a:schemeClr val="dk1"/>
                </a:solidFill>
                <a:latin typeface="Arial"/>
                <a:ea typeface="Arial"/>
                <a:cs typeface="Arial"/>
                <a:sym typeface="Arial"/>
              </a:defRPr>
            </a:lvl4pPr>
            <a:lvl5pPr indent="-533400" lvl="4" marL="2286000" marR="0" rtl="0" algn="l">
              <a:lnSpc>
                <a:spcPct val="120000"/>
              </a:lnSpc>
              <a:spcBef>
                <a:spcPts val="0"/>
              </a:spcBef>
              <a:spcAft>
                <a:spcPts val="0"/>
              </a:spcAft>
              <a:buClr>
                <a:srgbClr val="385998"/>
              </a:buClr>
              <a:buSzPts val="4800"/>
              <a:buFont typeface="Arial"/>
              <a:buChar char="•"/>
              <a:defRPr b="0" i="0" sz="4800" u="none" cap="none" strike="noStrike">
                <a:solidFill>
                  <a:schemeClr val="dk1"/>
                </a:solidFill>
                <a:latin typeface="Arial"/>
                <a:ea typeface="Arial"/>
                <a:cs typeface="Arial"/>
                <a:sym typeface="Arial"/>
              </a:defRPr>
            </a:lvl5pPr>
            <a:lvl6pPr indent="-228600" lvl="5" marL="27432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6pPr>
            <a:lvl7pPr indent="-228600" lvl="6" marL="32004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7pPr>
            <a:lvl8pPr indent="-228600" lvl="7" marL="36576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8pPr>
            <a:lvl9pPr indent="-228600" lvl="8" marL="4114800" marR="0" rtl="0" algn="ctr">
              <a:spcBef>
                <a:spcPts val="0"/>
              </a:spcBef>
              <a:spcAft>
                <a:spcPts val="0"/>
              </a:spcAft>
              <a:buSzPts val="1400"/>
              <a:buNone/>
              <a:defRPr b="0" i="0" sz="4800" u="none" cap="none" strike="noStrike">
                <a:solidFill>
                  <a:srgbClr val="53585F"/>
                </a:solidFill>
                <a:latin typeface="Helvetica Neue"/>
                <a:ea typeface="Helvetica Neue"/>
                <a:cs typeface="Helvetica Neue"/>
                <a:sym typeface="Helvetica Neu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5" name="Shape 5"/>
        <p:cNvGrpSpPr/>
        <p:nvPr/>
      </p:nvGrpSpPr>
      <p:grpSpPr>
        <a:xfrm>
          <a:off x="0" y="0"/>
          <a:ext cx="0" cy="0"/>
          <a:chOff x="0" y="0"/>
          <a:chExt cx="0" cy="0"/>
        </a:xfrm>
      </p:grpSpPr>
      <p:pic>
        <p:nvPicPr>
          <p:cNvPr descr="Wordmark-Cover.pdf" id="6" name="Google Shape;6;p1"/>
          <p:cNvPicPr preferRelativeResize="0"/>
          <p:nvPr/>
        </p:nvPicPr>
        <p:blipFill rotWithShape="1">
          <a:blip r:embed="rId1">
            <a:alphaModFix/>
          </a:blip>
          <a:srcRect b="0" l="0" r="0" t="0"/>
          <a:stretch/>
        </p:blipFill>
        <p:spPr>
          <a:xfrm>
            <a:off x="7137696" y="5080000"/>
            <a:ext cx="10106526" cy="3556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repl.it/@dsyang/DynamicProgramm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repl.it/@dsyang/DynamicProgramm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 name="Shape 19"/>
        <p:cNvGrpSpPr/>
        <p:nvPr/>
      </p:nvGrpSpPr>
      <p:grpSpPr>
        <a:xfrm>
          <a:off x="0" y="0"/>
          <a:ext cx="0" cy="0"/>
          <a:chOff x="0" y="0"/>
          <a:chExt cx="0" cy="0"/>
        </a:xfrm>
      </p:grpSpPr>
      <p:sp>
        <p:nvSpPr>
          <p:cNvPr id="20" name="Google Shape;20;p5"/>
          <p:cNvSpPr txBox="1"/>
          <p:nvPr>
            <p:ph idx="1" type="body"/>
          </p:nvPr>
        </p:nvSpPr>
        <p:spPr>
          <a:xfrm>
            <a:off x="1524000" y="4412075"/>
            <a:ext cx="21336000" cy="90138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None/>
            </a:pPr>
            <a:r>
              <a:rPr lang="en-US"/>
              <a:t>370.S19.Lesson27.Quiz</a:t>
            </a:r>
            <a:endParaRPr/>
          </a:p>
          <a:p>
            <a:pPr indent="0" lvl="0" marL="0" rtl="0" algn="l">
              <a:lnSpc>
                <a:spcPct val="120000"/>
              </a:lnSpc>
              <a:spcBef>
                <a:spcPts val="0"/>
              </a:spcBef>
              <a:spcAft>
                <a:spcPts val="0"/>
              </a:spcAft>
              <a:buNone/>
            </a:pPr>
            <a:r>
              <a:rPr lang="en-US"/>
              <a:t>	password: pizzabagel</a:t>
            </a:r>
            <a:endParaRPr/>
          </a:p>
          <a:p>
            <a:pPr indent="0" lvl="0" marL="0" rtl="0" algn="l">
              <a:lnSpc>
                <a:spcPct val="120000"/>
              </a:lnSpc>
              <a:spcBef>
                <a:spcPts val="0"/>
              </a:spcBef>
              <a:spcAft>
                <a:spcPts val="0"/>
              </a:spcAft>
              <a:buNone/>
            </a:pPr>
            <a:r>
              <a:t/>
            </a:r>
            <a:endParaRPr/>
          </a:p>
          <a:p>
            <a:pPr indent="0" lvl="0" marL="0" rtl="0" algn="l">
              <a:lnSpc>
                <a:spcPct val="120000"/>
              </a:lnSpc>
              <a:spcBef>
                <a:spcPts val="0"/>
              </a:spcBef>
              <a:spcAft>
                <a:spcPts val="0"/>
              </a:spcAft>
              <a:buNone/>
            </a:pPr>
            <a:r>
              <a:rPr lang="en-US"/>
              <a:t>Homework 5 resubmissions due Thursday </a:t>
            </a:r>
            <a:r>
              <a:rPr b="1" lang="en-US"/>
              <a:t>5/2/19</a:t>
            </a:r>
            <a:endParaRPr b="1"/>
          </a:p>
          <a:p>
            <a:pPr indent="0" lvl="0" marL="0" rtl="0" algn="l">
              <a:lnSpc>
                <a:spcPct val="120000"/>
              </a:lnSpc>
              <a:spcBef>
                <a:spcPts val="0"/>
              </a:spcBef>
              <a:spcAft>
                <a:spcPts val="0"/>
              </a:spcAft>
              <a:buNone/>
            </a:pPr>
            <a:r>
              <a:rPr lang="en-US"/>
              <a:t>Homework 6 due Tuesday </a:t>
            </a:r>
            <a:r>
              <a:rPr b="1" lang="en-US"/>
              <a:t>5/7/19</a:t>
            </a:r>
            <a:endParaRPr/>
          </a:p>
          <a:p>
            <a:pPr indent="0" lvl="0" marL="0" rtl="0" algn="l">
              <a:lnSpc>
                <a:spcPct val="120000"/>
              </a:lnSpc>
              <a:spcBef>
                <a:spcPts val="0"/>
              </a:spcBef>
              <a:spcAft>
                <a:spcPts val="0"/>
              </a:spcAft>
              <a:buNone/>
            </a:pPr>
            <a:r>
              <a:rPr lang="en-US"/>
              <a:t>Final exam is Tuesday </a:t>
            </a:r>
            <a:r>
              <a:rPr b="1" lang="en-US"/>
              <a:t>5/14/19</a:t>
            </a:r>
            <a:r>
              <a:rPr lang="en-US"/>
              <a:t>*</a:t>
            </a:r>
            <a:endParaRPr/>
          </a:p>
        </p:txBody>
      </p:sp>
      <p:sp>
        <p:nvSpPr>
          <p:cNvPr id="21" name="Google Shape;21;p5"/>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Do Now</a:t>
            </a:r>
            <a:endParaRPr/>
          </a:p>
        </p:txBody>
      </p:sp>
      <p:sp>
        <p:nvSpPr>
          <p:cNvPr id="22" name="Google Shape;22;p5"/>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Quick refresher quiz on iLearn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Dynamic Programming</a:t>
            </a:r>
            <a:endParaRPr/>
          </a:p>
        </p:txBody>
      </p:sp>
      <p:sp>
        <p:nvSpPr>
          <p:cNvPr id="136" name="Google Shape;136;p14"/>
          <p:cNvSpPr txBox="1"/>
          <p:nvPr>
            <p:ph idx="1" type="body"/>
          </p:nvPr>
        </p:nvSpPr>
        <p:spPr>
          <a:xfrm>
            <a:off x="1524000" y="4514925"/>
            <a:ext cx="21614400" cy="78897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7000"/>
              <a:buNone/>
            </a:pPr>
            <a:r>
              <a:rPr lang="en-US" sz="6000"/>
              <a:t>Dynamic programming (DP for short) is a problem-solving technique where </a:t>
            </a:r>
            <a:r>
              <a:rPr b="1" lang="en-US" sz="6000"/>
              <a:t>we store the solutions to overlapping sub-problems</a:t>
            </a:r>
            <a:r>
              <a:rPr lang="en-US" sz="6000"/>
              <a:t> to avoid computing them again. </a:t>
            </a:r>
            <a:endParaRPr sz="6000"/>
          </a:p>
          <a:p>
            <a:pPr indent="0" lvl="0" marL="0" rtl="0" algn="l">
              <a:lnSpc>
                <a:spcPct val="120000"/>
              </a:lnSpc>
              <a:spcBef>
                <a:spcPts val="0"/>
              </a:spcBef>
              <a:spcAft>
                <a:spcPts val="0"/>
              </a:spcAft>
              <a:buSzPts val="7000"/>
              <a:buNone/>
            </a:pPr>
            <a:r>
              <a:t/>
            </a:r>
            <a:endParaRPr sz="6000"/>
          </a:p>
          <a:p>
            <a:pPr indent="0" lvl="0" marL="0" rtl="0" algn="l">
              <a:lnSpc>
                <a:spcPct val="120000"/>
              </a:lnSpc>
              <a:spcBef>
                <a:spcPts val="0"/>
              </a:spcBef>
              <a:spcAft>
                <a:spcPts val="0"/>
              </a:spcAft>
              <a:buSzPts val="7000"/>
              <a:buNone/>
            </a:pPr>
            <a:r>
              <a:rPr lang="en-US" sz="6000"/>
              <a:t>Dynamic programming explicitly trades of Space complexity for Time complexity.</a:t>
            </a:r>
            <a:endParaRPr sz="6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5"/>
          <p:cNvSpPr txBox="1"/>
          <p:nvPr>
            <p:ph idx="1" type="body"/>
          </p:nvPr>
        </p:nvSpPr>
        <p:spPr>
          <a:xfrm>
            <a:off x="1524000" y="4826000"/>
            <a:ext cx="10106100" cy="72975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lang="en-US" sz="5000"/>
              <a:t>There are 2</a:t>
            </a:r>
            <a:r>
              <a:rPr baseline="30000" lang="en-US" sz="5000"/>
              <a:t>n</a:t>
            </a:r>
            <a:r>
              <a:rPr lang="en-US" sz="5000"/>
              <a:t> calls to fib but only n unique calls!</a:t>
            </a:r>
            <a:endParaRPr sz="5000"/>
          </a:p>
          <a:p>
            <a:pPr indent="0" lvl="0" marL="0" rtl="0" algn="l">
              <a:lnSpc>
                <a:spcPct val="120000"/>
              </a:lnSpc>
              <a:spcBef>
                <a:spcPts val="0"/>
              </a:spcBef>
              <a:spcAft>
                <a:spcPts val="0"/>
              </a:spcAft>
              <a:buClr>
                <a:srgbClr val="385998"/>
              </a:buClr>
              <a:buSzPts val="7000"/>
              <a:buFont typeface="Arial"/>
              <a:buNone/>
            </a:pPr>
            <a:r>
              <a:t/>
            </a:r>
            <a:endParaRPr sz="5000"/>
          </a:p>
          <a:p>
            <a:pPr indent="0" lvl="0" marL="0" rtl="0" algn="l">
              <a:lnSpc>
                <a:spcPct val="120000"/>
              </a:lnSpc>
              <a:spcBef>
                <a:spcPts val="0"/>
              </a:spcBef>
              <a:spcAft>
                <a:spcPts val="0"/>
              </a:spcAft>
              <a:buClr>
                <a:srgbClr val="385998"/>
              </a:buClr>
              <a:buSzPts val="7000"/>
              <a:buFont typeface="Arial"/>
              <a:buNone/>
            </a:pPr>
            <a:r>
              <a:rPr lang="en-US" sz="5000"/>
              <a:t>Complexity of naive fibonacci: </a:t>
            </a:r>
            <a:endParaRPr sz="5000"/>
          </a:p>
          <a:p>
            <a:pPr indent="0" lvl="0" marL="0" rtl="0" algn="l">
              <a:lnSpc>
                <a:spcPct val="120000"/>
              </a:lnSpc>
              <a:spcBef>
                <a:spcPts val="0"/>
              </a:spcBef>
              <a:spcAft>
                <a:spcPts val="0"/>
              </a:spcAft>
              <a:buClr>
                <a:srgbClr val="385998"/>
              </a:buClr>
              <a:buSzPts val="7000"/>
              <a:buFont typeface="Arial"/>
              <a:buNone/>
            </a:pPr>
            <a:r>
              <a:rPr lang="en-US" sz="5000"/>
              <a:t>Time: O(2</a:t>
            </a:r>
            <a:r>
              <a:rPr baseline="30000" lang="en-US" sz="5000"/>
              <a:t>n</a:t>
            </a:r>
            <a:r>
              <a:rPr lang="en-US" sz="5000"/>
              <a:t>)</a:t>
            </a:r>
            <a:endParaRPr sz="5000"/>
          </a:p>
          <a:p>
            <a:pPr indent="0" lvl="0" marL="0" rtl="0" algn="l">
              <a:lnSpc>
                <a:spcPct val="120000"/>
              </a:lnSpc>
              <a:spcBef>
                <a:spcPts val="0"/>
              </a:spcBef>
              <a:spcAft>
                <a:spcPts val="0"/>
              </a:spcAft>
              <a:buClr>
                <a:srgbClr val="385998"/>
              </a:buClr>
              <a:buSzPts val="7000"/>
              <a:buFont typeface="Arial"/>
              <a:buNone/>
            </a:pPr>
            <a:r>
              <a:rPr lang="en-US" sz="5000"/>
              <a:t>Space: O(1)</a:t>
            </a:r>
            <a:endParaRPr sz="5000"/>
          </a:p>
        </p:txBody>
      </p:sp>
      <p:sp>
        <p:nvSpPr>
          <p:cNvPr id="142" name="Google Shape;142;p15"/>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Dynamic Programming</a:t>
            </a:r>
            <a:endParaRPr/>
          </a:p>
        </p:txBody>
      </p:sp>
      <p:sp>
        <p:nvSpPr>
          <p:cNvPr id="143" name="Google Shape;143;p15"/>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Trade-off Example </a:t>
            </a:r>
            <a:endParaRPr/>
          </a:p>
        </p:txBody>
      </p:sp>
      <p:grpSp>
        <p:nvGrpSpPr>
          <p:cNvPr id="144" name="Google Shape;144;p15"/>
          <p:cNvGrpSpPr/>
          <p:nvPr/>
        </p:nvGrpSpPr>
        <p:grpSpPr>
          <a:xfrm>
            <a:off x="8043375" y="4825999"/>
            <a:ext cx="16049086" cy="8338057"/>
            <a:chOff x="5957450" y="5380174"/>
            <a:chExt cx="16049086" cy="8338057"/>
          </a:xfrm>
        </p:grpSpPr>
        <p:sp>
          <p:nvSpPr>
            <p:cNvPr id="145" name="Google Shape;145;p15"/>
            <p:cNvSpPr/>
            <p:nvPr/>
          </p:nvSpPr>
          <p:spPr>
            <a:xfrm>
              <a:off x="14422316" y="5380174"/>
              <a:ext cx="1942200" cy="1789200"/>
            </a:xfrm>
            <a:prstGeom prst="ellipse">
              <a:avLst/>
            </a:prstGeom>
            <a:blipFill rotWithShape="1">
              <a:blip r:embed="rId3">
                <a:alphaModFix/>
              </a:blip>
              <a:tile algn="tl" flip="none" tx="0" sx="99997" ty="0" sy="99997"/>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fib(5)</a:t>
              </a:r>
              <a:endParaRPr/>
            </a:p>
          </p:txBody>
        </p:sp>
        <p:sp>
          <p:nvSpPr>
            <p:cNvPr id="146" name="Google Shape;146;p15"/>
            <p:cNvSpPr/>
            <p:nvPr/>
          </p:nvSpPr>
          <p:spPr>
            <a:xfrm>
              <a:off x="10415765" y="6439931"/>
              <a:ext cx="1942200" cy="1789200"/>
            </a:xfrm>
            <a:prstGeom prst="ellipse">
              <a:avLst/>
            </a:prstGeom>
            <a:blipFill rotWithShape="1">
              <a:blip r:embed="rId3">
                <a:alphaModFix/>
              </a:blip>
              <a:tile algn="tl" flip="none" tx="0" sx="99997" ty="0" sy="99997"/>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fib(4)</a:t>
              </a:r>
              <a:endParaRPr/>
            </a:p>
          </p:txBody>
        </p:sp>
        <p:sp>
          <p:nvSpPr>
            <p:cNvPr id="147" name="Google Shape;147;p15"/>
            <p:cNvSpPr/>
            <p:nvPr/>
          </p:nvSpPr>
          <p:spPr>
            <a:xfrm>
              <a:off x="18297290" y="6369974"/>
              <a:ext cx="1942200" cy="178920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fib(3)</a:t>
              </a:r>
              <a:endParaRPr/>
            </a:p>
          </p:txBody>
        </p:sp>
        <p:sp>
          <p:nvSpPr>
            <p:cNvPr id="148" name="Google Shape;148;p15"/>
            <p:cNvSpPr/>
            <p:nvPr/>
          </p:nvSpPr>
          <p:spPr>
            <a:xfrm>
              <a:off x="8553035" y="8216392"/>
              <a:ext cx="1942200" cy="178920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fib(3)</a:t>
              </a:r>
              <a:endParaRPr/>
            </a:p>
          </p:txBody>
        </p:sp>
        <p:sp>
          <p:nvSpPr>
            <p:cNvPr id="149" name="Google Shape;149;p15"/>
            <p:cNvSpPr/>
            <p:nvPr/>
          </p:nvSpPr>
          <p:spPr>
            <a:xfrm>
              <a:off x="12210598" y="8159363"/>
              <a:ext cx="1942200" cy="178920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fib(2)</a:t>
              </a:r>
              <a:endParaRPr/>
            </a:p>
          </p:txBody>
        </p:sp>
        <p:sp>
          <p:nvSpPr>
            <p:cNvPr id="150" name="Google Shape;150;p15"/>
            <p:cNvSpPr/>
            <p:nvPr/>
          </p:nvSpPr>
          <p:spPr>
            <a:xfrm>
              <a:off x="16519362" y="8216392"/>
              <a:ext cx="1942200" cy="178920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fib(2)</a:t>
              </a:r>
              <a:endParaRPr/>
            </a:p>
          </p:txBody>
        </p:sp>
        <p:sp>
          <p:nvSpPr>
            <p:cNvPr id="151" name="Google Shape;151;p15"/>
            <p:cNvSpPr/>
            <p:nvPr/>
          </p:nvSpPr>
          <p:spPr>
            <a:xfrm>
              <a:off x="20064336" y="8266149"/>
              <a:ext cx="1942200" cy="178920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fib(1)</a:t>
              </a:r>
              <a:endParaRPr/>
            </a:p>
          </p:txBody>
        </p:sp>
        <p:sp>
          <p:nvSpPr>
            <p:cNvPr id="152" name="Google Shape;152;p15"/>
            <p:cNvSpPr/>
            <p:nvPr/>
          </p:nvSpPr>
          <p:spPr>
            <a:xfrm>
              <a:off x="6945863" y="10124846"/>
              <a:ext cx="1942200" cy="178920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fib(2)</a:t>
              </a:r>
              <a:endParaRPr/>
            </a:p>
          </p:txBody>
        </p:sp>
        <p:sp>
          <p:nvSpPr>
            <p:cNvPr id="153" name="Google Shape;153;p15"/>
            <p:cNvSpPr/>
            <p:nvPr/>
          </p:nvSpPr>
          <p:spPr>
            <a:xfrm>
              <a:off x="9271121" y="10110579"/>
              <a:ext cx="1942200" cy="178920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fib(1)</a:t>
              </a:r>
              <a:endParaRPr/>
            </a:p>
          </p:txBody>
        </p:sp>
        <p:cxnSp>
          <p:nvCxnSpPr>
            <p:cNvPr id="154" name="Google Shape;154;p15"/>
            <p:cNvCxnSpPr/>
            <p:nvPr/>
          </p:nvCxnSpPr>
          <p:spPr>
            <a:xfrm flipH="1">
              <a:off x="12357964" y="6351495"/>
              <a:ext cx="1960200" cy="633000"/>
            </a:xfrm>
            <a:prstGeom prst="straightConnector1">
              <a:avLst/>
            </a:prstGeom>
            <a:noFill/>
            <a:ln cap="flat" cmpd="sng" w="38100">
              <a:solidFill>
                <a:srgbClr val="000000"/>
              </a:solidFill>
              <a:prstDash val="solid"/>
              <a:miter lim="400000"/>
              <a:headEnd len="sm" w="sm" type="none"/>
              <a:tailEnd len="med" w="med" type="triangle"/>
            </a:ln>
          </p:spPr>
        </p:cxnSp>
        <p:cxnSp>
          <p:nvCxnSpPr>
            <p:cNvPr id="155" name="Google Shape;155;p15"/>
            <p:cNvCxnSpPr/>
            <p:nvPr/>
          </p:nvCxnSpPr>
          <p:spPr>
            <a:xfrm>
              <a:off x="16519724" y="6308775"/>
              <a:ext cx="1909200" cy="600000"/>
            </a:xfrm>
            <a:prstGeom prst="straightConnector1">
              <a:avLst/>
            </a:prstGeom>
            <a:noFill/>
            <a:ln cap="flat" cmpd="sng" w="38100">
              <a:solidFill>
                <a:srgbClr val="000000"/>
              </a:solidFill>
              <a:prstDash val="solid"/>
              <a:miter lim="400000"/>
              <a:headEnd len="sm" w="sm" type="none"/>
              <a:tailEnd len="med" w="med" type="triangle"/>
            </a:ln>
          </p:spPr>
        </p:cxnSp>
        <p:cxnSp>
          <p:nvCxnSpPr>
            <p:cNvPr id="156" name="Google Shape;156;p15"/>
            <p:cNvCxnSpPr/>
            <p:nvPr/>
          </p:nvCxnSpPr>
          <p:spPr>
            <a:xfrm flipH="1">
              <a:off x="17652155" y="7617692"/>
              <a:ext cx="627600" cy="530400"/>
            </a:xfrm>
            <a:prstGeom prst="straightConnector1">
              <a:avLst/>
            </a:prstGeom>
            <a:noFill/>
            <a:ln cap="flat" cmpd="sng" w="38100">
              <a:solidFill>
                <a:srgbClr val="000000"/>
              </a:solidFill>
              <a:prstDash val="solid"/>
              <a:miter lim="400000"/>
              <a:headEnd len="sm" w="sm" type="none"/>
              <a:tailEnd len="med" w="med" type="triangle"/>
            </a:ln>
          </p:spPr>
        </p:cxnSp>
        <p:cxnSp>
          <p:nvCxnSpPr>
            <p:cNvPr id="157" name="Google Shape;157;p15"/>
            <p:cNvCxnSpPr/>
            <p:nvPr/>
          </p:nvCxnSpPr>
          <p:spPr>
            <a:xfrm>
              <a:off x="20205850" y="7617692"/>
              <a:ext cx="538200" cy="483600"/>
            </a:xfrm>
            <a:prstGeom prst="straightConnector1">
              <a:avLst/>
            </a:prstGeom>
            <a:noFill/>
            <a:ln cap="flat" cmpd="sng" w="38100">
              <a:solidFill>
                <a:srgbClr val="000000"/>
              </a:solidFill>
              <a:prstDash val="solid"/>
              <a:miter lim="400000"/>
              <a:headEnd len="sm" w="sm" type="none"/>
              <a:tailEnd len="med" w="med" type="triangle"/>
            </a:ln>
          </p:spPr>
        </p:cxnSp>
        <p:cxnSp>
          <p:nvCxnSpPr>
            <p:cNvPr id="158" name="Google Shape;158;p15"/>
            <p:cNvCxnSpPr/>
            <p:nvPr/>
          </p:nvCxnSpPr>
          <p:spPr>
            <a:xfrm flipH="1">
              <a:off x="9839413" y="7725547"/>
              <a:ext cx="641100" cy="483600"/>
            </a:xfrm>
            <a:prstGeom prst="straightConnector1">
              <a:avLst/>
            </a:prstGeom>
            <a:noFill/>
            <a:ln cap="flat" cmpd="sng" w="38100">
              <a:solidFill>
                <a:srgbClr val="000000"/>
              </a:solidFill>
              <a:prstDash val="solid"/>
              <a:miter lim="400000"/>
              <a:headEnd len="sm" w="sm" type="none"/>
              <a:tailEnd len="med" w="med" type="triangle"/>
            </a:ln>
          </p:spPr>
        </p:cxnSp>
        <p:cxnSp>
          <p:nvCxnSpPr>
            <p:cNvPr id="159" name="Google Shape;159;p15"/>
            <p:cNvCxnSpPr/>
            <p:nvPr/>
          </p:nvCxnSpPr>
          <p:spPr>
            <a:xfrm>
              <a:off x="12395589" y="7694820"/>
              <a:ext cx="468900" cy="375900"/>
            </a:xfrm>
            <a:prstGeom prst="straightConnector1">
              <a:avLst/>
            </a:prstGeom>
            <a:noFill/>
            <a:ln cap="flat" cmpd="sng" w="38100">
              <a:solidFill>
                <a:srgbClr val="000000"/>
              </a:solidFill>
              <a:prstDash val="solid"/>
              <a:miter lim="400000"/>
              <a:headEnd len="sm" w="sm" type="none"/>
              <a:tailEnd len="med" w="med" type="triangle"/>
            </a:ln>
          </p:spPr>
        </p:cxnSp>
        <p:cxnSp>
          <p:nvCxnSpPr>
            <p:cNvPr id="160" name="Google Shape;160;p15"/>
            <p:cNvCxnSpPr/>
            <p:nvPr/>
          </p:nvCxnSpPr>
          <p:spPr>
            <a:xfrm flipH="1">
              <a:off x="7995262" y="9586650"/>
              <a:ext cx="649500" cy="458700"/>
            </a:xfrm>
            <a:prstGeom prst="straightConnector1">
              <a:avLst/>
            </a:prstGeom>
            <a:noFill/>
            <a:ln cap="flat" cmpd="sng" w="38100">
              <a:solidFill>
                <a:srgbClr val="000000"/>
              </a:solidFill>
              <a:prstDash val="solid"/>
              <a:miter lim="400000"/>
              <a:headEnd len="sm" w="sm" type="none"/>
              <a:tailEnd len="med" w="med" type="triangle"/>
            </a:ln>
          </p:spPr>
        </p:cxnSp>
        <p:cxnSp>
          <p:nvCxnSpPr>
            <p:cNvPr id="161" name="Google Shape;161;p15"/>
            <p:cNvCxnSpPr/>
            <p:nvPr/>
          </p:nvCxnSpPr>
          <p:spPr>
            <a:xfrm>
              <a:off x="10360085" y="9590605"/>
              <a:ext cx="380100" cy="513900"/>
            </a:xfrm>
            <a:prstGeom prst="straightConnector1">
              <a:avLst/>
            </a:prstGeom>
            <a:noFill/>
            <a:ln cap="flat" cmpd="sng" w="38100">
              <a:solidFill>
                <a:srgbClr val="000000"/>
              </a:solidFill>
              <a:prstDash val="solid"/>
              <a:miter lim="400000"/>
              <a:headEnd len="sm" w="sm" type="none"/>
              <a:tailEnd len="med" w="med" type="triangle"/>
            </a:ln>
          </p:spPr>
        </p:cxnSp>
        <p:sp>
          <p:nvSpPr>
            <p:cNvPr id="162" name="Google Shape;162;p15"/>
            <p:cNvSpPr/>
            <p:nvPr/>
          </p:nvSpPr>
          <p:spPr>
            <a:xfrm>
              <a:off x="5957450" y="11899968"/>
              <a:ext cx="1942200" cy="178920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fib(1)</a:t>
              </a:r>
              <a:endParaRPr/>
            </a:p>
          </p:txBody>
        </p:sp>
        <p:sp>
          <p:nvSpPr>
            <p:cNvPr id="163" name="Google Shape;163;p15"/>
            <p:cNvSpPr/>
            <p:nvPr/>
          </p:nvSpPr>
          <p:spPr>
            <a:xfrm>
              <a:off x="8169780" y="11929031"/>
              <a:ext cx="1942200" cy="1789200"/>
            </a:xfrm>
            <a:prstGeom prst="ellipse">
              <a:avLst/>
            </a:prstGeom>
            <a:solidFill>
              <a:srgbClr val="00B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fib(0)</a:t>
              </a:r>
              <a:endParaRPr/>
            </a:p>
          </p:txBody>
        </p:sp>
        <p:sp>
          <p:nvSpPr>
            <p:cNvPr id="164" name="Google Shape;164;p15"/>
            <p:cNvSpPr/>
            <p:nvPr/>
          </p:nvSpPr>
          <p:spPr>
            <a:xfrm>
              <a:off x="11264762" y="10087251"/>
              <a:ext cx="1942200" cy="178920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fib(1)</a:t>
              </a:r>
              <a:endParaRPr/>
            </a:p>
          </p:txBody>
        </p:sp>
        <p:sp>
          <p:nvSpPr>
            <p:cNvPr id="165" name="Google Shape;165;p15"/>
            <p:cNvSpPr/>
            <p:nvPr/>
          </p:nvSpPr>
          <p:spPr>
            <a:xfrm>
              <a:off x="13372810" y="10087251"/>
              <a:ext cx="1942200" cy="1789200"/>
            </a:xfrm>
            <a:prstGeom prst="ellipse">
              <a:avLst/>
            </a:prstGeom>
            <a:solidFill>
              <a:srgbClr val="00B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fib(0)</a:t>
              </a:r>
              <a:endParaRPr/>
            </a:p>
          </p:txBody>
        </p:sp>
        <p:sp>
          <p:nvSpPr>
            <p:cNvPr id="166" name="Google Shape;166;p15"/>
            <p:cNvSpPr/>
            <p:nvPr/>
          </p:nvSpPr>
          <p:spPr>
            <a:xfrm>
              <a:off x="15480857" y="10137411"/>
              <a:ext cx="1942200" cy="178920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fib(1)</a:t>
              </a:r>
              <a:endParaRPr/>
            </a:p>
          </p:txBody>
        </p:sp>
        <p:sp>
          <p:nvSpPr>
            <p:cNvPr id="167" name="Google Shape;167;p15"/>
            <p:cNvSpPr/>
            <p:nvPr/>
          </p:nvSpPr>
          <p:spPr>
            <a:xfrm>
              <a:off x="17691709" y="10110579"/>
              <a:ext cx="1942200" cy="1789200"/>
            </a:xfrm>
            <a:prstGeom prst="ellipse">
              <a:avLst/>
            </a:prstGeom>
            <a:solidFill>
              <a:srgbClr val="00B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fib(0)</a:t>
              </a:r>
              <a:endParaRPr/>
            </a:p>
          </p:txBody>
        </p:sp>
        <p:cxnSp>
          <p:nvCxnSpPr>
            <p:cNvPr id="168" name="Google Shape;168;p15"/>
            <p:cNvCxnSpPr/>
            <p:nvPr/>
          </p:nvCxnSpPr>
          <p:spPr>
            <a:xfrm flipH="1">
              <a:off x="16095462" y="9586650"/>
              <a:ext cx="423900" cy="517800"/>
            </a:xfrm>
            <a:prstGeom prst="straightConnector1">
              <a:avLst/>
            </a:prstGeom>
            <a:noFill/>
            <a:ln cap="flat" cmpd="sng" w="38100">
              <a:solidFill>
                <a:srgbClr val="000000"/>
              </a:solidFill>
              <a:prstDash val="solid"/>
              <a:miter lim="400000"/>
              <a:headEnd len="sm" w="sm" type="none"/>
              <a:tailEnd len="med" w="med" type="triangle"/>
            </a:ln>
          </p:spPr>
        </p:cxnSp>
        <p:cxnSp>
          <p:nvCxnSpPr>
            <p:cNvPr id="169" name="Google Shape;169;p15"/>
            <p:cNvCxnSpPr>
              <a:endCxn id="167" idx="0"/>
            </p:cNvCxnSpPr>
            <p:nvPr/>
          </p:nvCxnSpPr>
          <p:spPr>
            <a:xfrm>
              <a:off x="18297409" y="9623379"/>
              <a:ext cx="365400" cy="487200"/>
            </a:xfrm>
            <a:prstGeom prst="straightConnector1">
              <a:avLst/>
            </a:prstGeom>
            <a:noFill/>
            <a:ln cap="flat" cmpd="sng" w="38100">
              <a:solidFill>
                <a:srgbClr val="000000"/>
              </a:solidFill>
              <a:prstDash val="solid"/>
              <a:miter lim="400000"/>
              <a:headEnd len="sm" w="sm" type="none"/>
              <a:tailEnd len="med" w="med" type="triangle"/>
            </a:ln>
          </p:spPr>
        </p:cxnSp>
        <p:cxnSp>
          <p:nvCxnSpPr>
            <p:cNvPr id="170" name="Google Shape;170;p15"/>
            <p:cNvCxnSpPr/>
            <p:nvPr/>
          </p:nvCxnSpPr>
          <p:spPr>
            <a:xfrm>
              <a:off x="14075624" y="9449023"/>
              <a:ext cx="562800" cy="513900"/>
            </a:xfrm>
            <a:prstGeom prst="straightConnector1">
              <a:avLst/>
            </a:prstGeom>
            <a:noFill/>
            <a:ln cap="flat" cmpd="sng" w="38100">
              <a:solidFill>
                <a:srgbClr val="000000"/>
              </a:solidFill>
              <a:prstDash val="solid"/>
              <a:miter lim="400000"/>
              <a:headEnd len="sm" w="sm" type="none"/>
              <a:tailEnd len="med" w="med" type="triangle"/>
            </a:ln>
          </p:spPr>
        </p:cxnSp>
        <p:cxnSp>
          <p:nvCxnSpPr>
            <p:cNvPr id="171" name="Google Shape;171;p15"/>
            <p:cNvCxnSpPr/>
            <p:nvPr/>
          </p:nvCxnSpPr>
          <p:spPr>
            <a:xfrm flipH="1">
              <a:off x="11807204" y="9623420"/>
              <a:ext cx="550800" cy="481200"/>
            </a:xfrm>
            <a:prstGeom prst="straightConnector1">
              <a:avLst/>
            </a:prstGeom>
            <a:noFill/>
            <a:ln cap="flat" cmpd="sng" w="38100">
              <a:solidFill>
                <a:srgbClr val="000000"/>
              </a:solidFill>
              <a:prstDash val="solid"/>
              <a:miter lim="400000"/>
              <a:headEnd len="sm" w="sm" type="none"/>
              <a:tailEnd len="med" w="med" type="triangle"/>
            </a:ln>
          </p:spPr>
        </p:cxnSp>
        <p:cxnSp>
          <p:nvCxnSpPr>
            <p:cNvPr id="172" name="Google Shape;172;p15"/>
            <p:cNvCxnSpPr/>
            <p:nvPr/>
          </p:nvCxnSpPr>
          <p:spPr>
            <a:xfrm flipH="1">
              <a:off x="6586763" y="11362651"/>
              <a:ext cx="359100" cy="513900"/>
            </a:xfrm>
            <a:prstGeom prst="straightConnector1">
              <a:avLst/>
            </a:prstGeom>
            <a:noFill/>
            <a:ln cap="flat" cmpd="sng" w="38100">
              <a:solidFill>
                <a:srgbClr val="000000"/>
              </a:solidFill>
              <a:prstDash val="solid"/>
              <a:miter lim="400000"/>
              <a:headEnd len="sm" w="sm" type="none"/>
              <a:tailEnd len="med" w="med" type="triangle"/>
            </a:ln>
          </p:spPr>
        </p:cxnSp>
        <p:cxnSp>
          <p:nvCxnSpPr>
            <p:cNvPr id="173" name="Google Shape;173;p15"/>
            <p:cNvCxnSpPr/>
            <p:nvPr/>
          </p:nvCxnSpPr>
          <p:spPr>
            <a:xfrm>
              <a:off x="8888103" y="11362651"/>
              <a:ext cx="382800" cy="513900"/>
            </a:xfrm>
            <a:prstGeom prst="straightConnector1">
              <a:avLst/>
            </a:prstGeom>
            <a:noFill/>
            <a:ln cap="flat" cmpd="sng" w="38100">
              <a:solidFill>
                <a:srgbClr val="000000"/>
              </a:solidFill>
              <a:prstDash val="solid"/>
              <a:miter lim="400000"/>
              <a:headEnd len="sm" w="sm" type="none"/>
              <a:tailEnd len="med" w="med" type="triangle"/>
            </a:ln>
          </p:spPr>
        </p:cxn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16"/>
          <p:cNvSpPr txBox="1"/>
          <p:nvPr>
            <p:ph idx="1" type="body"/>
          </p:nvPr>
        </p:nvSpPr>
        <p:spPr>
          <a:xfrm>
            <a:off x="1524000" y="4826000"/>
            <a:ext cx="8610600" cy="72975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lang="en-US" sz="5000"/>
              <a:t>There are 2</a:t>
            </a:r>
            <a:r>
              <a:rPr baseline="30000" lang="en-US" sz="5000"/>
              <a:t>n</a:t>
            </a:r>
            <a:r>
              <a:rPr lang="en-US" sz="5000"/>
              <a:t> calls to fib but only n unique calls!</a:t>
            </a:r>
            <a:endParaRPr sz="5000"/>
          </a:p>
          <a:p>
            <a:pPr indent="0" lvl="0" marL="0" rtl="0" algn="l">
              <a:lnSpc>
                <a:spcPct val="120000"/>
              </a:lnSpc>
              <a:spcBef>
                <a:spcPts val="0"/>
              </a:spcBef>
              <a:spcAft>
                <a:spcPts val="0"/>
              </a:spcAft>
              <a:buClr>
                <a:srgbClr val="385998"/>
              </a:buClr>
              <a:buSzPts val="7000"/>
              <a:buFont typeface="Arial"/>
              <a:buNone/>
            </a:pPr>
            <a:r>
              <a:t/>
            </a:r>
            <a:endParaRPr sz="5000"/>
          </a:p>
          <a:p>
            <a:pPr indent="0" lvl="0" marL="0" rtl="0" algn="l">
              <a:lnSpc>
                <a:spcPct val="120000"/>
              </a:lnSpc>
              <a:spcBef>
                <a:spcPts val="0"/>
              </a:spcBef>
              <a:spcAft>
                <a:spcPts val="0"/>
              </a:spcAft>
              <a:buClr>
                <a:srgbClr val="385998"/>
              </a:buClr>
              <a:buSzPts val="7000"/>
              <a:buFont typeface="Arial"/>
              <a:buNone/>
            </a:pPr>
            <a:r>
              <a:rPr lang="en-US" sz="5000"/>
              <a:t>I</a:t>
            </a:r>
            <a:r>
              <a:rPr lang="en-US" sz="5000"/>
              <a:t>f we can save the results of the unique fib calls, we can solve the problem in O(n) time!</a:t>
            </a:r>
            <a:endParaRPr sz="5000"/>
          </a:p>
        </p:txBody>
      </p:sp>
      <p:sp>
        <p:nvSpPr>
          <p:cNvPr id="179" name="Google Shape;179;p16"/>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Dynamic Programming</a:t>
            </a:r>
            <a:endParaRPr/>
          </a:p>
        </p:txBody>
      </p:sp>
      <p:sp>
        <p:nvSpPr>
          <p:cNvPr id="180" name="Google Shape;180;p16"/>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Trade-off Example </a:t>
            </a:r>
            <a:endParaRPr/>
          </a:p>
        </p:txBody>
      </p:sp>
      <p:grpSp>
        <p:nvGrpSpPr>
          <p:cNvPr id="181" name="Google Shape;181;p16"/>
          <p:cNvGrpSpPr/>
          <p:nvPr/>
        </p:nvGrpSpPr>
        <p:grpSpPr>
          <a:xfrm>
            <a:off x="8043375" y="4825999"/>
            <a:ext cx="16049086" cy="8338057"/>
            <a:chOff x="5957450" y="5380174"/>
            <a:chExt cx="16049086" cy="8338057"/>
          </a:xfrm>
        </p:grpSpPr>
        <p:sp>
          <p:nvSpPr>
            <p:cNvPr id="182" name="Google Shape;182;p16"/>
            <p:cNvSpPr/>
            <p:nvPr/>
          </p:nvSpPr>
          <p:spPr>
            <a:xfrm>
              <a:off x="14422316" y="5380174"/>
              <a:ext cx="1942200" cy="1789200"/>
            </a:xfrm>
            <a:prstGeom prst="ellipse">
              <a:avLst/>
            </a:prstGeom>
            <a:blipFill rotWithShape="1">
              <a:blip r:embed="rId3">
                <a:alphaModFix/>
              </a:blip>
              <a:tile algn="tl" flip="none" tx="0" sx="99997" ty="0" sy="99997"/>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fib(5)</a:t>
              </a:r>
              <a:endParaRPr/>
            </a:p>
          </p:txBody>
        </p:sp>
        <p:sp>
          <p:nvSpPr>
            <p:cNvPr id="183" name="Google Shape;183;p16"/>
            <p:cNvSpPr/>
            <p:nvPr/>
          </p:nvSpPr>
          <p:spPr>
            <a:xfrm>
              <a:off x="10415765" y="6439931"/>
              <a:ext cx="1942200" cy="1789200"/>
            </a:xfrm>
            <a:prstGeom prst="ellipse">
              <a:avLst/>
            </a:prstGeom>
            <a:blipFill rotWithShape="1">
              <a:blip r:embed="rId3">
                <a:alphaModFix/>
              </a:blip>
              <a:tile algn="tl" flip="none" tx="0" sx="99997" ty="0" sy="99997"/>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fib(4)</a:t>
              </a:r>
              <a:endParaRPr/>
            </a:p>
          </p:txBody>
        </p:sp>
        <p:sp>
          <p:nvSpPr>
            <p:cNvPr id="184" name="Google Shape;184;p16"/>
            <p:cNvSpPr/>
            <p:nvPr/>
          </p:nvSpPr>
          <p:spPr>
            <a:xfrm>
              <a:off x="18297290" y="6369974"/>
              <a:ext cx="1942200" cy="178920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fib(3)</a:t>
              </a:r>
              <a:endParaRPr/>
            </a:p>
          </p:txBody>
        </p:sp>
        <p:sp>
          <p:nvSpPr>
            <p:cNvPr id="185" name="Google Shape;185;p16"/>
            <p:cNvSpPr/>
            <p:nvPr/>
          </p:nvSpPr>
          <p:spPr>
            <a:xfrm>
              <a:off x="8553035" y="8216392"/>
              <a:ext cx="1942200" cy="178920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fib(3)</a:t>
              </a:r>
              <a:endParaRPr/>
            </a:p>
          </p:txBody>
        </p:sp>
        <p:sp>
          <p:nvSpPr>
            <p:cNvPr id="186" name="Google Shape;186;p16"/>
            <p:cNvSpPr/>
            <p:nvPr/>
          </p:nvSpPr>
          <p:spPr>
            <a:xfrm>
              <a:off x="12210598" y="8159363"/>
              <a:ext cx="1942200" cy="178920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fib(2)</a:t>
              </a:r>
              <a:endParaRPr/>
            </a:p>
          </p:txBody>
        </p:sp>
        <p:sp>
          <p:nvSpPr>
            <p:cNvPr id="187" name="Google Shape;187;p16"/>
            <p:cNvSpPr/>
            <p:nvPr/>
          </p:nvSpPr>
          <p:spPr>
            <a:xfrm>
              <a:off x="16519362" y="8216392"/>
              <a:ext cx="1942200" cy="178920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fib(2)</a:t>
              </a:r>
              <a:endParaRPr/>
            </a:p>
          </p:txBody>
        </p:sp>
        <p:sp>
          <p:nvSpPr>
            <p:cNvPr id="188" name="Google Shape;188;p16"/>
            <p:cNvSpPr/>
            <p:nvPr/>
          </p:nvSpPr>
          <p:spPr>
            <a:xfrm>
              <a:off x="20064336" y="8266149"/>
              <a:ext cx="1942200" cy="178920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fib(1)</a:t>
              </a:r>
              <a:endParaRPr/>
            </a:p>
          </p:txBody>
        </p:sp>
        <p:sp>
          <p:nvSpPr>
            <p:cNvPr id="189" name="Google Shape;189;p16"/>
            <p:cNvSpPr/>
            <p:nvPr/>
          </p:nvSpPr>
          <p:spPr>
            <a:xfrm>
              <a:off x="6945863" y="10124846"/>
              <a:ext cx="1942200" cy="178920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fib(2)</a:t>
              </a:r>
              <a:endParaRPr/>
            </a:p>
          </p:txBody>
        </p:sp>
        <p:sp>
          <p:nvSpPr>
            <p:cNvPr id="190" name="Google Shape;190;p16"/>
            <p:cNvSpPr/>
            <p:nvPr/>
          </p:nvSpPr>
          <p:spPr>
            <a:xfrm>
              <a:off x="9271121" y="10110579"/>
              <a:ext cx="1942200" cy="178920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fib(1)</a:t>
              </a:r>
              <a:endParaRPr/>
            </a:p>
          </p:txBody>
        </p:sp>
        <p:cxnSp>
          <p:nvCxnSpPr>
            <p:cNvPr id="191" name="Google Shape;191;p16"/>
            <p:cNvCxnSpPr/>
            <p:nvPr/>
          </p:nvCxnSpPr>
          <p:spPr>
            <a:xfrm flipH="1">
              <a:off x="12357964" y="6351495"/>
              <a:ext cx="1960200" cy="633000"/>
            </a:xfrm>
            <a:prstGeom prst="straightConnector1">
              <a:avLst/>
            </a:prstGeom>
            <a:noFill/>
            <a:ln cap="flat" cmpd="sng" w="38100">
              <a:solidFill>
                <a:srgbClr val="000000"/>
              </a:solidFill>
              <a:prstDash val="solid"/>
              <a:miter lim="400000"/>
              <a:headEnd len="sm" w="sm" type="none"/>
              <a:tailEnd len="med" w="med" type="triangle"/>
            </a:ln>
          </p:spPr>
        </p:cxnSp>
        <p:cxnSp>
          <p:nvCxnSpPr>
            <p:cNvPr id="192" name="Google Shape;192;p16"/>
            <p:cNvCxnSpPr/>
            <p:nvPr/>
          </p:nvCxnSpPr>
          <p:spPr>
            <a:xfrm>
              <a:off x="16519724" y="6308775"/>
              <a:ext cx="1909200" cy="600000"/>
            </a:xfrm>
            <a:prstGeom prst="straightConnector1">
              <a:avLst/>
            </a:prstGeom>
            <a:noFill/>
            <a:ln cap="flat" cmpd="sng" w="38100">
              <a:solidFill>
                <a:srgbClr val="000000"/>
              </a:solidFill>
              <a:prstDash val="solid"/>
              <a:miter lim="400000"/>
              <a:headEnd len="sm" w="sm" type="none"/>
              <a:tailEnd len="med" w="med" type="triangle"/>
            </a:ln>
          </p:spPr>
        </p:cxnSp>
        <p:cxnSp>
          <p:nvCxnSpPr>
            <p:cNvPr id="193" name="Google Shape;193;p16"/>
            <p:cNvCxnSpPr/>
            <p:nvPr/>
          </p:nvCxnSpPr>
          <p:spPr>
            <a:xfrm flipH="1">
              <a:off x="17652155" y="7617692"/>
              <a:ext cx="627600" cy="530400"/>
            </a:xfrm>
            <a:prstGeom prst="straightConnector1">
              <a:avLst/>
            </a:prstGeom>
            <a:noFill/>
            <a:ln cap="flat" cmpd="sng" w="38100">
              <a:solidFill>
                <a:srgbClr val="000000"/>
              </a:solidFill>
              <a:prstDash val="solid"/>
              <a:miter lim="400000"/>
              <a:headEnd len="sm" w="sm" type="none"/>
              <a:tailEnd len="med" w="med" type="triangle"/>
            </a:ln>
          </p:spPr>
        </p:cxnSp>
        <p:cxnSp>
          <p:nvCxnSpPr>
            <p:cNvPr id="194" name="Google Shape;194;p16"/>
            <p:cNvCxnSpPr/>
            <p:nvPr/>
          </p:nvCxnSpPr>
          <p:spPr>
            <a:xfrm>
              <a:off x="20205850" y="7617692"/>
              <a:ext cx="538200" cy="483600"/>
            </a:xfrm>
            <a:prstGeom prst="straightConnector1">
              <a:avLst/>
            </a:prstGeom>
            <a:noFill/>
            <a:ln cap="flat" cmpd="sng" w="38100">
              <a:solidFill>
                <a:srgbClr val="000000"/>
              </a:solidFill>
              <a:prstDash val="solid"/>
              <a:miter lim="400000"/>
              <a:headEnd len="sm" w="sm" type="none"/>
              <a:tailEnd len="med" w="med" type="triangle"/>
            </a:ln>
          </p:spPr>
        </p:cxnSp>
        <p:cxnSp>
          <p:nvCxnSpPr>
            <p:cNvPr id="195" name="Google Shape;195;p16"/>
            <p:cNvCxnSpPr/>
            <p:nvPr/>
          </p:nvCxnSpPr>
          <p:spPr>
            <a:xfrm flipH="1">
              <a:off x="9839413" y="7725547"/>
              <a:ext cx="641100" cy="483600"/>
            </a:xfrm>
            <a:prstGeom prst="straightConnector1">
              <a:avLst/>
            </a:prstGeom>
            <a:noFill/>
            <a:ln cap="flat" cmpd="sng" w="38100">
              <a:solidFill>
                <a:srgbClr val="000000"/>
              </a:solidFill>
              <a:prstDash val="solid"/>
              <a:miter lim="400000"/>
              <a:headEnd len="sm" w="sm" type="none"/>
              <a:tailEnd len="med" w="med" type="triangle"/>
            </a:ln>
          </p:spPr>
        </p:cxnSp>
        <p:cxnSp>
          <p:nvCxnSpPr>
            <p:cNvPr id="196" name="Google Shape;196;p16"/>
            <p:cNvCxnSpPr/>
            <p:nvPr/>
          </p:nvCxnSpPr>
          <p:spPr>
            <a:xfrm>
              <a:off x="12395589" y="7694820"/>
              <a:ext cx="468900" cy="375900"/>
            </a:xfrm>
            <a:prstGeom prst="straightConnector1">
              <a:avLst/>
            </a:prstGeom>
            <a:noFill/>
            <a:ln cap="flat" cmpd="sng" w="38100">
              <a:solidFill>
                <a:srgbClr val="000000"/>
              </a:solidFill>
              <a:prstDash val="solid"/>
              <a:miter lim="400000"/>
              <a:headEnd len="sm" w="sm" type="none"/>
              <a:tailEnd len="med" w="med" type="triangle"/>
            </a:ln>
          </p:spPr>
        </p:cxnSp>
        <p:cxnSp>
          <p:nvCxnSpPr>
            <p:cNvPr id="197" name="Google Shape;197;p16"/>
            <p:cNvCxnSpPr/>
            <p:nvPr/>
          </p:nvCxnSpPr>
          <p:spPr>
            <a:xfrm flipH="1">
              <a:off x="7995262" y="9586650"/>
              <a:ext cx="649500" cy="458700"/>
            </a:xfrm>
            <a:prstGeom prst="straightConnector1">
              <a:avLst/>
            </a:prstGeom>
            <a:noFill/>
            <a:ln cap="flat" cmpd="sng" w="38100">
              <a:solidFill>
                <a:srgbClr val="000000"/>
              </a:solidFill>
              <a:prstDash val="solid"/>
              <a:miter lim="400000"/>
              <a:headEnd len="sm" w="sm" type="none"/>
              <a:tailEnd len="med" w="med" type="triangle"/>
            </a:ln>
          </p:spPr>
        </p:cxnSp>
        <p:cxnSp>
          <p:nvCxnSpPr>
            <p:cNvPr id="198" name="Google Shape;198;p16"/>
            <p:cNvCxnSpPr/>
            <p:nvPr/>
          </p:nvCxnSpPr>
          <p:spPr>
            <a:xfrm>
              <a:off x="10360085" y="9590605"/>
              <a:ext cx="380100" cy="513900"/>
            </a:xfrm>
            <a:prstGeom prst="straightConnector1">
              <a:avLst/>
            </a:prstGeom>
            <a:noFill/>
            <a:ln cap="flat" cmpd="sng" w="38100">
              <a:solidFill>
                <a:srgbClr val="000000"/>
              </a:solidFill>
              <a:prstDash val="solid"/>
              <a:miter lim="400000"/>
              <a:headEnd len="sm" w="sm" type="none"/>
              <a:tailEnd len="med" w="med" type="triangle"/>
            </a:ln>
          </p:spPr>
        </p:cxnSp>
        <p:sp>
          <p:nvSpPr>
            <p:cNvPr id="199" name="Google Shape;199;p16"/>
            <p:cNvSpPr/>
            <p:nvPr/>
          </p:nvSpPr>
          <p:spPr>
            <a:xfrm>
              <a:off x="5957450" y="11899968"/>
              <a:ext cx="1942200" cy="178920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fib(1)</a:t>
              </a:r>
              <a:endParaRPr/>
            </a:p>
          </p:txBody>
        </p:sp>
        <p:sp>
          <p:nvSpPr>
            <p:cNvPr id="200" name="Google Shape;200;p16"/>
            <p:cNvSpPr/>
            <p:nvPr/>
          </p:nvSpPr>
          <p:spPr>
            <a:xfrm>
              <a:off x="8169780" y="11929031"/>
              <a:ext cx="1942200" cy="1789200"/>
            </a:xfrm>
            <a:prstGeom prst="ellipse">
              <a:avLst/>
            </a:prstGeom>
            <a:solidFill>
              <a:srgbClr val="00B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fib(0)</a:t>
              </a:r>
              <a:endParaRPr/>
            </a:p>
          </p:txBody>
        </p:sp>
        <p:sp>
          <p:nvSpPr>
            <p:cNvPr id="201" name="Google Shape;201;p16"/>
            <p:cNvSpPr/>
            <p:nvPr/>
          </p:nvSpPr>
          <p:spPr>
            <a:xfrm>
              <a:off x="11264762" y="10087251"/>
              <a:ext cx="1942200" cy="178920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fib(1)</a:t>
              </a:r>
              <a:endParaRPr/>
            </a:p>
          </p:txBody>
        </p:sp>
        <p:sp>
          <p:nvSpPr>
            <p:cNvPr id="202" name="Google Shape;202;p16"/>
            <p:cNvSpPr/>
            <p:nvPr/>
          </p:nvSpPr>
          <p:spPr>
            <a:xfrm>
              <a:off x="13372810" y="10087251"/>
              <a:ext cx="1942200" cy="1789200"/>
            </a:xfrm>
            <a:prstGeom prst="ellipse">
              <a:avLst/>
            </a:prstGeom>
            <a:solidFill>
              <a:srgbClr val="00B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fib(0)</a:t>
              </a:r>
              <a:endParaRPr/>
            </a:p>
          </p:txBody>
        </p:sp>
        <p:sp>
          <p:nvSpPr>
            <p:cNvPr id="203" name="Google Shape;203;p16"/>
            <p:cNvSpPr/>
            <p:nvPr/>
          </p:nvSpPr>
          <p:spPr>
            <a:xfrm>
              <a:off x="15480857" y="10137411"/>
              <a:ext cx="1942200" cy="178920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fib(1)</a:t>
              </a:r>
              <a:endParaRPr/>
            </a:p>
          </p:txBody>
        </p:sp>
        <p:sp>
          <p:nvSpPr>
            <p:cNvPr id="204" name="Google Shape;204;p16"/>
            <p:cNvSpPr/>
            <p:nvPr/>
          </p:nvSpPr>
          <p:spPr>
            <a:xfrm>
              <a:off x="17691709" y="10110579"/>
              <a:ext cx="1942200" cy="1789200"/>
            </a:xfrm>
            <a:prstGeom prst="ellipse">
              <a:avLst/>
            </a:prstGeom>
            <a:solidFill>
              <a:srgbClr val="00B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fib(0)</a:t>
              </a:r>
              <a:endParaRPr/>
            </a:p>
          </p:txBody>
        </p:sp>
        <p:cxnSp>
          <p:nvCxnSpPr>
            <p:cNvPr id="205" name="Google Shape;205;p16"/>
            <p:cNvCxnSpPr/>
            <p:nvPr/>
          </p:nvCxnSpPr>
          <p:spPr>
            <a:xfrm flipH="1">
              <a:off x="16095462" y="9586650"/>
              <a:ext cx="423900" cy="517800"/>
            </a:xfrm>
            <a:prstGeom prst="straightConnector1">
              <a:avLst/>
            </a:prstGeom>
            <a:noFill/>
            <a:ln cap="flat" cmpd="sng" w="38100">
              <a:solidFill>
                <a:srgbClr val="000000"/>
              </a:solidFill>
              <a:prstDash val="solid"/>
              <a:miter lim="400000"/>
              <a:headEnd len="sm" w="sm" type="none"/>
              <a:tailEnd len="med" w="med" type="triangle"/>
            </a:ln>
          </p:spPr>
        </p:cxnSp>
        <p:cxnSp>
          <p:nvCxnSpPr>
            <p:cNvPr id="206" name="Google Shape;206;p16"/>
            <p:cNvCxnSpPr>
              <a:endCxn id="204" idx="0"/>
            </p:cNvCxnSpPr>
            <p:nvPr/>
          </p:nvCxnSpPr>
          <p:spPr>
            <a:xfrm>
              <a:off x="18297409" y="9623379"/>
              <a:ext cx="365400" cy="487200"/>
            </a:xfrm>
            <a:prstGeom prst="straightConnector1">
              <a:avLst/>
            </a:prstGeom>
            <a:noFill/>
            <a:ln cap="flat" cmpd="sng" w="38100">
              <a:solidFill>
                <a:srgbClr val="000000"/>
              </a:solidFill>
              <a:prstDash val="solid"/>
              <a:miter lim="400000"/>
              <a:headEnd len="sm" w="sm" type="none"/>
              <a:tailEnd len="med" w="med" type="triangle"/>
            </a:ln>
          </p:spPr>
        </p:cxnSp>
        <p:cxnSp>
          <p:nvCxnSpPr>
            <p:cNvPr id="207" name="Google Shape;207;p16"/>
            <p:cNvCxnSpPr/>
            <p:nvPr/>
          </p:nvCxnSpPr>
          <p:spPr>
            <a:xfrm>
              <a:off x="14075624" y="9449023"/>
              <a:ext cx="562800" cy="513900"/>
            </a:xfrm>
            <a:prstGeom prst="straightConnector1">
              <a:avLst/>
            </a:prstGeom>
            <a:noFill/>
            <a:ln cap="flat" cmpd="sng" w="38100">
              <a:solidFill>
                <a:srgbClr val="000000"/>
              </a:solidFill>
              <a:prstDash val="solid"/>
              <a:miter lim="400000"/>
              <a:headEnd len="sm" w="sm" type="none"/>
              <a:tailEnd len="med" w="med" type="triangle"/>
            </a:ln>
          </p:spPr>
        </p:cxnSp>
        <p:cxnSp>
          <p:nvCxnSpPr>
            <p:cNvPr id="208" name="Google Shape;208;p16"/>
            <p:cNvCxnSpPr/>
            <p:nvPr/>
          </p:nvCxnSpPr>
          <p:spPr>
            <a:xfrm flipH="1">
              <a:off x="11807204" y="9623420"/>
              <a:ext cx="550800" cy="481200"/>
            </a:xfrm>
            <a:prstGeom prst="straightConnector1">
              <a:avLst/>
            </a:prstGeom>
            <a:noFill/>
            <a:ln cap="flat" cmpd="sng" w="38100">
              <a:solidFill>
                <a:srgbClr val="000000"/>
              </a:solidFill>
              <a:prstDash val="solid"/>
              <a:miter lim="400000"/>
              <a:headEnd len="sm" w="sm" type="none"/>
              <a:tailEnd len="med" w="med" type="triangle"/>
            </a:ln>
          </p:spPr>
        </p:cxnSp>
        <p:cxnSp>
          <p:nvCxnSpPr>
            <p:cNvPr id="209" name="Google Shape;209;p16"/>
            <p:cNvCxnSpPr/>
            <p:nvPr/>
          </p:nvCxnSpPr>
          <p:spPr>
            <a:xfrm flipH="1">
              <a:off x="6586763" y="11362651"/>
              <a:ext cx="359100" cy="513900"/>
            </a:xfrm>
            <a:prstGeom prst="straightConnector1">
              <a:avLst/>
            </a:prstGeom>
            <a:noFill/>
            <a:ln cap="flat" cmpd="sng" w="38100">
              <a:solidFill>
                <a:srgbClr val="000000"/>
              </a:solidFill>
              <a:prstDash val="solid"/>
              <a:miter lim="400000"/>
              <a:headEnd len="sm" w="sm" type="none"/>
              <a:tailEnd len="med" w="med" type="triangle"/>
            </a:ln>
          </p:spPr>
        </p:cxnSp>
        <p:cxnSp>
          <p:nvCxnSpPr>
            <p:cNvPr id="210" name="Google Shape;210;p16"/>
            <p:cNvCxnSpPr/>
            <p:nvPr/>
          </p:nvCxnSpPr>
          <p:spPr>
            <a:xfrm>
              <a:off x="8888103" y="11362651"/>
              <a:ext cx="382800" cy="513900"/>
            </a:xfrm>
            <a:prstGeom prst="straightConnector1">
              <a:avLst/>
            </a:prstGeom>
            <a:noFill/>
            <a:ln cap="flat" cmpd="sng" w="38100">
              <a:solidFill>
                <a:srgbClr val="000000"/>
              </a:solidFill>
              <a:prstDash val="solid"/>
              <a:miter lim="400000"/>
              <a:headEnd len="sm" w="sm" type="none"/>
              <a:tailEnd len="med" w="med" type="triangle"/>
            </a:ln>
          </p:spPr>
        </p:cxn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17"/>
          <p:cNvSpPr txBox="1"/>
          <p:nvPr>
            <p:ph idx="1" type="body"/>
          </p:nvPr>
        </p:nvSpPr>
        <p:spPr>
          <a:xfrm>
            <a:off x="1524000" y="4826000"/>
            <a:ext cx="8610600" cy="72975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lang="en-US" sz="5000"/>
              <a:t>There are 2</a:t>
            </a:r>
            <a:r>
              <a:rPr baseline="30000" lang="en-US" sz="5000"/>
              <a:t>n</a:t>
            </a:r>
            <a:r>
              <a:rPr lang="en-US" sz="5000"/>
              <a:t> calls to fib but only n unique calls!</a:t>
            </a:r>
            <a:endParaRPr sz="5000"/>
          </a:p>
          <a:p>
            <a:pPr indent="0" lvl="0" marL="0" rtl="0" algn="l">
              <a:lnSpc>
                <a:spcPct val="120000"/>
              </a:lnSpc>
              <a:spcBef>
                <a:spcPts val="0"/>
              </a:spcBef>
              <a:spcAft>
                <a:spcPts val="0"/>
              </a:spcAft>
              <a:buClr>
                <a:srgbClr val="385998"/>
              </a:buClr>
              <a:buSzPts val="7000"/>
              <a:buFont typeface="Arial"/>
              <a:buNone/>
            </a:pPr>
            <a:r>
              <a:t/>
            </a:r>
            <a:endParaRPr sz="5000"/>
          </a:p>
          <a:p>
            <a:pPr indent="0" lvl="0" marL="0" rtl="0" algn="l">
              <a:lnSpc>
                <a:spcPct val="120000"/>
              </a:lnSpc>
              <a:spcBef>
                <a:spcPts val="0"/>
              </a:spcBef>
              <a:spcAft>
                <a:spcPts val="0"/>
              </a:spcAft>
              <a:buClr>
                <a:srgbClr val="385998"/>
              </a:buClr>
              <a:buSzPts val="7000"/>
              <a:buFont typeface="Arial"/>
              <a:buNone/>
            </a:pPr>
            <a:r>
              <a:rPr lang="en-US" sz="5000"/>
              <a:t>If we can </a:t>
            </a:r>
            <a:r>
              <a:rPr b="1" lang="en-US" sz="5000"/>
              <a:t>save the results</a:t>
            </a:r>
            <a:r>
              <a:rPr lang="en-US" sz="5000"/>
              <a:t> of the unique fib calls, we can solve the problem in O(n) time!</a:t>
            </a:r>
            <a:endParaRPr sz="5000"/>
          </a:p>
        </p:txBody>
      </p:sp>
      <p:sp>
        <p:nvSpPr>
          <p:cNvPr id="216" name="Google Shape;216;p17"/>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Dynamic Programming</a:t>
            </a:r>
            <a:endParaRPr/>
          </a:p>
        </p:txBody>
      </p:sp>
      <p:sp>
        <p:nvSpPr>
          <p:cNvPr id="217" name="Google Shape;217;p17"/>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Trade-off Example </a:t>
            </a:r>
            <a:endParaRPr/>
          </a:p>
        </p:txBody>
      </p:sp>
      <p:grpSp>
        <p:nvGrpSpPr>
          <p:cNvPr id="218" name="Google Shape;218;p17"/>
          <p:cNvGrpSpPr/>
          <p:nvPr/>
        </p:nvGrpSpPr>
        <p:grpSpPr>
          <a:xfrm>
            <a:off x="8043375" y="4825999"/>
            <a:ext cx="16049086" cy="8338057"/>
            <a:chOff x="5957450" y="5380174"/>
            <a:chExt cx="16049086" cy="8338057"/>
          </a:xfrm>
        </p:grpSpPr>
        <p:sp>
          <p:nvSpPr>
            <p:cNvPr id="219" name="Google Shape;219;p17"/>
            <p:cNvSpPr/>
            <p:nvPr/>
          </p:nvSpPr>
          <p:spPr>
            <a:xfrm>
              <a:off x="14422316" y="5380174"/>
              <a:ext cx="1942200" cy="1789200"/>
            </a:xfrm>
            <a:prstGeom prst="ellipse">
              <a:avLst/>
            </a:prstGeom>
            <a:blipFill rotWithShape="1">
              <a:blip r:embed="rId3">
                <a:alphaModFix/>
              </a:blip>
              <a:tile algn="tl" flip="none" tx="0" sx="99997" ty="0" sy="99997"/>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fib(5)</a:t>
              </a:r>
              <a:endParaRPr/>
            </a:p>
          </p:txBody>
        </p:sp>
        <p:sp>
          <p:nvSpPr>
            <p:cNvPr id="220" name="Google Shape;220;p17"/>
            <p:cNvSpPr/>
            <p:nvPr/>
          </p:nvSpPr>
          <p:spPr>
            <a:xfrm>
              <a:off x="10415765" y="6439931"/>
              <a:ext cx="1942200" cy="1789200"/>
            </a:xfrm>
            <a:prstGeom prst="ellipse">
              <a:avLst/>
            </a:prstGeom>
            <a:blipFill rotWithShape="1">
              <a:blip r:embed="rId3">
                <a:alphaModFix/>
              </a:blip>
              <a:tile algn="tl" flip="none" tx="0" sx="99997" ty="0" sy="99997"/>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fib(4)</a:t>
              </a:r>
              <a:endParaRPr/>
            </a:p>
          </p:txBody>
        </p:sp>
        <p:sp>
          <p:nvSpPr>
            <p:cNvPr id="221" name="Google Shape;221;p17"/>
            <p:cNvSpPr/>
            <p:nvPr/>
          </p:nvSpPr>
          <p:spPr>
            <a:xfrm>
              <a:off x="18297290" y="6369974"/>
              <a:ext cx="1942200" cy="178920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fib(3)</a:t>
              </a:r>
              <a:endParaRPr/>
            </a:p>
          </p:txBody>
        </p:sp>
        <p:sp>
          <p:nvSpPr>
            <p:cNvPr id="222" name="Google Shape;222;p17"/>
            <p:cNvSpPr/>
            <p:nvPr/>
          </p:nvSpPr>
          <p:spPr>
            <a:xfrm>
              <a:off x="8553035" y="8216392"/>
              <a:ext cx="1942200" cy="178920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fib(3)</a:t>
              </a:r>
              <a:endParaRPr/>
            </a:p>
          </p:txBody>
        </p:sp>
        <p:sp>
          <p:nvSpPr>
            <p:cNvPr id="223" name="Google Shape;223;p17"/>
            <p:cNvSpPr/>
            <p:nvPr/>
          </p:nvSpPr>
          <p:spPr>
            <a:xfrm>
              <a:off x="12210598" y="8159363"/>
              <a:ext cx="1942200" cy="178920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fib(2)</a:t>
              </a:r>
              <a:endParaRPr/>
            </a:p>
          </p:txBody>
        </p:sp>
        <p:sp>
          <p:nvSpPr>
            <p:cNvPr id="224" name="Google Shape;224;p17"/>
            <p:cNvSpPr/>
            <p:nvPr/>
          </p:nvSpPr>
          <p:spPr>
            <a:xfrm>
              <a:off x="16519362" y="8216392"/>
              <a:ext cx="1942200" cy="178920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fib(2)</a:t>
              </a:r>
              <a:endParaRPr/>
            </a:p>
          </p:txBody>
        </p:sp>
        <p:sp>
          <p:nvSpPr>
            <p:cNvPr id="225" name="Google Shape;225;p17"/>
            <p:cNvSpPr/>
            <p:nvPr/>
          </p:nvSpPr>
          <p:spPr>
            <a:xfrm>
              <a:off x="20064336" y="8266149"/>
              <a:ext cx="1942200" cy="178920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fib(1)</a:t>
              </a:r>
              <a:endParaRPr/>
            </a:p>
          </p:txBody>
        </p:sp>
        <p:sp>
          <p:nvSpPr>
            <p:cNvPr id="226" name="Google Shape;226;p17"/>
            <p:cNvSpPr/>
            <p:nvPr/>
          </p:nvSpPr>
          <p:spPr>
            <a:xfrm>
              <a:off x="6945863" y="10124846"/>
              <a:ext cx="1942200" cy="178920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fib(2)</a:t>
              </a:r>
              <a:endParaRPr/>
            </a:p>
          </p:txBody>
        </p:sp>
        <p:sp>
          <p:nvSpPr>
            <p:cNvPr id="227" name="Google Shape;227;p17"/>
            <p:cNvSpPr/>
            <p:nvPr/>
          </p:nvSpPr>
          <p:spPr>
            <a:xfrm>
              <a:off x="9271121" y="10110579"/>
              <a:ext cx="1942200" cy="178920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fib(1)</a:t>
              </a:r>
              <a:endParaRPr/>
            </a:p>
          </p:txBody>
        </p:sp>
        <p:cxnSp>
          <p:nvCxnSpPr>
            <p:cNvPr id="228" name="Google Shape;228;p17"/>
            <p:cNvCxnSpPr/>
            <p:nvPr/>
          </p:nvCxnSpPr>
          <p:spPr>
            <a:xfrm flipH="1">
              <a:off x="12357964" y="6351495"/>
              <a:ext cx="1960200" cy="633000"/>
            </a:xfrm>
            <a:prstGeom prst="straightConnector1">
              <a:avLst/>
            </a:prstGeom>
            <a:noFill/>
            <a:ln cap="flat" cmpd="sng" w="38100">
              <a:solidFill>
                <a:srgbClr val="000000"/>
              </a:solidFill>
              <a:prstDash val="solid"/>
              <a:miter lim="400000"/>
              <a:headEnd len="sm" w="sm" type="none"/>
              <a:tailEnd len="med" w="med" type="triangle"/>
            </a:ln>
          </p:spPr>
        </p:cxnSp>
        <p:cxnSp>
          <p:nvCxnSpPr>
            <p:cNvPr id="229" name="Google Shape;229;p17"/>
            <p:cNvCxnSpPr/>
            <p:nvPr/>
          </p:nvCxnSpPr>
          <p:spPr>
            <a:xfrm>
              <a:off x="16519724" y="6308775"/>
              <a:ext cx="1909200" cy="600000"/>
            </a:xfrm>
            <a:prstGeom prst="straightConnector1">
              <a:avLst/>
            </a:prstGeom>
            <a:noFill/>
            <a:ln cap="flat" cmpd="sng" w="38100">
              <a:solidFill>
                <a:srgbClr val="000000"/>
              </a:solidFill>
              <a:prstDash val="solid"/>
              <a:miter lim="400000"/>
              <a:headEnd len="sm" w="sm" type="none"/>
              <a:tailEnd len="med" w="med" type="triangle"/>
            </a:ln>
          </p:spPr>
        </p:cxnSp>
        <p:cxnSp>
          <p:nvCxnSpPr>
            <p:cNvPr id="230" name="Google Shape;230;p17"/>
            <p:cNvCxnSpPr/>
            <p:nvPr/>
          </p:nvCxnSpPr>
          <p:spPr>
            <a:xfrm flipH="1">
              <a:off x="17652155" y="7617692"/>
              <a:ext cx="627600" cy="530400"/>
            </a:xfrm>
            <a:prstGeom prst="straightConnector1">
              <a:avLst/>
            </a:prstGeom>
            <a:noFill/>
            <a:ln cap="flat" cmpd="sng" w="38100">
              <a:solidFill>
                <a:srgbClr val="000000"/>
              </a:solidFill>
              <a:prstDash val="solid"/>
              <a:miter lim="400000"/>
              <a:headEnd len="sm" w="sm" type="none"/>
              <a:tailEnd len="med" w="med" type="triangle"/>
            </a:ln>
          </p:spPr>
        </p:cxnSp>
        <p:cxnSp>
          <p:nvCxnSpPr>
            <p:cNvPr id="231" name="Google Shape;231;p17"/>
            <p:cNvCxnSpPr/>
            <p:nvPr/>
          </p:nvCxnSpPr>
          <p:spPr>
            <a:xfrm>
              <a:off x="20205850" y="7617692"/>
              <a:ext cx="538200" cy="483600"/>
            </a:xfrm>
            <a:prstGeom prst="straightConnector1">
              <a:avLst/>
            </a:prstGeom>
            <a:noFill/>
            <a:ln cap="flat" cmpd="sng" w="38100">
              <a:solidFill>
                <a:srgbClr val="000000"/>
              </a:solidFill>
              <a:prstDash val="solid"/>
              <a:miter lim="400000"/>
              <a:headEnd len="sm" w="sm" type="none"/>
              <a:tailEnd len="med" w="med" type="triangle"/>
            </a:ln>
          </p:spPr>
        </p:cxnSp>
        <p:cxnSp>
          <p:nvCxnSpPr>
            <p:cNvPr id="232" name="Google Shape;232;p17"/>
            <p:cNvCxnSpPr/>
            <p:nvPr/>
          </p:nvCxnSpPr>
          <p:spPr>
            <a:xfrm flipH="1">
              <a:off x="9839413" y="7725547"/>
              <a:ext cx="641100" cy="483600"/>
            </a:xfrm>
            <a:prstGeom prst="straightConnector1">
              <a:avLst/>
            </a:prstGeom>
            <a:noFill/>
            <a:ln cap="flat" cmpd="sng" w="38100">
              <a:solidFill>
                <a:srgbClr val="000000"/>
              </a:solidFill>
              <a:prstDash val="solid"/>
              <a:miter lim="400000"/>
              <a:headEnd len="sm" w="sm" type="none"/>
              <a:tailEnd len="med" w="med" type="triangle"/>
            </a:ln>
          </p:spPr>
        </p:cxnSp>
        <p:cxnSp>
          <p:nvCxnSpPr>
            <p:cNvPr id="233" name="Google Shape;233;p17"/>
            <p:cNvCxnSpPr/>
            <p:nvPr/>
          </p:nvCxnSpPr>
          <p:spPr>
            <a:xfrm>
              <a:off x="12395589" y="7694820"/>
              <a:ext cx="468900" cy="375900"/>
            </a:xfrm>
            <a:prstGeom prst="straightConnector1">
              <a:avLst/>
            </a:prstGeom>
            <a:noFill/>
            <a:ln cap="flat" cmpd="sng" w="38100">
              <a:solidFill>
                <a:srgbClr val="000000"/>
              </a:solidFill>
              <a:prstDash val="solid"/>
              <a:miter lim="400000"/>
              <a:headEnd len="sm" w="sm" type="none"/>
              <a:tailEnd len="med" w="med" type="triangle"/>
            </a:ln>
          </p:spPr>
        </p:cxnSp>
        <p:cxnSp>
          <p:nvCxnSpPr>
            <p:cNvPr id="234" name="Google Shape;234;p17"/>
            <p:cNvCxnSpPr/>
            <p:nvPr/>
          </p:nvCxnSpPr>
          <p:spPr>
            <a:xfrm flipH="1">
              <a:off x="7995262" y="9586650"/>
              <a:ext cx="649500" cy="458700"/>
            </a:xfrm>
            <a:prstGeom prst="straightConnector1">
              <a:avLst/>
            </a:prstGeom>
            <a:noFill/>
            <a:ln cap="flat" cmpd="sng" w="38100">
              <a:solidFill>
                <a:srgbClr val="000000"/>
              </a:solidFill>
              <a:prstDash val="solid"/>
              <a:miter lim="400000"/>
              <a:headEnd len="sm" w="sm" type="none"/>
              <a:tailEnd len="med" w="med" type="triangle"/>
            </a:ln>
          </p:spPr>
        </p:cxnSp>
        <p:cxnSp>
          <p:nvCxnSpPr>
            <p:cNvPr id="235" name="Google Shape;235;p17"/>
            <p:cNvCxnSpPr/>
            <p:nvPr/>
          </p:nvCxnSpPr>
          <p:spPr>
            <a:xfrm>
              <a:off x="10360085" y="9590605"/>
              <a:ext cx="380100" cy="513900"/>
            </a:xfrm>
            <a:prstGeom prst="straightConnector1">
              <a:avLst/>
            </a:prstGeom>
            <a:noFill/>
            <a:ln cap="flat" cmpd="sng" w="38100">
              <a:solidFill>
                <a:srgbClr val="000000"/>
              </a:solidFill>
              <a:prstDash val="solid"/>
              <a:miter lim="400000"/>
              <a:headEnd len="sm" w="sm" type="none"/>
              <a:tailEnd len="med" w="med" type="triangle"/>
            </a:ln>
          </p:spPr>
        </p:cxnSp>
        <p:sp>
          <p:nvSpPr>
            <p:cNvPr id="236" name="Google Shape;236;p17"/>
            <p:cNvSpPr/>
            <p:nvPr/>
          </p:nvSpPr>
          <p:spPr>
            <a:xfrm>
              <a:off x="5957450" y="11899968"/>
              <a:ext cx="1942200" cy="178920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fib(1)</a:t>
              </a:r>
              <a:endParaRPr/>
            </a:p>
          </p:txBody>
        </p:sp>
        <p:sp>
          <p:nvSpPr>
            <p:cNvPr id="237" name="Google Shape;237;p17"/>
            <p:cNvSpPr/>
            <p:nvPr/>
          </p:nvSpPr>
          <p:spPr>
            <a:xfrm>
              <a:off x="8169780" y="11929031"/>
              <a:ext cx="1942200" cy="1789200"/>
            </a:xfrm>
            <a:prstGeom prst="ellipse">
              <a:avLst/>
            </a:prstGeom>
            <a:solidFill>
              <a:srgbClr val="00B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fib(0)</a:t>
              </a:r>
              <a:endParaRPr/>
            </a:p>
          </p:txBody>
        </p:sp>
        <p:sp>
          <p:nvSpPr>
            <p:cNvPr id="238" name="Google Shape;238;p17"/>
            <p:cNvSpPr/>
            <p:nvPr/>
          </p:nvSpPr>
          <p:spPr>
            <a:xfrm>
              <a:off x="11264762" y="10087251"/>
              <a:ext cx="1942200" cy="178920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fib(1)</a:t>
              </a:r>
              <a:endParaRPr/>
            </a:p>
          </p:txBody>
        </p:sp>
        <p:sp>
          <p:nvSpPr>
            <p:cNvPr id="239" name="Google Shape;239;p17"/>
            <p:cNvSpPr/>
            <p:nvPr/>
          </p:nvSpPr>
          <p:spPr>
            <a:xfrm>
              <a:off x="13372810" y="10087251"/>
              <a:ext cx="1942200" cy="1789200"/>
            </a:xfrm>
            <a:prstGeom prst="ellipse">
              <a:avLst/>
            </a:prstGeom>
            <a:solidFill>
              <a:srgbClr val="00B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fib(0)</a:t>
              </a:r>
              <a:endParaRPr/>
            </a:p>
          </p:txBody>
        </p:sp>
        <p:sp>
          <p:nvSpPr>
            <p:cNvPr id="240" name="Google Shape;240;p17"/>
            <p:cNvSpPr/>
            <p:nvPr/>
          </p:nvSpPr>
          <p:spPr>
            <a:xfrm>
              <a:off x="15480857" y="10137411"/>
              <a:ext cx="1942200" cy="178920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fib(1)</a:t>
              </a:r>
              <a:endParaRPr/>
            </a:p>
          </p:txBody>
        </p:sp>
        <p:sp>
          <p:nvSpPr>
            <p:cNvPr id="241" name="Google Shape;241;p17"/>
            <p:cNvSpPr/>
            <p:nvPr/>
          </p:nvSpPr>
          <p:spPr>
            <a:xfrm>
              <a:off x="17691709" y="10110579"/>
              <a:ext cx="1942200" cy="1789200"/>
            </a:xfrm>
            <a:prstGeom prst="ellipse">
              <a:avLst/>
            </a:prstGeom>
            <a:solidFill>
              <a:srgbClr val="00B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fib(0)</a:t>
              </a:r>
              <a:endParaRPr/>
            </a:p>
          </p:txBody>
        </p:sp>
        <p:cxnSp>
          <p:nvCxnSpPr>
            <p:cNvPr id="242" name="Google Shape;242;p17"/>
            <p:cNvCxnSpPr/>
            <p:nvPr/>
          </p:nvCxnSpPr>
          <p:spPr>
            <a:xfrm flipH="1">
              <a:off x="16095462" y="9586650"/>
              <a:ext cx="423900" cy="517800"/>
            </a:xfrm>
            <a:prstGeom prst="straightConnector1">
              <a:avLst/>
            </a:prstGeom>
            <a:noFill/>
            <a:ln cap="flat" cmpd="sng" w="38100">
              <a:solidFill>
                <a:srgbClr val="000000"/>
              </a:solidFill>
              <a:prstDash val="solid"/>
              <a:miter lim="400000"/>
              <a:headEnd len="sm" w="sm" type="none"/>
              <a:tailEnd len="med" w="med" type="triangle"/>
            </a:ln>
          </p:spPr>
        </p:cxnSp>
        <p:cxnSp>
          <p:nvCxnSpPr>
            <p:cNvPr id="243" name="Google Shape;243;p17"/>
            <p:cNvCxnSpPr>
              <a:endCxn id="241" idx="0"/>
            </p:cNvCxnSpPr>
            <p:nvPr/>
          </p:nvCxnSpPr>
          <p:spPr>
            <a:xfrm>
              <a:off x="18297409" y="9623379"/>
              <a:ext cx="365400" cy="487200"/>
            </a:xfrm>
            <a:prstGeom prst="straightConnector1">
              <a:avLst/>
            </a:prstGeom>
            <a:noFill/>
            <a:ln cap="flat" cmpd="sng" w="38100">
              <a:solidFill>
                <a:srgbClr val="000000"/>
              </a:solidFill>
              <a:prstDash val="solid"/>
              <a:miter lim="400000"/>
              <a:headEnd len="sm" w="sm" type="none"/>
              <a:tailEnd len="med" w="med" type="triangle"/>
            </a:ln>
          </p:spPr>
        </p:cxnSp>
        <p:cxnSp>
          <p:nvCxnSpPr>
            <p:cNvPr id="244" name="Google Shape;244;p17"/>
            <p:cNvCxnSpPr/>
            <p:nvPr/>
          </p:nvCxnSpPr>
          <p:spPr>
            <a:xfrm>
              <a:off x="14075624" y="9449023"/>
              <a:ext cx="562800" cy="513900"/>
            </a:xfrm>
            <a:prstGeom prst="straightConnector1">
              <a:avLst/>
            </a:prstGeom>
            <a:noFill/>
            <a:ln cap="flat" cmpd="sng" w="38100">
              <a:solidFill>
                <a:srgbClr val="000000"/>
              </a:solidFill>
              <a:prstDash val="solid"/>
              <a:miter lim="400000"/>
              <a:headEnd len="sm" w="sm" type="none"/>
              <a:tailEnd len="med" w="med" type="triangle"/>
            </a:ln>
          </p:spPr>
        </p:cxnSp>
        <p:cxnSp>
          <p:nvCxnSpPr>
            <p:cNvPr id="245" name="Google Shape;245;p17"/>
            <p:cNvCxnSpPr/>
            <p:nvPr/>
          </p:nvCxnSpPr>
          <p:spPr>
            <a:xfrm flipH="1">
              <a:off x="11807204" y="9623420"/>
              <a:ext cx="550800" cy="481200"/>
            </a:xfrm>
            <a:prstGeom prst="straightConnector1">
              <a:avLst/>
            </a:prstGeom>
            <a:noFill/>
            <a:ln cap="flat" cmpd="sng" w="38100">
              <a:solidFill>
                <a:srgbClr val="000000"/>
              </a:solidFill>
              <a:prstDash val="solid"/>
              <a:miter lim="400000"/>
              <a:headEnd len="sm" w="sm" type="none"/>
              <a:tailEnd len="med" w="med" type="triangle"/>
            </a:ln>
          </p:spPr>
        </p:cxnSp>
        <p:cxnSp>
          <p:nvCxnSpPr>
            <p:cNvPr id="246" name="Google Shape;246;p17"/>
            <p:cNvCxnSpPr/>
            <p:nvPr/>
          </p:nvCxnSpPr>
          <p:spPr>
            <a:xfrm flipH="1">
              <a:off x="6586763" y="11362651"/>
              <a:ext cx="359100" cy="513900"/>
            </a:xfrm>
            <a:prstGeom prst="straightConnector1">
              <a:avLst/>
            </a:prstGeom>
            <a:noFill/>
            <a:ln cap="flat" cmpd="sng" w="38100">
              <a:solidFill>
                <a:srgbClr val="000000"/>
              </a:solidFill>
              <a:prstDash val="solid"/>
              <a:miter lim="400000"/>
              <a:headEnd len="sm" w="sm" type="none"/>
              <a:tailEnd len="med" w="med" type="triangle"/>
            </a:ln>
          </p:spPr>
        </p:cxnSp>
        <p:cxnSp>
          <p:nvCxnSpPr>
            <p:cNvPr id="247" name="Google Shape;247;p17"/>
            <p:cNvCxnSpPr/>
            <p:nvPr/>
          </p:nvCxnSpPr>
          <p:spPr>
            <a:xfrm>
              <a:off x="8888103" y="11362651"/>
              <a:ext cx="382800" cy="513900"/>
            </a:xfrm>
            <a:prstGeom prst="straightConnector1">
              <a:avLst/>
            </a:prstGeom>
            <a:noFill/>
            <a:ln cap="flat" cmpd="sng" w="38100">
              <a:solidFill>
                <a:srgbClr val="000000"/>
              </a:solidFill>
              <a:prstDash val="solid"/>
              <a:miter lim="400000"/>
              <a:headEnd len="sm" w="sm" type="none"/>
              <a:tailEnd len="med" w="med" type="triangle"/>
            </a:ln>
          </p:spPr>
        </p:cxn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18"/>
          <p:cNvSpPr txBox="1"/>
          <p:nvPr>
            <p:ph idx="1" type="body"/>
          </p:nvPr>
        </p:nvSpPr>
        <p:spPr>
          <a:xfrm>
            <a:off x="1524000" y="4826000"/>
            <a:ext cx="8610600" cy="72975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lang="en-US" sz="5000"/>
              <a:t>There are 2</a:t>
            </a:r>
            <a:r>
              <a:rPr baseline="30000" lang="en-US" sz="5000"/>
              <a:t>n</a:t>
            </a:r>
            <a:r>
              <a:rPr lang="en-US" sz="5000"/>
              <a:t> calls to fib but only n unique calls!</a:t>
            </a:r>
            <a:endParaRPr sz="5000"/>
          </a:p>
          <a:p>
            <a:pPr indent="0" lvl="0" marL="0" rtl="0" algn="l">
              <a:lnSpc>
                <a:spcPct val="120000"/>
              </a:lnSpc>
              <a:spcBef>
                <a:spcPts val="0"/>
              </a:spcBef>
              <a:spcAft>
                <a:spcPts val="0"/>
              </a:spcAft>
              <a:buClr>
                <a:srgbClr val="385998"/>
              </a:buClr>
              <a:buSzPts val="7000"/>
              <a:buFont typeface="Arial"/>
              <a:buNone/>
            </a:pPr>
            <a:r>
              <a:t/>
            </a:r>
            <a:endParaRPr sz="5000"/>
          </a:p>
          <a:p>
            <a:pPr indent="0" lvl="0" marL="0" rtl="0" algn="l">
              <a:lnSpc>
                <a:spcPct val="120000"/>
              </a:lnSpc>
              <a:spcBef>
                <a:spcPts val="0"/>
              </a:spcBef>
              <a:spcAft>
                <a:spcPts val="0"/>
              </a:spcAft>
              <a:buClr>
                <a:srgbClr val="385998"/>
              </a:buClr>
              <a:buSzPts val="7000"/>
              <a:buFont typeface="Arial"/>
              <a:buNone/>
            </a:pPr>
            <a:r>
              <a:rPr lang="en-US" sz="5000"/>
              <a:t>Complexity of DP fibonacci:</a:t>
            </a:r>
            <a:endParaRPr sz="5000"/>
          </a:p>
          <a:p>
            <a:pPr indent="0" lvl="0" marL="0" rtl="0" algn="l">
              <a:lnSpc>
                <a:spcPct val="120000"/>
              </a:lnSpc>
              <a:spcBef>
                <a:spcPts val="0"/>
              </a:spcBef>
              <a:spcAft>
                <a:spcPts val="0"/>
              </a:spcAft>
              <a:buClr>
                <a:srgbClr val="385998"/>
              </a:buClr>
              <a:buSzPts val="7000"/>
              <a:buFont typeface="Arial"/>
              <a:buNone/>
            </a:pPr>
            <a:r>
              <a:rPr lang="en-US" sz="5000"/>
              <a:t>Time: O(n)</a:t>
            </a:r>
            <a:endParaRPr sz="5000"/>
          </a:p>
          <a:p>
            <a:pPr indent="0" lvl="0" marL="0" rtl="0" algn="l">
              <a:lnSpc>
                <a:spcPct val="120000"/>
              </a:lnSpc>
              <a:spcBef>
                <a:spcPts val="0"/>
              </a:spcBef>
              <a:spcAft>
                <a:spcPts val="0"/>
              </a:spcAft>
              <a:buClr>
                <a:srgbClr val="385998"/>
              </a:buClr>
              <a:buSzPts val="7000"/>
              <a:buFont typeface="Arial"/>
              <a:buNone/>
            </a:pPr>
            <a:r>
              <a:rPr lang="en-US" sz="5000"/>
              <a:t>Space: O(n)</a:t>
            </a:r>
            <a:endParaRPr sz="5000"/>
          </a:p>
        </p:txBody>
      </p:sp>
      <p:sp>
        <p:nvSpPr>
          <p:cNvPr id="253" name="Google Shape;253;p18"/>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Dynamic Programming</a:t>
            </a:r>
            <a:endParaRPr/>
          </a:p>
        </p:txBody>
      </p:sp>
      <p:sp>
        <p:nvSpPr>
          <p:cNvPr id="254" name="Google Shape;254;p18"/>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Trade-off Example </a:t>
            </a:r>
            <a:endParaRPr/>
          </a:p>
        </p:txBody>
      </p:sp>
      <p:grpSp>
        <p:nvGrpSpPr>
          <p:cNvPr id="255" name="Google Shape;255;p18"/>
          <p:cNvGrpSpPr/>
          <p:nvPr/>
        </p:nvGrpSpPr>
        <p:grpSpPr>
          <a:xfrm>
            <a:off x="8043375" y="4825999"/>
            <a:ext cx="16049086" cy="8338057"/>
            <a:chOff x="5957450" y="5380174"/>
            <a:chExt cx="16049086" cy="8338057"/>
          </a:xfrm>
        </p:grpSpPr>
        <p:sp>
          <p:nvSpPr>
            <p:cNvPr id="256" name="Google Shape;256;p18"/>
            <p:cNvSpPr/>
            <p:nvPr/>
          </p:nvSpPr>
          <p:spPr>
            <a:xfrm>
              <a:off x="14422316" y="5380174"/>
              <a:ext cx="1942200" cy="1789200"/>
            </a:xfrm>
            <a:prstGeom prst="ellipse">
              <a:avLst/>
            </a:prstGeom>
            <a:blipFill rotWithShape="1">
              <a:blip r:embed="rId3">
                <a:alphaModFix/>
              </a:blip>
              <a:tile algn="tl" flip="none" tx="0" sx="99997" ty="0" sy="99997"/>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fib(5)</a:t>
              </a:r>
              <a:endParaRPr/>
            </a:p>
          </p:txBody>
        </p:sp>
        <p:sp>
          <p:nvSpPr>
            <p:cNvPr id="257" name="Google Shape;257;p18"/>
            <p:cNvSpPr/>
            <p:nvPr/>
          </p:nvSpPr>
          <p:spPr>
            <a:xfrm>
              <a:off x="10415765" y="6439931"/>
              <a:ext cx="1942200" cy="1789200"/>
            </a:xfrm>
            <a:prstGeom prst="ellipse">
              <a:avLst/>
            </a:prstGeom>
            <a:blipFill rotWithShape="1">
              <a:blip r:embed="rId3">
                <a:alphaModFix/>
              </a:blip>
              <a:tile algn="tl" flip="none" tx="0" sx="99997" ty="0" sy="99997"/>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fib(4)</a:t>
              </a:r>
              <a:endParaRPr/>
            </a:p>
          </p:txBody>
        </p:sp>
        <p:sp>
          <p:nvSpPr>
            <p:cNvPr id="258" name="Google Shape;258;p18"/>
            <p:cNvSpPr/>
            <p:nvPr/>
          </p:nvSpPr>
          <p:spPr>
            <a:xfrm>
              <a:off x="18297290" y="6369974"/>
              <a:ext cx="1942200" cy="178920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fib(3)</a:t>
              </a:r>
              <a:endParaRPr/>
            </a:p>
          </p:txBody>
        </p:sp>
        <p:sp>
          <p:nvSpPr>
            <p:cNvPr id="259" name="Google Shape;259;p18"/>
            <p:cNvSpPr/>
            <p:nvPr/>
          </p:nvSpPr>
          <p:spPr>
            <a:xfrm>
              <a:off x="8553035" y="8216392"/>
              <a:ext cx="1942200" cy="178920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fib(3)</a:t>
              </a:r>
              <a:endParaRPr/>
            </a:p>
          </p:txBody>
        </p:sp>
        <p:sp>
          <p:nvSpPr>
            <p:cNvPr id="260" name="Google Shape;260;p18"/>
            <p:cNvSpPr/>
            <p:nvPr/>
          </p:nvSpPr>
          <p:spPr>
            <a:xfrm>
              <a:off x="12210598" y="8159363"/>
              <a:ext cx="1942200" cy="178920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fib(2)</a:t>
              </a:r>
              <a:endParaRPr/>
            </a:p>
          </p:txBody>
        </p:sp>
        <p:sp>
          <p:nvSpPr>
            <p:cNvPr id="261" name="Google Shape;261;p18"/>
            <p:cNvSpPr/>
            <p:nvPr/>
          </p:nvSpPr>
          <p:spPr>
            <a:xfrm>
              <a:off x="16519362" y="8216392"/>
              <a:ext cx="1942200" cy="178920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fib(2)</a:t>
              </a:r>
              <a:endParaRPr/>
            </a:p>
          </p:txBody>
        </p:sp>
        <p:sp>
          <p:nvSpPr>
            <p:cNvPr id="262" name="Google Shape;262;p18"/>
            <p:cNvSpPr/>
            <p:nvPr/>
          </p:nvSpPr>
          <p:spPr>
            <a:xfrm>
              <a:off x="20064336" y="8266149"/>
              <a:ext cx="1942200" cy="178920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fib(1)</a:t>
              </a:r>
              <a:endParaRPr/>
            </a:p>
          </p:txBody>
        </p:sp>
        <p:sp>
          <p:nvSpPr>
            <p:cNvPr id="263" name="Google Shape;263;p18"/>
            <p:cNvSpPr/>
            <p:nvPr/>
          </p:nvSpPr>
          <p:spPr>
            <a:xfrm>
              <a:off x="6945863" y="10124846"/>
              <a:ext cx="1942200" cy="178920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fib(2)</a:t>
              </a:r>
              <a:endParaRPr/>
            </a:p>
          </p:txBody>
        </p:sp>
        <p:sp>
          <p:nvSpPr>
            <p:cNvPr id="264" name="Google Shape;264;p18"/>
            <p:cNvSpPr/>
            <p:nvPr/>
          </p:nvSpPr>
          <p:spPr>
            <a:xfrm>
              <a:off x="9271121" y="10110579"/>
              <a:ext cx="1942200" cy="178920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fib(1)</a:t>
              </a:r>
              <a:endParaRPr/>
            </a:p>
          </p:txBody>
        </p:sp>
        <p:cxnSp>
          <p:nvCxnSpPr>
            <p:cNvPr id="265" name="Google Shape;265;p18"/>
            <p:cNvCxnSpPr/>
            <p:nvPr/>
          </p:nvCxnSpPr>
          <p:spPr>
            <a:xfrm flipH="1">
              <a:off x="12357964" y="6351495"/>
              <a:ext cx="1960200" cy="633000"/>
            </a:xfrm>
            <a:prstGeom prst="straightConnector1">
              <a:avLst/>
            </a:prstGeom>
            <a:noFill/>
            <a:ln cap="flat" cmpd="sng" w="38100">
              <a:solidFill>
                <a:srgbClr val="000000"/>
              </a:solidFill>
              <a:prstDash val="solid"/>
              <a:miter lim="400000"/>
              <a:headEnd len="sm" w="sm" type="none"/>
              <a:tailEnd len="med" w="med" type="triangle"/>
            </a:ln>
          </p:spPr>
        </p:cxnSp>
        <p:cxnSp>
          <p:nvCxnSpPr>
            <p:cNvPr id="266" name="Google Shape;266;p18"/>
            <p:cNvCxnSpPr/>
            <p:nvPr/>
          </p:nvCxnSpPr>
          <p:spPr>
            <a:xfrm>
              <a:off x="16519724" y="6308775"/>
              <a:ext cx="1909200" cy="600000"/>
            </a:xfrm>
            <a:prstGeom prst="straightConnector1">
              <a:avLst/>
            </a:prstGeom>
            <a:noFill/>
            <a:ln cap="flat" cmpd="sng" w="38100">
              <a:solidFill>
                <a:srgbClr val="000000"/>
              </a:solidFill>
              <a:prstDash val="solid"/>
              <a:miter lim="400000"/>
              <a:headEnd len="sm" w="sm" type="none"/>
              <a:tailEnd len="med" w="med" type="triangle"/>
            </a:ln>
          </p:spPr>
        </p:cxnSp>
        <p:cxnSp>
          <p:nvCxnSpPr>
            <p:cNvPr id="267" name="Google Shape;267;p18"/>
            <p:cNvCxnSpPr/>
            <p:nvPr/>
          </p:nvCxnSpPr>
          <p:spPr>
            <a:xfrm flipH="1">
              <a:off x="17652155" y="7617692"/>
              <a:ext cx="627600" cy="530400"/>
            </a:xfrm>
            <a:prstGeom prst="straightConnector1">
              <a:avLst/>
            </a:prstGeom>
            <a:noFill/>
            <a:ln cap="flat" cmpd="sng" w="38100">
              <a:solidFill>
                <a:srgbClr val="000000"/>
              </a:solidFill>
              <a:prstDash val="solid"/>
              <a:miter lim="400000"/>
              <a:headEnd len="sm" w="sm" type="none"/>
              <a:tailEnd len="med" w="med" type="triangle"/>
            </a:ln>
          </p:spPr>
        </p:cxnSp>
        <p:cxnSp>
          <p:nvCxnSpPr>
            <p:cNvPr id="268" name="Google Shape;268;p18"/>
            <p:cNvCxnSpPr/>
            <p:nvPr/>
          </p:nvCxnSpPr>
          <p:spPr>
            <a:xfrm>
              <a:off x="20205850" y="7617692"/>
              <a:ext cx="538200" cy="483600"/>
            </a:xfrm>
            <a:prstGeom prst="straightConnector1">
              <a:avLst/>
            </a:prstGeom>
            <a:noFill/>
            <a:ln cap="flat" cmpd="sng" w="38100">
              <a:solidFill>
                <a:srgbClr val="000000"/>
              </a:solidFill>
              <a:prstDash val="solid"/>
              <a:miter lim="400000"/>
              <a:headEnd len="sm" w="sm" type="none"/>
              <a:tailEnd len="med" w="med" type="triangle"/>
            </a:ln>
          </p:spPr>
        </p:cxnSp>
        <p:cxnSp>
          <p:nvCxnSpPr>
            <p:cNvPr id="269" name="Google Shape;269;p18"/>
            <p:cNvCxnSpPr/>
            <p:nvPr/>
          </p:nvCxnSpPr>
          <p:spPr>
            <a:xfrm flipH="1">
              <a:off x="9839413" y="7725547"/>
              <a:ext cx="641100" cy="483600"/>
            </a:xfrm>
            <a:prstGeom prst="straightConnector1">
              <a:avLst/>
            </a:prstGeom>
            <a:noFill/>
            <a:ln cap="flat" cmpd="sng" w="38100">
              <a:solidFill>
                <a:srgbClr val="000000"/>
              </a:solidFill>
              <a:prstDash val="solid"/>
              <a:miter lim="400000"/>
              <a:headEnd len="sm" w="sm" type="none"/>
              <a:tailEnd len="med" w="med" type="triangle"/>
            </a:ln>
          </p:spPr>
        </p:cxnSp>
        <p:cxnSp>
          <p:nvCxnSpPr>
            <p:cNvPr id="270" name="Google Shape;270;p18"/>
            <p:cNvCxnSpPr/>
            <p:nvPr/>
          </p:nvCxnSpPr>
          <p:spPr>
            <a:xfrm>
              <a:off x="12395589" y="7694820"/>
              <a:ext cx="468900" cy="375900"/>
            </a:xfrm>
            <a:prstGeom prst="straightConnector1">
              <a:avLst/>
            </a:prstGeom>
            <a:noFill/>
            <a:ln cap="flat" cmpd="sng" w="38100">
              <a:solidFill>
                <a:srgbClr val="000000"/>
              </a:solidFill>
              <a:prstDash val="solid"/>
              <a:miter lim="400000"/>
              <a:headEnd len="sm" w="sm" type="none"/>
              <a:tailEnd len="med" w="med" type="triangle"/>
            </a:ln>
          </p:spPr>
        </p:cxnSp>
        <p:cxnSp>
          <p:nvCxnSpPr>
            <p:cNvPr id="271" name="Google Shape;271;p18"/>
            <p:cNvCxnSpPr/>
            <p:nvPr/>
          </p:nvCxnSpPr>
          <p:spPr>
            <a:xfrm flipH="1">
              <a:off x="7995262" y="9586650"/>
              <a:ext cx="649500" cy="458700"/>
            </a:xfrm>
            <a:prstGeom prst="straightConnector1">
              <a:avLst/>
            </a:prstGeom>
            <a:noFill/>
            <a:ln cap="flat" cmpd="sng" w="38100">
              <a:solidFill>
                <a:srgbClr val="000000"/>
              </a:solidFill>
              <a:prstDash val="solid"/>
              <a:miter lim="400000"/>
              <a:headEnd len="sm" w="sm" type="none"/>
              <a:tailEnd len="med" w="med" type="triangle"/>
            </a:ln>
          </p:spPr>
        </p:cxnSp>
        <p:cxnSp>
          <p:nvCxnSpPr>
            <p:cNvPr id="272" name="Google Shape;272;p18"/>
            <p:cNvCxnSpPr/>
            <p:nvPr/>
          </p:nvCxnSpPr>
          <p:spPr>
            <a:xfrm>
              <a:off x="10360085" y="9590605"/>
              <a:ext cx="380100" cy="513900"/>
            </a:xfrm>
            <a:prstGeom prst="straightConnector1">
              <a:avLst/>
            </a:prstGeom>
            <a:noFill/>
            <a:ln cap="flat" cmpd="sng" w="38100">
              <a:solidFill>
                <a:srgbClr val="000000"/>
              </a:solidFill>
              <a:prstDash val="solid"/>
              <a:miter lim="400000"/>
              <a:headEnd len="sm" w="sm" type="none"/>
              <a:tailEnd len="med" w="med" type="triangle"/>
            </a:ln>
          </p:spPr>
        </p:cxnSp>
        <p:sp>
          <p:nvSpPr>
            <p:cNvPr id="273" name="Google Shape;273;p18"/>
            <p:cNvSpPr/>
            <p:nvPr/>
          </p:nvSpPr>
          <p:spPr>
            <a:xfrm>
              <a:off x="5957450" y="11899968"/>
              <a:ext cx="1942200" cy="178920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fib(1)</a:t>
              </a:r>
              <a:endParaRPr/>
            </a:p>
          </p:txBody>
        </p:sp>
        <p:sp>
          <p:nvSpPr>
            <p:cNvPr id="274" name="Google Shape;274;p18"/>
            <p:cNvSpPr/>
            <p:nvPr/>
          </p:nvSpPr>
          <p:spPr>
            <a:xfrm>
              <a:off x="8169780" y="11929031"/>
              <a:ext cx="1942200" cy="1789200"/>
            </a:xfrm>
            <a:prstGeom prst="ellipse">
              <a:avLst/>
            </a:prstGeom>
            <a:solidFill>
              <a:srgbClr val="00B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fib(0)</a:t>
              </a:r>
              <a:endParaRPr/>
            </a:p>
          </p:txBody>
        </p:sp>
        <p:sp>
          <p:nvSpPr>
            <p:cNvPr id="275" name="Google Shape;275;p18"/>
            <p:cNvSpPr/>
            <p:nvPr/>
          </p:nvSpPr>
          <p:spPr>
            <a:xfrm>
              <a:off x="11264762" y="10087251"/>
              <a:ext cx="1942200" cy="178920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fib(1)</a:t>
              </a:r>
              <a:endParaRPr/>
            </a:p>
          </p:txBody>
        </p:sp>
        <p:sp>
          <p:nvSpPr>
            <p:cNvPr id="276" name="Google Shape;276;p18"/>
            <p:cNvSpPr/>
            <p:nvPr/>
          </p:nvSpPr>
          <p:spPr>
            <a:xfrm>
              <a:off x="13372810" y="10087251"/>
              <a:ext cx="1942200" cy="1789200"/>
            </a:xfrm>
            <a:prstGeom prst="ellipse">
              <a:avLst/>
            </a:prstGeom>
            <a:solidFill>
              <a:srgbClr val="00B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fib(0)</a:t>
              </a:r>
              <a:endParaRPr/>
            </a:p>
          </p:txBody>
        </p:sp>
        <p:sp>
          <p:nvSpPr>
            <p:cNvPr id="277" name="Google Shape;277;p18"/>
            <p:cNvSpPr/>
            <p:nvPr/>
          </p:nvSpPr>
          <p:spPr>
            <a:xfrm>
              <a:off x="15480857" y="10137411"/>
              <a:ext cx="1942200" cy="178920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fib(1)</a:t>
              </a:r>
              <a:endParaRPr/>
            </a:p>
          </p:txBody>
        </p:sp>
        <p:sp>
          <p:nvSpPr>
            <p:cNvPr id="278" name="Google Shape;278;p18"/>
            <p:cNvSpPr/>
            <p:nvPr/>
          </p:nvSpPr>
          <p:spPr>
            <a:xfrm>
              <a:off x="17691709" y="10110579"/>
              <a:ext cx="1942200" cy="1789200"/>
            </a:xfrm>
            <a:prstGeom prst="ellipse">
              <a:avLst/>
            </a:prstGeom>
            <a:solidFill>
              <a:srgbClr val="00B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fib(0)</a:t>
              </a:r>
              <a:endParaRPr/>
            </a:p>
          </p:txBody>
        </p:sp>
        <p:cxnSp>
          <p:nvCxnSpPr>
            <p:cNvPr id="279" name="Google Shape;279;p18"/>
            <p:cNvCxnSpPr/>
            <p:nvPr/>
          </p:nvCxnSpPr>
          <p:spPr>
            <a:xfrm flipH="1">
              <a:off x="16095462" y="9586650"/>
              <a:ext cx="423900" cy="517800"/>
            </a:xfrm>
            <a:prstGeom prst="straightConnector1">
              <a:avLst/>
            </a:prstGeom>
            <a:noFill/>
            <a:ln cap="flat" cmpd="sng" w="38100">
              <a:solidFill>
                <a:srgbClr val="000000"/>
              </a:solidFill>
              <a:prstDash val="solid"/>
              <a:miter lim="400000"/>
              <a:headEnd len="sm" w="sm" type="none"/>
              <a:tailEnd len="med" w="med" type="triangle"/>
            </a:ln>
          </p:spPr>
        </p:cxnSp>
        <p:cxnSp>
          <p:nvCxnSpPr>
            <p:cNvPr id="280" name="Google Shape;280;p18"/>
            <p:cNvCxnSpPr>
              <a:endCxn id="278" idx="0"/>
            </p:cNvCxnSpPr>
            <p:nvPr/>
          </p:nvCxnSpPr>
          <p:spPr>
            <a:xfrm>
              <a:off x="18297409" y="9623379"/>
              <a:ext cx="365400" cy="487200"/>
            </a:xfrm>
            <a:prstGeom prst="straightConnector1">
              <a:avLst/>
            </a:prstGeom>
            <a:noFill/>
            <a:ln cap="flat" cmpd="sng" w="38100">
              <a:solidFill>
                <a:srgbClr val="000000"/>
              </a:solidFill>
              <a:prstDash val="solid"/>
              <a:miter lim="400000"/>
              <a:headEnd len="sm" w="sm" type="none"/>
              <a:tailEnd len="med" w="med" type="triangle"/>
            </a:ln>
          </p:spPr>
        </p:cxnSp>
        <p:cxnSp>
          <p:nvCxnSpPr>
            <p:cNvPr id="281" name="Google Shape;281;p18"/>
            <p:cNvCxnSpPr/>
            <p:nvPr/>
          </p:nvCxnSpPr>
          <p:spPr>
            <a:xfrm>
              <a:off x="14075624" y="9449023"/>
              <a:ext cx="562800" cy="513900"/>
            </a:xfrm>
            <a:prstGeom prst="straightConnector1">
              <a:avLst/>
            </a:prstGeom>
            <a:noFill/>
            <a:ln cap="flat" cmpd="sng" w="38100">
              <a:solidFill>
                <a:srgbClr val="000000"/>
              </a:solidFill>
              <a:prstDash val="solid"/>
              <a:miter lim="400000"/>
              <a:headEnd len="sm" w="sm" type="none"/>
              <a:tailEnd len="med" w="med" type="triangle"/>
            </a:ln>
          </p:spPr>
        </p:cxnSp>
        <p:cxnSp>
          <p:nvCxnSpPr>
            <p:cNvPr id="282" name="Google Shape;282;p18"/>
            <p:cNvCxnSpPr/>
            <p:nvPr/>
          </p:nvCxnSpPr>
          <p:spPr>
            <a:xfrm flipH="1">
              <a:off x="11807204" y="9623420"/>
              <a:ext cx="550800" cy="481200"/>
            </a:xfrm>
            <a:prstGeom prst="straightConnector1">
              <a:avLst/>
            </a:prstGeom>
            <a:noFill/>
            <a:ln cap="flat" cmpd="sng" w="38100">
              <a:solidFill>
                <a:srgbClr val="000000"/>
              </a:solidFill>
              <a:prstDash val="solid"/>
              <a:miter lim="400000"/>
              <a:headEnd len="sm" w="sm" type="none"/>
              <a:tailEnd len="med" w="med" type="triangle"/>
            </a:ln>
          </p:spPr>
        </p:cxnSp>
        <p:cxnSp>
          <p:nvCxnSpPr>
            <p:cNvPr id="283" name="Google Shape;283;p18"/>
            <p:cNvCxnSpPr/>
            <p:nvPr/>
          </p:nvCxnSpPr>
          <p:spPr>
            <a:xfrm flipH="1">
              <a:off x="6586763" y="11362651"/>
              <a:ext cx="359100" cy="513900"/>
            </a:xfrm>
            <a:prstGeom prst="straightConnector1">
              <a:avLst/>
            </a:prstGeom>
            <a:noFill/>
            <a:ln cap="flat" cmpd="sng" w="38100">
              <a:solidFill>
                <a:srgbClr val="000000"/>
              </a:solidFill>
              <a:prstDash val="solid"/>
              <a:miter lim="400000"/>
              <a:headEnd len="sm" w="sm" type="none"/>
              <a:tailEnd len="med" w="med" type="triangle"/>
            </a:ln>
          </p:spPr>
        </p:cxnSp>
        <p:cxnSp>
          <p:nvCxnSpPr>
            <p:cNvPr id="284" name="Google Shape;284;p18"/>
            <p:cNvCxnSpPr/>
            <p:nvPr/>
          </p:nvCxnSpPr>
          <p:spPr>
            <a:xfrm>
              <a:off x="8888103" y="11362651"/>
              <a:ext cx="382800" cy="513900"/>
            </a:xfrm>
            <a:prstGeom prst="straightConnector1">
              <a:avLst/>
            </a:prstGeom>
            <a:noFill/>
            <a:ln cap="flat" cmpd="sng" w="38100">
              <a:solidFill>
                <a:srgbClr val="000000"/>
              </a:solidFill>
              <a:prstDash val="solid"/>
              <a:miter lim="400000"/>
              <a:headEnd len="sm" w="sm" type="none"/>
              <a:tailEnd len="med" w="med" type="triangle"/>
            </a:ln>
          </p:spPr>
        </p:cxn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9"/>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lang="en-US"/>
              <a:t>Dynamic programming can be achieved recursively or iteratively.</a:t>
            </a:r>
            <a:endParaRPr/>
          </a:p>
          <a:p>
            <a:pPr indent="0" lvl="0" marL="0" rtl="0" algn="l">
              <a:lnSpc>
                <a:spcPct val="120000"/>
              </a:lnSpc>
              <a:spcBef>
                <a:spcPts val="0"/>
              </a:spcBef>
              <a:spcAft>
                <a:spcPts val="0"/>
              </a:spcAft>
              <a:buClr>
                <a:srgbClr val="385998"/>
              </a:buClr>
              <a:buSzPts val="7000"/>
              <a:buFont typeface="Arial"/>
              <a:buNone/>
            </a:pPr>
            <a:r>
              <a:rPr lang="en-US"/>
              <a:t>Recursive DP is called </a:t>
            </a:r>
            <a:r>
              <a:rPr b="1" lang="en-US"/>
              <a:t>memoization</a:t>
            </a:r>
            <a:r>
              <a:rPr lang="en-US"/>
              <a:t> or </a:t>
            </a:r>
            <a:r>
              <a:rPr b="1" lang="en-US"/>
              <a:t>top-down DP</a:t>
            </a:r>
            <a:r>
              <a:rPr lang="en-US"/>
              <a:t>.</a:t>
            </a:r>
            <a:endParaRPr/>
          </a:p>
          <a:p>
            <a:pPr indent="0" lvl="0" marL="0" rtl="0" algn="l">
              <a:lnSpc>
                <a:spcPct val="120000"/>
              </a:lnSpc>
              <a:spcBef>
                <a:spcPts val="0"/>
              </a:spcBef>
              <a:spcAft>
                <a:spcPts val="0"/>
              </a:spcAft>
              <a:buClr>
                <a:srgbClr val="385998"/>
              </a:buClr>
              <a:buSzPts val="7000"/>
              <a:buFont typeface="Arial"/>
              <a:buNone/>
            </a:pPr>
            <a:r>
              <a:rPr lang="en-US"/>
              <a:t>Iterative DP is called </a:t>
            </a:r>
            <a:r>
              <a:rPr b="1" lang="en-US"/>
              <a:t>tabulation </a:t>
            </a:r>
            <a:r>
              <a:rPr lang="en-US"/>
              <a:t>or </a:t>
            </a:r>
            <a:r>
              <a:rPr b="1" lang="en-US"/>
              <a:t>bottom-up DP</a:t>
            </a:r>
            <a:r>
              <a:rPr lang="en-US"/>
              <a:t>.</a:t>
            </a:r>
            <a:endParaRPr/>
          </a:p>
        </p:txBody>
      </p:sp>
      <p:sp>
        <p:nvSpPr>
          <p:cNvPr id="290" name="Google Shape;290;p19"/>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Dynamic Programming</a:t>
            </a:r>
            <a:endParaRPr/>
          </a:p>
        </p:txBody>
      </p:sp>
      <p:sp>
        <p:nvSpPr>
          <p:cNvPr id="291" name="Google Shape;291;p19"/>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6"/>
              </a:buClr>
              <a:buSzPts val="6000"/>
              <a:buFont typeface="Arial"/>
              <a:buNone/>
            </a:pPr>
            <a:r>
              <a:rPr lang="en-US"/>
              <a:t>How To</a:t>
            </a:r>
            <a:endParaRPr/>
          </a:p>
          <a:p>
            <a:pPr indent="0" lvl="0" marL="0" rtl="0" algn="l">
              <a:spcBef>
                <a:spcPts val="0"/>
              </a:spcBef>
              <a:spcAft>
                <a:spcPts val="0"/>
              </a:spcAft>
              <a:buClr>
                <a:schemeClr val="accent6"/>
              </a:buClr>
              <a:buSzPts val="6000"/>
              <a:buFont typeface="Arial"/>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20"/>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lang="en-US"/>
              <a:t>Called “top-down” because we start at the largest sub-problem and work our way down to the smallest sub-problem.</a:t>
            </a:r>
            <a:endParaRPr/>
          </a:p>
          <a:p>
            <a:pPr indent="0" lvl="0" marL="0" rtl="0" algn="l">
              <a:lnSpc>
                <a:spcPct val="120000"/>
              </a:lnSpc>
              <a:spcBef>
                <a:spcPts val="0"/>
              </a:spcBef>
              <a:spcAft>
                <a:spcPts val="0"/>
              </a:spcAft>
              <a:buClr>
                <a:srgbClr val="385998"/>
              </a:buClr>
              <a:buSzPts val="7000"/>
              <a:buFont typeface="Arial"/>
              <a:buNone/>
            </a:pPr>
            <a:r>
              <a:t/>
            </a:r>
            <a:endParaRPr/>
          </a:p>
          <a:p>
            <a:pPr indent="0" lvl="0" marL="0" rtl="0" algn="l">
              <a:lnSpc>
                <a:spcPct val="120000"/>
              </a:lnSpc>
              <a:spcBef>
                <a:spcPts val="0"/>
              </a:spcBef>
              <a:spcAft>
                <a:spcPts val="0"/>
              </a:spcAft>
              <a:buClr>
                <a:srgbClr val="385998"/>
              </a:buClr>
              <a:buSzPts val="7000"/>
              <a:buFont typeface="Arial"/>
              <a:buNone/>
            </a:pPr>
            <a:r>
              <a:t/>
            </a:r>
            <a:endParaRPr/>
          </a:p>
        </p:txBody>
      </p:sp>
      <p:sp>
        <p:nvSpPr>
          <p:cNvPr id="297" name="Google Shape;297;p20"/>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Dynamic Programming</a:t>
            </a:r>
            <a:endParaRPr/>
          </a:p>
        </p:txBody>
      </p:sp>
      <p:sp>
        <p:nvSpPr>
          <p:cNvPr id="298" name="Google Shape;298;p20"/>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6"/>
              </a:buClr>
              <a:buSzPts val="6000"/>
              <a:buFont typeface="Arial"/>
              <a:buNone/>
            </a:pPr>
            <a:r>
              <a:rPr lang="en-US"/>
              <a:t>Memoization (Top-Down DP)</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21"/>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lang="en-US"/>
              <a:t>Called “bottom-up” because we start at the smallest sub-problem and work our way up to the largest sub-problem.</a:t>
            </a:r>
            <a:endParaRPr/>
          </a:p>
          <a:p>
            <a:pPr indent="0" lvl="0" marL="0" rtl="0" algn="l">
              <a:lnSpc>
                <a:spcPct val="120000"/>
              </a:lnSpc>
              <a:spcBef>
                <a:spcPts val="0"/>
              </a:spcBef>
              <a:spcAft>
                <a:spcPts val="0"/>
              </a:spcAft>
              <a:buClr>
                <a:srgbClr val="385998"/>
              </a:buClr>
              <a:buSzPts val="7000"/>
              <a:buFont typeface="Arial"/>
              <a:buNone/>
            </a:pPr>
            <a:r>
              <a:t/>
            </a:r>
            <a:endParaRPr/>
          </a:p>
          <a:p>
            <a:pPr indent="0" lvl="0" marL="0" rtl="0" algn="l">
              <a:lnSpc>
                <a:spcPct val="120000"/>
              </a:lnSpc>
              <a:spcBef>
                <a:spcPts val="0"/>
              </a:spcBef>
              <a:spcAft>
                <a:spcPts val="0"/>
              </a:spcAft>
              <a:buClr>
                <a:srgbClr val="385998"/>
              </a:buClr>
              <a:buSzPts val="7000"/>
              <a:buFont typeface="Arial"/>
              <a:buNone/>
            </a:pPr>
            <a:r>
              <a:t/>
            </a:r>
            <a:endParaRPr/>
          </a:p>
        </p:txBody>
      </p:sp>
      <p:sp>
        <p:nvSpPr>
          <p:cNvPr id="304" name="Google Shape;304;p21"/>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Dynamic Programming</a:t>
            </a:r>
            <a:endParaRPr/>
          </a:p>
        </p:txBody>
      </p:sp>
      <p:sp>
        <p:nvSpPr>
          <p:cNvPr id="305" name="Google Shape;305;p21"/>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6"/>
              </a:buClr>
              <a:buSzPts val="6000"/>
              <a:buFont typeface="Arial"/>
              <a:buNone/>
            </a:pPr>
            <a:r>
              <a:rPr lang="en-US"/>
              <a:t>Tabulation (Bottom-Up DP)</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22"/>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Coding Example</a:t>
            </a:r>
            <a:endParaRPr/>
          </a:p>
        </p:txBody>
      </p:sp>
      <p:sp>
        <p:nvSpPr>
          <p:cNvPr id="311" name="Google Shape;311;p22"/>
          <p:cNvSpPr txBox="1"/>
          <p:nvPr/>
        </p:nvSpPr>
        <p:spPr>
          <a:xfrm>
            <a:off x="1524000" y="2879724"/>
            <a:ext cx="22063500" cy="81477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385998"/>
              </a:buClr>
              <a:buSzPts val="7000"/>
              <a:buFont typeface="Arial"/>
              <a:buNone/>
            </a:pPr>
            <a:r>
              <a:rPr lang="en-US" sz="7000">
                <a:solidFill>
                  <a:schemeClr val="dk1"/>
                </a:solidFill>
              </a:rPr>
              <a:t>Consider the Fibonacci Sequence. Here’s code that computes the nth Fibonacci number.</a:t>
            </a:r>
            <a:endParaRPr sz="7000">
              <a:solidFill>
                <a:schemeClr val="dk1"/>
              </a:solidFill>
            </a:endParaRPr>
          </a:p>
          <a:p>
            <a:pPr indent="0" lvl="0" marL="0" marR="0" rtl="0" algn="l">
              <a:lnSpc>
                <a:spcPct val="120000"/>
              </a:lnSpc>
              <a:spcBef>
                <a:spcPts val="0"/>
              </a:spcBef>
              <a:spcAft>
                <a:spcPts val="0"/>
              </a:spcAft>
              <a:buClr>
                <a:srgbClr val="385998"/>
              </a:buClr>
              <a:buSzPts val="7000"/>
              <a:buFont typeface="Arial"/>
              <a:buNone/>
            </a:pPr>
            <a:r>
              <a:t/>
            </a:r>
            <a:endParaRPr sz="7000">
              <a:solidFill>
                <a:schemeClr val="dk1"/>
              </a:solidFill>
            </a:endParaRPr>
          </a:p>
          <a:p>
            <a:pPr indent="0" lvl="0" marL="0" marR="0" rtl="0" algn="l">
              <a:lnSpc>
                <a:spcPct val="120000"/>
              </a:lnSpc>
              <a:spcBef>
                <a:spcPts val="0"/>
              </a:spcBef>
              <a:spcAft>
                <a:spcPts val="0"/>
              </a:spcAft>
              <a:buClr>
                <a:srgbClr val="385998"/>
              </a:buClr>
              <a:buSzPts val="5000"/>
              <a:buFont typeface="Arial"/>
              <a:buNone/>
            </a:pPr>
            <a:r>
              <a:rPr b="0" i="0" lang="en-US" sz="5000" u="none" cap="none" strike="noStrike">
                <a:solidFill>
                  <a:schemeClr val="dk1"/>
                </a:solidFill>
                <a:latin typeface="Courier New"/>
                <a:ea typeface="Courier New"/>
                <a:cs typeface="Courier New"/>
                <a:sym typeface="Courier New"/>
              </a:rPr>
              <a:t>int fib(int n) {</a:t>
            </a:r>
            <a:endParaRPr/>
          </a:p>
          <a:p>
            <a:pPr indent="0" lvl="0" marL="0" marR="0" rtl="0" algn="l">
              <a:lnSpc>
                <a:spcPct val="120000"/>
              </a:lnSpc>
              <a:spcBef>
                <a:spcPts val="0"/>
              </a:spcBef>
              <a:spcAft>
                <a:spcPts val="0"/>
              </a:spcAft>
              <a:buClr>
                <a:srgbClr val="385998"/>
              </a:buClr>
              <a:buSzPts val="5000"/>
              <a:buFont typeface="Arial"/>
              <a:buNone/>
            </a:pPr>
            <a:r>
              <a:rPr b="0" i="0" lang="en-US" sz="5000" u="none" cap="none" strike="noStrike">
                <a:solidFill>
                  <a:schemeClr val="dk1"/>
                </a:solidFill>
                <a:latin typeface="Courier New"/>
                <a:ea typeface="Courier New"/>
                <a:cs typeface="Courier New"/>
                <a:sym typeface="Courier New"/>
              </a:rPr>
              <a:t>	if (n == 0 || n == 1) {</a:t>
            </a:r>
            <a:endParaRPr/>
          </a:p>
          <a:p>
            <a:pPr indent="0" lvl="0" marL="0" marR="0" rtl="0" algn="l">
              <a:lnSpc>
                <a:spcPct val="120000"/>
              </a:lnSpc>
              <a:spcBef>
                <a:spcPts val="0"/>
              </a:spcBef>
              <a:spcAft>
                <a:spcPts val="0"/>
              </a:spcAft>
              <a:buClr>
                <a:srgbClr val="385998"/>
              </a:buClr>
              <a:buSzPts val="5000"/>
              <a:buFont typeface="Arial"/>
              <a:buNone/>
            </a:pPr>
            <a:r>
              <a:rPr b="0" i="0" lang="en-US" sz="5000" u="none" cap="none" strike="noStrike">
                <a:solidFill>
                  <a:schemeClr val="dk1"/>
                </a:solidFill>
                <a:latin typeface="Courier New"/>
                <a:ea typeface="Courier New"/>
                <a:cs typeface="Courier New"/>
                <a:sym typeface="Courier New"/>
              </a:rPr>
              <a:t>		return n;</a:t>
            </a:r>
            <a:endParaRPr/>
          </a:p>
          <a:p>
            <a:pPr indent="0" lvl="0" marL="0" marR="0" rtl="0" algn="l">
              <a:lnSpc>
                <a:spcPct val="120000"/>
              </a:lnSpc>
              <a:spcBef>
                <a:spcPts val="0"/>
              </a:spcBef>
              <a:spcAft>
                <a:spcPts val="0"/>
              </a:spcAft>
              <a:buClr>
                <a:srgbClr val="385998"/>
              </a:buClr>
              <a:buSzPts val="5000"/>
              <a:buFont typeface="Arial"/>
              <a:buNone/>
            </a:pPr>
            <a:r>
              <a:rPr b="0" i="0" lang="en-US" sz="5000" u="none" cap="none" strike="noStrike">
                <a:solidFill>
                  <a:schemeClr val="dk1"/>
                </a:solidFill>
                <a:latin typeface="Courier New"/>
                <a:ea typeface="Courier New"/>
                <a:cs typeface="Courier New"/>
                <a:sym typeface="Courier New"/>
              </a:rPr>
              <a:t>	} </a:t>
            </a:r>
            <a:endParaRPr/>
          </a:p>
          <a:p>
            <a:pPr indent="0" lvl="0" marL="0" marR="0" rtl="0" algn="l">
              <a:lnSpc>
                <a:spcPct val="120000"/>
              </a:lnSpc>
              <a:spcBef>
                <a:spcPts val="0"/>
              </a:spcBef>
              <a:spcAft>
                <a:spcPts val="0"/>
              </a:spcAft>
              <a:buClr>
                <a:srgbClr val="385998"/>
              </a:buClr>
              <a:buSzPts val="5000"/>
              <a:buFont typeface="Arial"/>
              <a:buNone/>
            </a:pPr>
            <a:r>
              <a:rPr b="0" i="0" lang="en-US" sz="5000" u="none" cap="none" strike="noStrike">
                <a:solidFill>
                  <a:schemeClr val="dk1"/>
                </a:solidFill>
                <a:latin typeface="Courier New"/>
                <a:ea typeface="Courier New"/>
                <a:cs typeface="Courier New"/>
                <a:sym typeface="Courier New"/>
              </a:rPr>
              <a:t>	return fib(n – 1) + fib (n – 2);</a:t>
            </a:r>
            <a:endParaRPr/>
          </a:p>
          <a:p>
            <a:pPr indent="0" lvl="0" marL="0" marR="0" rtl="0" algn="l">
              <a:lnSpc>
                <a:spcPct val="120000"/>
              </a:lnSpc>
              <a:spcBef>
                <a:spcPts val="0"/>
              </a:spcBef>
              <a:spcAft>
                <a:spcPts val="0"/>
              </a:spcAft>
              <a:buClr>
                <a:srgbClr val="385998"/>
              </a:buClr>
              <a:buSzPts val="5000"/>
              <a:buFont typeface="Arial"/>
              <a:buNone/>
            </a:pPr>
            <a:r>
              <a:rPr b="0" i="0" lang="en-US" sz="5000" u="none" cap="none" strike="noStrike">
                <a:solidFill>
                  <a:schemeClr val="dk1"/>
                </a:solidFill>
                <a:latin typeface="Courier New"/>
                <a:ea typeface="Courier New"/>
                <a:cs typeface="Courier New"/>
                <a:sym typeface="Courier New"/>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500"/>
                                        <p:tgtEl>
                                          <p:spTgt spid="3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23"/>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Coding Example</a:t>
            </a:r>
            <a:endParaRPr/>
          </a:p>
        </p:txBody>
      </p:sp>
      <p:sp>
        <p:nvSpPr>
          <p:cNvPr id="317" name="Google Shape;317;p23"/>
          <p:cNvSpPr txBox="1"/>
          <p:nvPr/>
        </p:nvSpPr>
        <p:spPr>
          <a:xfrm>
            <a:off x="1524000" y="2879724"/>
            <a:ext cx="22063500" cy="81477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385998"/>
              </a:buClr>
              <a:buSzPts val="7000"/>
              <a:buFont typeface="Arial"/>
              <a:buNone/>
            </a:pPr>
            <a:r>
              <a:rPr lang="en-US" sz="7000">
                <a:solidFill>
                  <a:schemeClr val="dk1"/>
                </a:solidFill>
              </a:rPr>
              <a:t>Consider the Fibonacci Sequence. Implement a program to find the n</a:t>
            </a:r>
            <a:r>
              <a:rPr baseline="30000" lang="en-US" sz="7000">
                <a:solidFill>
                  <a:schemeClr val="dk1"/>
                </a:solidFill>
              </a:rPr>
              <a:t>th</a:t>
            </a:r>
            <a:r>
              <a:rPr lang="en-US" sz="7000">
                <a:solidFill>
                  <a:schemeClr val="dk1"/>
                </a:solidFill>
              </a:rPr>
              <a:t> Fibonacci number with memoization and tabulation.</a:t>
            </a:r>
            <a:endParaRPr sz="7000">
              <a:solidFill>
                <a:schemeClr val="dk1"/>
              </a:solidFill>
            </a:endParaRPr>
          </a:p>
          <a:p>
            <a:pPr indent="0" lvl="0" marL="0" marR="0" rtl="0" algn="l">
              <a:lnSpc>
                <a:spcPct val="120000"/>
              </a:lnSpc>
              <a:spcBef>
                <a:spcPts val="0"/>
              </a:spcBef>
              <a:spcAft>
                <a:spcPts val="0"/>
              </a:spcAft>
              <a:buClr>
                <a:srgbClr val="385998"/>
              </a:buClr>
              <a:buSzPts val="5000"/>
              <a:buFont typeface="Arial"/>
              <a:buNone/>
            </a:pPr>
            <a:r>
              <a:t/>
            </a:r>
            <a:endParaRPr sz="7000">
              <a:solidFill>
                <a:schemeClr val="dk1"/>
              </a:solidFill>
            </a:endParaRPr>
          </a:p>
          <a:p>
            <a:pPr indent="0" lvl="0" marL="0" marR="0" rtl="0" algn="l">
              <a:lnSpc>
                <a:spcPct val="120000"/>
              </a:lnSpc>
              <a:spcBef>
                <a:spcPts val="0"/>
              </a:spcBef>
              <a:spcAft>
                <a:spcPts val="0"/>
              </a:spcAft>
              <a:buClr>
                <a:srgbClr val="385998"/>
              </a:buClr>
              <a:buSzPts val="5000"/>
              <a:buFont typeface="Arial"/>
              <a:buNone/>
            </a:pPr>
            <a:r>
              <a:rPr lang="en-US" sz="7000" u="sng">
                <a:solidFill>
                  <a:schemeClr val="hlink"/>
                </a:solidFill>
                <a:hlinkClick r:id="rId3"/>
              </a:rPr>
              <a:t>https://repl.it/@dsyang/DynamicProgramming</a:t>
            </a:r>
            <a:endParaRPr sz="7000">
              <a:solidFill>
                <a:schemeClr val="dk1"/>
              </a:solidFill>
            </a:endParaRPr>
          </a:p>
          <a:p>
            <a:pPr indent="0" lvl="0" marL="0" marR="0" rtl="0" algn="l">
              <a:lnSpc>
                <a:spcPct val="120000"/>
              </a:lnSpc>
              <a:spcBef>
                <a:spcPts val="0"/>
              </a:spcBef>
              <a:spcAft>
                <a:spcPts val="0"/>
              </a:spcAft>
              <a:buClr>
                <a:srgbClr val="385998"/>
              </a:buClr>
              <a:buSzPts val="5000"/>
              <a:buFont typeface="Arial"/>
              <a:buNone/>
            </a:pPr>
            <a:r>
              <a:t/>
            </a:r>
            <a:endParaRPr b="1" sz="7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500"/>
                                        <p:tgtEl>
                                          <p:spTgt spid="3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 name="Shape 26"/>
        <p:cNvGrpSpPr/>
        <p:nvPr/>
      </p:nvGrpSpPr>
      <p:grpSpPr>
        <a:xfrm>
          <a:off x="0" y="0"/>
          <a:ext cx="0" cy="0"/>
          <a:chOff x="0" y="0"/>
          <a:chExt cx="0" cy="0"/>
        </a:xfrm>
      </p:grpSpPr>
      <p:sp>
        <p:nvSpPr>
          <p:cNvPr id="27" name="Google Shape;27;p6"/>
          <p:cNvSpPr/>
          <p:nvPr/>
        </p:nvSpPr>
        <p:spPr>
          <a:xfrm>
            <a:off x="1521833" y="5183696"/>
            <a:ext cx="21340333" cy="3053144"/>
          </a:xfrm>
          <a:prstGeom prst="rect">
            <a:avLst/>
          </a:prstGeom>
          <a:noFill/>
          <a:ln>
            <a:noFill/>
          </a:ln>
        </p:spPr>
        <p:txBody>
          <a:bodyPr anchorCtr="0" anchor="t" bIns="0" lIns="0" spcFirstLastPara="1" rIns="0" wrap="square" tIns="0">
            <a:noAutofit/>
          </a:bodyPr>
          <a:lstStyle/>
          <a:p>
            <a:pPr indent="0" lvl="0" marL="0" marR="0" rtl="0" algn="ctr">
              <a:lnSpc>
                <a:spcPct val="80000"/>
              </a:lnSpc>
              <a:spcBef>
                <a:spcPts val="0"/>
              </a:spcBef>
              <a:spcAft>
                <a:spcPts val="0"/>
              </a:spcAft>
              <a:buNone/>
            </a:pPr>
            <a:r>
              <a:rPr b="0" i="0" lang="en-US" sz="7200" u="none" cap="none" strike="noStrike">
                <a:solidFill>
                  <a:srgbClr val="FFFFFF"/>
                </a:solidFill>
                <a:latin typeface="Arial"/>
                <a:ea typeface="Arial"/>
                <a:cs typeface="Arial"/>
                <a:sym typeface="Arial"/>
              </a:rPr>
              <a:t>CST 370 – ADVANCED ALGORITHMS</a:t>
            </a:r>
            <a:endParaRPr b="0" i="0" sz="7200" u="none" cap="none" strike="noStrike">
              <a:solidFill>
                <a:srgbClr val="FFFFFF"/>
              </a:solidFill>
              <a:latin typeface="Arial"/>
              <a:ea typeface="Arial"/>
              <a:cs typeface="Arial"/>
              <a:sym typeface="Arial"/>
            </a:endParaRPr>
          </a:p>
          <a:p>
            <a:pPr indent="0" lvl="0" marL="0" marR="0" rtl="0" algn="ctr">
              <a:lnSpc>
                <a:spcPct val="80000"/>
              </a:lnSpc>
              <a:spcBef>
                <a:spcPts val="0"/>
              </a:spcBef>
              <a:spcAft>
                <a:spcPts val="0"/>
              </a:spcAft>
              <a:buNone/>
            </a:pPr>
            <a:r>
              <a:t/>
            </a:r>
            <a:endParaRPr b="1" i="0" sz="8000" u="none" cap="none" strike="noStrike">
              <a:solidFill>
                <a:srgbClr val="FFFFFF"/>
              </a:solidFill>
              <a:latin typeface="Arial"/>
              <a:ea typeface="Arial"/>
              <a:cs typeface="Arial"/>
              <a:sym typeface="Arial"/>
            </a:endParaRPr>
          </a:p>
          <a:p>
            <a:pPr indent="0" lvl="0" marL="0" marR="0" rtl="0" algn="ctr">
              <a:lnSpc>
                <a:spcPct val="80000"/>
              </a:lnSpc>
              <a:spcBef>
                <a:spcPts val="0"/>
              </a:spcBef>
              <a:spcAft>
                <a:spcPts val="0"/>
              </a:spcAft>
              <a:buNone/>
            </a:pPr>
            <a:r>
              <a:rPr b="1" i="0" lang="en-US" sz="9600" u="none" cap="none" strike="noStrike">
                <a:solidFill>
                  <a:schemeClr val="lt1"/>
                </a:solidFill>
                <a:latin typeface="Arial"/>
                <a:ea typeface="Arial"/>
                <a:cs typeface="Arial"/>
                <a:sym typeface="Arial"/>
              </a:rPr>
              <a:t>Dynamic Programming II</a:t>
            </a:r>
            <a:endParaRPr b="1" i="0" sz="12000" u="none" cap="none" strike="noStrik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24"/>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lang="en-US" sz="6600"/>
              <a:t>The Catalan numbers, like the Fibonacci numbers, are a sequence of natural numbers. The first Catalan number is defined C</a:t>
            </a:r>
            <a:r>
              <a:rPr baseline="-25000" lang="en-US" sz="6600"/>
              <a:t>0</a:t>
            </a:r>
            <a:r>
              <a:rPr lang="en-US" sz="6600"/>
              <a:t> = 1 and thereafter C</a:t>
            </a:r>
            <a:r>
              <a:rPr baseline="-25000" lang="en-US" sz="6600"/>
              <a:t>n+</a:t>
            </a:r>
            <a:r>
              <a:rPr baseline="-25000" lang="en-US" sz="6600">
                <a:latin typeface="Arial"/>
                <a:ea typeface="Arial"/>
                <a:cs typeface="Arial"/>
                <a:sym typeface="Arial"/>
              </a:rPr>
              <a:t>1 </a:t>
            </a:r>
            <a:r>
              <a:rPr lang="en-US" sz="6600">
                <a:latin typeface="Arial"/>
                <a:ea typeface="Arial"/>
                <a:cs typeface="Arial"/>
                <a:sym typeface="Arial"/>
              </a:rPr>
              <a:t>=</a:t>
            </a:r>
            <a:r>
              <a:rPr lang="en-US" sz="6600"/>
              <a:t> 			C</a:t>
            </a:r>
            <a:r>
              <a:rPr baseline="-25000" lang="en-US" sz="6600"/>
              <a:t>i</a:t>
            </a:r>
            <a:r>
              <a:rPr lang="en-US" sz="6600"/>
              <a:t>C</a:t>
            </a:r>
            <a:r>
              <a:rPr baseline="-25000" lang="en-US" sz="6600"/>
              <a:t>n-i</a:t>
            </a:r>
            <a:r>
              <a:rPr lang="en-US" sz="6600"/>
              <a:t>.</a:t>
            </a:r>
            <a:endParaRPr sz="6600"/>
          </a:p>
          <a:p>
            <a:pPr indent="0" lvl="0" marL="0" rtl="0" algn="l">
              <a:lnSpc>
                <a:spcPct val="120000"/>
              </a:lnSpc>
              <a:spcBef>
                <a:spcPts val="0"/>
              </a:spcBef>
              <a:spcAft>
                <a:spcPts val="0"/>
              </a:spcAft>
              <a:buClr>
                <a:srgbClr val="385998"/>
              </a:buClr>
              <a:buSzPts val="7000"/>
              <a:buFont typeface="Arial"/>
              <a:buNone/>
            </a:pPr>
            <a:r>
              <a:rPr lang="en-US">
                <a:latin typeface="Arial"/>
                <a:ea typeface="Arial"/>
                <a:cs typeface="Arial"/>
                <a:sym typeface="Arial"/>
              </a:rPr>
              <a:t>For example,</a:t>
            </a:r>
            <a:endParaRPr/>
          </a:p>
          <a:p>
            <a:pPr indent="0" lvl="0" marL="0" rtl="0" algn="l">
              <a:lnSpc>
                <a:spcPct val="120000"/>
              </a:lnSpc>
              <a:spcBef>
                <a:spcPts val="0"/>
              </a:spcBef>
              <a:spcAft>
                <a:spcPts val="0"/>
              </a:spcAft>
              <a:buClr>
                <a:srgbClr val="385998"/>
              </a:buClr>
              <a:buSzPts val="5000"/>
              <a:buFont typeface="Arial"/>
              <a:buNone/>
            </a:pPr>
            <a:r>
              <a:rPr lang="en-US" sz="5000">
                <a:latin typeface="Arial"/>
                <a:ea typeface="Arial"/>
                <a:cs typeface="Arial"/>
                <a:sym typeface="Arial"/>
              </a:rPr>
              <a:t>		C</a:t>
            </a:r>
            <a:r>
              <a:rPr baseline="-25000" lang="en-US" sz="5000">
                <a:latin typeface="Arial"/>
                <a:ea typeface="Arial"/>
                <a:cs typeface="Arial"/>
                <a:sym typeface="Arial"/>
              </a:rPr>
              <a:t>1 </a:t>
            </a:r>
            <a:r>
              <a:rPr lang="en-US" sz="5000">
                <a:latin typeface="Arial"/>
                <a:ea typeface="Arial"/>
                <a:cs typeface="Arial"/>
                <a:sym typeface="Arial"/>
              </a:rPr>
              <a:t>= C</a:t>
            </a:r>
            <a:r>
              <a:rPr baseline="-25000" lang="en-US" sz="5000">
                <a:latin typeface="Arial"/>
                <a:ea typeface="Arial"/>
                <a:cs typeface="Arial"/>
                <a:sym typeface="Arial"/>
              </a:rPr>
              <a:t>0</a:t>
            </a:r>
            <a:r>
              <a:rPr lang="en-US" sz="5000">
                <a:latin typeface="Arial"/>
                <a:ea typeface="Arial"/>
                <a:cs typeface="Arial"/>
                <a:sym typeface="Arial"/>
              </a:rPr>
              <a:t>C</a:t>
            </a:r>
            <a:r>
              <a:rPr baseline="-25000" lang="en-US" sz="5000">
                <a:latin typeface="Arial"/>
                <a:ea typeface="Arial"/>
                <a:cs typeface="Arial"/>
                <a:sym typeface="Arial"/>
              </a:rPr>
              <a:t>0 </a:t>
            </a:r>
            <a:r>
              <a:rPr lang="en-US" sz="5000">
                <a:latin typeface="Arial"/>
                <a:ea typeface="Arial"/>
                <a:cs typeface="Arial"/>
                <a:sym typeface="Arial"/>
              </a:rPr>
              <a:t>= 1 * 1 = 1</a:t>
            </a:r>
            <a:endParaRPr/>
          </a:p>
          <a:p>
            <a:pPr indent="0" lvl="0" marL="0" rtl="0" algn="l">
              <a:lnSpc>
                <a:spcPct val="120000"/>
              </a:lnSpc>
              <a:spcBef>
                <a:spcPts val="0"/>
              </a:spcBef>
              <a:spcAft>
                <a:spcPts val="0"/>
              </a:spcAft>
              <a:buClr>
                <a:srgbClr val="385998"/>
              </a:buClr>
              <a:buSzPts val="5000"/>
              <a:buFont typeface="Arial"/>
              <a:buNone/>
            </a:pPr>
            <a:r>
              <a:rPr lang="en-US" sz="5000">
                <a:latin typeface="Arial"/>
                <a:ea typeface="Arial"/>
                <a:cs typeface="Arial"/>
                <a:sym typeface="Arial"/>
              </a:rPr>
              <a:t>		C</a:t>
            </a:r>
            <a:r>
              <a:rPr baseline="-25000" lang="en-US" sz="5000">
                <a:latin typeface="Arial"/>
                <a:ea typeface="Arial"/>
                <a:cs typeface="Arial"/>
                <a:sym typeface="Arial"/>
              </a:rPr>
              <a:t>2</a:t>
            </a:r>
            <a:r>
              <a:rPr lang="en-US" sz="5000">
                <a:latin typeface="Arial"/>
                <a:ea typeface="Arial"/>
                <a:cs typeface="Arial"/>
                <a:sym typeface="Arial"/>
              </a:rPr>
              <a:t> = C</a:t>
            </a:r>
            <a:r>
              <a:rPr baseline="-25000" lang="en-US" sz="5000">
                <a:latin typeface="Arial"/>
                <a:ea typeface="Arial"/>
                <a:cs typeface="Arial"/>
                <a:sym typeface="Arial"/>
              </a:rPr>
              <a:t>0</a:t>
            </a:r>
            <a:r>
              <a:rPr lang="en-US" sz="5000">
                <a:latin typeface="Arial"/>
                <a:ea typeface="Arial"/>
                <a:cs typeface="Arial"/>
                <a:sym typeface="Arial"/>
              </a:rPr>
              <a:t>C</a:t>
            </a:r>
            <a:r>
              <a:rPr baseline="-25000" lang="en-US" sz="5000">
                <a:latin typeface="Arial"/>
                <a:ea typeface="Arial"/>
                <a:cs typeface="Arial"/>
                <a:sym typeface="Arial"/>
              </a:rPr>
              <a:t>1</a:t>
            </a:r>
            <a:r>
              <a:rPr lang="en-US" sz="5000">
                <a:latin typeface="Arial"/>
                <a:ea typeface="Arial"/>
                <a:cs typeface="Arial"/>
                <a:sym typeface="Arial"/>
              </a:rPr>
              <a:t> + C</a:t>
            </a:r>
            <a:r>
              <a:rPr baseline="-25000" lang="en-US" sz="5000">
                <a:latin typeface="Arial"/>
                <a:ea typeface="Arial"/>
                <a:cs typeface="Arial"/>
                <a:sym typeface="Arial"/>
              </a:rPr>
              <a:t>1</a:t>
            </a:r>
            <a:r>
              <a:rPr lang="en-US" sz="5000">
                <a:latin typeface="Arial"/>
                <a:ea typeface="Arial"/>
                <a:cs typeface="Arial"/>
                <a:sym typeface="Arial"/>
              </a:rPr>
              <a:t>C</a:t>
            </a:r>
            <a:r>
              <a:rPr baseline="-25000" lang="en-US" sz="5000">
                <a:latin typeface="Arial"/>
                <a:ea typeface="Arial"/>
                <a:cs typeface="Arial"/>
                <a:sym typeface="Arial"/>
              </a:rPr>
              <a:t>0</a:t>
            </a:r>
            <a:r>
              <a:rPr lang="en-US" sz="5000">
                <a:latin typeface="Arial"/>
                <a:ea typeface="Arial"/>
                <a:cs typeface="Arial"/>
                <a:sym typeface="Arial"/>
              </a:rPr>
              <a:t> = 1 * 1 + 1 * 1 = 2</a:t>
            </a:r>
            <a:endParaRPr/>
          </a:p>
          <a:p>
            <a:pPr indent="0" lvl="0" marL="0" rtl="0" algn="l">
              <a:lnSpc>
                <a:spcPct val="120000"/>
              </a:lnSpc>
              <a:spcBef>
                <a:spcPts val="0"/>
              </a:spcBef>
              <a:spcAft>
                <a:spcPts val="0"/>
              </a:spcAft>
              <a:buClr>
                <a:srgbClr val="385998"/>
              </a:buClr>
              <a:buSzPts val="5000"/>
              <a:buFont typeface="Arial"/>
              <a:buNone/>
            </a:pPr>
            <a:r>
              <a:rPr lang="en-US" sz="5000">
                <a:latin typeface="Arial"/>
                <a:ea typeface="Arial"/>
                <a:cs typeface="Arial"/>
                <a:sym typeface="Arial"/>
              </a:rPr>
              <a:t>		C</a:t>
            </a:r>
            <a:r>
              <a:rPr baseline="-25000" lang="en-US" sz="5000">
                <a:latin typeface="Arial"/>
                <a:ea typeface="Arial"/>
                <a:cs typeface="Arial"/>
                <a:sym typeface="Arial"/>
              </a:rPr>
              <a:t>3</a:t>
            </a:r>
            <a:r>
              <a:rPr lang="en-US" sz="5000">
                <a:latin typeface="Arial"/>
                <a:ea typeface="Arial"/>
                <a:cs typeface="Arial"/>
                <a:sym typeface="Arial"/>
              </a:rPr>
              <a:t> = C</a:t>
            </a:r>
            <a:r>
              <a:rPr baseline="-25000" lang="en-US" sz="5000">
                <a:latin typeface="Arial"/>
                <a:ea typeface="Arial"/>
                <a:cs typeface="Arial"/>
                <a:sym typeface="Arial"/>
              </a:rPr>
              <a:t>0</a:t>
            </a:r>
            <a:r>
              <a:rPr lang="en-US" sz="5000">
                <a:latin typeface="Arial"/>
                <a:ea typeface="Arial"/>
                <a:cs typeface="Arial"/>
                <a:sym typeface="Arial"/>
              </a:rPr>
              <a:t>C</a:t>
            </a:r>
            <a:r>
              <a:rPr baseline="-25000" lang="en-US" sz="5000">
                <a:latin typeface="Arial"/>
                <a:ea typeface="Arial"/>
                <a:cs typeface="Arial"/>
                <a:sym typeface="Arial"/>
              </a:rPr>
              <a:t>2 </a:t>
            </a:r>
            <a:r>
              <a:rPr lang="en-US" sz="5000">
                <a:latin typeface="Arial"/>
                <a:ea typeface="Arial"/>
                <a:cs typeface="Arial"/>
                <a:sym typeface="Arial"/>
              </a:rPr>
              <a:t>+ C</a:t>
            </a:r>
            <a:r>
              <a:rPr baseline="-25000" lang="en-US" sz="5000">
                <a:latin typeface="Arial"/>
                <a:ea typeface="Arial"/>
                <a:cs typeface="Arial"/>
                <a:sym typeface="Arial"/>
              </a:rPr>
              <a:t>1</a:t>
            </a:r>
            <a:r>
              <a:rPr lang="en-US" sz="5000">
                <a:latin typeface="Arial"/>
                <a:ea typeface="Arial"/>
                <a:cs typeface="Arial"/>
                <a:sym typeface="Arial"/>
              </a:rPr>
              <a:t>C</a:t>
            </a:r>
            <a:r>
              <a:rPr baseline="-25000" lang="en-US" sz="5000">
                <a:latin typeface="Arial"/>
                <a:ea typeface="Arial"/>
                <a:cs typeface="Arial"/>
                <a:sym typeface="Arial"/>
              </a:rPr>
              <a:t>1 </a:t>
            </a:r>
            <a:r>
              <a:rPr lang="en-US" sz="5000">
                <a:latin typeface="Arial"/>
                <a:ea typeface="Arial"/>
                <a:cs typeface="Arial"/>
                <a:sym typeface="Arial"/>
              </a:rPr>
              <a:t>+ C</a:t>
            </a:r>
            <a:r>
              <a:rPr baseline="-25000" lang="en-US" sz="5000">
                <a:latin typeface="Arial"/>
                <a:ea typeface="Arial"/>
                <a:cs typeface="Arial"/>
                <a:sym typeface="Arial"/>
              </a:rPr>
              <a:t>2</a:t>
            </a:r>
            <a:r>
              <a:rPr lang="en-US" sz="5000">
                <a:latin typeface="Arial"/>
                <a:ea typeface="Arial"/>
                <a:cs typeface="Arial"/>
                <a:sym typeface="Arial"/>
              </a:rPr>
              <a:t>C</a:t>
            </a:r>
            <a:r>
              <a:rPr baseline="-25000" lang="en-US" sz="5000">
                <a:latin typeface="Arial"/>
                <a:ea typeface="Arial"/>
                <a:cs typeface="Arial"/>
                <a:sym typeface="Arial"/>
              </a:rPr>
              <a:t>0 </a:t>
            </a:r>
            <a:r>
              <a:rPr lang="en-US" sz="5000">
                <a:latin typeface="Arial"/>
                <a:ea typeface="Arial"/>
                <a:cs typeface="Arial"/>
                <a:sym typeface="Arial"/>
              </a:rPr>
              <a:t>= 1 * 2 + 1 * 1 + 2 * 1 = 5</a:t>
            </a:r>
            <a:endParaRPr/>
          </a:p>
          <a:p>
            <a:pPr indent="0" lvl="0" marL="0" rtl="0" algn="l">
              <a:lnSpc>
                <a:spcPct val="120000"/>
              </a:lnSpc>
              <a:spcBef>
                <a:spcPts val="0"/>
              </a:spcBef>
              <a:spcAft>
                <a:spcPts val="0"/>
              </a:spcAft>
              <a:buClr>
                <a:srgbClr val="385998"/>
              </a:buClr>
              <a:buSzPts val="5000"/>
              <a:buFont typeface="Arial"/>
              <a:buNone/>
            </a:pPr>
            <a:r>
              <a:rPr lang="en-US" sz="5000">
                <a:latin typeface="Arial"/>
                <a:ea typeface="Arial"/>
                <a:cs typeface="Arial"/>
                <a:sym typeface="Arial"/>
              </a:rPr>
              <a:t>		C</a:t>
            </a:r>
            <a:r>
              <a:rPr baseline="-25000" lang="en-US" sz="5000">
                <a:latin typeface="Arial"/>
                <a:ea typeface="Arial"/>
                <a:cs typeface="Arial"/>
                <a:sym typeface="Arial"/>
              </a:rPr>
              <a:t>4</a:t>
            </a:r>
            <a:r>
              <a:rPr lang="en-US" sz="5000">
                <a:latin typeface="Arial"/>
                <a:ea typeface="Arial"/>
                <a:cs typeface="Arial"/>
                <a:sym typeface="Arial"/>
              </a:rPr>
              <a:t> = C</a:t>
            </a:r>
            <a:r>
              <a:rPr baseline="-25000" lang="en-US" sz="5000">
                <a:latin typeface="Arial"/>
                <a:ea typeface="Arial"/>
                <a:cs typeface="Arial"/>
                <a:sym typeface="Arial"/>
              </a:rPr>
              <a:t>0</a:t>
            </a:r>
            <a:r>
              <a:rPr lang="en-US" sz="5000">
                <a:latin typeface="Arial"/>
                <a:ea typeface="Arial"/>
                <a:cs typeface="Arial"/>
                <a:sym typeface="Arial"/>
              </a:rPr>
              <a:t>C</a:t>
            </a:r>
            <a:r>
              <a:rPr baseline="-25000" lang="en-US" sz="5000">
                <a:latin typeface="Arial"/>
                <a:ea typeface="Arial"/>
                <a:cs typeface="Arial"/>
                <a:sym typeface="Arial"/>
              </a:rPr>
              <a:t>3</a:t>
            </a:r>
            <a:r>
              <a:rPr lang="en-US" sz="5000">
                <a:latin typeface="Arial"/>
                <a:ea typeface="Arial"/>
                <a:cs typeface="Arial"/>
                <a:sym typeface="Arial"/>
              </a:rPr>
              <a:t> + C</a:t>
            </a:r>
            <a:r>
              <a:rPr baseline="-25000" lang="en-US" sz="5000">
                <a:latin typeface="Arial"/>
                <a:ea typeface="Arial"/>
                <a:cs typeface="Arial"/>
                <a:sym typeface="Arial"/>
              </a:rPr>
              <a:t>1</a:t>
            </a:r>
            <a:r>
              <a:rPr lang="en-US" sz="5000">
                <a:latin typeface="Arial"/>
                <a:ea typeface="Arial"/>
                <a:cs typeface="Arial"/>
                <a:sym typeface="Arial"/>
              </a:rPr>
              <a:t>C</a:t>
            </a:r>
            <a:r>
              <a:rPr baseline="-25000" lang="en-US" sz="5000">
                <a:latin typeface="Arial"/>
                <a:ea typeface="Arial"/>
                <a:cs typeface="Arial"/>
                <a:sym typeface="Arial"/>
              </a:rPr>
              <a:t>2</a:t>
            </a:r>
            <a:r>
              <a:rPr lang="en-US" sz="5000">
                <a:latin typeface="Arial"/>
                <a:ea typeface="Arial"/>
                <a:cs typeface="Arial"/>
                <a:sym typeface="Arial"/>
              </a:rPr>
              <a:t> + C</a:t>
            </a:r>
            <a:r>
              <a:rPr baseline="-25000" lang="en-US" sz="5000">
                <a:latin typeface="Arial"/>
                <a:ea typeface="Arial"/>
                <a:cs typeface="Arial"/>
                <a:sym typeface="Arial"/>
              </a:rPr>
              <a:t>2</a:t>
            </a:r>
            <a:r>
              <a:rPr lang="en-US" sz="5000">
                <a:latin typeface="Arial"/>
                <a:ea typeface="Arial"/>
                <a:cs typeface="Arial"/>
                <a:sym typeface="Arial"/>
              </a:rPr>
              <a:t>C</a:t>
            </a:r>
            <a:r>
              <a:rPr baseline="-25000" lang="en-US" sz="5000">
                <a:latin typeface="Arial"/>
                <a:ea typeface="Arial"/>
                <a:cs typeface="Arial"/>
                <a:sym typeface="Arial"/>
              </a:rPr>
              <a:t>1</a:t>
            </a:r>
            <a:r>
              <a:rPr lang="en-US" sz="5000">
                <a:latin typeface="Arial"/>
                <a:ea typeface="Arial"/>
                <a:cs typeface="Arial"/>
                <a:sym typeface="Arial"/>
              </a:rPr>
              <a:t> + C</a:t>
            </a:r>
            <a:r>
              <a:rPr baseline="-25000" lang="en-US" sz="5000">
                <a:latin typeface="Arial"/>
                <a:ea typeface="Arial"/>
                <a:cs typeface="Arial"/>
                <a:sym typeface="Arial"/>
              </a:rPr>
              <a:t>3</a:t>
            </a:r>
            <a:r>
              <a:rPr lang="en-US" sz="5000">
                <a:latin typeface="Arial"/>
                <a:ea typeface="Arial"/>
                <a:cs typeface="Arial"/>
                <a:sym typeface="Arial"/>
              </a:rPr>
              <a:t>C</a:t>
            </a:r>
            <a:r>
              <a:rPr baseline="-25000" lang="en-US" sz="5000">
                <a:latin typeface="Arial"/>
                <a:ea typeface="Arial"/>
                <a:cs typeface="Arial"/>
                <a:sym typeface="Arial"/>
              </a:rPr>
              <a:t>0</a:t>
            </a:r>
            <a:r>
              <a:rPr lang="en-US" sz="5000">
                <a:latin typeface="Arial"/>
                <a:ea typeface="Arial"/>
                <a:cs typeface="Arial"/>
                <a:sym typeface="Arial"/>
              </a:rPr>
              <a:t> = 1 * 5 + 1 * 2 + 2 * 1 + 5 * 1 = 14</a:t>
            </a:r>
            <a:endParaRPr/>
          </a:p>
          <a:p>
            <a:pPr indent="0" lvl="0" marL="0" rtl="0" algn="l">
              <a:lnSpc>
                <a:spcPct val="120000"/>
              </a:lnSpc>
              <a:spcBef>
                <a:spcPts val="0"/>
              </a:spcBef>
              <a:spcAft>
                <a:spcPts val="0"/>
              </a:spcAft>
              <a:buClr>
                <a:srgbClr val="385998"/>
              </a:buClr>
              <a:buSzPts val="7000"/>
              <a:buFont typeface="Arial"/>
              <a:buNone/>
            </a:pPr>
            <a:r>
              <a:t/>
            </a:r>
            <a:endParaRPr>
              <a:latin typeface="Arial"/>
              <a:ea typeface="Arial"/>
              <a:cs typeface="Arial"/>
              <a:sym typeface="Arial"/>
            </a:endParaRPr>
          </a:p>
        </p:txBody>
      </p:sp>
      <p:sp>
        <p:nvSpPr>
          <p:cNvPr id="323" name="Google Shape;323;p24"/>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Now It’s your turn!</a:t>
            </a:r>
            <a:endParaRPr/>
          </a:p>
        </p:txBody>
      </p:sp>
      <p:sp>
        <p:nvSpPr>
          <p:cNvPr id="324" name="Google Shape;324;p24"/>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Catalan Numbers</a:t>
            </a:r>
            <a:endParaRPr/>
          </a:p>
        </p:txBody>
      </p:sp>
      <p:sp>
        <p:nvSpPr>
          <p:cNvPr id="325" name="Google Shape;325;p24"/>
          <p:cNvSpPr txBox="1"/>
          <p:nvPr/>
        </p:nvSpPr>
        <p:spPr>
          <a:xfrm>
            <a:off x="15717869" y="7094143"/>
            <a:ext cx="1664100" cy="1164600"/>
          </a:xfrm>
          <a:prstGeom prst="rect">
            <a:avLst/>
          </a:prstGeom>
          <a:blipFill rotWithShape="1">
            <a:blip r:embed="rId3">
              <a:alphaModFix/>
            </a:blip>
            <a:stretch>
              <a:fillRect b="-246227" l="-100745" r="-3028" t="-158058"/>
            </a:stretch>
          </a:blipFill>
          <a:ln>
            <a:noFill/>
          </a:ln>
        </p:spPr>
        <p:txBody>
          <a:bodyPr anchorCtr="0" anchor="t" bIns="45700" lIns="91425" spcFirstLastPara="1" rIns="91425" wrap="square" tIns="45700">
            <a:noAutofit/>
          </a:bodyPr>
          <a:lstStyle/>
          <a:p>
            <a:pPr indent="0" lvl="0" marL="0" marR="0" rtl="0" algn="ctr">
              <a:lnSpc>
                <a:spcPct val="110000"/>
              </a:lnSpc>
              <a:spcBef>
                <a:spcPts val="0"/>
              </a:spcBef>
              <a:spcAft>
                <a:spcPts val="0"/>
              </a:spcAft>
              <a:buNone/>
            </a:pPr>
            <a:r>
              <a:rPr b="0" i="0" lang="en-US" sz="9000" u="none" cap="none" strike="noStrike">
                <a:latin typeface="Arial"/>
                <a:ea typeface="Arial"/>
                <a:cs typeface="Arial"/>
                <a:sym typeface="Arial"/>
              </a:rPr>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25"/>
          <p:cNvSpPr txBox="1"/>
          <p:nvPr>
            <p:ph idx="1" type="body"/>
          </p:nvPr>
        </p:nvSpPr>
        <p:spPr>
          <a:xfrm>
            <a:off x="1524000" y="4826000"/>
            <a:ext cx="21336000" cy="8212500"/>
          </a:xfrm>
          <a:prstGeom prst="rect">
            <a:avLst/>
          </a:prstGeom>
          <a:noFill/>
          <a:ln>
            <a:noFill/>
          </a:ln>
        </p:spPr>
        <p:txBody>
          <a:bodyPr anchorCtr="0" anchor="t" bIns="0" lIns="0" spcFirstLastPara="1" rIns="0" wrap="square" tIns="0">
            <a:noAutofit/>
          </a:bodyPr>
          <a:lstStyle/>
          <a:p>
            <a:pPr indent="0" lvl="0" marL="0" rtl="0" algn="l">
              <a:lnSpc>
                <a:spcPct val="150000"/>
              </a:lnSpc>
              <a:spcBef>
                <a:spcPts val="0"/>
              </a:spcBef>
              <a:spcAft>
                <a:spcPts val="0"/>
              </a:spcAft>
              <a:buNone/>
            </a:pPr>
            <a:r>
              <a:rPr lang="en-US" sz="4000">
                <a:solidFill>
                  <a:srgbClr val="0000FF"/>
                </a:solidFill>
                <a:latin typeface="Courier New"/>
                <a:ea typeface="Courier New"/>
                <a:cs typeface="Courier New"/>
                <a:sym typeface="Courier New"/>
              </a:rPr>
              <a:t>long</a:t>
            </a:r>
            <a:r>
              <a:rPr lang="en-US" sz="4000">
                <a:solidFill>
                  <a:srgbClr val="000000"/>
                </a:solidFill>
                <a:latin typeface="Courier New"/>
                <a:ea typeface="Courier New"/>
                <a:cs typeface="Courier New"/>
                <a:sym typeface="Courier New"/>
              </a:rPr>
              <a:t> catalan(</a:t>
            </a:r>
            <a:r>
              <a:rPr lang="en-US" sz="4000">
                <a:solidFill>
                  <a:srgbClr val="0000FF"/>
                </a:solidFill>
                <a:latin typeface="Courier New"/>
                <a:ea typeface="Courier New"/>
                <a:cs typeface="Courier New"/>
                <a:sym typeface="Courier New"/>
              </a:rPr>
              <a:t>int</a:t>
            </a:r>
            <a:r>
              <a:rPr lang="en-US" sz="4000">
                <a:solidFill>
                  <a:srgbClr val="000000"/>
                </a:solidFill>
                <a:latin typeface="Courier New"/>
                <a:ea typeface="Courier New"/>
                <a:cs typeface="Courier New"/>
                <a:sym typeface="Courier New"/>
              </a:rPr>
              <a:t> n) {</a:t>
            </a:r>
            <a:endParaRPr sz="400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US" sz="4000">
                <a:solidFill>
                  <a:srgbClr val="000000"/>
                </a:solidFill>
                <a:latin typeface="Courier New"/>
                <a:ea typeface="Courier New"/>
                <a:cs typeface="Courier New"/>
                <a:sym typeface="Courier New"/>
              </a:rPr>
              <a:t> </a:t>
            </a:r>
            <a:r>
              <a:rPr lang="en-US" sz="4000">
                <a:solidFill>
                  <a:srgbClr val="0000FF"/>
                </a:solidFill>
                <a:latin typeface="Courier New"/>
                <a:ea typeface="Courier New"/>
                <a:cs typeface="Courier New"/>
                <a:sym typeface="Courier New"/>
              </a:rPr>
              <a:t>if</a:t>
            </a:r>
            <a:r>
              <a:rPr lang="en-US" sz="4000">
                <a:solidFill>
                  <a:srgbClr val="000000"/>
                </a:solidFill>
                <a:latin typeface="Courier New"/>
                <a:ea typeface="Courier New"/>
                <a:cs typeface="Courier New"/>
                <a:sym typeface="Courier New"/>
              </a:rPr>
              <a:t> (n == </a:t>
            </a:r>
            <a:r>
              <a:rPr lang="en-US" sz="4000">
                <a:solidFill>
                  <a:srgbClr val="09885A"/>
                </a:solidFill>
                <a:latin typeface="Courier New"/>
                <a:ea typeface="Courier New"/>
                <a:cs typeface="Courier New"/>
                <a:sym typeface="Courier New"/>
              </a:rPr>
              <a:t>0</a:t>
            </a:r>
            <a:r>
              <a:rPr lang="en-US" sz="4000">
                <a:solidFill>
                  <a:srgbClr val="000000"/>
                </a:solidFill>
                <a:latin typeface="Courier New"/>
                <a:ea typeface="Courier New"/>
                <a:cs typeface="Courier New"/>
                <a:sym typeface="Courier New"/>
              </a:rPr>
              <a:t>) { </a:t>
            </a:r>
            <a:r>
              <a:rPr lang="en-US" sz="4000">
                <a:solidFill>
                  <a:srgbClr val="0000FF"/>
                </a:solidFill>
                <a:latin typeface="Courier New"/>
                <a:ea typeface="Courier New"/>
                <a:cs typeface="Courier New"/>
                <a:sym typeface="Courier New"/>
              </a:rPr>
              <a:t>return</a:t>
            </a:r>
            <a:r>
              <a:rPr lang="en-US" sz="4000">
                <a:solidFill>
                  <a:srgbClr val="000000"/>
                </a:solidFill>
                <a:latin typeface="Courier New"/>
                <a:ea typeface="Courier New"/>
                <a:cs typeface="Courier New"/>
                <a:sym typeface="Courier New"/>
              </a:rPr>
              <a:t> </a:t>
            </a:r>
            <a:r>
              <a:rPr lang="en-US" sz="4000">
                <a:solidFill>
                  <a:srgbClr val="09885A"/>
                </a:solidFill>
                <a:latin typeface="Courier New"/>
                <a:ea typeface="Courier New"/>
                <a:cs typeface="Courier New"/>
                <a:sym typeface="Courier New"/>
              </a:rPr>
              <a:t>1</a:t>
            </a:r>
            <a:r>
              <a:rPr lang="en-US" sz="4000">
                <a:solidFill>
                  <a:srgbClr val="000000"/>
                </a:solidFill>
                <a:latin typeface="Courier New"/>
                <a:ea typeface="Courier New"/>
                <a:cs typeface="Courier New"/>
                <a:sym typeface="Courier New"/>
              </a:rPr>
              <a:t>;}</a:t>
            </a:r>
            <a:endParaRPr sz="400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US" sz="4000">
                <a:solidFill>
                  <a:srgbClr val="000000"/>
                </a:solidFill>
                <a:latin typeface="Courier New"/>
                <a:ea typeface="Courier New"/>
                <a:cs typeface="Courier New"/>
                <a:sym typeface="Courier New"/>
              </a:rPr>
              <a:t> </a:t>
            </a:r>
            <a:r>
              <a:rPr lang="en-US" sz="4000">
                <a:solidFill>
                  <a:srgbClr val="0000FF"/>
                </a:solidFill>
                <a:latin typeface="Courier New"/>
                <a:ea typeface="Courier New"/>
                <a:cs typeface="Courier New"/>
                <a:sym typeface="Courier New"/>
              </a:rPr>
              <a:t>long</a:t>
            </a:r>
            <a:r>
              <a:rPr lang="en-US" sz="4000">
                <a:solidFill>
                  <a:srgbClr val="000000"/>
                </a:solidFill>
                <a:latin typeface="Courier New"/>
                <a:ea typeface="Courier New"/>
                <a:cs typeface="Courier New"/>
                <a:sym typeface="Courier New"/>
              </a:rPr>
              <a:t> cat_number = </a:t>
            </a:r>
            <a:r>
              <a:rPr lang="en-US" sz="4000">
                <a:solidFill>
                  <a:srgbClr val="09885A"/>
                </a:solidFill>
                <a:latin typeface="Courier New"/>
                <a:ea typeface="Courier New"/>
                <a:cs typeface="Courier New"/>
                <a:sym typeface="Courier New"/>
              </a:rPr>
              <a:t>0</a:t>
            </a:r>
            <a:r>
              <a:rPr lang="en-US" sz="4000">
                <a:solidFill>
                  <a:srgbClr val="000000"/>
                </a:solidFill>
                <a:latin typeface="Courier New"/>
                <a:ea typeface="Courier New"/>
                <a:cs typeface="Courier New"/>
                <a:sym typeface="Courier New"/>
              </a:rPr>
              <a:t>;</a:t>
            </a:r>
            <a:endParaRPr sz="400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US" sz="4000">
                <a:solidFill>
                  <a:srgbClr val="000000"/>
                </a:solidFill>
                <a:latin typeface="Courier New"/>
                <a:ea typeface="Courier New"/>
                <a:cs typeface="Courier New"/>
                <a:sym typeface="Courier New"/>
              </a:rPr>
              <a:t> </a:t>
            </a:r>
            <a:r>
              <a:rPr lang="en-US" sz="4000">
                <a:solidFill>
                  <a:srgbClr val="0000FF"/>
                </a:solidFill>
                <a:latin typeface="Courier New"/>
                <a:ea typeface="Courier New"/>
                <a:cs typeface="Courier New"/>
                <a:sym typeface="Courier New"/>
              </a:rPr>
              <a:t>for</a:t>
            </a:r>
            <a:r>
              <a:rPr lang="en-US" sz="4000">
                <a:solidFill>
                  <a:srgbClr val="000000"/>
                </a:solidFill>
                <a:latin typeface="Courier New"/>
                <a:ea typeface="Courier New"/>
                <a:cs typeface="Courier New"/>
                <a:sym typeface="Courier New"/>
              </a:rPr>
              <a:t>(</a:t>
            </a:r>
            <a:r>
              <a:rPr lang="en-US" sz="4000">
                <a:solidFill>
                  <a:srgbClr val="0000FF"/>
                </a:solidFill>
                <a:latin typeface="Courier New"/>
                <a:ea typeface="Courier New"/>
                <a:cs typeface="Courier New"/>
                <a:sym typeface="Courier New"/>
              </a:rPr>
              <a:t>int</a:t>
            </a:r>
            <a:r>
              <a:rPr lang="en-US" sz="4000">
                <a:solidFill>
                  <a:srgbClr val="000000"/>
                </a:solidFill>
                <a:latin typeface="Courier New"/>
                <a:ea typeface="Courier New"/>
                <a:cs typeface="Courier New"/>
                <a:sym typeface="Courier New"/>
              </a:rPr>
              <a:t> i = </a:t>
            </a:r>
            <a:r>
              <a:rPr lang="en-US" sz="4000">
                <a:solidFill>
                  <a:srgbClr val="09885A"/>
                </a:solidFill>
                <a:latin typeface="Courier New"/>
                <a:ea typeface="Courier New"/>
                <a:cs typeface="Courier New"/>
                <a:sym typeface="Courier New"/>
              </a:rPr>
              <a:t>0</a:t>
            </a:r>
            <a:r>
              <a:rPr lang="en-US" sz="4000">
                <a:solidFill>
                  <a:srgbClr val="000000"/>
                </a:solidFill>
                <a:latin typeface="Courier New"/>
                <a:ea typeface="Courier New"/>
                <a:cs typeface="Courier New"/>
                <a:sym typeface="Courier New"/>
              </a:rPr>
              <a:t>; i &lt; n; i++) {</a:t>
            </a:r>
            <a:endParaRPr sz="400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US" sz="4000">
                <a:solidFill>
                  <a:srgbClr val="000000"/>
                </a:solidFill>
                <a:latin typeface="Courier New"/>
                <a:ea typeface="Courier New"/>
                <a:cs typeface="Courier New"/>
                <a:sym typeface="Courier New"/>
              </a:rPr>
              <a:t>   cat_number += </a:t>
            </a:r>
            <a:r>
              <a:rPr lang="en-US" sz="4000">
                <a:solidFill>
                  <a:srgbClr val="000000"/>
                </a:solidFill>
                <a:latin typeface="Courier New"/>
                <a:ea typeface="Courier New"/>
                <a:cs typeface="Courier New"/>
                <a:sym typeface="Courier New"/>
              </a:rPr>
              <a:t>catalan</a:t>
            </a:r>
            <a:r>
              <a:rPr lang="en-US" sz="4000">
                <a:solidFill>
                  <a:srgbClr val="000000"/>
                </a:solidFill>
                <a:latin typeface="Courier New"/>
                <a:ea typeface="Courier New"/>
                <a:cs typeface="Courier New"/>
                <a:sym typeface="Courier New"/>
              </a:rPr>
              <a:t>(i)*</a:t>
            </a:r>
            <a:r>
              <a:rPr lang="en-US" sz="4000">
                <a:solidFill>
                  <a:srgbClr val="000000"/>
                </a:solidFill>
                <a:latin typeface="Courier New"/>
                <a:ea typeface="Courier New"/>
                <a:cs typeface="Courier New"/>
                <a:sym typeface="Courier New"/>
              </a:rPr>
              <a:t>catalan</a:t>
            </a:r>
            <a:r>
              <a:rPr lang="en-US" sz="4000">
                <a:solidFill>
                  <a:srgbClr val="000000"/>
                </a:solidFill>
                <a:latin typeface="Courier New"/>
                <a:ea typeface="Courier New"/>
                <a:cs typeface="Courier New"/>
                <a:sym typeface="Courier New"/>
              </a:rPr>
              <a:t>((n-</a:t>
            </a:r>
            <a:r>
              <a:rPr lang="en-US" sz="4000">
                <a:solidFill>
                  <a:srgbClr val="09885A"/>
                </a:solidFill>
                <a:latin typeface="Courier New"/>
                <a:ea typeface="Courier New"/>
                <a:cs typeface="Courier New"/>
                <a:sym typeface="Courier New"/>
              </a:rPr>
              <a:t>1</a:t>
            </a:r>
            <a:r>
              <a:rPr lang="en-US" sz="4000">
                <a:solidFill>
                  <a:srgbClr val="000000"/>
                </a:solidFill>
                <a:latin typeface="Courier New"/>
                <a:ea typeface="Courier New"/>
                <a:cs typeface="Courier New"/>
                <a:sym typeface="Courier New"/>
              </a:rPr>
              <a:t>)-i);</a:t>
            </a:r>
            <a:endParaRPr sz="400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US" sz="4000">
                <a:solidFill>
                  <a:srgbClr val="000000"/>
                </a:solidFill>
                <a:latin typeface="Courier New"/>
                <a:ea typeface="Courier New"/>
                <a:cs typeface="Courier New"/>
                <a:sym typeface="Courier New"/>
              </a:rPr>
              <a:t> }</a:t>
            </a:r>
            <a:endParaRPr sz="400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US" sz="4000">
                <a:solidFill>
                  <a:srgbClr val="000000"/>
                </a:solidFill>
                <a:latin typeface="Courier New"/>
                <a:ea typeface="Courier New"/>
                <a:cs typeface="Courier New"/>
                <a:sym typeface="Courier New"/>
              </a:rPr>
              <a:t> </a:t>
            </a:r>
            <a:r>
              <a:rPr lang="en-US" sz="4000">
                <a:solidFill>
                  <a:srgbClr val="0000FF"/>
                </a:solidFill>
                <a:latin typeface="Courier New"/>
                <a:ea typeface="Courier New"/>
                <a:cs typeface="Courier New"/>
                <a:sym typeface="Courier New"/>
              </a:rPr>
              <a:t>return</a:t>
            </a:r>
            <a:r>
              <a:rPr lang="en-US" sz="4000">
                <a:solidFill>
                  <a:srgbClr val="000000"/>
                </a:solidFill>
                <a:latin typeface="Courier New"/>
                <a:ea typeface="Courier New"/>
                <a:cs typeface="Courier New"/>
                <a:sym typeface="Courier New"/>
              </a:rPr>
              <a:t> cat_number;</a:t>
            </a:r>
            <a:endParaRPr sz="400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US" sz="4000">
                <a:solidFill>
                  <a:srgbClr val="000000"/>
                </a:solidFill>
                <a:latin typeface="Courier New"/>
                <a:ea typeface="Courier New"/>
                <a:cs typeface="Courier New"/>
                <a:sym typeface="Courier New"/>
              </a:rPr>
              <a:t>}</a:t>
            </a:r>
            <a:endParaRPr sz="4000">
              <a:solidFill>
                <a:srgbClr val="000000"/>
              </a:solidFill>
              <a:latin typeface="Courier New"/>
              <a:ea typeface="Courier New"/>
              <a:cs typeface="Courier New"/>
              <a:sym typeface="Courier New"/>
            </a:endParaRPr>
          </a:p>
          <a:p>
            <a:pPr indent="0" lvl="0" marL="0" rtl="0" algn="l">
              <a:lnSpc>
                <a:spcPct val="120000"/>
              </a:lnSpc>
              <a:spcBef>
                <a:spcPts val="0"/>
              </a:spcBef>
              <a:spcAft>
                <a:spcPts val="0"/>
              </a:spcAft>
              <a:buClr>
                <a:srgbClr val="385998"/>
              </a:buClr>
              <a:buSzPts val="5000"/>
              <a:buFont typeface="Arial"/>
              <a:buNone/>
            </a:pPr>
            <a:r>
              <a:t/>
            </a:r>
            <a:endParaRPr sz="4000"/>
          </a:p>
          <a:p>
            <a:pPr indent="0" lvl="0" marL="0" rtl="0" algn="l">
              <a:lnSpc>
                <a:spcPct val="120000"/>
              </a:lnSpc>
              <a:spcBef>
                <a:spcPts val="0"/>
              </a:spcBef>
              <a:spcAft>
                <a:spcPts val="0"/>
              </a:spcAft>
              <a:buClr>
                <a:srgbClr val="385998"/>
              </a:buClr>
              <a:buSzPts val="7000"/>
              <a:buFont typeface="Arial"/>
              <a:buNone/>
            </a:pPr>
            <a:r>
              <a:t/>
            </a:r>
            <a:endParaRPr sz="4000">
              <a:latin typeface="Arial"/>
              <a:ea typeface="Arial"/>
              <a:cs typeface="Arial"/>
              <a:sym typeface="Arial"/>
            </a:endParaRPr>
          </a:p>
        </p:txBody>
      </p:sp>
      <p:sp>
        <p:nvSpPr>
          <p:cNvPr id="331" name="Google Shape;331;p25"/>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Lab</a:t>
            </a:r>
            <a:endParaRPr/>
          </a:p>
        </p:txBody>
      </p:sp>
      <p:sp>
        <p:nvSpPr>
          <p:cNvPr id="332" name="Google Shape;332;p25"/>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Catalan Numbers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26"/>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lang="en-US"/>
              <a:t>Implement a program to find the n</a:t>
            </a:r>
            <a:r>
              <a:rPr baseline="30000" lang="en-US"/>
              <a:t>th</a:t>
            </a:r>
            <a:r>
              <a:rPr lang="en-US"/>
              <a:t> Catalan number. Do it with each of memoization and tabulation.</a:t>
            </a:r>
            <a:endParaRPr sz="5000">
              <a:latin typeface="Arial"/>
              <a:ea typeface="Arial"/>
              <a:cs typeface="Arial"/>
              <a:sym typeface="Arial"/>
            </a:endParaRPr>
          </a:p>
          <a:p>
            <a:pPr indent="0" lvl="0" marL="0" rtl="0" algn="l">
              <a:lnSpc>
                <a:spcPct val="120000"/>
              </a:lnSpc>
              <a:spcBef>
                <a:spcPts val="0"/>
              </a:spcBef>
              <a:spcAft>
                <a:spcPts val="0"/>
              </a:spcAft>
              <a:buClr>
                <a:srgbClr val="385998"/>
              </a:buClr>
              <a:buSzPts val="7000"/>
              <a:buFont typeface="Arial"/>
              <a:buNone/>
            </a:pPr>
            <a:r>
              <a:t/>
            </a:r>
            <a:endParaRPr>
              <a:latin typeface="Arial"/>
              <a:ea typeface="Arial"/>
              <a:cs typeface="Arial"/>
              <a:sym typeface="Arial"/>
            </a:endParaRPr>
          </a:p>
        </p:txBody>
      </p:sp>
      <p:sp>
        <p:nvSpPr>
          <p:cNvPr id="338" name="Google Shape;338;p26"/>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Dynamic Programming</a:t>
            </a:r>
            <a:endParaRPr/>
          </a:p>
        </p:txBody>
      </p:sp>
      <p:sp>
        <p:nvSpPr>
          <p:cNvPr id="339" name="Google Shape;339;p26"/>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Catalan Numbers Example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27"/>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t/>
            </a:r>
            <a:endParaRPr/>
          </a:p>
          <a:p>
            <a:pPr indent="0" lvl="0" marL="0" rtl="0" algn="l">
              <a:lnSpc>
                <a:spcPct val="120000"/>
              </a:lnSpc>
              <a:spcBef>
                <a:spcPts val="0"/>
              </a:spcBef>
              <a:spcAft>
                <a:spcPts val="0"/>
              </a:spcAft>
              <a:buClr>
                <a:srgbClr val="385998"/>
              </a:buClr>
              <a:buSzPts val="7000"/>
              <a:buFont typeface="Arial"/>
              <a:buNone/>
            </a:pPr>
            <a:r>
              <a:t/>
            </a:r>
            <a:endParaRPr/>
          </a:p>
        </p:txBody>
      </p:sp>
      <p:sp>
        <p:nvSpPr>
          <p:cNvPr id="345" name="Google Shape;345;p27"/>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Dynamic Programming</a:t>
            </a:r>
            <a:endParaRPr/>
          </a:p>
        </p:txBody>
      </p:sp>
      <p:sp>
        <p:nvSpPr>
          <p:cNvPr id="346" name="Google Shape;346;p27"/>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6"/>
              </a:buClr>
              <a:buSzPts val="6000"/>
              <a:buFont typeface="Arial"/>
              <a:buNone/>
            </a:pPr>
            <a:r>
              <a:rPr lang="en-US"/>
              <a:t>Tabulation versus Memoization</a:t>
            </a:r>
            <a:endParaRPr/>
          </a:p>
        </p:txBody>
      </p:sp>
      <p:graphicFrame>
        <p:nvGraphicFramePr>
          <p:cNvPr id="347" name="Google Shape;347;p27"/>
          <p:cNvGraphicFramePr/>
          <p:nvPr/>
        </p:nvGraphicFramePr>
        <p:xfrm>
          <a:off x="1524000" y="4826000"/>
          <a:ext cx="3000000" cy="3000000"/>
        </p:xfrm>
        <a:graphic>
          <a:graphicData uri="http://schemas.openxmlformats.org/drawingml/2006/table">
            <a:tbl>
              <a:tblPr bandRow="1" firstRow="1">
                <a:noFill/>
                <a:tableStyleId>{DB1047F9-6BBC-4354-B125-E35CB6064B35}</a:tableStyleId>
              </a:tblPr>
              <a:tblGrid>
                <a:gridCol w="7112000"/>
                <a:gridCol w="7112000"/>
                <a:gridCol w="7112000"/>
              </a:tblGrid>
              <a:tr h="2433250">
                <a:tc>
                  <a:txBody>
                    <a:bodyPr>
                      <a:noAutofit/>
                    </a:bodyPr>
                    <a:lstStyle/>
                    <a:p>
                      <a:pPr indent="0" lvl="0" marL="0" marR="0" rtl="0" algn="ctr">
                        <a:spcBef>
                          <a:spcPts val="0"/>
                        </a:spcBef>
                        <a:spcAft>
                          <a:spcPts val="0"/>
                        </a:spcAft>
                        <a:buNone/>
                      </a:pPr>
                      <a:r>
                        <a:t/>
                      </a:r>
                      <a:endParaRPr sz="4000">
                        <a:solidFill>
                          <a:schemeClr val="dk1"/>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rPr b="1" lang="en-US" sz="4000">
                          <a:solidFill>
                            <a:schemeClr val="dk1"/>
                          </a:solidFill>
                          <a:latin typeface="Arial"/>
                          <a:ea typeface="Arial"/>
                          <a:cs typeface="Arial"/>
                          <a:sym typeface="Arial"/>
                        </a:rPr>
                        <a:t>Memoization</a:t>
                      </a:r>
                      <a:endParaRPr b="1" sz="4000">
                        <a:solidFill>
                          <a:schemeClr val="dk1"/>
                        </a:solidFill>
                        <a:latin typeface="Arial"/>
                        <a:ea typeface="Arial"/>
                        <a:cs typeface="Arial"/>
                        <a:sym typeface="Arial"/>
                      </a:endParaRPr>
                    </a:p>
                  </a:txBody>
                  <a:tcPr marT="45725" marB="45725" marR="91450" marL="91450"/>
                </a:tc>
                <a:tc>
                  <a:txBody>
                    <a:bodyPr>
                      <a:noAutofit/>
                    </a:bodyPr>
                    <a:lstStyle/>
                    <a:p>
                      <a:pPr indent="0" lvl="0" marL="0" marR="0" rtl="0" algn="ctr">
                        <a:spcBef>
                          <a:spcPts val="0"/>
                        </a:spcBef>
                        <a:spcAft>
                          <a:spcPts val="0"/>
                        </a:spcAft>
                        <a:buNone/>
                      </a:pPr>
                      <a:r>
                        <a:rPr b="1" lang="en-US" sz="4000">
                          <a:solidFill>
                            <a:schemeClr val="dk1"/>
                          </a:solidFill>
                          <a:latin typeface="Arial"/>
                          <a:ea typeface="Arial"/>
                          <a:cs typeface="Arial"/>
                          <a:sym typeface="Arial"/>
                        </a:rPr>
                        <a:t>Tabulation</a:t>
                      </a:r>
                      <a:endParaRPr/>
                    </a:p>
                  </a:txBody>
                  <a:tcPr marT="45725" marB="45725" marR="91450" marL="91450"/>
                </a:tc>
              </a:tr>
              <a:tr h="2433250">
                <a:tc>
                  <a:txBody>
                    <a:bodyPr>
                      <a:noAutofit/>
                    </a:bodyPr>
                    <a:lstStyle/>
                    <a:p>
                      <a:pPr indent="0" lvl="0" marL="0" marR="0" rtl="0" algn="ctr">
                        <a:spcBef>
                          <a:spcPts val="0"/>
                        </a:spcBef>
                        <a:spcAft>
                          <a:spcPts val="0"/>
                        </a:spcAft>
                        <a:buNone/>
                      </a:pPr>
                      <a:r>
                        <a:rPr b="1" lang="en-US" sz="4000">
                          <a:solidFill>
                            <a:schemeClr val="dk1"/>
                          </a:solidFill>
                          <a:latin typeface="Arial"/>
                          <a:ea typeface="Arial"/>
                          <a:cs typeface="Arial"/>
                          <a:sym typeface="Arial"/>
                        </a:rPr>
                        <a:t>Advantages</a:t>
                      </a:r>
                      <a:endParaRPr/>
                    </a:p>
                  </a:txBody>
                  <a:tcPr marT="45725" marB="45725" marR="91450" marL="91450"/>
                </a:tc>
                <a:tc>
                  <a:txBody>
                    <a:bodyPr>
                      <a:noAutofit/>
                    </a:bodyPr>
                    <a:lstStyle/>
                    <a:p>
                      <a:pPr indent="-571500" lvl="0" marL="571500" marR="0" rtl="0" algn="ctr">
                        <a:spcBef>
                          <a:spcPts val="0"/>
                        </a:spcBef>
                        <a:spcAft>
                          <a:spcPts val="0"/>
                        </a:spcAft>
                        <a:buClr>
                          <a:schemeClr val="dk1"/>
                        </a:buClr>
                        <a:buSzPts val="4000"/>
                        <a:buFont typeface="Arial"/>
                        <a:buChar char="•"/>
                      </a:pPr>
                      <a:r>
                        <a:rPr lang="en-US" sz="4000">
                          <a:solidFill>
                            <a:schemeClr val="dk1"/>
                          </a:solidFill>
                          <a:latin typeface="Arial"/>
                          <a:ea typeface="Arial"/>
                          <a:cs typeface="Arial"/>
                          <a:sym typeface="Arial"/>
                        </a:rPr>
                        <a:t>Code is very similar to non-DP recursive solution</a:t>
                      </a:r>
                      <a:endParaRPr/>
                    </a:p>
                    <a:p>
                      <a:pPr indent="-571500" lvl="0" marL="571500" marR="0" rtl="0" algn="ctr">
                        <a:spcBef>
                          <a:spcPts val="0"/>
                        </a:spcBef>
                        <a:spcAft>
                          <a:spcPts val="0"/>
                        </a:spcAft>
                        <a:buClr>
                          <a:schemeClr val="dk1"/>
                        </a:buClr>
                        <a:buSzPts val="4000"/>
                        <a:buFont typeface="Arial"/>
                        <a:buChar char="•"/>
                      </a:pPr>
                      <a:r>
                        <a:rPr lang="en-US" sz="4000">
                          <a:solidFill>
                            <a:schemeClr val="dk1"/>
                          </a:solidFill>
                          <a:latin typeface="Arial"/>
                          <a:ea typeface="Arial"/>
                          <a:cs typeface="Arial"/>
                          <a:sym typeface="Arial"/>
                        </a:rPr>
                        <a:t>Only compute sub-problems you need to solve the input problem</a:t>
                      </a:r>
                      <a:endParaRPr/>
                    </a:p>
                  </a:txBody>
                  <a:tcPr marT="45725" marB="45725" marR="91450" marL="91450"/>
                </a:tc>
                <a:tc>
                  <a:txBody>
                    <a:bodyPr>
                      <a:noAutofit/>
                    </a:bodyPr>
                    <a:lstStyle/>
                    <a:p>
                      <a:pPr indent="-571500" lvl="0" marL="571500" marR="0" rtl="0" algn="ctr">
                        <a:spcBef>
                          <a:spcPts val="0"/>
                        </a:spcBef>
                        <a:spcAft>
                          <a:spcPts val="0"/>
                        </a:spcAft>
                        <a:buClr>
                          <a:schemeClr val="dk1"/>
                        </a:buClr>
                        <a:buSzPts val="4000"/>
                        <a:buFont typeface="Arial"/>
                        <a:buChar char="•"/>
                      </a:pPr>
                      <a:r>
                        <a:rPr lang="en-US" sz="4000">
                          <a:solidFill>
                            <a:schemeClr val="dk1"/>
                          </a:solidFill>
                          <a:latin typeface="Arial"/>
                          <a:ea typeface="Arial"/>
                          <a:cs typeface="Arial"/>
                          <a:sym typeface="Arial"/>
                        </a:rPr>
                        <a:t>Iterative approach is often considered easier to understand and debug</a:t>
                      </a:r>
                      <a:endParaRPr/>
                    </a:p>
                  </a:txBody>
                  <a:tcPr marT="45725" marB="45725" marR="91450" marL="91450"/>
                </a:tc>
              </a:tr>
              <a:tr h="2433250">
                <a:tc>
                  <a:txBody>
                    <a:bodyPr>
                      <a:noAutofit/>
                    </a:bodyPr>
                    <a:lstStyle/>
                    <a:p>
                      <a:pPr indent="0" lvl="0" marL="0" marR="0" rtl="0" algn="ctr">
                        <a:spcBef>
                          <a:spcPts val="0"/>
                        </a:spcBef>
                        <a:spcAft>
                          <a:spcPts val="0"/>
                        </a:spcAft>
                        <a:buNone/>
                      </a:pPr>
                      <a:r>
                        <a:rPr b="1" lang="en-US" sz="4000">
                          <a:solidFill>
                            <a:schemeClr val="dk1"/>
                          </a:solidFill>
                          <a:latin typeface="Arial"/>
                          <a:ea typeface="Arial"/>
                          <a:cs typeface="Arial"/>
                          <a:sym typeface="Arial"/>
                        </a:rPr>
                        <a:t>Disadvantages</a:t>
                      </a:r>
                      <a:endParaRPr/>
                    </a:p>
                  </a:txBody>
                  <a:tcPr marT="45725" marB="45725" marR="91450" marL="91450"/>
                </a:tc>
                <a:tc>
                  <a:txBody>
                    <a:bodyPr>
                      <a:noAutofit/>
                    </a:bodyPr>
                    <a:lstStyle/>
                    <a:p>
                      <a:pPr indent="-571500" lvl="0" marL="571500" marR="0" rtl="0" algn="ctr">
                        <a:spcBef>
                          <a:spcPts val="0"/>
                        </a:spcBef>
                        <a:spcAft>
                          <a:spcPts val="0"/>
                        </a:spcAft>
                        <a:buClr>
                          <a:schemeClr val="dk1"/>
                        </a:buClr>
                        <a:buSzPts val="4000"/>
                        <a:buFont typeface="Arial"/>
                        <a:buChar char="•"/>
                      </a:pPr>
                      <a:r>
                        <a:rPr lang="en-US" sz="4000">
                          <a:solidFill>
                            <a:schemeClr val="dk1"/>
                          </a:solidFill>
                          <a:latin typeface="Arial"/>
                          <a:ea typeface="Arial"/>
                          <a:cs typeface="Arial"/>
                          <a:sym typeface="Arial"/>
                        </a:rPr>
                        <a:t>Recursive overhead (might cause a stack overflow on large inputs)</a:t>
                      </a:r>
                      <a:endParaRPr/>
                    </a:p>
                  </a:txBody>
                  <a:tcPr marT="45725" marB="45725" marR="91450" marL="91450"/>
                </a:tc>
                <a:tc>
                  <a:txBody>
                    <a:bodyPr>
                      <a:noAutofit/>
                    </a:bodyPr>
                    <a:lstStyle/>
                    <a:p>
                      <a:pPr indent="-571500" lvl="0" marL="571500" marR="0" rtl="0" algn="ctr">
                        <a:spcBef>
                          <a:spcPts val="0"/>
                        </a:spcBef>
                        <a:spcAft>
                          <a:spcPts val="0"/>
                        </a:spcAft>
                        <a:buClr>
                          <a:schemeClr val="dk1"/>
                        </a:buClr>
                        <a:buSzPts val="4000"/>
                        <a:buFont typeface="Arial"/>
                        <a:buChar char="•"/>
                      </a:pPr>
                      <a:r>
                        <a:rPr lang="en-US" sz="4000">
                          <a:solidFill>
                            <a:schemeClr val="dk1"/>
                          </a:solidFill>
                          <a:latin typeface="Arial"/>
                          <a:ea typeface="Arial"/>
                          <a:cs typeface="Arial"/>
                          <a:sym typeface="Arial"/>
                        </a:rPr>
                        <a:t>Compute all sub-problems, not just those that are necessary to solve the input problem</a:t>
                      </a:r>
                      <a:endParaRPr/>
                    </a:p>
                  </a:txBody>
                  <a:tcPr marT="45725" marB="45725" marR="91450" marL="9145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28"/>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1143000" lvl="0" marL="1143000" rtl="0" algn="l">
              <a:lnSpc>
                <a:spcPct val="120000"/>
              </a:lnSpc>
              <a:spcBef>
                <a:spcPts val="0"/>
              </a:spcBef>
              <a:spcAft>
                <a:spcPts val="0"/>
              </a:spcAft>
              <a:buSzPts val="5000"/>
              <a:buFont typeface="Helvetica Neue"/>
              <a:buAutoNum type="arabicPeriod"/>
            </a:pPr>
            <a:r>
              <a:rPr lang="en-US" sz="5000"/>
              <a:t>Identify that you can use DP for the problem – i.e., that it has the overlapping sub-problems and optimal sub-structure problems. Often DP problems ask you to minimize or maximize something or count possibilities under certain conditions.</a:t>
            </a:r>
            <a:endParaRPr/>
          </a:p>
          <a:p>
            <a:pPr indent="-698500" lvl="0" marL="1143000" rtl="0" algn="l">
              <a:lnSpc>
                <a:spcPct val="120000"/>
              </a:lnSpc>
              <a:spcBef>
                <a:spcPts val="0"/>
              </a:spcBef>
              <a:spcAft>
                <a:spcPts val="0"/>
              </a:spcAft>
              <a:buSzPts val="7000"/>
              <a:buFont typeface="Helvetica Neue"/>
              <a:buNone/>
            </a:pPr>
            <a:r>
              <a:t/>
            </a:r>
            <a:endParaRPr/>
          </a:p>
        </p:txBody>
      </p:sp>
      <p:sp>
        <p:nvSpPr>
          <p:cNvPr id="353" name="Google Shape;353;p28"/>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Dynamic Programming</a:t>
            </a:r>
            <a:endParaRPr/>
          </a:p>
        </p:txBody>
      </p:sp>
      <p:sp>
        <p:nvSpPr>
          <p:cNvPr id="354" name="Google Shape;354;p28"/>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How to break a problem down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29"/>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1143000" lvl="0" marL="1143000" rtl="0" algn="l">
              <a:lnSpc>
                <a:spcPct val="120000"/>
              </a:lnSpc>
              <a:spcBef>
                <a:spcPts val="0"/>
              </a:spcBef>
              <a:spcAft>
                <a:spcPts val="0"/>
              </a:spcAft>
              <a:buSzPts val="5000"/>
              <a:buFont typeface="Helvetica Neue"/>
              <a:buAutoNum type="arabicPeriod"/>
            </a:pPr>
            <a:r>
              <a:rPr lang="en-US" sz="5000"/>
              <a:t>Identify that you can use DP for the problem – i.e., that it has the overlapping sub-problems and optimal sub-structure problems. Often DP problems ask you to minimize or maximize something or count possibilities under certain conditions.</a:t>
            </a:r>
            <a:endParaRPr/>
          </a:p>
          <a:p>
            <a:pPr indent="-1143000" lvl="0" marL="1143000" rtl="0" algn="l">
              <a:lnSpc>
                <a:spcPct val="120000"/>
              </a:lnSpc>
              <a:spcBef>
                <a:spcPts val="0"/>
              </a:spcBef>
              <a:spcAft>
                <a:spcPts val="0"/>
              </a:spcAft>
              <a:buSzPts val="5000"/>
              <a:buFont typeface="Helvetica Neue"/>
              <a:buAutoNum type="arabicPeriod"/>
            </a:pPr>
            <a:r>
              <a:rPr lang="en-US" sz="5000"/>
              <a:t>Determine the </a:t>
            </a:r>
            <a:r>
              <a:rPr b="1" lang="en-US" sz="5000"/>
              <a:t>state</a:t>
            </a:r>
            <a:r>
              <a:rPr lang="en-US" sz="5000"/>
              <a:t>. The state is a collection of parameters that uniquely identify a sub-problem. The state will used to store and retrieve results.</a:t>
            </a:r>
            <a:endParaRPr/>
          </a:p>
          <a:p>
            <a:pPr indent="-698500" lvl="0" marL="1143000" rtl="0" algn="l">
              <a:lnSpc>
                <a:spcPct val="120000"/>
              </a:lnSpc>
              <a:spcBef>
                <a:spcPts val="0"/>
              </a:spcBef>
              <a:spcAft>
                <a:spcPts val="0"/>
              </a:spcAft>
              <a:buSzPts val="7000"/>
              <a:buFont typeface="Helvetica Neue"/>
              <a:buNone/>
            </a:pPr>
            <a:r>
              <a:t/>
            </a:r>
            <a:endParaRPr/>
          </a:p>
        </p:txBody>
      </p:sp>
      <p:sp>
        <p:nvSpPr>
          <p:cNvPr id="360" name="Google Shape;360;p29"/>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Dynamic Programming</a:t>
            </a:r>
            <a:endParaRPr/>
          </a:p>
        </p:txBody>
      </p:sp>
      <p:sp>
        <p:nvSpPr>
          <p:cNvPr id="361" name="Google Shape;361;p29"/>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How to break a problem down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30"/>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1143000" lvl="0" marL="1143000" rtl="0" algn="l">
              <a:lnSpc>
                <a:spcPct val="120000"/>
              </a:lnSpc>
              <a:spcBef>
                <a:spcPts val="0"/>
              </a:spcBef>
              <a:spcAft>
                <a:spcPts val="0"/>
              </a:spcAft>
              <a:buSzPts val="5000"/>
              <a:buFont typeface="Helvetica Neue"/>
              <a:buAutoNum type="arabicPeriod"/>
            </a:pPr>
            <a:r>
              <a:rPr lang="en-US" sz="5000"/>
              <a:t>Identify that you can use DP for the problem – i.e., that it has the overlapping sub-problems and optimal sub-structure problems. Often DP problems ask you to minimize or maximize something or count possibilities under certain conditions.</a:t>
            </a:r>
            <a:endParaRPr/>
          </a:p>
          <a:p>
            <a:pPr indent="-1143000" lvl="0" marL="1143000" rtl="0" algn="l">
              <a:lnSpc>
                <a:spcPct val="120000"/>
              </a:lnSpc>
              <a:spcBef>
                <a:spcPts val="0"/>
              </a:spcBef>
              <a:spcAft>
                <a:spcPts val="0"/>
              </a:spcAft>
              <a:buSzPts val="5000"/>
              <a:buFont typeface="Helvetica Neue"/>
              <a:buAutoNum type="arabicPeriod"/>
            </a:pPr>
            <a:r>
              <a:rPr lang="en-US" sz="5000"/>
              <a:t>Determine the </a:t>
            </a:r>
            <a:r>
              <a:rPr b="1" lang="en-US" sz="5000"/>
              <a:t>state</a:t>
            </a:r>
            <a:r>
              <a:rPr lang="en-US" sz="5000"/>
              <a:t>. The state is a collection of parameters that uniquely identify a sub-problem. The state will used to store and retrieve results.</a:t>
            </a:r>
            <a:endParaRPr sz="5000"/>
          </a:p>
          <a:p>
            <a:pPr indent="-1143000" lvl="0" marL="1143000" rtl="0" algn="l">
              <a:lnSpc>
                <a:spcPct val="120000"/>
              </a:lnSpc>
              <a:spcBef>
                <a:spcPts val="0"/>
              </a:spcBef>
              <a:spcAft>
                <a:spcPts val="0"/>
              </a:spcAft>
              <a:buSzPts val="5000"/>
              <a:buFont typeface="Helvetica Neue"/>
              <a:buAutoNum type="arabicPeriod"/>
            </a:pPr>
            <a:r>
              <a:rPr lang="en-US" sz="5000"/>
              <a:t>Determine the relationship between states; i.e., how to find a state from smaller states.</a:t>
            </a:r>
            <a:endParaRPr/>
          </a:p>
          <a:p>
            <a:pPr indent="-698500" lvl="0" marL="1143000" rtl="0" algn="l">
              <a:lnSpc>
                <a:spcPct val="120000"/>
              </a:lnSpc>
              <a:spcBef>
                <a:spcPts val="0"/>
              </a:spcBef>
              <a:spcAft>
                <a:spcPts val="0"/>
              </a:spcAft>
              <a:buSzPts val="7000"/>
              <a:buFont typeface="Helvetica Neue"/>
              <a:buNone/>
            </a:pPr>
            <a:r>
              <a:t/>
            </a:r>
            <a:endParaRPr/>
          </a:p>
        </p:txBody>
      </p:sp>
      <p:sp>
        <p:nvSpPr>
          <p:cNvPr id="367" name="Google Shape;367;p30"/>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Dynamic Programming</a:t>
            </a:r>
            <a:endParaRPr/>
          </a:p>
        </p:txBody>
      </p:sp>
      <p:sp>
        <p:nvSpPr>
          <p:cNvPr id="368" name="Google Shape;368;p30"/>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How to break a problem down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31"/>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lang="en-US" sz="6600"/>
              <a:t>Suppose we have n items and a knapsack. Each item has a monetary value and a physical weight. (These are stored in arrays of integers where corresponding indices indicate the value and weight for the same number.) We want to find the maximum value of objects we can carry without exceeding the weight limit w of the knapsack.</a:t>
            </a:r>
            <a:endParaRPr i="1" sz="6600"/>
          </a:p>
        </p:txBody>
      </p:sp>
      <p:sp>
        <p:nvSpPr>
          <p:cNvPr id="374" name="Google Shape;374;p31"/>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Coding Example</a:t>
            </a:r>
            <a:endParaRPr/>
          </a:p>
        </p:txBody>
      </p:sp>
      <p:sp>
        <p:nvSpPr>
          <p:cNvPr id="375" name="Google Shape;375;p31"/>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The Knapsack Problem</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32"/>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lang="en-US" sz="6600"/>
              <a:t>Mark Zuckerberg says he’ll buy you anything from Best Buy as long as you can fit it in a shopping cart.  The cart can hold at most x lbs. how do you pick the most expensive things to fit into the cart and get for free?</a:t>
            </a:r>
            <a:endParaRPr i="1" sz="6600"/>
          </a:p>
        </p:txBody>
      </p:sp>
      <p:sp>
        <p:nvSpPr>
          <p:cNvPr id="381" name="Google Shape;381;p32"/>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Coding Example</a:t>
            </a:r>
            <a:endParaRPr/>
          </a:p>
        </p:txBody>
      </p:sp>
      <p:sp>
        <p:nvSpPr>
          <p:cNvPr id="382" name="Google Shape;382;p32"/>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The Knapsack Problem</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33"/>
          <p:cNvSpPr txBox="1"/>
          <p:nvPr>
            <p:ph idx="1" type="body"/>
          </p:nvPr>
        </p:nvSpPr>
        <p:spPr>
          <a:xfrm>
            <a:off x="1524000" y="4826000"/>
            <a:ext cx="10871100" cy="85602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lang="en-US" sz="6600"/>
              <a:t>num_items = 4</a:t>
            </a:r>
            <a:endParaRPr sz="6600"/>
          </a:p>
          <a:p>
            <a:pPr indent="0" lvl="0" marL="0" rtl="0" algn="l">
              <a:lnSpc>
                <a:spcPct val="120000"/>
              </a:lnSpc>
              <a:spcBef>
                <a:spcPts val="0"/>
              </a:spcBef>
              <a:spcAft>
                <a:spcPts val="0"/>
              </a:spcAft>
              <a:buClr>
                <a:srgbClr val="385998"/>
              </a:buClr>
              <a:buSzPts val="7000"/>
              <a:buFont typeface="Arial"/>
              <a:buNone/>
            </a:pPr>
            <a:r>
              <a:t/>
            </a:r>
            <a:endParaRPr sz="6600"/>
          </a:p>
          <a:p>
            <a:pPr indent="0" lvl="0" marL="0" rtl="0" algn="l">
              <a:lnSpc>
                <a:spcPct val="120000"/>
              </a:lnSpc>
              <a:spcBef>
                <a:spcPts val="0"/>
              </a:spcBef>
              <a:spcAft>
                <a:spcPts val="0"/>
              </a:spcAft>
              <a:buClr>
                <a:srgbClr val="385998"/>
              </a:buClr>
              <a:buSzPts val="7000"/>
              <a:buFont typeface="Arial"/>
              <a:buNone/>
            </a:pPr>
            <a:r>
              <a:rPr lang="en-US" sz="6600"/>
              <a:t>value[] = [5, 4, 3, 2]</a:t>
            </a:r>
            <a:endParaRPr sz="6600"/>
          </a:p>
          <a:p>
            <a:pPr indent="0" lvl="0" marL="0" rtl="0" algn="l">
              <a:lnSpc>
                <a:spcPct val="120000"/>
              </a:lnSpc>
              <a:spcBef>
                <a:spcPts val="0"/>
              </a:spcBef>
              <a:spcAft>
                <a:spcPts val="0"/>
              </a:spcAft>
              <a:buClr>
                <a:srgbClr val="385998"/>
              </a:buClr>
              <a:buSzPts val="7000"/>
              <a:buFont typeface="Arial"/>
              <a:buNone/>
            </a:pPr>
            <a:r>
              <a:t/>
            </a:r>
            <a:endParaRPr sz="6600"/>
          </a:p>
          <a:p>
            <a:pPr indent="0" lvl="0" marL="0" rtl="0" algn="l">
              <a:lnSpc>
                <a:spcPct val="120000"/>
              </a:lnSpc>
              <a:spcBef>
                <a:spcPts val="0"/>
              </a:spcBef>
              <a:spcAft>
                <a:spcPts val="0"/>
              </a:spcAft>
              <a:buClr>
                <a:srgbClr val="385998"/>
              </a:buClr>
              <a:buSzPts val="7000"/>
              <a:buFont typeface="Arial"/>
              <a:buNone/>
            </a:pPr>
            <a:r>
              <a:rPr lang="en-US" sz="6600"/>
              <a:t>weights[] = [4, 3, 2, 1]</a:t>
            </a:r>
            <a:endParaRPr sz="6600"/>
          </a:p>
          <a:p>
            <a:pPr indent="0" lvl="0" marL="0" rtl="0" algn="l">
              <a:lnSpc>
                <a:spcPct val="120000"/>
              </a:lnSpc>
              <a:spcBef>
                <a:spcPts val="0"/>
              </a:spcBef>
              <a:spcAft>
                <a:spcPts val="0"/>
              </a:spcAft>
              <a:buClr>
                <a:srgbClr val="385998"/>
              </a:buClr>
              <a:buSzPts val="7000"/>
              <a:buFont typeface="Arial"/>
              <a:buNone/>
            </a:pPr>
            <a:r>
              <a:t/>
            </a:r>
            <a:endParaRPr sz="6600"/>
          </a:p>
          <a:p>
            <a:pPr indent="0" lvl="0" marL="0" rtl="0" algn="l">
              <a:lnSpc>
                <a:spcPct val="120000"/>
              </a:lnSpc>
              <a:spcBef>
                <a:spcPts val="0"/>
              </a:spcBef>
              <a:spcAft>
                <a:spcPts val="0"/>
              </a:spcAft>
              <a:buClr>
                <a:srgbClr val="385998"/>
              </a:buClr>
              <a:buSzPts val="7000"/>
              <a:buFont typeface="Arial"/>
              <a:buNone/>
            </a:pPr>
            <a:r>
              <a:rPr lang="en-US" sz="6600"/>
              <a:t>cart_limit = 6</a:t>
            </a:r>
            <a:endParaRPr sz="6600"/>
          </a:p>
        </p:txBody>
      </p:sp>
      <p:sp>
        <p:nvSpPr>
          <p:cNvPr id="388" name="Google Shape;388;p33"/>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Coding Example</a:t>
            </a:r>
            <a:endParaRPr/>
          </a:p>
        </p:txBody>
      </p:sp>
      <p:sp>
        <p:nvSpPr>
          <p:cNvPr id="389" name="Google Shape;389;p33"/>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The Knapsack Problem</a:t>
            </a:r>
            <a:endParaRPr/>
          </a:p>
        </p:txBody>
      </p:sp>
      <p:pic>
        <p:nvPicPr>
          <p:cNvPr id="390" name="Google Shape;390;p33"/>
          <p:cNvPicPr preferRelativeResize="0"/>
          <p:nvPr/>
        </p:nvPicPr>
        <p:blipFill>
          <a:blip r:embed="rId3">
            <a:alphaModFix/>
          </a:blip>
          <a:stretch>
            <a:fillRect/>
          </a:stretch>
        </p:blipFill>
        <p:spPr>
          <a:xfrm>
            <a:off x="13513725" y="4775200"/>
            <a:ext cx="9753600" cy="7315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 name="Shape 31"/>
        <p:cNvGrpSpPr/>
        <p:nvPr/>
      </p:nvGrpSpPr>
      <p:grpSpPr>
        <a:xfrm>
          <a:off x="0" y="0"/>
          <a:ext cx="0" cy="0"/>
          <a:chOff x="0" y="0"/>
          <a:chExt cx="0" cy="0"/>
        </a:xfrm>
      </p:grpSpPr>
      <p:sp>
        <p:nvSpPr>
          <p:cNvPr id="32" name="Google Shape;32;p7"/>
          <p:cNvSpPr txBox="1"/>
          <p:nvPr>
            <p:ph idx="1" type="body"/>
          </p:nvPr>
        </p:nvSpPr>
        <p:spPr>
          <a:xfrm>
            <a:off x="1524000" y="4412075"/>
            <a:ext cx="21336000" cy="9013800"/>
          </a:xfrm>
          <a:prstGeom prst="rect">
            <a:avLst/>
          </a:prstGeom>
          <a:noFill/>
          <a:ln>
            <a:noFill/>
          </a:ln>
        </p:spPr>
        <p:txBody>
          <a:bodyPr anchorCtr="0" anchor="t" bIns="0" lIns="0" spcFirstLastPara="1" rIns="0" wrap="square" tIns="0">
            <a:noAutofit/>
          </a:bodyPr>
          <a:lstStyle/>
          <a:p>
            <a:pPr indent="-1111250" lvl="0" marL="1143000" rtl="0" algn="l">
              <a:lnSpc>
                <a:spcPct val="120000"/>
              </a:lnSpc>
              <a:spcBef>
                <a:spcPts val="0"/>
              </a:spcBef>
              <a:spcAft>
                <a:spcPts val="0"/>
              </a:spcAft>
              <a:buSzPts val="5000"/>
              <a:buAutoNum type="arabicPeriod"/>
            </a:pPr>
            <a:r>
              <a:rPr lang="en-US" sz="5000"/>
              <a:t>Recall the definitions of optimal sub-structure and overlapping sub-problems. </a:t>
            </a:r>
            <a:endParaRPr sz="5000"/>
          </a:p>
          <a:p>
            <a:pPr indent="-1111250" lvl="0" marL="1143000" rtl="0" algn="l">
              <a:lnSpc>
                <a:spcPct val="120000"/>
              </a:lnSpc>
              <a:spcBef>
                <a:spcPts val="0"/>
              </a:spcBef>
              <a:spcAft>
                <a:spcPts val="0"/>
              </a:spcAft>
              <a:buSzPts val="5000"/>
              <a:buAutoNum type="arabicPeriod"/>
            </a:pPr>
            <a:r>
              <a:rPr lang="en-US" sz="5000"/>
              <a:t>Understand the use case of dynamic programming to improve the time complexity of recursive algorithms that have those.</a:t>
            </a:r>
            <a:endParaRPr sz="5000"/>
          </a:p>
          <a:p>
            <a:pPr indent="-1111250" lvl="0" marL="1143000" rtl="0" algn="l">
              <a:lnSpc>
                <a:spcPct val="120000"/>
              </a:lnSpc>
              <a:spcBef>
                <a:spcPts val="0"/>
              </a:spcBef>
              <a:spcAft>
                <a:spcPts val="0"/>
              </a:spcAft>
              <a:buSzPts val="5000"/>
              <a:buAutoNum type="arabicPeriod"/>
            </a:pPr>
            <a:r>
              <a:rPr lang="en-US" sz="5000"/>
              <a:t>Differentiate between memoization (top-down or recursive DP) &amp; tabulation (bottom-up or linear DP).</a:t>
            </a:r>
            <a:endParaRPr sz="5000"/>
          </a:p>
          <a:p>
            <a:pPr indent="-1111250" lvl="0" marL="1143000" rtl="0" algn="l">
              <a:lnSpc>
                <a:spcPct val="120000"/>
              </a:lnSpc>
              <a:spcBef>
                <a:spcPts val="0"/>
              </a:spcBef>
              <a:spcAft>
                <a:spcPts val="0"/>
              </a:spcAft>
              <a:buSzPts val="5000"/>
              <a:buAutoNum type="arabicPeriod"/>
            </a:pPr>
            <a:r>
              <a:rPr lang="en-US" sz="5000"/>
              <a:t>Identify pros and cons of top-down &amp; bottom-up dynamic programming.</a:t>
            </a:r>
            <a:endParaRPr sz="5000"/>
          </a:p>
          <a:p>
            <a:pPr indent="-1111250" lvl="0" marL="1143000" rtl="0" algn="l">
              <a:lnSpc>
                <a:spcPct val="120000"/>
              </a:lnSpc>
              <a:spcBef>
                <a:spcPts val="0"/>
              </a:spcBef>
              <a:spcAft>
                <a:spcPts val="0"/>
              </a:spcAft>
              <a:buSzPts val="5000"/>
              <a:buAutoNum type="arabicPeriod"/>
            </a:pPr>
            <a:r>
              <a:rPr lang="en-US" sz="5000"/>
              <a:t>Use memoization &amp; tabulation to solve problems.</a:t>
            </a:r>
            <a:endParaRPr sz="5000"/>
          </a:p>
        </p:txBody>
      </p:sp>
      <p:sp>
        <p:nvSpPr>
          <p:cNvPr id="33" name="Google Shape;33;p7"/>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Objectives</a:t>
            </a:r>
            <a:endParaRPr/>
          </a:p>
        </p:txBody>
      </p:sp>
      <p:sp>
        <p:nvSpPr>
          <p:cNvPr id="34" name="Google Shape;34;p7"/>
          <p:cNvSpPr txBox="1"/>
          <p:nvPr>
            <p:ph idx="2" type="body"/>
          </p:nvPr>
        </p:nvSpPr>
        <p:spPr>
          <a:xfrm>
            <a:off x="1524000" y="2921000"/>
            <a:ext cx="21336000" cy="1117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You will be able to…</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34"/>
          <p:cNvSpPr txBox="1"/>
          <p:nvPr>
            <p:ph idx="1" type="body"/>
          </p:nvPr>
        </p:nvSpPr>
        <p:spPr>
          <a:xfrm>
            <a:off x="1524000" y="4826000"/>
            <a:ext cx="21336000" cy="6096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lang="en-US"/>
              <a:t>Break it into sub-problems. </a:t>
            </a:r>
            <a:endParaRPr/>
          </a:p>
          <a:p>
            <a:pPr indent="-609600" lvl="0" marL="1828800" rtl="0" algn="l">
              <a:lnSpc>
                <a:spcPct val="120000"/>
              </a:lnSpc>
              <a:spcBef>
                <a:spcPts val="0"/>
              </a:spcBef>
              <a:spcAft>
                <a:spcPts val="0"/>
              </a:spcAft>
              <a:buSzPts val="6000"/>
              <a:buChar char="-"/>
            </a:pPr>
            <a:r>
              <a:rPr lang="en-US" sz="6000"/>
              <a:t>hint: A given item, can either be in the cart or not.</a:t>
            </a:r>
            <a:endParaRPr sz="6000"/>
          </a:p>
          <a:p>
            <a:pPr indent="0" lvl="0" marL="0" rtl="0" algn="l">
              <a:lnSpc>
                <a:spcPct val="120000"/>
              </a:lnSpc>
              <a:spcBef>
                <a:spcPts val="0"/>
              </a:spcBef>
              <a:spcAft>
                <a:spcPts val="0"/>
              </a:spcAft>
              <a:buClr>
                <a:srgbClr val="385998"/>
              </a:buClr>
              <a:buSzPts val="7000"/>
              <a:buFont typeface="Arial"/>
              <a:buNone/>
            </a:pPr>
            <a:r>
              <a:t/>
            </a:r>
            <a:endParaRPr/>
          </a:p>
          <a:p>
            <a:pPr indent="0" lvl="0" marL="0" rtl="0" algn="l">
              <a:lnSpc>
                <a:spcPct val="120000"/>
              </a:lnSpc>
              <a:spcBef>
                <a:spcPts val="0"/>
              </a:spcBef>
              <a:spcAft>
                <a:spcPts val="0"/>
              </a:spcAft>
              <a:buClr>
                <a:srgbClr val="385998"/>
              </a:buClr>
              <a:buSzPts val="7000"/>
              <a:buFont typeface="Arial"/>
              <a:buNone/>
            </a:pPr>
            <a:r>
              <a:rPr lang="en-US" u="sng">
                <a:solidFill>
                  <a:schemeClr val="hlink"/>
                </a:solidFill>
                <a:hlinkClick r:id="rId3"/>
              </a:rPr>
              <a:t>https://repl.it/@dsyang/DynamicProgramming</a:t>
            </a:r>
            <a:endParaRPr/>
          </a:p>
          <a:p>
            <a:pPr indent="0" lvl="0" marL="0" rtl="0" algn="l">
              <a:lnSpc>
                <a:spcPct val="120000"/>
              </a:lnSpc>
              <a:spcBef>
                <a:spcPts val="0"/>
              </a:spcBef>
              <a:spcAft>
                <a:spcPts val="0"/>
              </a:spcAft>
              <a:buClr>
                <a:srgbClr val="385998"/>
              </a:buClr>
              <a:buSzPts val="7000"/>
              <a:buFont typeface="Arial"/>
              <a:buNone/>
            </a:pPr>
            <a:r>
              <a:t/>
            </a:r>
            <a:endParaRPr/>
          </a:p>
          <a:p>
            <a:pPr indent="0" lvl="0" marL="0" rtl="0" algn="l">
              <a:lnSpc>
                <a:spcPct val="120000"/>
              </a:lnSpc>
              <a:spcBef>
                <a:spcPts val="0"/>
              </a:spcBef>
              <a:spcAft>
                <a:spcPts val="0"/>
              </a:spcAft>
              <a:buClr>
                <a:srgbClr val="385998"/>
              </a:buClr>
              <a:buSzPts val="7000"/>
              <a:buFont typeface="Arial"/>
              <a:buNone/>
            </a:pPr>
            <a:r>
              <a:t/>
            </a:r>
            <a:endParaRPr/>
          </a:p>
        </p:txBody>
      </p:sp>
      <p:sp>
        <p:nvSpPr>
          <p:cNvPr id="396" name="Google Shape;396;p34"/>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Coding Example</a:t>
            </a:r>
            <a:endParaRPr/>
          </a:p>
        </p:txBody>
      </p:sp>
      <p:sp>
        <p:nvSpPr>
          <p:cNvPr id="397" name="Google Shape;397;p34"/>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The Knapsack Problem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 name="Shape 38"/>
        <p:cNvGrpSpPr/>
        <p:nvPr/>
      </p:nvGrpSpPr>
      <p:grpSpPr>
        <a:xfrm>
          <a:off x="0" y="0"/>
          <a:ext cx="0" cy="0"/>
          <a:chOff x="0" y="0"/>
          <a:chExt cx="0" cy="0"/>
        </a:xfrm>
      </p:grpSpPr>
      <p:sp>
        <p:nvSpPr>
          <p:cNvPr id="39" name="Google Shape;39;p8"/>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Sub Problems</a:t>
            </a:r>
            <a:endParaRPr/>
          </a:p>
        </p:txBody>
      </p:sp>
      <p:sp>
        <p:nvSpPr>
          <p:cNvPr id="40" name="Google Shape;40;p8"/>
          <p:cNvSpPr txBox="1"/>
          <p:nvPr/>
        </p:nvSpPr>
        <p:spPr>
          <a:xfrm>
            <a:off x="1524000" y="2879724"/>
            <a:ext cx="22063500" cy="81477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385998"/>
              </a:buClr>
              <a:buSzPts val="7000"/>
              <a:buFont typeface="Arial"/>
              <a:buNone/>
            </a:pPr>
            <a:r>
              <a:rPr lang="en-US" sz="7000">
                <a:solidFill>
                  <a:schemeClr val="dk1"/>
                </a:solidFill>
              </a:rPr>
              <a:t>Problems that can be broken down into smaller versions of the same problem are said to contain </a:t>
            </a:r>
            <a:r>
              <a:rPr b="1" lang="en-US" sz="7000">
                <a:solidFill>
                  <a:schemeClr val="dk1"/>
                </a:solidFill>
              </a:rPr>
              <a:t>sub problems.</a:t>
            </a:r>
            <a:endParaRPr b="1" sz="7000">
              <a:solidFill>
                <a:schemeClr val="dk1"/>
              </a:solidFill>
            </a:endParaRPr>
          </a:p>
          <a:p>
            <a:pPr indent="0" lvl="0" marL="0" marR="0" rtl="0" algn="l">
              <a:lnSpc>
                <a:spcPct val="120000"/>
              </a:lnSpc>
              <a:spcBef>
                <a:spcPts val="0"/>
              </a:spcBef>
              <a:spcAft>
                <a:spcPts val="0"/>
              </a:spcAft>
              <a:buClr>
                <a:srgbClr val="385998"/>
              </a:buClr>
              <a:buSzPts val="7000"/>
              <a:buFont typeface="Arial"/>
              <a:buNone/>
            </a:pPr>
            <a:r>
              <a:t/>
            </a:r>
            <a:endParaRPr sz="7000">
              <a:solidFill>
                <a:schemeClr val="dk1"/>
              </a:solidFill>
            </a:endParaRPr>
          </a:p>
        </p:txBody>
      </p:sp>
      <p:grpSp>
        <p:nvGrpSpPr>
          <p:cNvPr id="41" name="Google Shape;41;p8"/>
          <p:cNvGrpSpPr/>
          <p:nvPr/>
        </p:nvGrpSpPr>
        <p:grpSpPr>
          <a:xfrm>
            <a:off x="17256019" y="6761630"/>
            <a:ext cx="5603989" cy="6284709"/>
            <a:chOff x="4894744" y="7433655"/>
            <a:chExt cx="5603989" cy="6284709"/>
          </a:xfrm>
        </p:grpSpPr>
        <p:sp>
          <p:nvSpPr>
            <p:cNvPr id="42" name="Google Shape;42;p8"/>
            <p:cNvSpPr/>
            <p:nvPr/>
          </p:nvSpPr>
          <p:spPr>
            <a:xfrm>
              <a:off x="7662198" y="7433655"/>
              <a:ext cx="2070900" cy="2043900"/>
            </a:xfrm>
            <a:prstGeom prst="ellipse">
              <a:avLst/>
            </a:prstGeom>
            <a:blipFill rotWithShape="1">
              <a:blip r:embed="rId3">
                <a:alphaModFix/>
              </a:blip>
              <a:tile algn="tl" flip="none" tx="0" sx="99997" ty="0" sy="99997"/>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fib(3)</a:t>
              </a:r>
              <a:endParaRPr/>
            </a:p>
          </p:txBody>
        </p:sp>
        <p:sp>
          <p:nvSpPr>
            <p:cNvPr id="43" name="Google Shape;43;p8"/>
            <p:cNvSpPr/>
            <p:nvPr/>
          </p:nvSpPr>
          <p:spPr>
            <a:xfrm>
              <a:off x="5948606" y="9613611"/>
              <a:ext cx="2070900" cy="2043900"/>
            </a:xfrm>
            <a:prstGeom prst="ellipse">
              <a:avLst/>
            </a:prstGeom>
            <a:blipFill rotWithShape="1">
              <a:blip r:embed="rId3">
                <a:alphaModFix/>
              </a:blip>
              <a:tile algn="tl" flip="none" tx="0" sx="99997" ty="0" sy="99997"/>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fib(2)</a:t>
              </a:r>
              <a:endParaRPr/>
            </a:p>
          </p:txBody>
        </p:sp>
        <p:sp>
          <p:nvSpPr>
            <p:cNvPr id="44" name="Google Shape;44;p8"/>
            <p:cNvSpPr/>
            <p:nvPr/>
          </p:nvSpPr>
          <p:spPr>
            <a:xfrm>
              <a:off x="8427833" y="9597314"/>
              <a:ext cx="2070900" cy="2043900"/>
            </a:xfrm>
            <a:prstGeom prst="ellipse">
              <a:avLst/>
            </a:prstGeom>
            <a:blipFill rotWithShape="1">
              <a:blip r:embed="rId3">
                <a:alphaModFix/>
              </a:blip>
              <a:tile algn="tl" flip="none" tx="0" sx="99997" ty="0" sy="99997"/>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fib(1)</a:t>
              </a:r>
              <a:endParaRPr/>
            </a:p>
          </p:txBody>
        </p:sp>
        <p:cxnSp>
          <p:nvCxnSpPr>
            <p:cNvPr id="45" name="Google Shape;45;p8"/>
            <p:cNvCxnSpPr/>
            <p:nvPr/>
          </p:nvCxnSpPr>
          <p:spPr>
            <a:xfrm flipH="1">
              <a:off x="7067599" y="8998850"/>
              <a:ext cx="692400" cy="523800"/>
            </a:xfrm>
            <a:prstGeom prst="straightConnector1">
              <a:avLst/>
            </a:prstGeom>
            <a:noFill/>
            <a:ln cap="flat" cmpd="sng" w="38100">
              <a:solidFill>
                <a:srgbClr val="000000"/>
              </a:solidFill>
              <a:prstDash val="solid"/>
              <a:miter lim="400000"/>
              <a:headEnd len="sm" w="sm" type="none"/>
              <a:tailEnd len="med" w="med" type="triangle"/>
            </a:ln>
          </p:spPr>
        </p:cxnSp>
        <p:cxnSp>
          <p:nvCxnSpPr>
            <p:cNvPr id="46" name="Google Shape;46;p8"/>
            <p:cNvCxnSpPr/>
            <p:nvPr/>
          </p:nvCxnSpPr>
          <p:spPr>
            <a:xfrm>
              <a:off x="9588904" y="9003367"/>
              <a:ext cx="405300" cy="587100"/>
            </a:xfrm>
            <a:prstGeom prst="straightConnector1">
              <a:avLst/>
            </a:prstGeom>
            <a:noFill/>
            <a:ln cap="flat" cmpd="sng" w="38100">
              <a:solidFill>
                <a:srgbClr val="000000"/>
              </a:solidFill>
              <a:prstDash val="solid"/>
              <a:miter lim="400000"/>
              <a:headEnd len="sm" w="sm" type="none"/>
              <a:tailEnd len="med" w="med" type="triangle"/>
            </a:ln>
          </p:spPr>
        </p:cxnSp>
        <p:sp>
          <p:nvSpPr>
            <p:cNvPr id="47" name="Google Shape;47;p8"/>
            <p:cNvSpPr/>
            <p:nvPr/>
          </p:nvSpPr>
          <p:spPr>
            <a:xfrm>
              <a:off x="4894744" y="11641267"/>
              <a:ext cx="2070900" cy="2043900"/>
            </a:xfrm>
            <a:prstGeom prst="ellipse">
              <a:avLst/>
            </a:prstGeom>
            <a:blipFill rotWithShape="1">
              <a:blip r:embed="rId3">
                <a:alphaModFix/>
              </a:blip>
              <a:tile algn="tl" flip="none" tx="0" sx="99997" ty="0" sy="99997"/>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fib(1)</a:t>
              </a:r>
              <a:endParaRPr/>
            </a:p>
          </p:txBody>
        </p:sp>
        <p:sp>
          <p:nvSpPr>
            <p:cNvPr id="48" name="Google Shape;48;p8"/>
            <p:cNvSpPr/>
            <p:nvPr/>
          </p:nvSpPr>
          <p:spPr>
            <a:xfrm>
              <a:off x="7253566" y="11674464"/>
              <a:ext cx="2070900" cy="2043900"/>
            </a:xfrm>
            <a:prstGeom prst="ellipse">
              <a:avLst/>
            </a:prstGeom>
            <a:blipFill rotWithShape="1">
              <a:blip r:embed="rId3">
                <a:alphaModFix/>
              </a:blip>
              <a:tile algn="tl" flip="none" tx="0" sx="99997" ty="0" sy="99997"/>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fib(0)</a:t>
              </a:r>
              <a:endParaRPr/>
            </a:p>
          </p:txBody>
        </p:sp>
        <p:cxnSp>
          <p:nvCxnSpPr>
            <p:cNvPr id="49" name="Google Shape;49;p8"/>
            <p:cNvCxnSpPr/>
            <p:nvPr/>
          </p:nvCxnSpPr>
          <p:spPr>
            <a:xfrm flipH="1">
              <a:off x="5565806" y="11027509"/>
              <a:ext cx="382800" cy="587100"/>
            </a:xfrm>
            <a:prstGeom prst="straightConnector1">
              <a:avLst/>
            </a:prstGeom>
            <a:noFill/>
            <a:ln cap="flat" cmpd="sng" w="38100">
              <a:solidFill>
                <a:srgbClr val="000000"/>
              </a:solidFill>
              <a:prstDash val="solid"/>
              <a:miter lim="400000"/>
              <a:headEnd len="sm" w="sm" type="none"/>
              <a:tailEnd len="med" w="med" type="triangle"/>
            </a:ln>
          </p:spPr>
        </p:cxnSp>
        <p:cxnSp>
          <p:nvCxnSpPr>
            <p:cNvPr id="50" name="Google Shape;50;p8"/>
            <p:cNvCxnSpPr/>
            <p:nvPr/>
          </p:nvCxnSpPr>
          <p:spPr>
            <a:xfrm>
              <a:off x="8019453" y="11027509"/>
              <a:ext cx="408300" cy="587100"/>
            </a:xfrm>
            <a:prstGeom prst="straightConnector1">
              <a:avLst/>
            </a:prstGeom>
            <a:noFill/>
            <a:ln cap="flat" cmpd="sng" w="38100">
              <a:solidFill>
                <a:srgbClr val="000000"/>
              </a:solidFill>
              <a:prstDash val="solid"/>
              <a:miter lim="400000"/>
              <a:headEnd len="sm" w="sm"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0"/>
                                        </p:tgtEl>
                                        <p:attrNameLst>
                                          <p:attrName>style.visibility</p:attrName>
                                        </p:attrNameLst>
                                      </p:cBhvr>
                                      <p:to>
                                        <p:strVal val="visible"/>
                                      </p:to>
                                    </p:set>
                                    <p:animEffect filter="fade" transition="in">
                                      <p:cBhvr>
                                        <p:cTn dur="500"/>
                                        <p:tgtEl>
                                          <p:spTgt spid="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p9"/>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Sub Problems</a:t>
            </a:r>
            <a:endParaRPr/>
          </a:p>
        </p:txBody>
      </p:sp>
      <p:sp>
        <p:nvSpPr>
          <p:cNvPr id="56" name="Google Shape;56;p9"/>
          <p:cNvSpPr txBox="1"/>
          <p:nvPr/>
        </p:nvSpPr>
        <p:spPr>
          <a:xfrm>
            <a:off x="1524000" y="2879724"/>
            <a:ext cx="22063500" cy="81477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385998"/>
              </a:buClr>
              <a:buSzPts val="7000"/>
              <a:buFont typeface="Arial"/>
              <a:buNone/>
            </a:pPr>
            <a:r>
              <a:rPr lang="en-US" sz="7000">
                <a:solidFill>
                  <a:schemeClr val="dk1"/>
                </a:solidFill>
              </a:rPr>
              <a:t>The sub-problems combine to solve the original problem. </a:t>
            </a:r>
            <a:endParaRPr sz="7000">
              <a:solidFill>
                <a:schemeClr val="dk1"/>
              </a:solidFill>
            </a:endParaRPr>
          </a:p>
          <a:p>
            <a:pPr indent="0" lvl="0" marL="0" marR="0" rtl="0" algn="l">
              <a:lnSpc>
                <a:spcPct val="120000"/>
              </a:lnSpc>
              <a:spcBef>
                <a:spcPts val="0"/>
              </a:spcBef>
              <a:spcAft>
                <a:spcPts val="0"/>
              </a:spcAft>
              <a:buClr>
                <a:srgbClr val="385998"/>
              </a:buClr>
              <a:buSzPts val="7000"/>
              <a:buFont typeface="Arial"/>
              <a:buNone/>
            </a:pPr>
            <a:r>
              <a:t/>
            </a:r>
            <a:endParaRPr sz="7000">
              <a:solidFill>
                <a:schemeClr val="dk1"/>
              </a:solidFill>
            </a:endParaRPr>
          </a:p>
          <a:p>
            <a:pPr indent="0" lvl="0" marL="0" rtl="0" algn="l">
              <a:lnSpc>
                <a:spcPct val="120000"/>
              </a:lnSpc>
              <a:spcBef>
                <a:spcPts val="0"/>
              </a:spcBef>
              <a:spcAft>
                <a:spcPts val="0"/>
              </a:spcAft>
              <a:buClr>
                <a:srgbClr val="385998"/>
              </a:buClr>
              <a:buSzPts val="5000"/>
              <a:buFont typeface="Arial"/>
              <a:buNone/>
            </a:pPr>
            <a:r>
              <a:rPr lang="en-US" sz="5000">
                <a:solidFill>
                  <a:schemeClr val="dk1"/>
                </a:solidFill>
                <a:latin typeface="Courier New"/>
                <a:ea typeface="Courier New"/>
                <a:cs typeface="Courier New"/>
                <a:sym typeface="Courier New"/>
              </a:rPr>
              <a:t>int fib(int n) {</a:t>
            </a:r>
            <a:endParaRPr/>
          </a:p>
          <a:p>
            <a:pPr indent="0" lvl="0" marL="0" rtl="0" algn="l">
              <a:lnSpc>
                <a:spcPct val="120000"/>
              </a:lnSpc>
              <a:spcBef>
                <a:spcPts val="0"/>
              </a:spcBef>
              <a:spcAft>
                <a:spcPts val="0"/>
              </a:spcAft>
              <a:buClr>
                <a:srgbClr val="385998"/>
              </a:buClr>
              <a:buSzPts val="5000"/>
              <a:buFont typeface="Arial"/>
              <a:buNone/>
            </a:pPr>
            <a:r>
              <a:rPr lang="en-US" sz="5000">
                <a:solidFill>
                  <a:schemeClr val="dk1"/>
                </a:solidFill>
                <a:latin typeface="Courier New"/>
                <a:ea typeface="Courier New"/>
                <a:cs typeface="Courier New"/>
                <a:sym typeface="Courier New"/>
              </a:rPr>
              <a:t>	if (n == 0 || n == 1) {</a:t>
            </a:r>
            <a:endParaRPr/>
          </a:p>
          <a:p>
            <a:pPr indent="0" lvl="0" marL="0" rtl="0" algn="l">
              <a:lnSpc>
                <a:spcPct val="120000"/>
              </a:lnSpc>
              <a:spcBef>
                <a:spcPts val="0"/>
              </a:spcBef>
              <a:spcAft>
                <a:spcPts val="0"/>
              </a:spcAft>
              <a:buClr>
                <a:srgbClr val="385998"/>
              </a:buClr>
              <a:buSzPts val="5000"/>
              <a:buFont typeface="Arial"/>
              <a:buNone/>
            </a:pPr>
            <a:r>
              <a:rPr lang="en-US" sz="5000">
                <a:solidFill>
                  <a:schemeClr val="dk1"/>
                </a:solidFill>
                <a:latin typeface="Courier New"/>
                <a:ea typeface="Courier New"/>
                <a:cs typeface="Courier New"/>
                <a:sym typeface="Courier New"/>
              </a:rPr>
              <a:t>		return n;</a:t>
            </a:r>
            <a:endParaRPr/>
          </a:p>
          <a:p>
            <a:pPr indent="0" lvl="0" marL="0" rtl="0" algn="l">
              <a:lnSpc>
                <a:spcPct val="120000"/>
              </a:lnSpc>
              <a:spcBef>
                <a:spcPts val="0"/>
              </a:spcBef>
              <a:spcAft>
                <a:spcPts val="0"/>
              </a:spcAft>
              <a:buClr>
                <a:srgbClr val="385998"/>
              </a:buClr>
              <a:buSzPts val="5000"/>
              <a:buFont typeface="Arial"/>
              <a:buNone/>
            </a:pPr>
            <a:r>
              <a:rPr lang="en-US" sz="5000">
                <a:solidFill>
                  <a:schemeClr val="dk1"/>
                </a:solidFill>
                <a:latin typeface="Courier New"/>
                <a:ea typeface="Courier New"/>
                <a:cs typeface="Courier New"/>
                <a:sym typeface="Courier New"/>
              </a:rPr>
              <a:t>	} </a:t>
            </a:r>
            <a:endParaRPr/>
          </a:p>
          <a:p>
            <a:pPr indent="0" lvl="0" marL="0" rtl="0" algn="l">
              <a:lnSpc>
                <a:spcPct val="120000"/>
              </a:lnSpc>
              <a:spcBef>
                <a:spcPts val="0"/>
              </a:spcBef>
              <a:spcAft>
                <a:spcPts val="0"/>
              </a:spcAft>
              <a:buClr>
                <a:srgbClr val="385998"/>
              </a:buClr>
              <a:buSzPts val="5000"/>
              <a:buFont typeface="Arial"/>
              <a:buNone/>
            </a:pPr>
            <a:r>
              <a:rPr lang="en-US" sz="5000">
                <a:solidFill>
                  <a:schemeClr val="dk1"/>
                </a:solidFill>
                <a:latin typeface="Courier New"/>
                <a:ea typeface="Courier New"/>
                <a:cs typeface="Courier New"/>
                <a:sym typeface="Courier New"/>
              </a:rPr>
              <a:t>	return </a:t>
            </a:r>
            <a:r>
              <a:rPr b="1" lang="en-US" sz="5000">
                <a:solidFill>
                  <a:schemeClr val="dk1"/>
                </a:solidFill>
                <a:latin typeface="Courier New"/>
                <a:ea typeface="Courier New"/>
                <a:cs typeface="Courier New"/>
                <a:sym typeface="Courier New"/>
              </a:rPr>
              <a:t>fib(n – 1) + fib (n – 2)</a:t>
            </a:r>
            <a:r>
              <a:rPr lang="en-US" sz="5000">
                <a:solidFill>
                  <a:schemeClr val="dk1"/>
                </a:solidFill>
                <a:latin typeface="Courier New"/>
                <a:ea typeface="Courier New"/>
                <a:cs typeface="Courier New"/>
                <a:sym typeface="Courier New"/>
              </a:rPr>
              <a:t>;</a:t>
            </a:r>
            <a:endParaRPr/>
          </a:p>
          <a:p>
            <a:pPr indent="0" lvl="0" marL="0" rtl="0" algn="l">
              <a:lnSpc>
                <a:spcPct val="120000"/>
              </a:lnSpc>
              <a:spcBef>
                <a:spcPts val="0"/>
              </a:spcBef>
              <a:spcAft>
                <a:spcPts val="0"/>
              </a:spcAft>
              <a:buClr>
                <a:srgbClr val="385998"/>
              </a:buClr>
              <a:buSzPts val="5000"/>
              <a:buFont typeface="Arial"/>
              <a:buNone/>
            </a:pPr>
            <a:r>
              <a:rPr lang="en-US" sz="5000">
                <a:solidFill>
                  <a:schemeClr val="dk1"/>
                </a:solidFill>
                <a:latin typeface="Courier New"/>
                <a:ea typeface="Courier New"/>
                <a:cs typeface="Courier New"/>
                <a:sym typeface="Courier New"/>
              </a:rPr>
              <a:t>}</a:t>
            </a:r>
            <a:endParaRPr/>
          </a:p>
          <a:p>
            <a:pPr indent="0" lvl="0" marL="0" marR="0" rtl="0" algn="l">
              <a:lnSpc>
                <a:spcPct val="120000"/>
              </a:lnSpc>
              <a:spcBef>
                <a:spcPts val="0"/>
              </a:spcBef>
              <a:spcAft>
                <a:spcPts val="0"/>
              </a:spcAft>
              <a:buClr>
                <a:srgbClr val="385998"/>
              </a:buClr>
              <a:buSzPts val="7000"/>
              <a:buFont typeface="Arial"/>
              <a:buNone/>
            </a:pPr>
            <a:r>
              <a:t/>
            </a:r>
            <a:endParaRPr sz="7000">
              <a:solidFill>
                <a:schemeClr val="dk1"/>
              </a:solidFill>
            </a:endParaRPr>
          </a:p>
        </p:txBody>
      </p:sp>
      <p:grpSp>
        <p:nvGrpSpPr>
          <p:cNvPr id="57" name="Google Shape;57;p9"/>
          <p:cNvGrpSpPr/>
          <p:nvPr/>
        </p:nvGrpSpPr>
        <p:grpSpPr>
          <a:xfrm>
            <a:off x="17256019" y="6761630"/>
            <a:ext cx="5603989" cy="6284709"/>
            <a:chOff x="4894744" y="7433655"/>
            <a:chExt cx="5603989" cy="6284709"/>
          </a:xfrm>
        </p:grpSpPr>
        <p:sp>
          <p:nvSpPr>
            <p:cNvPr id="58" name="Google Shape;58;p9"/>
            <p:cNvSpPr/>
            <p:nvPr/>
          </p:nvSpPr>
          <p:spPr>
            <a:xfrm>
              <a:off x="7662198" y="7433655"/>
              <a:ext cx="2070900" cy="2043900"/>
            </a:xfrm>
            <a:prstGeom prst="ellipse">
              <a:avLst/>
            </a:prstGeom>
            <a:blipFill rotWithShape="1">
              <a:blip r:embed="rId3">
                <a:alphaModFix/>
              </a:blip>
              <a:tile algn="tl" flip="none" tx="0" sx="99997" ty="0" sy="99997"/>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fib(3)</a:t>
              </a:r>
              <a:endParaRPr/>
            </a:p>
          </p:txBody>
        </p:sp>
        <p:sp>
          <p:nvSpPr>
            <p:cNvPr id="59" name="Google Shape;59;p9"/>
            <p:cNvSpPr/>
            <p:nvPr/>
          </p:nvSpPr>
          <p:spPr>
            <a:xfrm>
              <a:off x="5948606" y="9613611"/>
              <a:ext cx="2070900" cy="2043900"/>
            </a:xfrm>
            <a:prstGeom prst="ellipse">
              <a:avLst/>
            </a:prstGeom>
            <a:blipFill rotWithShape="1">
              <a:blip r:embed="rId3">
                <a:alphaModFix/>
              </a:blip>
              <a:tile algn="tl" flip="none" tx="0" sx="99997" ty="0" sy="99997"/>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fib(2)</a:t>
              </a:r>
              <a:endParaRPr/>
            </a:p>
          </p:txBody>
        </p:sp>
        <p:sp>
          <p:nvSpPr>
            <p:cNvPr id="60" name="Google Shape;60;p9"/>
            <p:cNvSpPr/>
            <p:nvPr/>
          </p:nvSpPr>
          <p:spPr>
            <a:xfrm>
              <a:off x="8427833" y="9597314"/>
              <a:ext cx="2070900" cy="2043900"/>
            </a:xfrm>
            <a:prstGeom prst="ellipse">
              <a:avLst/>
            </a:prstGeom>
            <a:blipFill rotWithShape="1">
              <a:blip r:embed="rId3">
                <a:alphaModFix/>
              </a:blip>
              <a:tile algn="tl" flip="none" tx="0" sx="99997" ty="0" sy="99997"/>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fib(1)</a:t>
              </a:r>
              <a:endParaRPr/>
            </a:p>
          </p:txBody>
        </p:sp>
        <p:cxnSp>
          <p:nvCxnSpPr>
            <p:cNvPr id="61" name="Google Shape;61;p9"/>
            <p:cNvCxnSpPr/>
            <p:nvPr/>
          </p:nvCxnSpPr>
          <p:spPr>
            <a:xfrm flipH="1">
              <a:off x="7067599" y="8998850"/>
              <a:ext cx="692400" cy="523800"/>
            </a:xfrm>
            <a:prstGeom prst="straightConnector1">
              <a:avLst/>
            </a:prstGeom>
            <a:noFill/>
            <a:ln cap="flat" cmpd="sng" w="38100">
              <a:solidFill>
                <a:srgbClr val="000000"/>
              </a:solidFill>
              <a:prstDash val="solid"/>
              <a:miter lim="400000"/>
              <a:headEnd len="sm" w="sm" type="none"/>
              <a:tailEnd len="med" w="med" type="triangle"/>
            </a:ln>
          </p:spPr>
        </p:cxnSp>
        <p:cxnSp>
          <p:nvCxnSpPr>
            <p:cNvPr id="62" name="Google Shape;62;p9"/>
            <p:cNvCxnSpPr/>
            <p:nvPr/>
          </p:nvCxnSpPr>
          <p:spPr>
            <a:xfrm>
              <a:off x="9588904" y="9003367"/>
              <a:ext cx="405300" cy="587100"/>
            </a:xfrm>
            <a:prstGeom prst="straightConnector1">
              <a:avLst/>
            </a:prstGeom>
            <a:noFill/>
            <a:ln cap="flat" cmpd="sng" w="38100">
              <a:solidFill>
                <a:srgbClr val="000000"/>
              </a:solidFill>
              <a:prstDash val="solid"/>
              <a:miter lim="400000"/>
              <a:headEnd len="sm" w="sm" type="none"/>
              <a:tailEnd len="med" w="med" type="triangle"/>
            </a:ln>
          </p:spPr>
        </p:cxnSp>
        <p:sp>
          <p:nvSpPr>
            <p:cNvPr id="63" name="Google Shape;63;p9"/>
            <p:cNvSpPr/>
            <p:nvPr/>
          </p:nvSpPr>
          <p:spPr>
            <a:xfrm>
              <a:off x="4894744" y="11641267"/>
              <a:ext cx="2070900" cy="2043900"/>
            </a:xfrm>
            <a:prstGeom prst="ellipse">
              <a:avLst/>
            </a:prstGeom>
            <a:blipFill rotWithShape="1">
              <a:blip r:embed="rId3">
                <a:alphaModFix/>
              </a:blip>
              <a:tile algn="tl" flip="none" tx="0" sx="99997" ty="0" sy="99997"/>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fib(1)</a:t>
              </a:r>
              <a:endParaRPr/>
            </a:p>
          </p:txBody>
        </p:sp>
        <p:sp>
          <p:nvSpPr>
            <p:cNvPr id="64" name="Google Shape;64;p9"/>
            <p:cNvSpPr/>
            <p:nvPr/>
          </p:nvSpPr>
          <p:spPr>
            <a:xfrm>
              <a:off x="7253566" y="11674464"/>
              <a:ext cx="2070900" cy="2043900"/>
            </a:xfrm>
            <a:prstGeom prst="ellipse">
              <a:avLst/>
            </a:prstGeom>
            <a:blipFill rotWithShape="1">
              <a:blip r:embed="rId3">
                <a:alphaModFix/>
              </a:blip>
              <a:tile algn="tl" flip="none" tx="0" sx="99997" ty="0" sy="99997"/>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fib(0)</a:t>
              </a:r>
              <a:endParaRPr/>
            </a:p>
          </p:txBody>
        </p:sp>
        <p:cxnSp>
          <p:nvCxnSpPr>
            <p:cNvPr id="65" name="Google Shape;65;p9"/>
            <p:cNvCxnSpPr/>
            <p:nvPr/>
          </p:nvCxnSpPr>
          <p:spPr>
            <a:xfrm flipH="1">
              <a:off x="5565806" y="11027509"/>
              <a:ext cx="382800" cy="587100"/>
            </a:xfrm>
            <a:prstGeom prst="straightConnector1">
              <a:avLst/>
            </a:prstGeom>
            <a:noFill/>
            <a:ln cap="flat" cmpd="sng" w="38100">
              <a:solidFill>
                <a:srgbClr val="000000"/>
              </a:solidFill>
              <a:prstDash val="solid"/>
              <a:miter lim="400000"/>
              <a:headEnd len="sm" w="sm" type="none"/>
              <a:tailEnd len="med" w="med" type="triangle"/>
            </a:ln>
          </p:spPr>
        </p:cxnSp>
        <p:cxnSp>
          <p:nvCxnSpPr>
            <p:cNvPr id="66" name="Google Shape;66;p9"/>
            <p:cNvCxnSpPr/>
            <p:nvPr/>
          </p:nvCxnSpPr>
          <p:spPr>
            <a:xfrm>
              <a:off x="8019453" y="11027509"/>
              <a:ext cx="408300" cy="587100"/>
            </a:xfrm>
            <a:prstGeom prst="straightConnector1">
              <a:avLst/>
            </a:prstGeom>
            <a:noFill/>
            <a:ln cap="flat" cmpd="sng" w="38100">
              <a:solidFill>
                <a:srgbClr val="000000"/>
              </a:solidFill>
              <a:prstDash val="solid"/>
              <a:miter lim="400000"/>
              <a:headEnd len="sm" w="sm"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6"/>
                                        </p:tgtEl>
                                        <p:attrNameLst>
                                          <p:attrName>style.visibility</p:attrName>
                                        </p:attrNameLst>
                                      </p:cBhvr>
                                      <p:to>
                                        <p:strVal val="visible"/>
                                      </p:to>
                                    </p:set>
                                    <p:animEffect filter="fade" transition="in">
                                      <p:cBhvr>
                                        <p:cTn dur="500"/>
                                        <p:tgtEl>
                                          <p:spTgt spid="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0"/>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Optimal Sub-structure</a:t>
            </a:r>
            <a:endParaRPr/>
          </a:p>
        </p:txBody>
      </p:sp>
      <p:sp>
        <p:nvSpPr>
          <p:cNvPr id="72" name="Google Shape;72;p10"/>
          <p:cNvSpPr txBox="1"/>
          <p:nvPr/>
        </p:nvSpPr>
        <p:spPr>
          <a:xfrm>
            <a:off x="1524000" y="2879725"/>
            <a:ext cx="22425000" cy="81477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385998"/>
              </a:buClr>
              <a:buSzPts val="7000"/>
              <a:buFont typeface="Arial"/>
              <a:buNone/>
            </a:pPr>
            <a:r>
              <a:rPr lang="en-US" sz="7000">
                <a:solidFill>
                  <a:schemeClr val="dk1"/>
                </a:solidFill>
              </a:rPr>
              <a:t>The sub-problems combine to solve the original problem. This property is called </a:t>
            </a:r>
            <a:r>
              <a:rPr b="1" lang="en-US" sz="7000">
                <a:solidFill>
                  <a:schemeClr val="dk1"/>
                </a:solidFill>
              </a:rPr>
              <a:t>Optimal Sub-Structure.</a:t>
            </a:r>
            <a:endParaRPr b="1" sz="7000">
              <a:solidFill>
                <a:schemeClr val="dk1"/>
              </a:solidFill>
            </a:endParaRPr>
          </a:p>
          <a:p>
            <a:pPr indent="0" lvl="0" marL="0" marR="0" rtl="0" algn="l">
              <a:lnSpc>
                <a:spcPct val="120000"/>
              </a:lnSpc>
              <a:spcBef>
                <a:spcPts val="0"/>
              </a:spcBef>
              <a:spcAft>
                <a:spcPts val="0"/>
              </a:spcAft>
              <a:buClr>
                <a:srgbClr val="385998"/>
              </a:buClr>
              <a:buSzPts val="7000"/>
              <a:buFont typeface="Arial"/>
              <a:buNone/>
            </a:pPr>
            <a:r>
              <a:t/>
            </a:r>
            <a:endParaRPr sz="7000">
              <a:solidFill>
                <a:schemeClr val="dk1"/>
              </a:solidFill>
            </a:endParaRPr>
          </a:p>
          <a:p>
            <a:pPr indent="0" lvl="0" marL="0" rtl="0" algn="l">
              <a:lnSpc>
                <a:spcPct val="120000"/>
              </a:lnSpc>
              <a:spcBef>
                <a:spcPts val="0"/>
              </a:spcBef>
              <a:spcAft>
                <a:spcPts val="0"/>
              </a:spcAft>
              <a:buClr>
                <a:srgbClr val="385998"/>
              </a:buClr>
              <a:buSzPts val="5000"/>
              <a:buFont typeface="Arial"/>
              <a:buNone/>
            </a:pPr>
            <a:r>
              <a:rPr lang="en-US" sz="5000">
                <a:solidFill>
                  <a:schemeClr val="dk1"/>
                </a:solidFill>
                <a:latin typeface="Courier New"/>
                <a:ea typeface="Courier New"/>
                <a:cs typeface="Courier New"/>
                <a:sym typeface="Courier New"/>
              </a:rPr>
              <a:t>int fib(int n) {</a:t>
            </a:r>
            <a:endParaRPr/>
          </a:p>
          <a:p>
            <a:pPr indent="0" lvl="0" marL="0" rtl="0" algn="l">
              <a:lnSpc>
                <a:spcPct val="120000"/>
              </a:lnSpc>
              <a:spcBef>
                <a:spcPts val="0"/>
              </a:spcBef>
              <a:spcAft>
                <a:spcPts val="0"/>
              </a:spcAft>
              <a:buClr>
                <a:srgbClr val="385998"/>
              </a:buClr>
              <a:buSzPts val="5000"/>
              <a:buFont typeface="Arial"/>
              <a:buNone/>
            </a:pPr>
            <a:r>
              <a:rPr lang="en-US" sz="5000">
                <a:solidFill>
                  <a:schemeClr val="dk1"/>
                </a:solidFill>
                <a:latin typeface="Courier New"/>
                <a:ea typeface="Courier New"/>
                <a:cs typeface="Courier New"/>
                <a:sym typeface="Courier New"/>
              </a:rPr>
              <a:t>	if (n == 0 || n == 1) {</a:t>
            </a:r>
            <a:endParaRPr/>
          </a:p>
          <a:p>
            <a:pPr indent="0" lvl="0" marL="0" rtl="0" algn="l">
              <a:lnSpc>
                <a:spcPct val="120000"/>
              </a:lnSpc>
              <a:spcBef>
                <a:spcPts val="0"/>
              </a:spcBef>
              <a:spcAft>
                <a:spcPts val="0"/>
              </a:spcAft>
              <a:buClr>
                <a:srgbClr val="385998"/>
              </a:buClr>
              <a:buSzPts val="5000"/>
              <a:buFont typeface="Arial"/>
              <a:buNone/>
            </a:pPr>
            <a:r>
              <a:rPr lang="en-US" sz="5000">
                <a:solidFill>
                  <a:schemeClr val="dk1"/>
                </a:solidFill>
                <a:latin typeface="Courier New"/>
                <a:ea typeface="Courier New"/>
                <a:cs typeface="Courier New"/>
                <a:sym typeface="Courier New"/>
              </a:rPr>
              <a:t>		return n;</a:t>
            </a:r>
            <a:endParaRPr/>
          </a:p>
          <a:p>
            <a:pPr indent="0" lvl="0" marL="0" rtl="0" algn="l">
              <a:lnSpc>
                <a:spcPct val="120000"/>
              </a:lnSpc>
              <a:spcBef>
                <a:spcPts val="0"/>
              </a:spcBef>
              <a:spcAft>
                <a:spcPts val="0"/>
              </a:spcAft>
              <a:buClr>
                <a:srgbClr val="385998"/>
              </a:buClr>
              <a:buSzPts val="5000"/>
              <a:buFont typeface="Arial"/>
              <a:buNone/>
            </a:pPr>
            <a:r>
              <a:rPr lang="en-US" sz="5000">
                <a:solidFill>
                  <a:schemeClr val="dk1"/>
                </a:solidFill>
                <a:latin typeface="Courier New"/>
                <a:ea typeface="Courier New"/>
                <a:cs typeface="Courier New"/>
                <a:sym typeface="Courier New"/>
              </a:rPr>
              <a:t>	} </a:t>
            </a:r>
            <a:endParaRPr/>
          </a:p>
          <a:p>
            <a:pPr indent="0" lvl="0" marL="0" rtl="0" algn="l">
              <a:lnSpc>
                <a:spcPct val="120000"/>
              </a:lnSpc>
              <a:spcBef>
                <a:spcPts val="0"/>
              </a:spcBef>
              <a:spcAft>
                <a:spcPts val="0"/>
              </a:spcAft>
              <a:buClr>
                <a:srgbClr val="385998"/>
              </a:buClr>
              <a:buSzPts val="5000"/>
              <a:buFont typeface="Arial"/>
              <a:buNone/>
            </a:pPr>
            <a:r>
              <a:rPr lang="en-US" sz="5000">
                <a:solidFill>
                  <a:schemeClr val="dk1"/>
                </a:solidFill>
                <a:latin typeface="Courier New"/>
                <a:ea typeface="Courier New"/>
                <a:cs typeface="Courier New"/>
                <a:sym typeface="Courier New"/>
              </a:rPr>
              <a:t>	return </a:t>
            </a:r>
            <a:r>
              <a:rPr b="1" lang="en-US" sz="5000">
                <a:solidFill>
                  <a:schemeClr val="dk1"/>
                </a:solidFill>
                <a:latin typeface="Courier New"/>
                <a:ea typeface="Courier New"/>
                <a:cs typeface="Courier New"/>
                <a:sym typeface="Courier New"/>
              </a:rPr>
              <a:t>fib(n – 1) + fib (n – 2)</a:t>
            </a:r>
            <a:r>
              <a:rPr lang="en-US" sz="5000">
                <a:solidFill>
                  <a:schemeClr val="dk1"/>
                </a:solidFill>
                <a:latin typeface="Courier New"/>
                <a:ea typeface="Courier New"/>
                <a:cs typeface="Courier New"/>
                <a:sym typeface="Courier New"/>
              </a:rPr>
              <a:t>;</a:t>
            </a:r>
            <a:endParaRPr/>
          </a:p>
          <a:p>
            <a:pPr indent="0" lvl="0" marL="0" rtl="0" algn="l">
              <a:lnSpc>
                <a:spcPct val="120000"/>
              </a:lnSpc>
              <a:spcBef>
                <a:spcPts val="0"/>
              </a:spcBef>
              <a:spcAft>
                <a:spcPts val="0"/>
              </a:spcAft>
              <a:buClr>
                <a:srgbClr val="385998"/>
              </a:buClr>
              <a:buSzPts val="5000"/>
              <a:buFont typeface="Arial"/>
              <a:buNone/>
            </a:pPr>
            <a:r>
              <a:rPr lang="en-US" sz="5000">
                <a:solidFill>
                  <a:schemeClr val="dk1"/>
                </a:solidFill>
                <a:latin typeface="Courier New"/>
                <a:ea typeface="Courier New"/>
                <a:cs typeface="Courier New"/>
                <a:sym typeface="Courier New"/>
              </a:rPr>
              <a:t>}</a:t>
            </a:r>
            <a:endParaRPr/>
          </a:p>
          <a:p>
            <a:pPr indent="0" lvl="0" marL="0" marR="0" rtl="0" algn="l">
              <a:lnSpc>
                <a:spcPct val="120000"/>
              </a:lnSpc>
              <a:spcBef>
                <a:spcPts val="0"/>
              </a:spcBef>
              <a:spcAft>
                <a:spcPts val="0"/>
              </a:spcAft>
              <a:buClr>
                <a:srgbClr val="385998"/>
              </a:buClr>
              <a:buSzPts val="7000"/>
              <a:buFont typeface="Arial"/>
              <a:buNone/>
            </a:pPr>
            <a:r>
              <a:t/>
            </a:r>
            <a:endParaRPr sz="7000">
              <a:solidFill>
                <a:schemeClr val="dk1"/>
              </a:solidFill>
            </a:endParaRPr>
          </a:p>
        </p:txBody>
      </p:sp>
      <p:grpSp>
        <p:nvGrpSpPr>
          <p:cNvPr id="73" name="Google Shape;73;p10"/>
          <p:cNvGrpSpPr/>
          <p:nvPr/>
        </p:nvGrpSpPr>
        <p:grpSpPr>
          <a:xfrm>
            <a:off x="17256019" y="6761630"/>
            <a:ext cx="5603989" cy="6284709"/>
            <a:chOff x="4894744" y="7433655"/>
            <a:chExt cx="5603989" cy="6284709"/>
          </a:xfrm>
        </p:grpSpPr>
        <p:sp>
          <p:nvSpPr>
            <p:cNvPr id="74" name="Google Shape;74;p10"/>
            <p:cNvSpPr/>
            <p:nvPr/>
          </p:nvSpPr>
          <p:spPr>
            <a:xfrm>
              <a:off x="7662198" y="7433655"/>
              <a:ext cx="2070900" cy="2043900"/>
            </a:xfrm>
            <a:prstGeom prst="ellipse">
              <a:avLst/>
            </a:prstGeom>
            <a:blipFill rotWithShape="1">
              <a:blip r:embed="rId3">
                <a:alphaModFix/>
              </a:blip>
              <a:tile algn="tl" flip="none" tx="0" sx="99997" ty="0" sy="99997"/>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fib(3)</a:t>
              </a:r>
              <a:endParaRPr/>
            </a:p>
          </p:txBody>
        </p:sp>
        <p:sp>
          <p:nvSpPr>
            <p:cNvPr id="75" name="Google Shape;75;p10"/>
            <p:cNvSpPr/>
            <p:nvPr/>
          </p:nvSpPr>
          <p:spPr>
            <a:xfrm>
              <a:off x="5948606" y="9613611"/>
              <a:ext cx="2070900" cy="2043900"/>
            </a:xfrm>
            <a:prstGeom prst="ellipse">
              <a:avLst/>
            </a:prstGeom>
            <a:blipFill rotWithShape="1">
              <a:blip r:embed="rId3">
                <a:alphaModFix/>
              </a:blip>
              <a:tile algn="tl" flip="none" tx="0" sx="99997" ty="0" sy="99997"/>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fib(2)</a:t>
              </a:r>
              <a:endParaRPr/>
            </a:p>
          </p:txBody>
        </p:sp>
        <p:sp>
          <p:nvSpPr>
            <p:cNvPr id="76" name="Google Shape;76;p10"/>
            <p:cNvSpPr/>
            <p:nvPr/>
          </p:nvSpPr>
          <p:spPr>
            <a:xfrm>
              <a:off x="8427833" y="9597314"/>
              <a:ext cx="2070900" cy="2043900"/>
            </a:xfrm>
            <a:prstGeom prst="ellipse">
              <a:avLst/>
            </a:prstGeom>
            <a:blipFill rotWithShape="1">
              <a:blip r:embed="rId3">
                <a:alphaModFix/>
              </a:blip>
              <a:tile algn="tl" flip="none" tx="0" sx="99997" ty="0" sy="99997"/>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fib(1)</a:t>
              </a:r>
              <a:endParaRPr/>
            </a:p>
          </p:txBody>
        </p:sp>
        <p:cxnSp>
          <p:nvCxnSpPr>
            <p:cNvPr id="77" name="Google Shape;77;p10"/>
            <p:cNvCxnSpPr/>
            <p:nvPr/>
          </p:nvCxnSpPr>
          <p:spPr>
            <a:xfrm flipH="1">
              <a:off x="7067599" y="8998850"/>
              <a:ext cx="692400" cy="523800"/>
            </a:xfrm>
            <a:prstGeom prst="straightConnector1">
              <a:avLst/>
            </a:prstGeom>
            <a:noFill/>
            <a:ln cap="flat" cmpd="sng" w="38100">
              <a:solidFill>
                <a:srgbClr val="000000"/>
              </a:solidFill>
              <a:prstDash val="solid"/>
              <a:miter lim="400000"/>
              <a:headEnd len="sm" w="sm" type="none"/>
              <a:tailEnd len="med" w="med" type="triangle"/>
            </a:ln>
          </p:spPr>
        </p:cxnSp>
        <p:cxnSp>
          <p:nvCxnSpPr>
            <p:cNvPr id="78" name="Google Shape;78;p10"/>
            <p:cNvCxnSpPr/>
            <p:nvPr/>
          </p:nvCxnSpPr>
          <p:spPr>
            <a:xfrm>
              <a:off x="9588904" y="9003367"/>
              <a:ext cx="405300" cy="587100"/>
            </a:xfrm>
            <a:prstGeom prst="straightConnector1">
              <a:avLst/>
            </a:prstGeom>
            <a:noFill/>
            <a:ln cap="flat" cmpd="sng" w="38100">
              <a:solidFill>
                <a:srgbClr val="000000"/>
              </a:solidFill>
              <a:prstDash val="solid"/>
              <a:miter lim="400000"/>
              <a:headEnd len="sm" w="sm" type="none"/>
              <a:tailEnd len="med" w="med" type="triangle"/>
            </a:ln>
          </p:spPr>
        </p:cxnSp>
        <p:sp>
          <p:nvSpPr>
            <p:cNvPr id="79" name="Google Shape;79;p10"/>
            <p:cNvSpPr/>
            <p:nvPr/>
          </p:nvSpPr>
          <p:spPr>
            <a:xfrm>
              <a:off x="4894744" y="11641267"/>
              <a:ext cx="2070900" cy="2043900"/>
            </a:xfrm>
            <a:prstGeom prst="ellipse">
              <a:avLst/>
            </a:prstGeom>
            <a:blipFill rotWithShape="1">
              <a:blip r:embed="rId3">
                <a:alphaModFix/>
              </a:blip>
              <a:tile algn="tl" flip="none" tx="0" sx="99997" ty="0" sy="99997"/>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fib(1)</a:t>
              </a:r>
              <a:endParaRPr/>
            </a:p>
          </p:txBody>
        </p:sp>
        <p:sp>
          <p:nvSpPr>
            <p:cNvPr id="80" name="Google Shape;80;p10"/>
            <p:cNvSpPr/>
            <p:nvPr/>
          </p:nvSpPr>
          <p:spPr>
            <a:xfrm>
              <a:off x="7253566" y="11674464"/>
              <a:ext cx="2070900" cy="2043900"/>
            </a:xfrm>
            <a:prstGeom prst="ellipse">
              <a:avLst/>
            </a:prstGeom>
            <a:blipFill rotWithShape="1">
              <a:blip r:embed="rId3">
                <a:alphaModFix/>
              </a:blip>
              <a:tile algn="tl" flip="none" tx="0" sx="99997" ty="0" sy="99997"/>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fib(0)</a:t>
              </a:r>
              <a:endParaRPr/>
            </a:p>
          </p:txBody>
        </p:sp>
        <p:cxnSp>
          <p:nvCxnSpPr>
            <p:cNvPr id="81" name="Google Shape;81;p10"/>
            <p:cNvCxnSpPr/>
            <p:nvPr/>
          </p:nvCxnSpPr>
          <p:spPr>
            <a:xfrm flipH="1">
              <a:off x="5565806" y="11027509"/>
              <a:ext cx="382800" cy="587100"/>
            </a:xfrm>
            <a:prstGeom prst="straightConnector1">
              <a:avLst/>
            </a:prstGeom>
            <a:noFill/>
            <a:ln cap="flat" cmpd="sng" w="38100">
              <a:solidFill>
                <a:srgbClr val="000000"/>
              </a:solidFill>
              <a:prstDash val="solid"/>
              <a:miter lim="400000"/>
              <a:headEnd len="sm" w="sm" type="none"/>
              <a:tailEnd len="med" w="med" type="triangle"/>
            </a:ln>
          </p:spPr>
        </p:cxnSp>
        <p:cxnSp>
          <p:nvCxnSpPr>
            <p:cNvPr id="82" name="Google Shape;82;p10"/>
            <p:cNvCxnSpPr/>
            <p:nvPr/>
          </p:nvCxnSpPr>
          <p:spPr>
            <a:xfrm>
              <a:off x="8019453" y="11027509"/>
              <a:ext cx="408300" cy="587100"/>
            </a:xfrm>
            <a:prstGeom prst="straightConnector1">
              <a:avLst/>
            </a:prstGeom>
            <a:noFill/>
            <a:ln cap="flat" cmpd="sng" w="38100">
              <a:solidFill>
                <a:srgbClr val="000000"/>
              </a:solidFill>
              <a:prstDash val="solid"/>
              <a:miter lim="400000"/>
              <a:headEnd len="sm" w="sm"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500"/>
                                        <p:tgtEl>
                                          <p:spTgt spid="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1"/>
          <p:cNvSpPr txBox="1"/>
          <p:nvPr>
            <p:ph type="title"/>
          </p:nvPr>
        </p:nvSpPr>
        <p:spPr>
          <a:xfrm>
            <a:off x="1524000" y="1041400"/>
            <a:ext cx="21336000" cy="1838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Overlapping </a:t>
            </a:r>
            <a:r>
              <a:rPr lang="en-US"/>
              <a:t>Sub-Problems</a:t>
            </a:r>
            <a:endParaRPr/>
          </a:p>
        </p:txBody>
      </p:sp>
      <p:sp>
        <p:nvSpPr>
          <p:cNvPr id="88" name="Google Shape;88;p11"/>
          <p:cNvSpPr txBox="1"/>
          <p:nvPr>
            <p:ph idx="1" type="body"/>
          </p:nvPr>
        </p:nvSpPr>
        <p:spPr>
          <a:xfrm>
            <a:off x="1524000" y="2879725"/>
            <a:ext cx="21614296" cy="95250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rgbClr val="385998"/>
              </a:buClr>
              <a:buSzPts val="7000"/>
              <a:buFont typeface="Arial"/>
              <a:buNone/>
            </a:pPr>
            <a:r>
              <a:rPr lang="en-US"/>
              <a:t>The overlapping sub-problems property means that the same sub-problems are being solved multiple times. </a:t>
            </a:r>
            <a:endParaRPr/>
          </a:p>
        </p:txBody>
      </p:sp>
      <p:sp>
        <p:nvSpPr>
          <p:cNvPr id="89" name="Google Shape;89;p11"/>
          <p:cNvSpPr/>
          <p:nvPr/>
        </p:nvSpPr>
        <p:spPr>
          <a:xfrm>
            <a:off x="14422316" y="5380174"/>
            <a:ext cx="1942200" cy="1789200"/>
          </a:xfrm>
          <a:prstGeom prst="ellipse">
            <a:avLst/>
          </a:prstGeom>
          <a:blipFill rotWithShape="1">
            <a:blip r:embed="rId3">
              <a:alphaModFix/>
            </a:blip>
            <a:tile algn="tl" flip="none" tx="0" sx="99997" ty="0" sy="99997"/>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fib(5)</a:t>
            </a:r>
            <a:endParaRPr/>
          </a:p>
        </p:txBody>
      </p:sp>
      <p:sp>
        <p:nvSpPr>
          <p:cNvPr id="90" name="Google Shape;90;p11"/>
          <p:cNvSpPr/>
          <p:nvPr/>
        </p:nvSpPr>
        <p:spPr>
          <a:xfrm>
            <a:off x="10415765" y="6439931"/>
            <a:ext cx="1942200" cy="1789200"/>
          </a:xfrm>
          <a:prstGeom prst="ellipse">
            <a:avLst/>
          </a:prstGeom>
          <a:blipFill rotWithShape="1">
            <a:blip r:embed="rId3">
              <a:alphaModFix/>
            </a:blip>
            <a:tile algn="tl" flip="none" tx="0" sx="99997" ty="0" sy="99997"/>
          </a:blip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fib(4)</a:t>
            </a:r>
            <a:endParaRPr/>
          </a:p>
        </p:txBody>
      </p:sp>
      <p:sp>
        <p:nvSpPr>
          <p:cNvPr id="91" name="Google Shape;91;p11"/>
          <p:cNvSpPr/>
          <p:nvPr/>
        </p:nvSpPr>
        <p:spPr>
          <a:xfrm>
            <a:off x="18297290" y="6369974"/>
            <a:ext cx="1942200" cy="178920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fib(3)</a:t>
            </a:r>
            <a:endParaRPr/>
          </a:p>
        </p:txBody>
      </p:sp>
      <p:sp>
        <p:nvSpPr>
          <p:cNvPr id="92" name="Google Shape;92;p11"/>
          <p:cNvSpPr/>
          <p:nvPr/>
        </p:nvSpPr>
        <p:spPr>
          <a:xfrm>
            <a:off x="8553035" y="8216392"/>
            <a:ext cx="1942200" cy="1789200"/>
          </a:xfrm>
          <a:prstGeom prst="ellipse">
            <a:avLst/>
          </a:prstGeom>
          <a:solidFill>
            <a:srgbClr val="FF0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fib(3)</a:t>
            </a:r>
            <a:endParaRPr/>
          </a:p>
        </p:txBody>
      </p:sp>
      <p:sp>
        <p:nvSpPr>
          <p:cNvPr id="93" name="Google Shape;93;p11"/>
          <p:cNvSpPr/>
          <p:nvPr/>
        </p:nvSpPr>
        <p:spPr>
          <a:xfrm>
            <a:off x="12210598" y="8159363"/>
            <a:ext cx="1942200" cy="178920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fib(2)</a:t>
            </a:r>
            <a:endParaRPr/>
          </a:p>
        </p:txBody>
      </p:sp>
      <p:sp>
        <p:nvSpPr>
          <p:cNvPr id="94" name="Google Shape;94;p11"/>
          <p:cNvSpPr/>
          <p:nvPr/>
        </p:nvSpPr>
        <p:spPr>
          <a:xfrm>
            <a:off x="16519362" y="8216392"/>
            <a:ext cx="1942200" cy="178920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fib(2)</a:t>
            </a:r>
            <a:endParaRPr/>
          </a:p>
        </p:txBody>
      </p:sp>
      <p:sp>
        <p:nvSpPr>
          <p:cNvPr id="95" name="Google Shape;95;p11"/>
          <p:cNvSpPr/>
          <p:nvPr/>
        </p:nvSpPr>
        <p:spPr>
          <a:xfrm>
            <a:off x="20064336" y="8266149"/>
            <a:ext cx="1942200" cy="178920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fib(1)</a:t>
            </a:r>
            <a:endParaRPr/>
          </a:p>
        </p:txBody>
      </p:sp>
      <p:sp>
        <p:nvSpPr>
          <p:cNvPr id="96" name="Google Shape;96;p11"/>
          <p:cNvSpPr/>
          <p:nvPr/>
        </p:nvSpPr>
        <p:spPr>
          <a:xfrm>
            <a:off x="6945863" y="10124846"/>
            <a:ext cx="1942200" cy="1789200"/>
          </a:xfrm>
          <a:prstGeom prst="ellipse">
            <a:avLst/>
          </a:prstGeom>
          <a:solidFill>
            <a:srgbClr val="FFC00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fib(2)</a:t>
            </a:r>
            <a:endParaRPr/>
          </a:p>
        </p:txBody>
      </p:sp>
      <p:sp>
        <p:nvSpPr>
          <p:cNvPr id="97" name="Google Shape;97;p11"/>
          <p:cNvSpPr/>
          <p:nvPr/>
        </p:nvSpPr>
        <p:spPr>
          <a:xfrm>
            <a:off x="9271121" y="10110579"/>
            <a:ext cx="1942200" cy="178920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fib(1)</a:t>
            </a:r>
            <a:endParaRPr/>
          </a:p>
        </p:txBody>
      </p:sp>
      <p:cxnSp>
        <p:nvCxnSpPr>
          <p:cNvPr id="98" name="Google Shape;98;p11"/>
          <p:cNvCxnSpPr/>
          <p:nvPr/>
        </p:nvCxnSpPr>
        <p:spPr>
          <a:xfrm flipH="1">
            <a:off x="12357964" y="6351495"/>
            <a:ext cx="1960200" cy="633000"/>
          </a:xfrm>
          <a:prstGeom prst="straightConnector1">
            <a:avLst/>
          </a:prstGeom>
          <a:noFill/>
          <a:ln cap="flat" cmpd="sng" w="38100">
            <a:solidFill>
              <a:srgbClr val="000000"/>
            </a:solidFill>
            <a:prstDash val="solid"/>
            <a:miter lim="400000"/>
            <a:headEnd len="sm" w="sm" type="none"/>
            <a:tailEnd len="med" w="med" type="triangle"/>
          </a:ln>
        </p:spPr>
      </p:cxnSp>
      <p:cxnSp>
        <p:nvCxnSpPr>
          <p:cNvPr id="99" name="Google Shape;99;p11"/>
          <p:cNvCxnSpPr/>
          <p:nvPr/>
        </p:nvCxnSpPr>
        <p:spPr>
          <a:xfrm>
            <a:off x="16519724" y="6308775"/>
            <a:ext cx="1909200" cy="600000"/>
          </a:xfrm>
          <a:prstGeom prst="straightConnector1">
            <a:avLst/>
          </a:prstGeom>
          <a:noFill/>
          <a:ln cap="flat" cmpd="sng" w="38100">
            <a:solidFill>
              <a:srgbClr val="000000"/>
            </a:solidFill>
            <a:prstDash val="solid"/>
            <a:miter lim="400000"/>
            <a:headEnd len="sm" w="sm" type="none"/>
            <a:tailEnd len="med" w="med" type="triangle"/>
          </a:ln>
        </p:spPr>
      </p:cxnSp>
      <p:cxnSp>
        <p:nvCxnSpPr>
          <p:cNvPr id="100" name="Google Shape;100;p11"/>
          <p:cNvCxnSpPr/>
          <p:nvPr/>
        </p:nvCxnSpPr>
        <p:spPr>
          <a:xfrm flipH="1">
            <a:off x="17652155" y="7617692"/>
            <a:ext cx="627600" cy="530400"/>
          </a:xfrm>
          <a:prstGeom prst="straightConnector1">
            <a:avLst/>
          </a:prstGeom>
          <a:noFill/>
          <a:ln cap="flat" cmpd="sng" w="38100">
            <a:solidFill>
              <a:srgbClr val="000000"/>
            </a:solidFill>
            <a:prstDash val="solid"/>
            <a:miter lim="400000"/>
            <a:headEnd len="sm" w="sm" type="none"/>
            <a:tailEnd len="med" w="med" type="triangle"/>
          </a:ln>
        </p:spPr>
      </p:cxnSp>
      <p:cxnSp>
        <p:nvCxnSpPr>
          <p:cNvPr id="101" name="Google Shape;101;p11"/>
          <p:cNvCxnSpPr/>
          <p:nvPr/>
        </p:nvCxnSpPr>
        <p:spPr>
          <a:xfrm>
            <a:off x="20205850" y="7617692"/>
            <a:ext cx="538200" cy="483600"/>
          </a:xfrm>
          <a:prstGeom prst="straightConnector1">
            <a:avLst/>
          </a:prstGeom>
          <a:noFill/>
          <a:ln cap="flat" cmpd="sng" w="38100">
            <a:solidFill>
              <a:srgbClr val="000000"/>
            </a:solidFill>
            <a:prstDash val="solid"/>
            <a:miter lim="400000"/>
            <a:headEnd len="sm" w="sm" type="none"/>
            <a:tailEnd len="med" w="med" type="triangle"/>
          </a:ln>
        </p:spPr>
      </p:cxnSp>
      <p:cxnSp>
        <p:nvCxnSpPr>
          <p:cNvPr id="102" name="Google Shape;102;p11"/>
          <p:cNvCxnSpPr/>
          <p:nvPr/>
        </p:nvCxnSpPr>
        <p:spPr>
          <a:xfrm flipH="1">
            <a:off x="9839413" y="7725547"/>
            <a:ext cx="641100" cy="483600"/>
          </a:xfrm>
          <a:prstGeom prst="straightConnector1">
            <a:avLst/>
          </a:prstGeom>
          <a:noFill/>
          <a:ln cap="flat" cmpd="sng" w="38100">
            <a:solidFill>
              <a:srgbClr val="000000"/>
            </a:solidFill>
            <a:prstDash val="solid"/>
            <a:miter lim="400000"/>
            <a:headEnd len="sm" w="sm" type="none"/>
            <a:tailEnd len="med" w="med" type="triangle"/>
          </a:ln>
        </p:spPr>
      </p:cxnSp>
      <p:cxnSp>
        <p:nvCxnSpPr>
          <p:cNvPr id="103" name="Google Shape;103;p11"/>
          <p:cNvCxnSpPr/>
          <p:nvPr/>
        </p:nvCxnSpPr>
        <p:spPr>
          <a:xfrm>
            <a:off x="12395589" y="7694820"/>
            <a:ext cx="468900" cy="375900"/>
          </a:xfrm>
          <a:prstGeom prst="straightConnector1">
            <a:avLst/>
          </a:prstGeom>
          <a:noFill/>
          <a:ln cap="flat" cmpd="sng" w="38100">
            <a:solidFill>
              <a:srgbClr val="000000"/>
            </a:solidFill>
            <a:prstDash val="solid"/>
            <a:miter lim="400000"/>
            <a:headEnd len="sm" w="sm" type="none"/>
            <a:tailEnd len="med" w="med" type="triangle"/>
          </a:ln>
        </p:spPr>
      </p:cxnSp>
      <p:cxnSp>
        <p:nvCxnSpPr>
          <p:cNvPr id="104" name="Google Shape;104;p11"/>
          <p:cNvCxnSpPr/>
          <p:nvPr/>
        </p:nvCxnSpPr>
        <p:spPr>
          <a:xfrm flipH="1">
            <a:off x="7995262" y="9586650"/>
            <a:ext cx="649500" cy="458700"/>
          </a:xfrm>
          <a:prstGeom prst="straightConnector1">
            <a:avLst/>
          </a:prstGeom>
          <a:noFill/>
          <a:ln cap="flat" cmpd="sng" w="38100">
            <a:solidFill>
              <a:srgbClr val="000000"/>
            </a:solidFill>
            <a:prstDash val="solid"/>
            <a:miter lim="400000"/>
            <a:headEnd len="sm" w="sm" type="none"/>
            <a:tailEnd len="med" w="med" type="triangle"/>
          </a:ln>
        </p:spPr>
      </p:cxnSp>
      <p:cxnSp>
        <p:nvCxnSpPr>
          <p:cNvPr id="105" name="Google Shape;105;p11"/>
          <p:cNvCxnSpPr/>
          <p:nvPr/>
        </p:nvCxnSpPr>
        <p:spPr>
          <a:xfrm>
            <a:off x="10360085" y="9590605"/>
            <a:ext cx="380100" cy="513900"/>
          </a:xfrm>
          <a:prstGeom prst="straightConnector1">
            <a:avLst/>
          </a:prstGeom>
          <a:noFill/>
          <a:ln cap="flat" cmpd="sng" w="38100">
            <a:solidFill>
              <a:srgbClr val="000000"/>
            </a:solidFill>
            <a:prstDash val="solid"/>
            <a:miter lim="400000"/>
            <a:headEnd len="sm" w="sm" type="none"/>
            <a:tailEnd len="med" w="med" type="triangle"/>
          </a:ln>
        </p:spPr>
      </p:cxnSp>
      <p:sp>
        <p:nvSpPr>
          <p:cNvPr id="106" name="Google Shape;106;p11"/>
          <p:cNvSpPr/>
          <p:nvPr/>
        </p:nvSpPr>
        <p:spPr>
          <a:xfrm>
            <a:off x="5957450" y="11899968"/>
            <a:ext cx="1942200" cy="178920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fib(1)</a:t>
            </a:r>
            <a:endParaRPr/>
          </a:p>
        </p:txBody>
      </p:sp>
      <p:sp>
        <p:nvSpPr>
          <p:cNvPr id="107" name="Google Shape;107;p11"/>
          <p:cNvSpPr/>
          <p:nvPr/>
        </p:nvSpPr>
        <p:spPr>
          <a:xfrm>
            <a:off x="8169780" y="11929031"/>
            <a:ext cx="1942200" cy="1789200"/>
          </a:xfrm>
          <a:prstGeom prst="ellipse">
            <a:avLst/>
          </a:prstGeom>
          <a:solidFill>
            <a:srgbClr val="00B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fib(0)</a:t>
            </a:r>
            <a:endParaRPr/>
          </a:p>
        </p:txBody>
      </p:sp>
      <p:sp>
        <p:nvSpPr>
          <p:cNvPr id="108" name="Google Shape;108;p11"/>
          <p:cNvSpPr/>
          <p:nvPr/>
        </p:nvSpPr>
        <p:spPr>
          <a:xfrm>
            <a:off x="11264762" y="10087251"/>
            <a:ext cx="1942200" cy="178920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fib(1)</a:t>
            </a:r>
            <a:endParaRPr/>
          </a:p>
        </p:txBody>
      </p:sp>
      <p:sp>
        <p:nvSpPr>
          <p:cNvPr id="109" name="Google Shape;109;p11"/>
          <p:cNvSpPr/>
          <p:nvPr/>
        </p:nvSpPr>
        <p:spPr>
          <a:xfrm>
            <a:off x="13372810" y="10087251"/>
            <a:ext cx="1942200" cy="1789200"/>
          </a:xfrm>
          <a:prstGeom prst="ellipse">
            <a:avLst/>
          </a:prstGeom>
          <a:solidFill>
            <a:srgbClr val="00B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fib(0)</a:t>
            </a:r>
            <a:endParaRPr/>
          </a:p>
        </p:txBody>
      </p:sp>
      <p:sp>
        <p:nvSpPr>
          <p:cNvPr id="110" name="Google Shape;110;p11"/>
          <p:cNvSpPr/>
          <p:nvPr/>
        </p:nvSpPr>
        <p:spPr>
          <a:xfrm>
            <a:off x="15480857" y="10137411"/>
            <a:ext cx="1942200" cy="1789200"/>
          </a:xfrm>
          <a:prstGeom prst="ellipse">
            <a:avLst/>
          </a:prstGeom>
          <a:solidFill>
            <a:srgbClr val="92D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fib(1)</a:t>
            </a:r>
            <a:endParaRPr/>
          </a:p>
        </p:txBody>
      </p:sp>
      <p:sp>
        <p:nvSpPr>
          <p:cNvPr id="111" name="Google Shape;111;p11"/>
          <p:cNvSpPr/>
          <p:nvPr/>
        </p:nvSpPr>
        <p:spPr>
          <a:xfrm>
            <a:off x="17691709" y="10110579"/>
            <a:ext cx="1942200" cy="1789200"/>
          </a:xfrm>
          <a:prstGeom prst="ellipse">
            <a:avLst/>
          </a:prstGeom>
          <a:solidFill>
            <a:srgbClr val="00B050"/>
          </a:solid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FFFFFF"/>
              </a:buClr>
              <a:buSzPts val="4500"/>
              <a:buFont typeface="Gill Sans"/>
              <a:buNone/>
            </a:pPr>
            <a:r>
              <a:rPr b="0" i="0" lang="en-US" sz="4500" u="none" cap="none" strike="noStrike">
                <a:solidFill>
                  <a:srgbClr val="FFFFFF"/>
                </a:solidFill>
                <a:latin typeface="Gill Sans"/>
                <a:ea typeface="Gill Sans"/>
                <a:cs typeface="Gill Sans"/>
                <a:sym typeface="Gill Sans"/>
              </a:rPr>
              <a:t>fib(0)</a:t>
            </a:r>
            <a:endParaRPr/>
          </a:p>
        </p:txBody>
      </p:sp>
      <p:cxnSp>
        <p:nvCxnSpPr>
          <p:cNvPr id="112" name="Google Shape;112;p11"/>
          <p:cNvCxnSpPr/>
          <p:nvPr/>
        </p:nvCxnSpPr>
        <p:spPr>
          <a:xfrm flipH="1">
            <a:off x="16095462" y="9586650"/>
            <a:ext cx="423900" cy="517800"/>
          </a:xfrm>
          <a:prstGeom prst="straightConnector1">
            <a:avLst/>
          </a:prstGeom>
          <a:noFill/>
          <a:ln cap="flat" cmpd="sng" w="38100">
            <a:solidFill>
              <a:srgbClr val="000000"/>
            </a:solidFill>
            <a:prstDash val="solid"/>
            <a:miter lim="400000"/>
            <a:headEnd len="sm" w="sm" type="none"/>
            <a:tailEnd len="med" w="med" type="triangle"/>
          </a:ln>
        </p:spPr>
      </p:cxnSp>
      <p:cxnSp>
        <p:nvCxnSpPr>
          <p:cNvPr id="113" name="Google Shape;113;p11"/>
          <p:cNvCxnSpPr>
            <a:endCxn id="111" idx="0"/>
          </p:cNvCxnSpPr>
          <p:nvPr/>
        </p:nvCxnSpPr>
        <p:spPr>
          <a:xfrm>
            <a:off x="18297409" y="9623379"/>
            <a:ext cx="365400" cy="487200"/>
          </a:xfrm>
          <a:prstGeom prst="straightConnector1">
            <a:avLst/>
          </a:prstGeom>
          <a:noFill/>
          <a:ln cap="flat" cmpd="sng" w="38100">
            <a:solidFill>
              <a:srgbClr val="000000"/>
            </a:solidFill>
            <a:prstDash val="solid"/>
            <a:miter lim="400000"/>
            <a:headEnd len="sm" w="sm" type="none"/>
            <a:tailEnd len="med" w="med" type="triangle"/>
          </a:ln>
        </p:spPr>
      </p:cxnSp>
      <p:cxnSp>
        <p:nvCxnSpPr>
          <p:cNvPr id="114" name="Google Shape;114;p11"/>
          <p:cNvCxnSpPr/>
          <p:nvPr/>
        </p:nvCxnSpPr>
        <p:spPr>
          <a:xfrm>
            <a:off x="14075624" y="9449023"/>
            <a:ext cx="562800" cy="513900"/>
          </a:xfrm>
          <a:prstGeom prst="straightConnector1">
            <a:avLst/>
          </a:prstGeom>
          <a:noFill/>
          <a:ln cap="flat" cmpd="sng" w="38100">
            <a:solidFill>
              <a:srgbClr val="000000"/>
            </a:solidFill>
            <a:prstDash val="solid"/>
            <a:miter lim="400000"/>
            <a:headEnd len="sm" w="sm" type="none"/>
            <a:tailEnd len="med" w="med" type="triangle"/>
          </a:ln>
        </p:spPr>
      </p:cxnSp>
      <p:cxnSp>
        <p:nvCxnSpPr>
          <p:cNvPr id="115" name="Google Shape;115;p11"/>
          <p:cNvCxnSpPr/>
          <p:nvPr/>
        </p:nvCxnSpPr>
        <p:spPr>
          <a:xfrm flipH="1">
            <a:off x="11807204" y="9623420"/>
            <a:ext cx="550800" cy="481200"/>
          </a:xfrm>
          <a:prstGeom prst="straightConnector1">
            <a:avLst/>
          </a:prstGeom>
          <a:noFill/>
          <a:ln cap="flat" cmpd="sng" w="38100">
            <a:solidFill>
              <a:srgbClr val="000000"/>
            </a:solidFill>
            <a:prstDash val="solid"/>
            <a:miter lim="400000"/>
            <a:headEnd len="sm" w="sm" type="none"/>
            <a:tailEnd len="med" w="med" type="triangle"/>
          </a:ln>
        </p:spPr>
      </p:cxnSp>
      <p:cxnSp>
        <p:nvCxnSpPr>
          <p:cNvPr id="116" name="Google Shape;116;p11"/>
          <p:cNvCxnSpPr/>
          <p:nvPr/>
        </p:nvCxnSpPr>
        <p:spPr>
          <a:xfrm flipH="1">
            <a:off x="6586763" y="11362651"/>
            <a:ext cx="359100" cy="513900"/>
          </a:xfrm>
          <a:prstGeom prst="straightConnector1">
            <a:avLst/>
          </a:prstGeom>
          <a:noFill/>
          <a:ln cap="flat" cmpd="sng" w="38100">
            <a:solidFill>
              <a:srgbClr val="000000"/>
            </a:solidFill>
            <a:prstDash val="solid"/>
            <a:miter lim="400000"/>
            <a:headEnd len="sm" w="sm" type="none"/>
            <a:tailEnd len="med" w="med" type="triangle"/>
          </a:ln>
        </p:spPr>
      </p:cxnSp>
      <p:cxnSp>
        <p:nvCxnSpPr>
          <p:cNvPr id="117" name="Google Shape;117;p11"/>
          <p:cNvCxnSpPr/>
          <p:nvPr/>
        </p:nvCxnSpPr>
        <p:spPr>
          <a:xfrm>
            <a:off x="8888103" y="11362651"/>
            <a:ext cx="382800" cy="513900"/>
          </a:xfrm>
          <a:prstGeom prst="straightConnector1">
            <a:avLst/>
          </a:prstGeom>
          <a:noFill/>
          <a:ln cap="flat" cmpd="sng" w="38100">
            <a:solidFill>
              <a:srgbClr val="000000"/>
            </a:solidFill>
            <a:prstDash val="solid"/>
            <a:miter lim="400000"/>
            <a:headEnd len="sm" w="sm"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2"/>
          <p:cNvSpPr txBox="1"/>
          <p:nvPr>
            <p:ph idx="1" type="body"/>
          </p:nvPr>
        </p:nvSpPr>
        <p:spPr>
          <a:xfrm>
            <a:off x="1524000" y="4826000"/>
            <a:ext cx="21336000" cy="72975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None/>
            </a:pPr>
            <a:r>
              <a:rPr lang="en-US"/>
              <a:t>Typically most DP problems involve one of the following:</a:t>
            </a:r>
            <a:endParaRPr/>
          </a:p>
          <a:p>
            <a:pPr indent="-673100" lvl="0" marL="914400" rtl="0" algn="l">
              <a:lnSpc>
                <a:spcPct val="120000"/>
              </a:lnSpc>
              <a:spcBef>
                <a:spcPts val="0"/>
              </a:spcBef>
              <a:spcAft>
                <a:spcPts val="0"/>
              </a:spcAft>
              <a:buSzPts val="7000"/>
              <a:buChar char="-"/>
            </a:pPr>
            <a:r>
              <a:rPr lang="en-US"/>
              <a:t>Finding the Maximum or Minimum of something</a:t>
            </a:r>
            <a:endParaRPr/>
          </a:p>
          <a:p>
            <a:pPr indent="-673100" lvl="0" marL="914400" rtl="0" algn="l">
              <a:lnSpc>
                <a:spcPct val="120000"/>
              </a:lnSpc>
              <a:spcBef>
                <a:spcPts val="0"/>
              </a:spcBef>
              <a:spcAft>
                <a:spcPts val="0"/>
              </a:spcAft>
              <a:buSzPts val="7000"/>
              <a:buChar char="-"/>
            </a:pPr>
            <a:r>
              <a:rPr lang="en-US"/>
              <a:t>Optimizing (finding the best/worst) of something.</a:t>
            </a:r>
            <a:endParaRPr/>
          </a:p>
          <a:p>
            <a:pPr indent="-673100" lvl="0" marL="914400" rtl="0" algn="l">
              <a:lnSpc>
                <a:spcPct val="120000"/>
              </a:lnSpc>
              <a:spcBef>
                <a:spcPts val="0"/>
              </a:spcBef>
              <a:spcAft>
                <a:spcPts val="0"/>
              </a:spcAft>
              <a:buSzPts val="7000"/>
              <a:buChar char="-"/>
            </a:pPr>
            <a:r>
              <a:rPr lang="en-US"/>
              <a:t>Counting the total number of something.</a:t>
            </a:r>
            <a:endParaRPr/>
          </a:p>
          <a:p>
            <a:pPr indent="0" lvl="0" marL="0" rtl="0" algn="l">
              <a:lnSpc>
                <a:spcPct val="120000"/>
              </a:lnSpc>
              <a:spcBef>
                <a:spcPts val="0"/>
              </a:spcBef>
              <a:spcAft>
                <a:spcPts val="0"/>
              </a:spcAft>
              <a:buNone/>
            </a:pPr>
            <a:r>
              <a:t/>
            </a:r>
            <a:endParaRPr/>
          </a:p>
          <a:p>
            <a:pPr indent="0" lvl="0" marL="0" rtl="0" algn="l">
              <a:lnSpc>
                <a:spcPct val="120000"/>
              </a:lnSpc>
              <a:spcBef>
                <a:spcPts val="0"/>
              </a:spcBef>
              <a:spcAft>
                <a:spcPts val="0"/>
              </a:spcAft>
              <a:buClr>
                <a:srgbClr val="385998"/>
              </a:buClr>
              <a:buSzPts val="7000"/>
              <a:buFont typeface="Arial"/>
              <a:buNone/>
            </a:pPr>
            <a:r>
              <a:t/>
            </a:r>
            <a:endParaRPr/>
          </a:p>
        </p:txBody>
      </p:sp>
      <p:sp>
        <p:nvSpPr>
          <p:cNvPr id="123" name="Google Shape;123;p12"/>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Dynamic Programming</a:t>
            </a:r>
            <a:endParaRPr/>
          </a:p>
        </p:txBody>
      </p:sp>
      <p:sp>
        <p:nvSpPr>
          <p:cNvPr id="124" name="Google Shape;124;p12"/>
          <p:cNvSpPr txBox="1"/>
          <p:nvPr>
            <p:ph idx="2" type="body"/>
          </p:nvPr>
        </p:nvSpPr>
        <p:spPr>
          <a:xfrm>
            <a:off x="1524000" y="2921000"/>
            <a:ext cx="21336000" cy="111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Identifying Dynamic Programming Problems.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13"/>
          <p:cNvSpPr txBox="1"/>
          <p:nvPr>
            <p:ph type="title"/>
          </p:nvPr>
        </p:nvSpPr>
        <p:spPr>
          <a:xfrm>
            <a:off x="1524000" y="1041400"/>
            <a:ext cx="21336000" cy="18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Dynamic Programming</a:t>
            </a:r>
            <a:endParaRPr/>
          </a:p>
        </p:txBody>
      </p:sp>
      <p:sp>
        <p:nvSpPr>
          <p:cNvPr id="130" name="Google Shape;130;p13"/>
          <p:cNvSpPr txBox="1"/>
          <p:nvPr>
            <p:ph idx="1" type="body"/>
          </p:nvPr>
        </p:nvSpPr>
        <p:spPr>
          <a:xfrm>
            <a:off x="1524000" y="5491125"/>
            <a:ext cx="21614400" cy="69135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7000"/>
              <a:buNone/>
            </a:pPr>
            <a:r>
              <a:rPr lang="en-US"/>
              <a:t>Problems that exhibit both Optimal Sub-Structure and Overlapping Sub-Problems properties are great candidates for solving with a dynamic programming algorithm.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Facebook">
      <a:dk1>
        <a:srgbClr val="53585F"/>
      </a:dk1>
      <a:lt1>
        <a:srgbClr val="FFFFFF"/>
      </a:lt1>
      <a:dk2>
        <a:srgbClr val="7D8490"/>
      </a:dk2>
      <a:lt2>
        <a:srgbClr val="EDEEF1"/>
      </a:lt2>
      <a:accent1>
        <a:srgbClr val="3B5998"/>
      </a:accent1>
      <a:accent2>
        <a:srgbClr val="6D84B4"/>
      </a:accent2>
      <a:accent3>
        <a:srgbClr val="D8DFEA"/>
      </a:accent3>
      <a:accent4>
        <a:srgbClr val="FBC300"/>
      </a:accent4>
      <a:accent5>
        <a:srgbClr val="FBEAAD"/>
      </a:accent5>
      <a:accent6>
        <a:srgbClr val="5890FF"/>
      </a:accent6>
      <a:hlink>
        <a:srgbClr val="0000FF"/>
      </a:hlink>
      <a:folHlink>
        <a:srgbClr val="00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