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3716000" cx="24384000"/>
  <p:notesSz cx="6858000" cy="9144000"/>
  <p:embeddedFontLst>
    <p:embeddedFont>
      <p:font typeface="Merriweather Sans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2" orient="horz"/>
        <p:guide pos="78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erriweather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Sans-italic.fntdata"/><Relationship Id="rId14" Type="http://schemas.openxmlformats.org/officeDocument/2006/relationships/font" Target="fonts/MerriweatherSans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MerriweatherSa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9007e5ba4_0_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g59007e5ba4_0_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6bbc5d56c_0_2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56bbc5d56c_0_2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6c045696c_2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56c045696c_2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007e5ba4_0_2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Solutions: https://repl.it/@dsyang/DynamicProgrammingAns</a:t>
            </a:r>
            <a:endParaRPr/>
          </a:p>
        </p:txBody>
      </p:sp>
      <p:sp>
        <p:nvSpPr>
          <p:cNvPr id="52" name="Google Shape;52;g59007e5ba4_0_2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210518c4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Solutions: https://repl.it/@dsyang/DynamicProgrammingAns</a:t>
            </a:r>
            <a:endParaRPr/>
          </a:p>
        </p:txBody>
      </p:sp>
      <p:sp>
        <p:nvSpPr>
          <p:cNvPr id="59" name="Google Shape;59;g59210518c4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stitial" showMasterSp="0">
  <p:cSld name="Interstitial">
    <p:bg>
      <p:bgPr>
        <a:solidFill>
          <a:schemeClr val="accen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Subtitle" showMasterSp="0">
  <p:cSld name="Paragraph Sub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 showMasterSp="0">
  <p:cSld name="Bullet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-Cover.pdf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696" y="5080000"/>
            <a:ext cx="10106526" cy="35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pl.it/@dsyang/DynamicProgramm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hackerrank.com/contests/cst370-s19-hw6/challenges" TargetMode="External"/><Relationship Id="rId4" Type="http://schemas.openxmlformats.org/officeDocument/2006/relationships/hyperlink" Target="https://open.kattis.com/problems/longincsubse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1524000" y="4412075"/>
            <a:ext cx="21336000" cy="9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/>
              <a:t>370.S19.Lesson28.Quiz</a:t>
            </a:r>
            <a:endParaRPr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/>
              <a:t>	password: hotpotato</a:t>
            </a:r>
            <a:endParaRPr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/>
              <a:t>Homework 6 due Tuesday </a:t>
            </a:r>
            <a:r>
              <a:rPr b="1" lang="en-US" sz="6500"/>
              <a:t>5/7/19 (soon!)</a:t>
            </a:r>
            <a:endParaRPr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/>
              <a:t>Final exam is Tuesday </a:t>
            </a:r>
            <a:r>
              <a:rPr b="1" lang="en-US" sz="6500"/>
              <a:t>5/14/19</a:t>
            </a:r>
            <a:r>
              <a:rPr lang="en-US" sz="6500"/>
              <a:t>*</a:t>
            </a:r>
            <a:endParaRPr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/>
              <a:t>Fill out slack poll about cupcakes on the last day of class!</a:t>
            </a:r>
            <a:endParaRPr sz="6500"/>
          </a:p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quiz on iLearn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1521833" y="5183696"/>
            <a:ext cx="21340333" cy="3053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CST 370 – ADVANCED ALGORITHMS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Dynamic Programming III</a:t>
            </a:r>
            <a:endParaRPr b="1" i="0" sz="1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524000" y="4412075"/>
            <a:ext cx="21336000" cy="9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3825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eriod"/>
            </a:pPr>
            <a:r>
              <a:rPr lang="en-US"/>
              <a:t>See how to use Dynamic Programming to solve the knapsack problem.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23825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eriod"/>
            </a:pPr>
            <a:r>
              <a:rPr lang="en-US"/>
              <a:t>Spend time working on homework 6.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23825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eriod"/>
            </a:pPr>
            <a:r>
              <a:rPr lang="en-US"/>
              <a:t>Complete at least one problem on hw6.</a:t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be able to…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600"/>
              <a:t>Mark Zuckerberg says he’ll buy you anything from Best Buy as long as you can fit it in a shopping cart.  The cart can hold at most x lbs. how do you pick the most expensive things to fit into the cart and get for free?</a:t>
            </a:r>
            <a:endParaRPr i="1" sz="6600"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 Example</a:t>
            </a:r>
            <a:endParaRPr/>
          </a:p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Knapsack 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524000" y="4826000"/>
            <a:ext cx="10871100" cy="8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600"/>
              <a:t>num_items = 4</a:t>
            </a:r>
            <a:endParaRPr sz="6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 sz="6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600"/>
              <a:t>value[] = [5, 4, 3, 2]</a:t>
            </a:r>
            <a:endParaRPr sz="6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 sz="6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600"/>
              <a:t>weights[] = [4, 3, 2, 1]</a:t>
            </a:r>
            <a:endParaRPr sz="6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 sz="6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600"/>
              <a:t>cart_limit = 6</a:t>
            </a:r>
            <a:endParaRPr sz="6600"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 Example</a:t>
            </a:r>
            <a:endParaRPr/>
          </a:p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Knapsack Problem</a:t>
            </a:r>
            <a:endParaRPr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3725" y="477520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/>
              <a:t>Break it into sub-problems. </a:t>
            </a:r>
            <a:endParaRPr/>
          </a:p>
          <a:p>
            <a:pPr indent="-609600" lvl="0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hint: A given item, can either be in the cart or not.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https://repl.it/@dsyang/DynamicProgramming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 Example</a:t>
            </a:r>
            <a:endParaRPr/>
          </a:p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Knapsack Problem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1524000" y="4826000"/>
            <a:ext cx="21336000" cy="87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000"/>
              <a:t>pdf on iLearn: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000" u="sng">
                <a:solidFill>
                  <a:schemeClr val="hlink"/>
                </a:solidFill>
                <a:hlinkClick r:id="rId3"/>
              </a:rPr>
              <a:t>https://www.hackerrank.com/contests/cst370-s19-hw6/challenges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000"/>
              <a:t>I suggest looking at </a:t>
            </a:r>
            <a:r>
              <a:rPr b="1" lang="en-US" sz="6000"/>
              <a:t>leap frog</a:t>
            </a:r>
            <a:r>
              <a:rPr lang="en-US" sz="6000"/>
              <a:t> or </a:t>
            </a:r>
            <a:r>
              <a:rPr b="1" lang="en-US" sz="6000"/>
              <a:t>stairs</a:t>
            </a:r>
            <a:r>
              <a:rPr lang="en-US" sz="6000"/>
              <a:t> first.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000"/>
              <a:t>finished with everything? </a:t>
            </a:r>
            <a:r>
              <a:rPr lang="en-US" sz="6000" u="sng">
                <a:solidFill>
                  <a:schemeClr val="hlink"/>
                </a:solidFill>
                <a:hlinkClick r:id="rId4"/>
              </a:rPr>
              <a:t>https://open.kattis.com/problems/longincsubseq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Work-Time</a:t>
            </a:r>
            <a:endParaRPr/>
          </a:p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6 has lots of DP problems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