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13716000" cx="24384000"/>
  <p:notesSz cx="6858000" cy="9144000"/>
  <p:embeddedFontLst>
    <p:embeddedFont>
      <p:font typeface="Merriweather Sans"/>
      <p:regular r:id="rId40"/>
      <p:bold r:id="rId41"/>
      <p:italic r:id="rId42"/>
      <p:boldItalic r:id="rId43"/>
    </p:embeddedFont>
    <p:embeddedFont>
      <p:font typeface="Helvetica Neue"/>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312">
          <p15:clr>
            <a:srgbClr val="A4A3A4"/>
          </p15:clr>
        </p15:guide>
        <p15:guide id="2" pos="78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5312" orient="horz"/>
        <p:guide pos="780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Sans-regular.fntdata"/><Relationship Id="rId20" Type="http://schemas.openxmlformats.org/officeDocument/2006/relationships/slide" Target="slides/slide15.xml"/><Relationship Id="rId42" Type="http://schemas.openxmlformats.org/officeDocument/2006/relationships/font" Target="fonts/MerriweatherSans-italic.fntdata"/><Relationship Id="rId41" Type="http://schemas.openxmlformats.org/officeDocument/2006/relationships/font" Target="fonts/MerriweatherSans-bold.fntdata"/><Relationship Id="rId22" Type="http://schemas.openxmlformats.org/officeDocument/2006/relationships/slide" Target="slides/slide17.xml"/><Relationship Id="rId44" Type="http://schemas.openxmlformats.org/officeDocument/2006/relationships/font" Target="fonts/HelveticaNeue-regular.fntdata"/><Relationship Id="rId21" Type="http://schemas.openxmlformats.org/officeDocument/2006/relationships/slide" Target="slides/slide16.xml"/><Relationship Id="rId43" Type="http://schemas.openxmlformats.org/officeDocument/2006/relationships/font" Target="fonts/MerriweatherSans-boldItalic.fntdata"/><Relationship Id="rId24" Type="http://schemas.openxmlformats.org/officeDocument/2006/relationships/slide" Target="slides/slide19.xml"/><Relationship Id="rId46" Type="http://schemas.openxmlformats.org/officeDocument/2006/relationships/font" Target="fonts/HelveticaNeue-italic.fntdata"/><Relationship Id="rId23" Type="http://schemas.openxmlformats.org/officeDocument/2006/relationships/slide" Target="slides/slide18.xml"/><Relationship Id="rId45"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HelveticaNeue-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1pPr>
            <a:lvl2pPr indent="-228600" lvl="1" marL="9144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2pPr>
            <a:lvl3pPr indent="-228600" lvl="2" marL="13716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3pPr>
            <a:lvl4pPr indent="-228600" lvl="3" marL="18288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4pPr>
            <a:lvl5pPr indent="-228600" lvl="4" marL="22860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5pPr>
            <a:lvl6pPr indent="-228600" lvl="5" marL="27432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6pPr>
            <a:lvl7pPr indent="-228600" lvl="6" marL="32004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7pPr>
            <a:lvl8pPr indent="-228600" lvl="7" marL="36576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8pPr>
            <a:lvl9pPr indent="-228600" lvl="8" marL="41148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etitcolas.net/fabien/kerckhoff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etitcolas.net/fabien/kerckhoff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etitcolas.net/fabien/kerckhoffs/"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etitcolas.net/fabien/kerckhoff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etitcolas.net/fabien/kerckhoffs/"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etitcolas.net/fabien/kerckhoffs/"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etitcolas.net/fabien/kerckhoff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etitcolas.net/fabien/kerckhoffs/"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etitcolas.net/fabien/kerckhoffs/"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etitcolas.net/fabien/kerckhoffs/"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etitcolas.net/fabien/kerckhoffs/"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etitcolas.net/fabien/kerckhoffs/"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 name="Shape 16"/>
        <p:cNvGrpSpPr/>
        <p:nvPr/>
      </p:nvGrpSpPr>
      <p:grpSpPr>
        <a:xfrm>
          <a:off x="0" y="0"/>
          <a:ext cx="0" cy="0"/>
          <a:chOff x="0" y="0"/>
          <a:chExt cx="0" cy="0"/>
        </a:xfrm>
      </p:grpSpPr>
      <p:sp>
        <p:nvSpPr>
          <p:cNvPr id="17" name="Google Shape;17;g59007e5ba4_0_3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 name="Google Shape;18;g59007e5ba4_0_3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9210518c4_0_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950">
                <a:solidFill>
                  <a:srgbClr val="222222"/>
                </a:solidFill>
                <a:highlight>
                  <a:srgbClr val="EAF3FF"/>
                </a:highlight>
                <a:latin typeface="Arial"/>
                <a:ea typeface="Arial"/>
                <a:cs typeface="Arial"/>
                <a:sym typeface="Arial"/>
              </a:rPr>
              <a:t>Petitcolas, Fabien, </a:t>
            </a:r>
            <a:r>
              <a:rPr i="1" lang="en-US" sz="950" u="sng">
                <a:solidFill>
                  <a:srgbClr val="663366"/>
                </a:solidFill>
                <a:latin typeface="Arial"/>
                <a:ea typeface="Arial"/>
                <a:cs typeface="Arial"/>
                <a:sym typeface="Arial"/>
                <a:hlinkClick r:id="rId2"/>
              </a:rPr>
              <a:t>electronic version and English translation of "La cryptographie militaire</a:t>
            </a:r>
            <a:endParaRPr/>
          </a:p>
        </p:txBody>
      </p:sp>
      <p:sp>
        <p:nvSpPr>
          <p:cNvPr id="81" name="Google Shape;81;g59210518c4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71ef4cb16_0_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950">
                <a:solidFill>
                  <a:srgbClr val="222222"/>
                </a:solidFill>
                <a:highlight>
                  <a:srgbClr val="EAF3FF"/>
                </a:highlight>
                <a:latin typeface="Arial"/>
                <a:ea typeface="Arial"/>
                <a:cs typeface="Arial"/>
                <a:sym typeface="Arial"/>
              </a:rPr>
              <a:t>Petitcolas, Fabien, </a:t>
            </a:r>
            <a:r>
              <a:rPr i="1" lang="en-US" sz="950" u="sng">
                <a:solidFill>
                  <a:srgbClr val="663366"/>
                </a:solidFill>
                <a:latin typeface="Arial"/>
                <a:ea typeface="Arial"/>
                <a:cs typeface="Arial"/>
                <a:sym typeface="Arial"/>
                <a:hlinkClick r:id="rId2"/>
              </a:rPr>
              <a:t>electronic version and English translation of "La cryptographie militaire</a:t>
            </a:r>
            <a:endParaRPr/>
          </a:p>
        </p:txBody>
      </p:sp>
      <p:sp>
        <p:nvSpPr>
          <p:cNvPr id="88" name="Google Shape;88;g571ef4cb16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71ef4cb16_0_7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950">
                <a:solidFill>
                  <a:srgbClr val="222222"/>
                </a:solidFill>
                <a:highlight>
                  <a:srgbClr val="EAF3FF"/>
                </a:highlight>
                <a:latin typeface="Arial"/>
                <a:ea typeface="Arial"/>
                <a:cs typeface="Arial"/>
                <a:sym typeface="Arial"/>
              </a:rPr>
              <a:t>Petitcolas, Fabien, </a:t>
            </a:r>
            <a:r>
              <a:rPr i="1" lang="en-US" sz="950" u="sng">
                <a:solidFill>
                  <a:srgbClr val="663366"/>
                </a:solidFill>
                <a:latin typeface="Arial"/>
                <a:ea typeface="Arial"/>
                <a:cs typeface="Arial"/>
                <a:sym typeface="Arial"/>
                <a:hlinkClick r:id="rId2"/>
              </a:rPr>
              <a:t>electronic version and English translation of "La cryptographie militaire</a:t>
            </a:r>
            <a:endParaRPr/>
          </a:p>
        </p:txBody>
      </p:sp>
      <p:sp>
        <p:nvSpPr>
          <p:cNvPr id="95" name="Google Shape;95;g571ef4cb16_0_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71ef4cb16_0_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292100" lvl="0" marL="457200" rtl="0" algn="l">
              <a:spcBef>
                <a:spcPts val="0"/>
              </a:spcBef>
              <a:spcAft>
                <a:spcPts val="0"/>
              </a:spcAft>
              <a:buSzPts val="1000"/>
              <a:buChar char="-"/>
            </a:pPr>
            <a:r>
              <a:rPr lang="en-US" sz="1000">
                <a:latin typeface="Arial"/>
                <a:ea typeface="Arial"/>
                <a:cs typeface="Arial"/>
                <a:sym typeface="Arial"/>
              </a:rPr>
              <a:t>Steps to Diffie Hellman.  </a:t>
            </a:r>
            <a:endParaRPr sz="1000">
              <a:latin typeface="Arial"/>
              <a:ea typeface="Arial"/>
              <a:cs typeface="Arial"/>
              <a:sym typeface="Arial"/>
            </a:endParaRPr>
          </a:p>
          <a:p>
            <a:pPr indent="-292100" lvl="1" marL="914400" rtl="0" algn="l">
              <a:spcBef>
                <a:spcPts val="0"/>
              </a:spcBef>
              <a:spcAft>
                <a:spcPts val="0"/>
              </a:spcAft>
              <a:buSzPts val="1000"/>
              <a:buChar char="-"/>
            </a:pPr>
            <a:r>
              <a:rPr lang="en-US" sz="1000">
                <a:latin typeface="Arial"/>
                <a:ea typeface="Arial"/>
                <a:cs typeface="Arial"/>
                <a:sym typeface="Arial"/>
              </a:rPr>
              <a:t>1. Alice and Bob agree on two prime numbers: g and p</a:t>
            </a:r>
            <a:endParaRPr sz="1000">
              <a:latin typeface="Arial"/>
              <a:ea typeface="Arial"/>
              <a:cs typeface="Arial"/>
              <a:sym typeface="Arial"/>
            </a:endParaRPr>
          </a:p>
          <a:p>
            <a:pPr indent="-292100" lvl="1" marL="914400" rtl="0" algn="l">
              <a:spcBef>
                <a:spcPts val="0"/>
              </a:spcBef>
              <a:spcAft>
                <a:spcPts val="0"/>
              </a:spcAft>
              <a:buSzPts val="1000"/>
              <a:buChar char="-"/>
            </a:pPr>
            <a:r>
              <a:rPr lang="en-US" sz="1000">
                <a:latin typeface="Arial"/>
                <a:ea typeface="Arial"/>
                <a:cs typeface="Arial"/>
                <a:sym typeface="Arial"/>
              </a:rPr>
              <a:t>2. Alice picks a secret number (also prime) ‘a’ and computes g^a mod p. She shares the result, A to Bob.</a:t>
            </a:r>
            <a:endParaRPr sz="1000">
              <a:latin typeface="Arial"/>
              <a:ea typeface="Arial"/>
              <a:cs typeface="Arial"/>
              <a:sym typeface="Arial"/>
            </a:endParaRPr>
          </a:p>
          <a:p>
            <a:pPr indent="-292100" lvl="1" marL="914400" rtl="0" algn="l">
              <a:spcBef>
                <a:spcPts val="0"/>
              </a:spcBef>
              <a:spcAft>
                <a:spcPts val="0"/>
              </a:spcAft>
              <a:buSzPts val="1000"/>
              <a:buChar char="-"/>
            </a:pPr>
            <a:r>
              <a:rPr lang="en-US" sz="1000">
                <a:latin typeface="Arial"/>
                <a:ea typeface="Arial"/>
                <a:cs typeface="Arial"/>
                <a:sym typeface="Arial"/>
              </a:rPr>
              <a:t>3. Bob picks a secret number (also prime) ‘b’ and computs g^b mod p.  He shares the result B to Alice. </a:t>
            </a:r>
            <a:endParaRPr sz="1000">
              <a:latin typeface="Arial"/>
              <a:ea typeface="Arial"/>
              <a:cs typeface="Arial"/>
              <a:sym typeface="Arial"/>
            </a:endParaRPr>
          </a:p>
          <a:p>
            <a:pPr indent="-292100" lvl="1" marL="914400" rtl="0" algn="l">
              <a:spcBef>
                <a:spcPts val="0"/>
              </a:spcBef>
              <a:spcAft>
                <a:spcPts val="0"/>
              </a:spcAft>
              <a:buSzPts val="1000"/>
              <a:buChar char="-"/>
            </a:pPr>
            <a:r>
              <a:rPr lang="en-US" sz="1000">
                <a:latin typeface="Arial"/>
                <a:ea typeface="Arial"/>
                <a:cs typeface="Arial"/>
                <a:sym typeface="Arial"/>
              </a:rPr>
              <a:t>4. Alice computes B ^ a mod p.  Bob computes A ^ b mod p.  </a:t>
            </a:r>
            <a:endParaRPr sz="1000">
              <a:latin typeface="Arial"/>
              <a:ea typeface="Arial"/>
              <a:cs typeface="Arial"/>
              <a:sym typeface="Arial"/>
            </a:endParaRPr>
          </a:p>
          <a:p>
            <a:pPr indent="-292100" lvl="1" marL="914400" rtl="0" algn="l">
              <a:spcBef>
                <a:spcPts val="0"/>
              </a:spcBef>
              <a:spcAft>
                <a:spcPts val="0"/>
              </a:spcAft>
              <a:buSzPts val="1000"/>
              <a:buChar char="-"/>
            </a:pPr>
            <a:r>
              <a:rPr lang="en-US" sz="1000">
                <a:latin typeface="Arial"/>
                <a:ea typeface="Arial"/>
                <a:cs typeface="Arial"/>
                <a:sym typeface="Arial"/>
              </a:rPr>
              <a:t>5. Those two numbers are identical and is the shared secret key K.  They can now use the K to encrypt and decrypt messages.</a:t>
            </a:r>
            <a:endParaRPr/>
          </a:p>
        </p:txBody>
      </p:sp>
      <p:sp>
        <p:nvSpPr>
          <p:cNvPr id="102" name="Google Shape;102;g571ef4cb16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71ef4cb16_0_8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(Technically british intelligence figured it out in 1969 but that classified until 1997)</a:t>
            </a:r>
            <a:endParaRPr/>
          </a:p>
        </p:txBody>
      </p:sp>
      <p:sp>
        <p:nvSpPr>
          <p:cNvPr id="109" name="Google Shape;109;g571ef4cb16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71ef4cb16_0_9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(Technically british intelligence figured it out in 1969 but that classified until 1997)</a:t>
            </a:r>
            <a:endParaRPr/>
          </a:p>
        </p:txBody>
      </p:sp>
      <p:sp>
        <p:nvSpPr>
          <p:cNvPr id="116" name="Google Shape;116;g571ef4cb16_0_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71ef4cb16_0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950">
                <a:solidFill>
                  <a:srgbClr val="222222"/>
                </a:solidFill>
                <a:highlight>
                  <a:srgbClr val="EAF3FF"/>
                </a:highlight>
                <a:latin typeface="Arial"/>
                <a:ea typeface="Arial"/>
                <a:cs typeface="Arial"/>
                <a:sym typeface="Arial"/>
              </a:rPr>
              <a:t>Petitcolas, Fabien, </a:t>
            </a:r>
            <a:r>
              <a:rPr i="1" lang="en-US" sz="950" u="sng">
                <a:solidFill>
                  <a:srgbClr val="663366"/>
                </a:solidFill>
                <a:latin typeface="Arial"/>
                <a:ea typeface="Arial"/>
                <a:cs typeface="Arial"/>
                <a:sym typeface="Arial"/>
                <a:hlinkClick r:id="rId2"/>
              </a:rPr>
              <a:t>electronic version and English translation of "La cryptographie militaire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000">
                <a:latin typeface="Arial"/>
                <a:ea typeface="Arial"/>
                <a:cs typeface="Arial"/>
                <a:sym typeface="Arial"/>
              </a:rPr>
              <a:t>The reason this works is because both sides have essentially computed the same number: g^ab mod p.  </a:t>
            </a:r>
            <a:endParaRPr sz="1000">
              <a:latin typeface="Arial"/>
              <a:ea typeface="Arial"/>
              <a:cs typeface="Arial"/>
              <a:sym typeface="Arial"/>
            </a:endParaRPr>
          </a:p>
          <a:p>
            <a:pPr indent="0" lvl="0" marL="0" rtl="0" algn="l">
              <a:spcBef>
                <a:spcPts val="0"/>
              </a:spcBef>
              <a:spcAft>
                <a:spcPts val="0"/>
              </a:spcAft>
              <a:buNone/>
            </a:pPr>
            <a:r>
              <a:t/>
            </a:r>
            <a:endParaRPr sz="1000">
              <a:latin typeface="Arial"/>
              <a:ea typeface="Arial"/>
              <a:cs typeface="Arial"/>
              <a:sym typeface="Arial"/>
            </a:endParaRPr>
          </a:p>
          <a:p>
            <a:pPr indent="0" lvl="0" marL="0" rtl="0" algn="l">
              <a:spcBef>
                <a:spcPts val="0"/>
              </a:spcBef>
              <a:spcAft>
                <a:spcPts val="0"/>
              </a:spcAft>
              <a:buNone/>
            </a:pPr>
            <a:r>
              <a:rPr lang="en-US" sz="1000">
                <a:latin typeface="Arial"/>
                <a:ea typeface="Arial"/>
                <a:cs typeface="Arial"/>
                <a:sym typeface="Arial"/>
              </a:rPr>
              <a:t>In Number Theory, there’s no known fast algorithm to figure out g^ab mod p given g^a mod p and g^b mod p for prime gs and ps. </a:t>
            </a:r>
            <a:endParaRPr sz="1000">
              <a:latin typeface="Arial"/>
              <a:ea typeface="Arial"/>
              <a:cs typeface="Arial"/>
              <a:sym typeface="Arial"/>
            </a:endParaRPr>
          </a:p>
          <a:p>
            <a:pPr indent="0" lvl="0" marL="0" rtl="0" algn="l">
              <a:spcBef>
                <a:spcPts val="0"/>
              </a:spcBef>
              <a:spcAft>
                <a:spcPts val="0"/>
              </a:spcAft>
              <a:buNone/>
            </a:pPr>
            <a:r>
              <a:t/>
            </a:r>
            <a:endParaRPr sz="1000">
              <a:latin typeface="Arial"/>
              <a:ea typeface="Arial"/>
              <a:cs typeface="Arial"/>
              <a:sym typeface="Arial"/>
            </a:endParaRPr>
          </a:p>
          <a:p>
            <a:pPr indent="0" lvl="0" marL="0" rtl="0" algn="l">
              <a:spcBef>
                <a:spcPts val="0"/>
              </a:spcBef>
              <a:spcAft>
                <a:spcPts val="0"/>
              </a:spcAft>
              <a:buNone/>
            </a:pPr>
            <a:r>
              <a:rPr lang="en-US" sz="1000">
                <a:latin typeface="Arial"/>
                <a:ea typeface="Arial"/>
                <a:cs typeface="Arial"/>
                <a:sym typeface="Arial"/>
              </a:rPr>
              <a:t>This has been called the Diffie Hellman problem or discrete log problem and it’s survived decades of analysis by mathemeticians. </a:t>
            </a:r>
            <a:endParaRPr sz="1000">
              <a:latin typeface="Arial"/>
              <a:ea typeface="Arial"/>
              <a:cs typeface="Arial"/>
              <a:sym typeface="Arial"/>
            </a:endParaRPr>
          </a:p>
          <a:p>
            <a:pPr indent="0" lvl="0" marL="0" rtl="0" algn="l">
              <a:spcBef>
                <a:spcPts val="0"/>
              </a:spcBef>
              <a:spcAft>
                <a:spcPts val="0"/>
              </a:spcAft>
              <a:buNone/>
            </a:pPr>
            <a:r>
              <a:t/>
            </a:r>
            <a:endParaRPr/>
          </a:p>
        </p:txBody>
      </p:sp>
      <p:sp>
        <p:nvSpPr>
          <p:cNvPr id="123" name="Google Shape;123;g571ef4cb16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71ef4cb16_0_9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950">
                <a:solidFill>
                  <a:srgbClr val="222222"/>
                </a:solidFill>
                <a:highlight>
                  <a:srgbClr val="EAF3FF"/>
                </a:highlight>
                <a:latin typeface="Arial"/>
                <a:ea typeface="Arial"/>
                <a:cs typeface="Arial"/>
                <a:sym typeface="Arial"/>
              </a:rPr>
              <a:t>Petitcolas, Fabien, </a:t>
            </a:r>
            <a:r>
              <a:rPr i="1" lang="en-US" sz="950" u="sng">
                <a:solidFill>
                  <a:srgbClr val="663366"/>
                </a:solidFill>
                <a:latin typeface="Arial"/>
                <a:ea typeface="Arial"/>
                <a:cs typeface="Arial"/>
                <a:sym typeface="Arial"/>
                <a:hlinkClick r:id="rId2"/>
              </a:rPr>
              <a:t>electronic version and English translation of "La cryptographie militaire</a:t>
            </a:r>
            <a:endParaRPr/>
          </a:p>
        </p:txBody>
      </p:sp>
      <p:sp>
        <p:nvSpPr>
          <p:cNvPr id="130" name="Google Shape;130;g571ef4cb16_0_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71ef4cb16_0_10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950">
                <a:solidFill>
                  <a:srgbClr val="222222"/>
                </a:solidFill>
                <a:highlight>
                  <a:srgbClr val="EAF3FF"/>
                </a:highlight>
                <a:latin typeface="Arial"/>
                <a:ea typeface="Arial"/>
                <a:cs typeface="Arial"/>
                <a:sym typeface="Arial"/>
              </a:rPr>
              <a:t>Petitcolas, Fabien, </a:t>
            </a:r>
            <a:r>
              <a:rPr i="1" lang="en-US" sz="950" u="sng">
                <a:solidFill>
                  <a:srgbClr val="663366"/>
                </a:solidFill>
                <a:latin typeface="Arial"/>
                <a:ea typeface="Arial"/>
                <a:cs typeface="Arial"/>
                <a:sym typeface="Arial"/>
                <a:hlinkClick r:id="rId2"/>
              </a:rPr>
              <a:t>electronic version and English translation of "La cryptographie militaire</a:t>
            </a:r>
            <a:endParaRPr/>
          </a:p>
        </p:txBody>
      </p:sp>
      <p:sp>
        <p:nvSpPr>
          <p:cNvPr id="137" name="Google Shape;137;g571ef4cb16_0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71ef4cb16_0_10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950">
                <a:solidFill>
                  <a:srgbClr val="222222"/>
                </a:solidFill>
                <a:highlight>
                  <a:srgbClr val="EAF3FF"/>
                </a:highlight>
                <a:latin typeface="Arial"/>
                <a:ea typeface="Arial"/>
                <a:cs typeface="Arial"/>
                <a:sym typeface="Arial"/>
              </a:rPr>
              <a:t>Petitcolas, Fabien, </a:t>
            </a:r>
            <a:r>
              <a:rPr i="1" lang="en-US" sz="950" u="sng">
                <a:solidFill>
                  <a:srgbClr val="663366"/>
                </a:solidFill>
                <a:latin typeface="Arial"/>
                <a:ea typeface="Arial"/>
                <a:cs typeface="Arial"/>
                <a:sym typeface="Arial"/>
                <a:hlinkClick r:id="rId2"/>
              </a:rPr>
              <a:t>electronic version and English translation of "La cryptographie militaire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000">
                <a:latin typeface="Arial"/>
                <a:ea typeface="Arial"/>
                <a:cs typeface="Arial"/>
                <a:sym typeface="Arial"/>
              </a:rPr>
              <a:t>Lets do this again with Alice and Bob.  This time, they’re communicating by passing notes in class through a person Derek. Derek is curious and wants to read the messages between Alice and Bob.  When they share the p and n, Derek writes it down before passing the note on.</a:t>
            </a:r>
            <a:endParaRPr sz="1000">
              <a:latin typeface="Arial"/>
              <a:ea typeface="Arial"/>
              <a:cs typeface="Arial"/>
              <a:sym typeface="Arial"/>
            </a:endParaRPr>
          </a:p>
          <a:p>
            <a:pPr indent="0" lvl="0" marL="0" rtl="0" algn="l">
              <a:spcBef>
                <a:spcPts val="0"/>
              </a:spcBef>
              <a:spcAft>
                <a:spcPts val="0"/>
              </a:spcAft>
              <a:buNone/>
            </a:pPr>
            <a:r>
              <a:rPr lang="en-US" sz="1000">
                <a:latin typeface="Arial"/>
                <a:ea typeface="Arial"/>
                <a:cs typeface="Arial"/>
                <a:sym typeface="Arial"/>
              </a:rPr>
              <a:t>When Alice passes Derek the note with A, he writes that down. *And computes another number D_a* and passes that to Bob.  When Bob passes the note with B to Derek, he writes that down *and computes another number D_b* and passes that to Alice.  Now alice uses D_a and creates a shared secret K_a and bob uses D_b and creates a shared secret K_b with Derek.</a:t>
            </a:r>
            <a:endParaRPr sz="1000">
              <a:latin typeface="Arial"/>
              <a:ea typeface="Arial"/>
              <a:cs typeface="Arial"/>
              <a:sym typeface="Arial"/>
            </a:endParaRPr>
          </a:p>
          <a:p>
            <a:pPr indent="0" lvl="0" marL="0" rtl="0" algn="l">
              <a:spcBef>
                <a:spcPts val="0"/>
              </a:spcBef>
              <a:spcAft>
                <a:spcPts val="0"/>
              </a:spcAft>
              <a:buNone/>
            </a:pPr>
            <a:r>
              <a:t/>
            </a:r>
            <a:endParaRPr/>
          </a:p>
        </p:txBody>
      </p:sp>
      <p:sp>
        <p:nvSpPr>
          <p:cNvPr id="144" name="Google Shape;144;g571ef4cb16_0_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 name="Shape 23"/>
        <p:cNvGrpSpPr/>
        <p:nvPr/>
      </p:nvGrpSpPr>
      <p:grpSpPr>
        <a:xfrm>
          <a:off x="0" y="0"/>
          <a:ext cx="0" cy="0"/>
          <a:chOff x="0" y="0"/>
          <a:chExt cx="0" cy="0"/>
        </a:xfrm>
      </p:grpSpPr>
      <p:sp>
        <p:nvSpPr>
          <p:cNvPr id="24" name="Google Shape;2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 name="Google Shape;25;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71ef4cb16_0_1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950">
                <a:solidFill>
                  <a:srgbClr val="222222"/>
                </a:solidFill>
                <a:highlight>
                  <a:srgbClr val="EAF3FF"/>
                </a:highlight>
                <a:latin typeface="Arial"/>
                <a:ea typeface="Arial"/>
                <a:cs typeface="Arial"/>
                <a:sym typeface="Arial"/>
              </a:rPr>
              <a:t>Petitcolas, Fabien, </a:t>
            </a:r>
            <a:r>
              <a:rPr i="1" lang="en-US" sz="950" u="sng">
                <a:solidFill>
                  <a:srgbClr val="663366"/>
                </a:solidFill>
                <a:latin typeface="Arial"/>
                <a:ea typeface="Arial"/>
                <a:cs typeface="Arial"/>
                <a:sym typeface="Arial"/>
                <a:hlinkClick r:id="rId2"/>
              </a:rPr>
              <a:t>electronic version and English translation of "La cryptographie militaire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000">
                <a:latin typeface="Arial"/>
                <a:ea typeface="Arial"/>
                <a:cs typeface="Arial"/>
                <a:sym typeface="Arial"/>
              </a:rPr>
              <a:t>Lets do this again with Alice and Bob.  This time, they’re communicating by passing notes in class through a person Derek. Derek is curious and wants to read the messages between Alice and Bob.  When they share the p and n, Derek writes it down before passing the note on.</a:t>
            </a:r>
            <a:endParaRPr sz="1000">
              <a:latin typeface="Arial"/>
              <a:ea typeface="Arial"/>
              <a:cs typeface="Arial"/>
              <a:sym typeface="Arial"/>
            </a:endParaRPr>
          </a:p>
          <a:p>
            <a:pPr indent="0" lvl="0" marL="0" rtl="0" algn="l">
              <a:spcBef>
                <a:spcPts val="0"/>
              </a:spcBef>
              <a:spcAft>
                <a:spcPts val="0"/>
              </a:spcAft>
              <a:buNone/>
            </a:pPr>
            <a:r>
              <a:rPr lang="en-US" sz="1000">
                <a:latin typeface="Arial"/>
                <a:ea typeface="Arial"/>
                <a:cs typeface="Arial"/>
                <a:sym typeface="Arial"/>
              </a:rPr>
              <a:t>When Alice passes Derek the note with A, he writes that down. *And computes another number D_a* and passes that to Bob.  When Bob passes the note with B to Derek, he writes that down *and computes another number D_b* and passes that to Alice.  Now alice uses D_a and creates a shared secret K_a and bob uses D_b and creates a shared secret K_b with Derek.</a:t>
            </a:r>
            <a:endParaRPr/>
          </a:p>
        </p:txBody>
      </p:sp>
      <p:sp>
        <p:nvSpPr>
          <p:cNvPr id="154" name="Google Shape;154;g571ef4cb16_0_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71ef4cb16_0_1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950">
                <a:solidFill>
                  <a:srgbClr val="222222"/>
                </a:solidFill>
                <a:highlight>
                  <a:srgbClr val="EAF3FF"/>
                </a:highlight>
                <a:latin typeface="Arial"/>
                <a:ea typeface="Arial"/>
                <a:cs typeface="Arial"/>
                <a:sym typeface="Arial"/>
              </a:rPr>
              <a:t>Petitcolas, Fabien, </a:t>
            </a:r>
            <a:r>
              <a:rPr i="1" lang="en-US" sz="950" u="sng">
                <a:solidFill>
                  <a:srgbClr val="663366"/>
                </a:solidFill>
                <a:latin typeface="Arial"/>
                <a:ea typeface="Arial"/>
                <a:cs typeface="Arial"/>
                <a:sym typeface="Arial"/>
                <a:hlinkClick r:id="rId2"/>
              </a:rPr>
              <a:t>electronic version and English translation of "La cryptographie militaire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000">
                <a:latin typeface="Arial"/>
                <a:ea typeface="Arial"/>
                <a:cs typeface="Arial"/>
                <a:sym typeface="Arial"/>
              </a:rPr>
              <a:t>Lets do this again with Alice and Bob.  This time, they’re communicating by passing notes in class through a person Derek. Derek is curious and wants to read the messages between Alice and Bob.  When they share the p and n, Derek writes it down before passing the note on.</a:t>
            </a:r>
            <a:endParaRPr sz="1000">
              <a:latin typeface="Arial"/>
              <a:ea typeface="Arial"/>
              <a:cs typeface="Arial"/>
              <a:sym typeface="Arial"/>
            </a:endParaRPr>
          </a:p>
          <a:p>
            <a:pPr indent="0" lvl="0" marL="0" rtl="0" algn="l">
              <a:spcBef>
                <a:spcPts val="0"/>
              </a:spcBef>
              <a:spcAft>
                <a:spcPts val="0"/>
              </a:spcAft>
              <a:buNone/>
            </a:pPr>
            <a:r>
              <a:rPr lang="en-US" sz="1000">
                <a:latin typeface="Arial"/>
                <a:ea typeface="Arial"/>
                <a:cs typeface="Arial"/>
                <a:sym typeface="Arial"/>
              </a:rPr>
              <a:t>When Alice passes Derek the note with A, he writes that down. *And computes another number D_a* and passes that to Bob.  When Bob passes the note with B to Derek, he writes that down *and computes another number D_b* and passes that to Alice.  Now alice uses D_a and creates a shared secret K_a and bob uses D_b and creates a shared secret K_b with Derek.</a:t>
            </a:r>
            <a:endParaRPr/>
          </a:p>
        </p:txBody>
      </p:sp>
      <p:sp>
        <p:nvSpPr>
          <p:cNvPr id="168" name="Google Shape;168;g571ef4cb16_0_1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71ef4cb16_0_1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950">
                <a:solidFill>
                  <a:srgbClr val="222222"/>
                </a:solidFill>
                <a:highlight>
                  <a:srgbClr val="EAF3FF"/>
                </a:highlight>
                <a:latin typeface="Arial"/>
                <a:ea typeface="Arial"/>
                <a:cs typeface="Arial"/>
                <a:sym typeface="Arial"/>
              </a:rPr>
              <a:t>Petitcolas, Fabien, </a:t>
            </a:r>
            <a:r>
              <a:rPr i="1" lang="en-US" sz="950" u="sng">
                <a:solidFill>
                  <a:srgbClr val="663366"/>
                </a:solidFill>
                <a:latin typeface="Arial"/>
                <a:ea typeface="Arial"/>
                <a:cs typeface="Arial"/>
                <a:sym typeface="Arial"/>
                <a:hlinkClick r:id="rId2"/>
              </a:rPr>
              <a:t>electronic version and English translation of "La cryptographie militaire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000">
                <a:latin typeface="Arial"/>
                <a:ea typeface="Arial"/>
                <a:cs typeface="Arial"/>
                <a:sym typeface="Arial"/>
              </a:rPr>
              <a:t>Lets do this again with Alice and Bob.  This time, they’re communicating by passing notes in class through a person Derek. Derek is curious and wants to read the messages between Alice and Bob.  When they share the p and n, Derek writes it down before passing the note on.</a:t>
            </a:r>
            <a:endParaRPr sz="1000">
              <a:latin typeface="Arial"/>
              <a:ea typeface="Arial"/>
              <a:cs typeface="Arial"/>
              <a:sym typeface="Arial"/>
            </a:endParaRPr>
          </a:p>
          <a:p>
            <a:pPr indent="0" lvl="0" marL="0" rtl="0" algn="l">
              <a:spcBef>
                <a:spcPts val="0"/>
              </a:spcBef>
              <a:spcAft>
                <a:spcPts val="0"/>
              </a:spcAft>
              <a:buNone/>
            </a:pPr>
            <a:r>
              <a:rPr lang="en-US" sz="1000">
                <a:latin typeface="Arial"/>
                <a:ea typeface="Arial"/>
                <a:cs typeface="Arial"/>
                <a:sym typeface="Arial"/>
              </a:rPr>
              <a:t>When Alice passes Derek the note with A, he writes that down. *And computes another number D_a* and passes that to Bob.  When Bob passes the note with B to Derek, he writes that down *and computes another number D_b* and passes that to Alice.  Now alice uses D_a and creates a shared secret K_a and bob uses D_b and creates a shared secret K_b with Derek.</a:t>
            </a:r>
            <a:endParaRPr/>
          </a:p>
        </p:txBody>
      </p:sp>
      <p:sp>
        <p:nvSpPr>
          <p:cNvPr id="182" name="Google Shape;182;g571ef4cb16_0_1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71ef4cb16_0_16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950">
                <a:solidFill>
                  <a:srgbClr val="222222"/>
                </a:solidFill>
                <a:highlight>
                  <a:srgbClr val="EAF3FF"/>
                </a:highlight>
                <a:latin typeface="Arial"/>
                <a:ea typeface="Arial"/>
                <a:cs typeface="Arial"/>
                <a:sym typeface="Arial"/>
              </a:rPr>
              <a:t>Petitcolas, Fabien, </a:t>
            </a:r>
            <a:r>
              <a:rPr i="1" lang="en-US" sz="950" u="sng">
                <a:solidFill>
                  <a:srgbClr val="663366"/>
                </a:solidFill>
                <a:latin typeface="Arial"/>
                <a:ea typeface="Arial"/>
                <a:cs typeface="Arial"/>
                <a:sym typeface="Arial"/>
                <a:hlinkClick r:id="rId2"/>
              </a:rPr>
              <a:t>electronic version and English translation of "La cryptographie militaire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000">
                <a:latin typeface="Arial"/>
                <a:ea typeface="Arial"/>
                <a:cs typeface="Arial"/>
                <a:sym typeface="Arial"/>
              </a:rPr>
              <a:t>This marks the biggest weakness with Diffie Hellman Key Exchange.  There’s no way of verifying who sent the messages.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000">
                <a:latin typeface="Arial"/>
                <a:ea typeface="Arial"/>
                <a:cs typeface="Arial"/>
                <a:sym typeface="Arial"/>
              </a:rPr>
              <a:t>Lets do this again with Alice and Bob.  This time, they’re communicating by passing notes in class through a person Derek. Derek is curious and wants to read the messages between Alice and Bob.  When they share the p and n, Derek writes it down before passing the note on.</a:t>
            </a:r>
            <a:endParaRPr sz="1000">
              <a:latin typeface="Arial"/>
              <a:ea typeface="Arial"/>
              <a:cs typeface="Arial"/>
              <a:sym typeface="Arial"/>
            </a:endParaRPr>
          </a:p>
          <a:p>
            <a:pPr indent="0" lvl="0" marL="0" rtl="0" algn="l">
              <a:spcBef>
                <a:spcPts val="0"/>
              </a:spcBef>
              <a:spcAft>
                <a:spcPts val="0"/>
              </a:spcAft>
              <a:buNone/>
            </a:pPr>
            <a:r>
              <a:rPr lang="en-US" sz="1000">
                <a:latin typeface="Arial"/>
                <a:ea typeface="Arial"/>
                <a:cs typeface="Arial"/>
                <a:sym typeface="Arial"/>
              </a:rPr>
              <a:t>When Alice passes Derek the note with A, he writes that down. *And computes another number D_a* and passes that to Bob.  When Bob passes the note with B to Derek, he writes that down *and computes another number D_b* and passes that to Alice.  Now alice uses D_a and creates a shared secret K_a and bob uses D_b and creates a shared secret K_b with Derek.</a:t>
            </a:r>
            <a:endParaRPr/>
          </a:p>
        </p:txBody>
      </p:sp>
      <p:sp>
        <p:nvSpPr>
          <p:cNvPr id="192" name="Google Shape;192;g571ef4cb16_0_1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71ef4cb16_0_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950">
                <a:solidFill>
                  <a:srgbClr val="222222"/>
                </a:solidFill>
                <a:highlight>
                  <a:srgbClr val="EAF3FF"/>
                </a:highlight>
                <a:latin typeface="Arial"/>
                <a:ea typeface="Arial"/>
                <a:cs typeface="Arial"/>
                <a:sym typeface="Arial"/>
              </a:rPr>
              <a:t>Petitcolas, Fabien, </a:t>
            </a:r>
            <a:r>
              <a:rPr i="1" lang="en-US" sz="950" u="sng">
                <a:solidFill>
                  <a:srgbClr val="663366"/>
                </a:solidFill>
                <a:latin typeface="Arial"/>
                <a:ea typeface="Arial"/>
                <a:cs typeface="Arial"/>
                <a:sym typeface="Arial"/>
                <a:hlinkClick r:id="rId2"/>
              </a:rPr>
              <a:t>electronic version and English translation of "La cryptographie militaire</a:t>
            </a:r>
            <a:endParaRPr/>
          </a:p>
        </p:txBody>
      </p:sp>
      <p:sp>
        <p:nvSpPr>
          <p:cNvPr id="202" name="Google Shape;202;g571ef4cb16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71ef4cb16_0_18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(Technically british intelligence figured it out in 1969 but that classified until 1997)</a:t>
            </a:r>
            <a:endParaRPr/>
          </a:p>
        </p:txBody>
      </p:sp>
      <p:sp>
        <p:nvSpPr>
          <p:cNvPr id="209" name="Google Shape;209;g571ef4cb16_0_1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71ef4cb16_0_19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(Technically british intelligence figured it out in 1969 but that classified until 1997)</a:t>
            </a:r>
            <a:endParaRPr/>
          </a:p>
        </p:txBody>
      </p:sp>
      <p:sp>
        <p:nvSpPr>
          <p:cNvPr id="216" name="Google Shape;216;g571ef4cb16_0_1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71ef4cb16_0_19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(Technically british intelligence figured it out in 1969 but that classified until 1997)</a:t>
            </a:r>
            <a:endParaRPr/>
          </a:p>
        </p:txBody>
      </p:sp>
      <p:sp>
        <p:nvSpPr>
          <p:cNvPr id="223" name="Google Shape;223;g571ef4cb16_0_1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71ef4cb16_0_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571ef4cb16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71ef4cb16_0_20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571ef4cb16_0_2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 name="Shape 28"/>
        <p:cNvGrpSpPr/>
        <p:nvPr/>
      </p:nvGrpSpPr>
      <p:grpSpPr>
        <a:xfrm>
          <a:off x="0" y="0"/>
          <a:ext cx="0" cy="0"/>
          <a:chOff x="0" y="0"/>
          <a:chExt cx="0" cy="0"/>
        </a:xfrm>
      </p:grpSpPr>
      <p:sp>
        <p:nvSpPr>
          <p:cNvPr id="29" name="Google Shape;29;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 name="Google Shape;3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71ef4cb16_0_2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571ef4cb16_0_2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71ef4cb16_0_2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571ef4cb16_0_2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71ef4cb16_0_2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571ef4cb16_0_2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71ef4cb16_0_2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571ef4cb16_0_2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71ef4cb16_0_2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571ef4cb16_0_2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Google Shape;36;g56bbc5d56c_0_28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 name="Google Shape;37;g56bbc5d56c_0_2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Google Shape;43;g56c045696c_2_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 name="Google Shape;44;g56c045696c_2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Google Shape;50;g571ef4cb16_0_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 name="Google Shape;51;g571ef4cb16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71ef4cb16_0_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g571ef4cb16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9007e5ba4_0_2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a:t>
            </a:r>
            <a:r>
              <a:rPr lang="en-US"/>
              <a:t>n WWII, the German and Axis powers used a encryption algorithm so complex that they just built a machine to do the encryption for them: the Egnima Machine.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Egnima machine had a complex set of input switches and had a secrete keybook with specific settings for each day.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6" name="Google Shape;66;g59007e5ba4_0_2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71ef4cb16_0_6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g571ef4cb16_0_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erstitial" showMasterSp="0">
  <p:cSld name="Interstitial">
    <p:bg>
      <p:bgPr>
        <a:solidFill>
          <a:schemeClr val="accent1"/>
        </a:solidFill>
      </p:bgPr>
    </p:bg>
    <p:spTree>
      <p:nvGrpSpPr>
        <p:cNvPr id="7" name="Shape 7"/>
        <p:cNvGrpSpPr/>
        <p:nvPr/>
      </p:nvGrpSpPr>
      <p:grpSpPr>
        <a:xfrm>
          <a:off x="0" y="0"/>
          <a:ext cx="0" cy="0"/>
          <a:chOff x="0" y="0"/>
          <a:chExt cx="0" cy="0"/>
        </a:xfrm>
      </p:grpSpPr>
      <p:sp>
        <p:nvSpPr>
          <p:cNvPr id="8" name="Google Shape;8;p2"/>
          <p:cNvSpPr txBox="1"/>
          <p:nvPr>
            <p:ph type="title"/>
          </p:nvPr>
        </p:nvSpPr>
        <p:spPr>
          <a:xfrm>
            <a:off x="1524000" y="5715000"/>
            <a:ext cx="21336000" cy="2286000"/>
          </a:xfrm>
          <a:prstGeom prst="rect">
            <a:avLst/>
          </a:prstGeom>
          <a:noFill/>
          <a:ln>
            <a:noFill/>
          </a:ln>
        </p:spPr>
        <p:txBody>
          <a:bodyPr anchorCtr="0" anchor="ctr" bIns="0" lIns="0" spcFirstLastPara="1" rIns="0" wrap="square" tIns="0"/>
          <a:lstStyle>
            <a:lvl1pPr lvl="0" marR="0" rtl="0" algn="ctr">
              <a:spcBef>
                <a:spcPts val="0"/>
              </a:spcBef>
              <a:spcAft>
                <a:spcPts val="0"/>
              </a:spcAft>
              <a:buSzPts val="1400"/>
              <a:buNone/>
              <a:defRPr b="0" i="0" sz="120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2pPr>
            <a:lvl3pPr lvl="2"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3pPr>
            <a:lvl4pPr lvl="3"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4pPr>
            <a:lvl5pPr lvl="4"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5pPr>
            <a:lvl6pPr lvl="5"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6pPr>
            <a:lvl7pPr lvl="6"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7pPr>
            <a:lvl8pPr lvl="7"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8pPr>
            <a:lvl9pPr lvl="8"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ragraph Subtitle" showMasterSp="0">
  <p:cSld name="Paragraph Subtitle">
    <p:bg>
      <p:bgPr>
        <a:solidFill>
          <a:schemeClr val="lt2"/>
        </a:solidFill>
      </p:bgPr>
    </p:bg>
    <p:spTree>
      <p:nvGrpSpPr>
        <p:cNvPr id="9" name="Shape 9"/>
        <p:cNvGrpSpPr/>
        <p:nvPr/>
      </p:nvGrpSpPr>
      <p:grpSpPr>
        <a:xfrm>
          <a:off x="0" y="0"/>
          <a:ext cx="0" cy="0"/>
          <a:chOff x="0" y="0"/>
          <a:chExt cx="0" cy="0"/>
        </a:xfrm>
      </p:grpSpPr>
      <p:sp>
        <p:nvSpPr>
          <p:cNvPr id="10" name="Google Shape;10;p3"/>
          <p:cNvSpPr txBox="1"/>
          <p:nvPr>
            <p:ph idx="1" type="body"/>
          </p:nvPr>
        </p:nvSpPr>
        <p:spPr>
          <a:xfrm>
            <a:off x="1524000" y="4826000"/>
            <a:ext cx="21336000" cy="6096000"/>
          </a:xfrm>
          <a:prstGeom prst="rect">
            <a:avLst/>
          </a:prstGeom>
          <a:noFill/>
          <a:ln>
            <a:noFill/>
          </a:ln>
        </p:spPr>
        <p:txBody>
          <a:bodyPr anchorCtr="0" anchor="t" bIns="0" lIns="0" spcFirstLastPara="1" rIns="0" wrap="square" tIns="0"/>
          <a:lstStyle>
            <a:lvl1pPr indent="-228600" lvl="0" marL="457200" marR="0" rtl="0" algn="l">
              <a:lnSpc>
                <a:spcPct val="120000"/>
              </a:lnSpc>
              <a:spcBef>
                <a:spcPts val="0"/>
              </a:spcBef>
              <a:spcAft>
                <a:spcPts val="0"/>
              </a:spcAft>
              <a:buClr>
                <a:srgbClr val="385998"/>
              </a:buClr>
              <a:buSzPts val="7000"/>
              <a:buFont typeface="Arial"/>
              <a:buNone/>
              <a:defRPr b="0" i="0" sz="7000" u="none" cap="none" strike="noStrike">
                <a:solidFill>
                  <a:schemeClr val="dk1"/>
                </a:solidFill>
                <a:latin typeface="Arial"/>
                <a:ea typeface="Arial"/>
                <a:cs typeface="Arial"/>
                <a:sym typeface="Arial"/>
              </a:defRPr>
            </a:lvl1pPr>
            <a:lvl2pPr indent="-647700" lvl="1" marL="914400" marR="0" rtl="0" algn="l">
              <a:lnSpc>
                <a:spcPct val="120000"/>
              </a:lnSpc>
              <a:spcBef>
                <a:spcPts val="0"/>
              </a:spcBef>
              <a:spcAft>
                <a:spcPts val="0"/>
              </a:spcAft>
              <a:buClr>
                <a:srgbClr val="385998"/>
              </a:buClr>
              <a:buSzPts val="6600"/>
              <a:buFont typeface="Arial"/>
              <a:buChar char="•"/>
              <a:defRPr b="0" i="0" sz="6600" u="none" cap="none" strike="noStrike">
                <a:solidFill>
                  <a:schemeClr val="dk1"/>
                </a:solidFill>
                <a:latin typeface="Arial"/>
                <a:ea typeface="Arial"/>
                <a:cs typeface="Arial"/>
                <a:sym typeface="Arial"/>
              </a:defRPr>
            </a:lvl2pPr>
            <a:lvl3pPr indent="-609600" lvl="2" marL="1371600" marR="0" rtl="0" algn="l">
              <a:lnSpc>
                <a:spcPct val="120000"/>
              </a:lnSpc>
              <a:spcBef>
                <a:spcPts val="0"/>
              </a:spcBef>
              <a:spcAft>
                <a:spcPts val="0"/>
              </a:spcAft>
              <a:buClr>
                <a:srgbClr val="385998"/>
              </a:buClr>
              <a:buSzPts val="6000"/>
              <a:buFont typeface="Arial"/>
              <a:buChar char="•"/>
              <a:defRPr b="0" i="0" sz="6000" u="none" cap="none" strike="noStrike">
                <a:solidFill>
                  <a:schemeClr val="dk1"/>
                </a:solidFill>
                <a:latin typeface="Arial"/>
                <a:ea typeface="Arial"/>
                <a:cs typeface="Arial"/>
                <a:sym typeface="Arial"/>
              </a:defRPr>
            </a:lvl3pPr>
            <a:lvl4pPr indent="-571500" lvl="3" marL="1828800" marR="0" rtl="0" algn="l">
              <a:lnSpc>
                <a:spcPct val="120000"/>
              </a:lnSpc>
              <a:spcBef>
                <a:spcPts val="0"/>
              </a:spcBef>
              <a:spcAft>
                <a:spcPts val="0"/>
              </a:spcAft>
              <a:buClr>
                <a:srgbClr val="385998"/>
              </a:buClr>
              <a:buSzPts val="5400"/>
              <a:buFont typeface="Arial"/>
              <a:buChar char="•"/>
              <a:defRPr b="0" i="0" sz="5400" u="none" cap="none" strike="noStrike">
                <a:solidFill>
                  <a:schemeClr val="dk1"/>
                </a:solidFill>
                <a:latin typeface="Arial"/>
                <a:ea typeface="Arial"/>
                <a:cs typeface="Arial"/>
                <a:sym typeface="Arial"/>
              </a:defRPr>
            </a:lvl4pPr>
            <a:lvl5pPr indent="-533400" lvl="4" marL="2286000" marR="0" rtl="0" algn="l">
              <a:lnSpc>
                <a:spcPct val="120000"/>
              </a:lnSpc>
              <a:spcBef>
                <a:spcPts val="0"/>
              </a:spcBef>
              <a:spcAft>
                <a:spcPts val="0"/>
              </a:spcAft>
              <a:buClr>
                <a:srgbClr val="385998"/>
              </a:buClr>
              <a:buSzPts val="4800"/>
              <a:buFont typeface="Arial"/>
              <a:buChar char="•"/>
              <a:defRPr b="0" i="0" sz="4800" u="none" cap="none" strike="noStrike">
                <a:solidFill>
                  <a:schemeClr val="dk1"/>
                </a:solidFill>
                <a:latin typeface="Arial"/>
                <a:ea typeface="Arial"/>
                <a:cs typeface="Arial"/>
                <a:sym typeface="Arial"/>
              </a:defRPr>
            </a:lvl5pPr>
            <a:lvl6pPr indent="-228600" lvl="5" marL="27432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9pPr>
          </a:lstStyle>
          <a:p/>
        </p:txBody>
      </p:sp>
      <p:sp>
        <p:nvSpPr>
          <p:cNvPr id="11" name="Google Shape;11;p3"/>
          <p:cNvSpPr txBox="1"/>
          <p:nvPr>
            <p:ph type="title"/>
          </p:nvPr>
        </p:nvSpPr>
        <p:spPr>
          <a:xfrm>
            <a:off x="1524000" y="1041400"/>
            <a:ext cx="21336000" cy="1838325"/>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1" i="0" sz="10000" u="none" cap="none" strike="noStrike">
                <a:solidFill>
                  <a:schemeClr val="accent1"/>
                </a:solidFill>
                <a:latin typeface="Arial"/>
                <a:ea typeface="Arial"/>
                <a:cs typeface="Arial"/>
                <a:sym typeface="Arial"/>
              </a:defRPr>
            </a:lvl1pPr>
            <a:lvl2pPr lvl="1"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2pPr>
            <a:lvl3pPr lvl="2"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3pPr>
            <a:lvl4pPr lvl="3"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4pPr>
            <a:lvl5pPr lvl="4"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5pPr>
            <a:lvl6pPr lvl="5"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6pPr>
            <a:lvl7pPr lvl="6"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7pPr>
            <a:lvl8pPr lvl="7"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8pPr>
            <a:lvl9pPr lvl="8"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9pPr>
          </a:lstStyle>
          <a:p/>
        </p:txBody>
      </p:sp>
      <p:sp>
        <p:nvSpPr>
          <p:cNvPr id="12" name="Google Shape;12;p3"/>
          <p:cNvSpPr txBox="1"/>
          <p:nvPr>
            <p:ph idx="2" type="body"/>
          </p:nvPr>
        </p:nvSpPr>
        <p:spPr>
          <a:xfrm>
            <a:off x="1524000" y="2921000"/>
            <a:ext cx="21336000" cy="111760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6000" u="none" cap="none" strike="noStrike">
                <a:solidFill>
                  <a:schemeClr val="accent6"/>
                </a:solidFill>
                <a:latin typeface="Arial"/>
                <a:ea typeface="Arial"/>
                <a:cs typeface="Arial"/>
                <a:sym typeface="Arial"/>
              </a:defRPr>
            </a:lvl1pPr>
            <a:lvl2pPr indent="-228600" lvl="1" marL="9144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2pPr>
            <a:lvl3pPr indent="-228600" lvl="2" marL="13716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3pPr>
            <a:lvl4pPr indent="-228600" lvl="3" marL="18288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4pPr>
            <a:lvl5pPr indent="-228600" lvl="4" marL="22860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5pPr>
            <a:lvl6pPr indent="-228600" lvl="5" marL="27432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 showMasterSp="0">
  <p:cSld name="Bullet">
    <p:bg>
      <p:bgPr>
        <a:solidFill>
          <a:schemeClr val="lt2"/>
        </a:solidFill>
      </p:bgPr>
    </p:bg>
    <p:spTree>
      <p:nvGrpSpPr>
        <p:cNvPr id="13" name="Shape 13"/>
        <p:cNvGrpSpPr/>
        <p:nvPr/>
      </p:nvGrpSpPr>
      <p:grpSpPr>
        <a:xfrm>
          <a:off x="0" y="0"/>
          <a:ext cx="0" cy="0"/>
          <a:chOff x="0" y="0"/>
          <a:chExt cx="0" cy="0"/>
        </a:xfrm>
      </p:grpSpPr>
      <p:sp>
        <p:nvSpPr>
          <p:cNvPr id="14" name="Google Shape;14;p4"/>
          <p:cNvSpPr txBox="1"/>
          <p:nvPr>
            <p:ph type="title"/>
          </p:nvPr>
        </p:nvSpPr>
        <p:spPr>
          <a:xfrm>
            <a:off x="1524000" y="1041400"/>
            <a:ext cx="21336000" cy="1838325"/>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1" i="0" sz="10000" u="none" cap="none" strike="noStrike">
                <a:solidFill>
                  <a:schemeClr val="accent1"/>
                </a:solidFill>
                <a:latin typeface="Arial"/>
                <a:ea typeface="Arial"/>
                <a:cs typeface="Arial"/>
                <a:sym typeface="Arial"/>
              </a:defRPr>
            </a:lvl1pPr>
            <a:lvl2pPr lvl="1"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2pPr>
            <a:lvl3pPr lvl="2"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3pPr>
            <a:lvl4pPr lvl="3"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4pPr>
            <a:lvl5pPr lvl="4"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5pPr>
            <a:lvl6pPr lvl="5"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6pPr>
            <a:lvl7pPr lvl="6"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7pPr>
            <a:lvl8pPr lvl="7"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8pPr>
            <a:lvl9pPr lvl="8"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9pPr>
          </a:lstStyle>
          <a:p/>
        </p:txBody>
      </p:sp>
      <p:sp>
        <p:nvSpPr>
          <p:cNvPr id="15" name="Google Shape;15;p4"/>
          <p:cNvSpPr txBox="1"/>
          <p:nvPr>
            <p:ph idx="1" type="body"/>
          </p:nvPr>
        </p:nvSpPr>
        <p:spPr>
          <a:xfrm>
            <a:off x="1524000" y="3111500"/>
            <a:ext cx="21336000" cy="9525000"/>
          </a:xfrm>
          <a:prstGeom prst="rect">
            <a:avLst/>
          </a:prstGeom>
          <a:noFill/>
          <a:ln>
            <a:noFill/>
          </a:ln>
        </p:spPr>
        <p:txBody>
          <a:bodyPr anchorCtr="0" anchor="t" bIns="0" lIns="0" spcFirstLastPara="1" rIns="0" wrap="square" tIns="0"/>
          <a:lstStyle>
            <a:lvl1pPr indent="-673100" lvl="0" marL="457200" marR="0" rtl="0" algn="l">
              <a:lnSpc>
                <a:spcPct val="120000"/>
              </a:lnSpc>
              <a:spcBef>
                <a:spcPts val="0"/>
              </a:spcBef>
              <a:spcAft>
                <a:spcPts val="0"/>
              </a:spcAft>
              <a:buClr>
                <a:srgbClr val="385998"/>
              </a:buClr>
              <a:buSzPts val="7000"/>
              <a:buFont typeface="Arial"/>
              <a:buChar char="•"/>
              <a:defRPr b="0" i="0" sz="7000" u="none" cap="none" strike="noStrike">
                <a:solidFill>
                  <a:schemeClr val="dk1"/>
                </a:solidFill>
                <a:latin typeface="Arial"/>
                <a:ea typeface="Arial"/>
                <a:cs typeface="Arial"/>
                <a:sym typeface="Arial"/>
              </a:defRPr>
            </a:lvl1pPr>
            <a:lvl2pPr indent="-647700" lvl="1" marL="914400" marR="0" rtl="0" algn="l">
              <a:lnSpc>
                <a:spcPct val="120000"/>
              </a:lnSpc>
              <a:spcBef>
                <a:spcPts val="0"/>
              </a:spcBef>
              <a:spcAft>
                <a:spcPts val="0"/>
              </a:spcAft>
              <a:buClr>
                <a:srgbClr val="385998"/>
              </a:buClr>
              <a:buSzPts val="6600"/>
              <a:buFont typeface="Arial"/>
              <a:buChar char="•"/>
              <a:defRPr b="0" i="0" sz="6600" u="none" cap="none" strike="noStrike">
                <a:solidFill>
                  <a:schemeClr val="dk1"/>
                </a:solidFill>
                <a:latin typeface="Arial"/>
                <a:ea typeface="Arial"/>
                <a:cs typeface="Arial"/>
                <a:sym typeface="Arial"/>
              </a:defRPr>
            </a:lvl2pPr>
            <a:lvl3pPr indent="-609600" lvl="2" marL="1371600" marR="0" rtl="0" algn="l">
              <a:lnSpc>
                <a:spcPct val="120000"/>
              </a:lnSpc>
              <a:spcBef>
                <a:spcPts val="0"/>
              </a:spcBef>
              <a:spcAft>
                <a:spcPts val="0"/>
              </a:spcAft>
              <a:buClr>
                <a:srgbClr val="385998"/>
              </a:buClr>
              <a:buSzPts val="6000"/>
              <a:buFont typeface="Arial"/>
              <a:buChar char="•"/>
              <a:defRPr b="0" i="0" sz="6000" u="none" cap="none" strike="noStrike">
                <a:solidFill>
                  <a:schemeClr val="dk1"/>
                </a:solidFill>
                <a:latin typeface="Arial"/>
                <a:ea typeface="Arial"/>
                <a:cs typeface="Arial"/>
                <a:sym typeface="Arial"/>
              </a:defRPr>
            </a:lvl3pPr>
            <a:lvl4pPr indent="-571500" lvl="3" marL="1828800" marR="0" rtl="0" algn="l">
              <a:lnSpc>
                <a:spcPct val="120000"/>
              </a:lnSpc>
              <a:spcBef>
                <a:spcPts val="0"/>
              </a:spcBef>
              <a:spcAft>
                <a:spcPts val="0"/>
              </a:spcAft>
              <a:buClr>
                <a:srgbClr val="385998"/>
              </a:buClr>
              <a:buSzPts val="5400"/>
              <a:buFont typeface="Arial"/>
              <a:buChar char="•"/>
              <a:defRPr b="0" i="0" sz="5400" u="none" cap="none" strike="noStrike">
                <a:solidFill>
                  <a:schemeClr val="dk1"/>
                </a:solidFill>
                <a:latin typeface="Arial"/>
                <a:ea typeface="Arial"/>
                <a:cs typeface="Arial"/>
                <a:sym typeface="Arial"/>
              </a:defRPr>
            </a:lvl4pPr>
            <a:lvl5pPr indent="-533400" lvl="4" marL="2286000" marR="0" rtl="0" algn="l">
              <a:lnSpc>
                <a:spcPct val="120000"/>
              </a:lnSpc>
              <a:spcBef>
                <a:spcPts val="0"/>
              </a:spcBef>
              <a:spcAft>
                <a:spcPts val="0"/>
              </a:spcAft>
              <a:buClr>
                <a:srgbClr val="385998"/>
              </a:buClr>
              <a:buSzPts val="4800"/>
              <a:buFont typeface="Arial"/>
              <a:buChar char="•"/>
              <a:defRPr b="0" i="0" sz="4800" u="none" cap="none" strike="noStrike">
                <a:solidFill>
                  <a:schemeClr val="dk1"/>
                </a:solidFill>
                <a:latin typeface="Arial"/>
                <a:ea typeface="Arial"/>
                <a:cs typeface="Arial"/>
                <a:sym typeface="Arial"/>
              </a:defRPr>
            </a:lvl5pPr>
            <a:lvl6pPr indent="-228600" lvl="5" marL="27432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5" name="Shape 5"/>
        <p:cNvGrpSpPr/>
        <p:nvPr/>
      </p:nvGrpSpPr>
      <p:grpSpPr>
        <a:xfrm>
          <a:off x="0" y="0"/>
          <a:ext cx="0" cy="0"/>
          <a:chOff x="0" y="0"/>
          <a:chExt cx="0" cy="0"/>
        </a:xfrm>
      </p:grpSpPr>
      <p:pic>
        <p:nvPicPr>
          <p:cNvPr descr="Wordmark-Cover.pdf" id="6" name="Google Shape;6;p1"/>
          <p:cNvPicPr preferRelativeResize="0"/>
          <p:nvPr/>
        </p:nvPicPr>
        <p:blipFill rotWithShape="1">
          <a:blip r:embed="rId1">
            <a:alphaModFix/>
          </a:blip>
          <a:srcRect b="0" l="0" r="0" t="0"/>
          <a:stretch/>
        </p:blipFill>
        <p:spPr>
          <a:xfrm>
            <a:off x="7137696" y="5080000"/>
            <a:ext cx="10106526" cy="3556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www.wolframalpha.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 name="Shape 19"/>
        <p:cNvGrpSpPr/>
        <p:nvPr/>
      </p:nvGrpSpPr>
      <p:grpSpPr>
        <a:xfrm>
          <a:off x="0" y="0"/>
          <a:ext cx="0" cy="0"/>
          <a:chOff x="0" y="0"/>
          <a:chExt cx="0" cy="0"/>
        </a:xfrm>
      </p:grpSpPr>
      <p:sp>
        <p:nvSpPr>
          <p:cNvPr id="20" name="Google Shape;20;p5"/>
          <p:cNvSpPr txBox="1"/>
          <p:nvPr>
            <p:ph idx="1" type="body"/>
          </p:nvPr>
        </p:nvSpPr>
        <p:spPr>
          <a:xfrm>
            <a:off x="1524000" y="4412075"/>
            <a:ext cx="21336000" cy="90138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sz="6500"/>
              <a:t>Homework 6 due today! </a:t>
            </a:r>
            <a:r>
              <a:rPr b="1" lang="en-US" sz="6500"/>
              <a:t>5/7/19. </a:t>
            </a:r>
            <a:r>
              <a:rPr lang="en-US" sz="6500"/>
              <a:t>You’re done with homework!</a:t>
            </a:r>
            <a:endParaRPr sz="6500"/>
          </a:p>
          <a:p>
            <a:pPr indent="0" lvl="0" marL="0" rtl="0" algn="l">
              <a:lnSpc>
                <a:spcPct val="120000"/>
              </a:lnSpc>
              <a:spcBef>
                <a:spcPts val="0"/>
              </a:spcBef>
              <a:spcAft>
                <a:spcPts val="0"/>
              </a:spcAft>
              <a:buNone/>
            </a:pPr>
            <a:r>
              <a:rPr lang="en-US" sz="6500"/>
              <a:t>Resubmissions for hw6 will be </a:t>
            </a:r>
            <a:r>
              <a:rPr b="1" lang="en-US" sz="6500"/>
              <a:t>midnight 5/14/19</a:t>
            </a:r>
            <a:r>
              <a:rPr lang="en-US" sz="6500"/>
              <a:t>. </a:t>
            </a:r>
            <a:endParaRPr sz="6500"/>
          </a:p>
          <a:p>
            <a:pPr indent="0" lvl="0" marL="0" rtl="0" algn="l">
              <a:lnSpc>
                <a:spcPct val="120000"/>
              </a:lnSpc>
              <a:spcBef>
                <a:spcPts val="0"/>
              </a:spcBef>
              <a:spcAft>
                <a:spcPts val="0"/>
              </a:spcAft>
              <a:buNone/>
            </a:pPr>
            <a:r>
              <a:t/>
            </a:r>
            <a:endParaRPr sz="6500"/>
          </a:p>
          <a:p>
            <a:pPr indent="0" lvl="0" marL="0" rtl="0" algn="l">
              <a:lnSpc>
                <a:spcPct val="120000"/>
              </a:lnSpc>
              <a:spcBef>
                <a:spcPts val="0"/>
              </a:spcBef>
              <a:spcAft>
                <a:spcPts val="0"/>
              </a:spcAft>
              <a:buNone/>
            </a:pPr>
            <a:r>
              <a:rPr lang="en-US" sz="6500"/>
              <a:t>Final exam is next week! </a:t>
            </a:r>
            <a:r>
              <a:rPr b="1" lang="en-US" sz="6500"/>
              <a:t>5/14/19*</a:t>
            </a:r>
            <a:endParaRPr b="1" sz="6500"/>
          </a:p>
          <a:p>
            <a:pPr indent="0" lvl="0" marL="0" rtl="0" algn="l">
              <a:lnSpc>
                <a:spcPct val="120000"/>
              </a:lnSpc>
              <a:spcBef>
                <a:spcPts val="0"/>
              </a:spcBef>
              <a:spcAft>
                <a:spcPts val="0"/>
              </a:spcAft>
              <a:buNone/>
            </a:pPr>
            <a:r>
              <a:rPr lang="en-US" sz="6500"/>
              <a:t>@andy’s review session: Monday 5/13/19 10am-12pm</a:t>
            </a:r>
            <a:endParaRPr sz="6500"/>
          </a:p>
          <a:p>
            <a:pPr indent="0" lvl="0" marL="0" rtl="0" algn="l">
              <a:lnSpc>
                <a:spcPct val="120000"/>
              </a:lnSpc>
              <a:spcBef>
                <a:spcPts val="0"/>
              </a:spcBef>
              <a:spcAft>
                <a:spcPts val="0"/>
              </a:spcAft>
              <a:buNone/>
            </a:pPr>
            <a:r>
              <a:rPr lang="en-US" sz="6500"/>
              <a:t>@theo’s review session:  Friday 5/10/19 2-4pm</a:t>
            </a:r>
            <a:endParaRPr sz="6500"/>
          </a:p>
        </p:txBody>
      </p:sp>
      <p:sp>
        <p:nvSpPr>
          <p:cNvPr id="21" name="Google Shape;21;p5"/>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Do Now</a:t>
            </a:r>
            <a:endParaRPr/>
          </a:p>
        </p:txBody>
      </p:sp>
      <p:sp>
        <p:nvSpPr>
          <p:cNvPr id="22" name="Google Shape;22;p5"/>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Announcements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4"/>
          <p:cNvSpPr txBox="1"/>
          <p:nvPr>
            <p:ph idx="1" type="body"/>
          </p:nvPr>
        </p:nvSpPr>
        <p:spPr>
          <a:xfrm>
            <a:off x="1524000" y="4826000"/>
            <a:ext cx="21336000" cy="8757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sz="6000"/>
              <a:t>“A cryptosystem should be secure even if everything about the system, except the key, is public knowledge.” ~ Kerckhoffs</a:t>
            </a:r>
            <a:endParaRPr sz="6000"/>
          </a:p>
          <a:p>
            <a:pPr indent="0" lvl="0" marL="0" rtl="0" algn="l">
              <a:lnSpc>
                <a:spcPct val="120000"/>
              </a:lnSpc>
              <a:spcBef>
                <a:spcPts val="0"/>
              </a:spcBef>
              <a:spcAft>
                <a:spcPts val="0"/>
              </a:spcAft>
              <a:buClr>
                <a:srgbClr val="385998"/>
              </a:buClr>
              <a:buSzPts val="7000"/>
              <a:buFont typeface="Arial"/>
              <a:buNone/>
            </a:pPr>
            <a:r>
              <a:t/>
            </a:r>
            <a:endParaRPr sz="6000"/>
          </a:p>
          <a:p>
            <a:pPr indent="0" lvl="0" marL="0" rtl="0" algn="l">
              <a:lnSpc>
                <a:spcPct val="120000"/>
              </a:lnSpc>
              <a:spcBef>
                <a:spcPts val="0"/>
              </a:spcBef>
              <a:spcAft>
                <a:spcPts val="0"/>
              </a:spcAft>
              <a:buClr>
                <a:srgbClr val="385998"/>
              </a:buClr>
              <a:buSzPts val="7000"/>
              <a:buFont typeface="Arial"/>
              <a:buNone/>
            </a:pPr>
            <a:r>
              <a:rPr lang="en-US" sz="6000"/>
              <a:t>Weaknesses to be addressed.</a:t>
            </a:r>
            <a:endParaRPr sz="6000"/>
          </a:p>
          <a:p>
            <a:pPr indent="-609600" lvl="0" marL="457200" rtl="0" algn="l">
              <a:lnSpc>
                <a:spcPct val="120000"/>
              </a:lnSpc>
              <a:spcBef>
                <a:spcPts val="0"/>
              </a:spcBef>
              <a:spcAft>
                <a:spcPts val="0"/>
              </a:spcAft>
              <a:buSzPts val="6000"/>
              <a:buAutoNum type="arabicPeriod"/>
            </a:pPr>
            <a:r>
              <a:rPr lang="en-US" sz="6000"/>
              <a:t>Alice and Bob need to communicate a shared secret key with each other in a way eavesdroppers can’t figure out.</a:t>
            </a:r>
            <a:endParaRPr sz="6000"/>
          </a:p>
          <a:p>
            <a:pPr indent="-609600" lvl="0" marL="457200" rtl="0" algn="l">
              <a:lnSpc>
                <a:spcPct val="120000"/>
              </a:lnSpc>
              <a:spcBef>
                <a:spcPts val="0"/>
              </a:spcBef>
              <a:spcAft>
                <a:spcPts val="0"/>
              </a:spcAft>
              <a:buSzPts val="6000"/>
              <a:buAutoNum type="arabicPeriod"/>
            </a:pPr>
            <a:r>
              <a:rPr lang="en-US" sz="6000"/>
              <a:t>The secret key needs to be the only way possible to decrypt a message.</a:t>
            </a:r>
            <a:endParaRPr sz="6000"/>
          </a:p>
        </p:txBody>
      </p:sp>
      <p:sp>
        <p:nvSpPr>
          <p:cNvPr id="84" name="Google Shape;84;p14"/>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Modern Cryptography</a:t>
            </a:r>
            <a:endParaRPr/>
          </a:p>
        </p:txBody>
      </p:sp>
      <p:sp>
        <p:nvSpPr>
          <p:cNvPr id="85" name="Google Shape;85;p14"/>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The problems we need to address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5"/>
          <p:cNvSpPr txBox="1"/>
          <p:nvPr>
            <p:ph idx="1" type="body"/>
          </p:nvPr>
        </p:nvSpPr>
        <p:spPr>
          <a:xfrm>
            <a:off x="1524000" y="4826000"/>
            <a:ext cx="22124100" cy="8757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sz="6000"/>
              <a:t>Symmetric Key Algorithms are ciphers where one key is used to encrypt and decrypt messages. There’s a lot of that address #2.</a:t>
            </a:r>
            <a:endParaRPr sz="6000"/>
          </a:p>
          <a:p>
            <a:pPr indent="0" lvl="0" marL="0" rtl="0" algn="l">
              <a:lnSpc>
                <a:spcPct val="120000"/>
              </a:lnSpc>
              <a:spcBef>
                <a:spcPts val="0"/>
              </a:spcBef>
              <a:spcAft>
                <a:spcPts val="0"/>
              </a:spcAft>
              <a:buClr>
                <a:srgbClr val="385998"/>
              </a:buClr>
              <a:buSzPts val="7000"/>
              <a:buFont typeface="Arial"/>
              <a:buNone/>
            </a:pPr>
            <a:r>
              <a:t/>
            </a:r>
            <a:endParaRPr sz="6000"/>
          </a:p>
          <a:p>
            <a:pPr indent="0" lvl="0" marL="0" rtl="0" algn="l">
              <a:lnSpc>
                <a:spcPct val="120000"/>
              </a:lnSpc>
              <a:spcBef>
                <a:spcPts val="0"/>
              </a:spcBef>
              <a:spcAft>
                <a:spcPts val="0"/>
              </a:spcAft>
              <a:buClr>
                <a:srgbClr val="385998"/>
              </a:buClr>
              <a:buSzPts val="7000"/>
              <a:buFont typeface="Arial"/>
              <a:buNone/>
            </a:pPr>
            <a:r>
              <a:rPr lang="en-US" sz="6000"/>
              <a:t>Weaknesses to be addressed.</a:t>
            </a:r>
            <a:endParaRPr sz="6000"/>
          </a:p>
          <a:p>
            <a:pPr indent="-609600" lvl="0" marL="457200" rtl="0" algn="l">
              <a:lnSpc>
                <a:spcPct val="120000"/>
              </a:lnSpc>
              <a:spcBef>
                <a:spcPts val="0"/>
              </a:spcBef>
              <a:spcAft>
                <a:spcPts val="0"/>
              </a:spcAft>
              <a:buSzPts val="6000"/>
              <a:buAutoNum type="arabicPeriod"/>
            </a:pPr>
            <a:r>
              <a:rPr lang="en-US" sz="6000"/>
              <a:t>Alice and Bob need to communicate a shared secret key with each other in a way eavesdroppers can’t figure out.</a:t>
            </a:r>
            <a:endParaRPr sz="6000"/>
          </a:p>
          <a:p>
            <a:pPr indent="-609600" lvl="0" marL="457200" rtl="0" algn="l">
              <a:lnSpc>
                <a:spcPct val="120000"/>
              </a:lnSpc>
              <a:spcBef>
                <a:spcPts val="0"/>
              </a:spcBef>
              <a:spcAft>
                <a:spcPts val="0"/>
              </a:spcAft>
              <a:buSzPts val="6000"/>
              <a:buAutoNum type="arabicPeriod"/>
            </a:pPr>
            <a:r>
              <a:rPr b="1" lang="en-US" sz="6000"/>
              <a:t>The secret key needs to be the only way possible to decrypt a message.</a:t>
            </a:r>
            <a:endParaRPr b="1" sz="6000"/>
          </a:p>
        </p:txBody>
      </p:sp>
      <p:sp>
        <p:nvSpPr>
          <p:cNvPr id="91" name="Google Shape;91;p15"/>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Modern Cryptography</a:t>
            </a:r>
            <a:endParaRPr/>
          </a:p>
        </p:txBody>
      </p:sp>
      <p:sp>
        <p:nvSpPr>
          <p:cNvPr id="92" name="Google Shape;92;p15"/>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The problems we need to address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6"/>
          <p:cNvSpPr txBox="1"/>
          <p:nvPr>
            <p:ph idx="1" type="body"/>
          </p:nvPr>
        </p:nvSpPr>
        <p:spPr>
          <a:xfrm>
            <a:off x="1524000" y="4826000"/>
            <a:ext cx="22124100" cy="8757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sz="6000"/>
              <a:t>But what about #1?  How can Alice and Bob create a shared secret Key only communicating publically?</a:t>
            </a:r>
            <a:endParaRPr sz="6000"/>
          </a:p>
          <a:p>
            <a:pPr indent="0" lvl="0" marL="0" rtl="0" algn="l">
              <a:lnSpc>
                <a:spcPct val="120000"/>
              </a:lnSpc>
              <a:spcBef>
                <a:spcPts val="0"/>
              </a:spcBef>
              <a:spcAft>
                <a:spcPts val="0"/>
              </a:spcAft>
              <a:buClr>
                <a:srgbClr val="385998"/>
              </a:buClr>
              <a:buSzPts val="7000"/>
              <a:buFont typeface="Arial"/>
              <a:buNone/>
            </a:pPr>
            <a:r>
              <a:t/>
            </a:r>
            <a:endParaRPr sz="6000"/>
          </a:p>
          <a:p>
            <a:pPr indent="0" lvl="0" marL="0" rtl="0" algn="l">
              <a:lnSpc>
                <a:spcPct val="120000"/>
              </a:lnSpc>
              <a:spcBef>
                <a:spcPts val="0"/>
              </a:spcBef>
              <a:spcAft>
                <a:spcPts val="0"/>
              </a:spcAft>
              <a:buClr>
                <a:srgbClr val="385998"/>
              </a:buClr>
              <a:buSzPts val="7000"/>
              <a:buFont typeface="Arial"/>
              <a:buNone/>
            </a:pPr>
            <a:r>
              <a:rPr lang="en-US" sz="6000"/>
              <a:t>Weaknesses to be addressed.</a:t>
            </a:r>
            <a:endParaRPr sz="6000"/>
          </a:p>
          <a:p>
            <a:pPr indent="-609600" lvl="0" marL="457200" rtl="0" algn="l">
              <a:lnSpc>
                <a:spcPct val="120000"/>
              </a:lnSpc>
              <a:spcBef>
                <a:spcPts val="0"/>
              </a:spcBef>
              <a:spcAft>
                <a:spcPts val="0"/>
              </a:spcAft>
              <a:buSzPts val="6000"/>
              <a:buAutoNum type="arabicPeriod"/>
            </a:pPr>
            <a:r>
              <a:rPr b="1" lang="en-US" sz="6000"/>
              <a:t>Alice and Bob need to communicate a shared secret key with each other in a way eavesdroppers can’t figure out.</a:t>
            </a:r>
            <a:endParaRPr b="1" sz="6000"/>
          </a:p>
          <a:p>
            <a:pPr indent="-609600" lvl="0" marL="457200" rtl="0" algn="l">
              <a:lnSpc>
                <a:spcPct val="120000"/>
              </a:lnSpc>
              <a:spcBef>
                <a:spcPts val="0"/>
              </a:spcBef>
              <a:spcAft>
                <a:spcPts val="0"/>
              </a:spcAft>
              <a:buSzPts val="6000"/>
              <a:buAutoNum type="arabicPeriod"/>
            </a:pPr>
            <a:r>
              <a:rPr lang="en-US" sz="6000"/>
              <a:t>The secret key needs to be the only way possible to decrypt a message.</a:t>
            </a:r>
            <a:endParaRPr sz="6000"/>
          </a:p>
        </p:txBody>
      </p:sp>
      <p:sp>
        <p:nvSpPr>
          <p:cNvPr id="98" name="Google Shape;98;p16"/>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Modern Cryptography</a:t>
            </a:r>
            <a:endParaRPr/>
          </a:p>
        </p:txBody>
      </p:sp>
      <p:sp>
        <p:nvSpPr>
          <p:cNvPr id="99" name="Google Shape;99;p16"/>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The problems we need to address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7"/>
          <p:cNvSpPr txBox="1"/>
          <p:nvPr>
            <p:ph idx="1" type="body"/>
          </p:nvPr>
        </p:nvSpPr>
        <p:spPr>
          <a:xfrm>
            <a:off x="1524000" y="4826000"/>
            <a:ext cx="21336000" cy="8757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sz="6000"/>
              <a:t>Whitfield Diffie and Martin Hellman, created an algorithm for publically creating a secret key in 1976. </a:t>
            </a:r>
            <a:endParaRPr sz="6000"/>
          </a:p>
          <a:p>
            <a:pPr indent="0" lvl="0" marL="0" rtl="0" algn="l">
              <a:lnSpc>
                <a:spcPct val="120000"/>
              </a:lnSpc>
              <a:spcBef>
                <a:spcPts val="0"/>
              </a:spcBef>
              <a:spcAft>
                <a:spcPts val="0"/>
              </a:spcAft>
              <a:buClr>
                <a:srgbClr val="385998"/>
              </a:buClr>
              <a:buSzPts val="7000"/>
              <a:buFont typeface="Arial"/>
              <a:buNone/>
            </a:pPr>
            <a:r>
              <a:t/>
            </a:r>
            <a:endParaRPr sz="6000"/>
          </a:p>
          <a:p>
            <a:pPr indent="0" lvl="0" marL="0" rtl="0" algn="l">
              <a:lnSpc>
                <a:spcPct val="120000"/>
              </a:lnSpc>
              <a:spcBef>
                <a:spcPts val="0"/>
              </a:spcBef>
              <a:spcAft>
                <a:spcPts val="0"/>
              </a:spcAft>
              <a:buClr>
                <a:srgbClr val="385998"/>
              </a:buClr>
              <a:buSzPts val="7000"/>
              <a:buFont typeface="Arial"/>
              <a:buNone/>
            </a:pPr>
            <a:r>
              <a:rPr lang="en-US" sz="6000"/>
              <a:t>Using the DH algorithm, Alice and Bob can create a common secret key shared just by the two of them while communicating completely in public!</a:t>
            </a:r>
            <a:endParaRPr sz="6000"/>
          </a:p>
        </p:txBody>
      </p:sp>
      <p:sp>
        <p:nvSpPr>
          <p:cNvPr id="105" name="Google Shape;105;p17"/>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Diffie-Hellman Key Exchange</a:t>
            </a:r>
            <a:endParaRPr/>
          </a:p>
        </p:txBody>
      </p:sp>
      <p:sp>
        <p:nvSpPr>
          <p:cNvPr id="106" name="Google Shape;106;p17"/>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Creating a secret key in public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8"/>
          <p:cNvSpPr txBox="1"/>
          <p:nvPr>
            <p:ph idx="1" type="body"/>
          </p:nvPr>
        </p:nvSpPr>
        <p:spPr>
          <a:xfrm>
            <a:off x="1524000" y="4826000"/>
            <a:ext cx="21336000" cy="8757900"/>
          </a:xfrm>
          <a:prstGeom prst="rect">
            <a:avLst/>
          </a:prstGeom>
          <a:noFill/>
          <a:ln>
            <a:noFill/>
          </a:ln>
        </p:spPr>
        <p:txBody>
          <a:bodyPr anchorCtr="0" anchor="t" bIns="0" lIns="0" spcFirstLastPara="1" rIns="0" wrap="square" tIns="0">
            <a:noAutofit/>
          </a:bodyPr>
          <a:lstStyle/>
          <a:p>
            <a:pPr indent="-609600" lvl="0" marL="457200" rtl="0" algn="l">
              <a:lnSpc>
                <a:spcPct val="120000"/>
              </a:lnSpc>
              <a:spcBef>
                <a:spcPts val="0"/>
              </a:spcBef>
              <a:spcAft>
                <a:spcPts val="0"/>
              </a:spcAft>
              <a:buSzPts val="6000"/>
              <a:buAutoNum type="arabicPeriod"/>
            </a:pPr>
            <a:r>
              <a:rPr lang="en-US" sz="6000"/>
              <a:t>Alice and Bob agree on two prime numbers: </a:t>
            </a:r>
            <a:r>
              <a:rPr i="1" lang="en-US" sz="6000"/>
              <a:t>G</a:t>
            </a:r>
            <a:r>
              <a:rPr lang="en-US" sz="6000"/>
              <a:t> and </a:t>
            </a:r>
            <a:r>
              <a:rPr i="1" lang="en-US" sz="6000"/>
              <a:t>P</a:t>
            </a:r>
            <a:r>
              <a:rPr lang="en-US" sz="6000"/>
              <a:t>.</a:t>
            </a:r>
            <a:endParaRPr sz="6000"/>
          </a:p>
          <a:p>
            <a:pPr indent="-609600" lvl="0" marL="457200" rtl="0" algn="l">
              <a:lnSpc>
                <a:spcPct val="120000"/>
              </a:lnSpc>
              <a:spcBef>
                <a:spcPts val="0"/>
              </a:spcBef>
              <a:spcAft>
                <a:spcPts val="0"/>
              </a:spcAft>
              <a:buSzPts val="6000"/>
              <a:buAutoNum type="arabicPeriod"/>
            </a:pPr>
            <a:r>
              <a:rPr lang="en-US" sz="6000"/>
              <a:t>Alice picks a secret number </a:t>
            </a:r>
            <a:r>
              <a:rPr i="1" lang="en-US" sz="6000"/>
              <a:t>a</a:t>
            </a:r>
            <a:r>
              <a:rPr lang="en-US" sz="6000"/>
              <a:t> and computes:</a:t>
            </a:r>
            <a:br>
              <a:rPr lang="en-US" sz="6000"/>
            </a:br>
            <a:r>
              <a:rPr i="1" lang="en-US" sz="6000"/>
              <a:t>A = G</a:t>
            </a:r>
            <a:r>
              <a:rPr baseline="30000" i="1" lang="en-US" sz="6000"/>
              <a:t>a</a:t>
            </a:r>
            <a:r>
              <a:rPr i="1" lang="en-US" sz="6000"/>
              <a:t> mod P</a:t>
            </a:r>
            <a:r>
              <a:rPr lang="en-US" sz="6000"/>
              <a:t>. For example: 2</a:t>
            </a:r>
            <a:r>
              <a:rPr baseline="30000" lang="en-US" sz="6000"/>
              <a:t>5</a:t>
            </a:r>
            <a:r>
              <a:rPr lang="en-US" sz="6000"/>
              <a:t> mod 7 = 32 mod 7 = 4. A = 4.</a:t>
            </a:r>
            <a:endParaRPr sz="6000"/>
          </a:p>
          <a:p>
            <a:pPr indent="-609600" lvl="0" marL="457200" rtl="0" algn="l">
              <a:lnSpc>
                <a:spcPct val="120000"/>
              </a:lnSpc>
              <a:spcBef>
                <a:spcPts val="0"/>
              </a:spcBef>
              <a:spcAft>
                <a:spcPts val="0"/>
              </a:spcAft>
              <a:buSzPts val="6000"/>
              <a:buAutoNum type="arabicPeriod"/>
            </a:pPr>
            <a:r>
              <a:rPr lang="en-US" sz="6000"/>
              <a:t>Bob also picks a secret number </a:t>
            </a:r>
            <a:r>
              <a:rPr i="1" lang="en-US" sz="6000"/>
              <a:t>b</a:t>
            </a:r>
            <a:r>
              <a:rPr lang="en-US" sz="6000"/>
              <a:t> and computes:</a:t>
            </a:r>
            <a:br>
              <a:rPr lang="en-US" sz="6000"/>
            </a:br>
            <a:r>
              <a:rPr i="1" lang="en-US" sz="6000"/>
              <a:t>B = G</a:t>
            </a:r>
            <a:r>
              <a:rPr baseline="30000" i="1" lang="en-US" sz="6000"/>
              <a:t>b</a:t>
            </a:r>
            <a:r>
              <a:rPr i="1" lang="en-US" sz="6000"/>
              <a:t> mod P</a:t>
            </a:r>
            <a:r>
              <a:rPr lang="en-US" sz="6000"/>
              <a:t>. </a:t>
            </a:r>
            <a:endParaRPr sz="6000"/>
          </a:p>
          <a:p>
            <a:pPr indent="-609600" lvl="0" marL="457200" rtl="0" algn="l">
              <a:lnSpc>
                <a:spcPct val="120000"/>
              </a:lnSpc>
              <a:spcBef>
                <a:spcPts val="0"/>
              </a:spcBef>
              <a:spcAft>
                <a:spcPts val="0"/>
              </a:spcAft>
              <a:buSzPts val="6000"/>
              <a:buAutoNum type="arabicPeriod"/>
            </a:pPr>
            <a:r>
              <a:rPr lang="en-US" sz="6000"/>
              <a:t>Alice and Bob share the numbers A and B with each other.</a:t>
            </a:r>
            <a:endParaRPr sz="6000"/>
          </a:p>
          <a:p>
            <a:pPr indent="-609600" lvl="0" marL="457200" rtl="0" algn="l">
              <a:lnSpc>
                <a:spcPct val="120000"/>
              </a:lnSpc>
              <a:spcBef>
                <a:spcPts val="0"/>
              </a:spcBef>
              <a:spcAft>
                <a:spcPts val="0"/>
              </a:spcAft>
              <a:buSzPts val="6000"/>
              <a:buAutoNum type="arabicPeriod"/>
            </a:pPr>
            <a:r>
              <a:rPr lang="en-US" sz="6000"/>
              <a:t>Alice then computes </a:t>
            </a:r>
            <a:r>
              <a:rPr i="1" lang="en-US" sz="6000"/>
              <a:t>B</a:t>
            </a:r>
            <a:r>
              <a:rPr baseline="30000" i="1" lang="en-US" sz="6000"/>
              <a:t>a</a:t>
            </a:r>
            <a:r>
              <a:rPr i="1" lang="en-US" sz="6000"/>
              <a:t> mod P.</a:t>
            </a:r>
            <a:r>
              <a:rPr lang="en-US" sz="6000"/>
              <a:t>  Bobe computes </a:t>
            </a:r>
            <a:r>
              <a:rPr i="1" lang="en-US" sz="6000"/>
              <a:t>A</a:t>
            </a:r>
            <a:r>
              <a:rPr baseline="30000" i="1" lang="en-US" sz="6000"/>
              <a:t>b</a:t>
            </a:r>
            <a:r>
              <a:rPr i="1" lang="en-US" sz="6000"/>
              <a:t> mod P</a:t>
            </a:r>
            <a:r>
              <a:rPr lang="en-US" sz="6000"/>
              <a:t>.</a:t>
            </a:r>
            <a:endParaRPr sz="6000"/>
          </a:p>
          <a:p>
            <a:pPr indent="-609600" lvl="0" marL="457200" rtl="0" algn="l">
              <a:lnSpc>
                <a:spcPct val="120000"/>
              </a:lnSpc>
              <a:spcBef>
                <a:spcPts val="0"/>
              </a:spcBef>
              <a:spcAft>
                <a:spcPts val="0"/>
              </a:spcAft>
              <a:buSzPts val="6000"/>
              <a:buAutoNum type="arabicPeriod"/>
            </a:pPr>
            <a:r>
              <a:rPr lang="en-US" sz="6000"/>
              <a:t>Those two results are identical and is the shared secrete key!</a:t>
            </a:r>
            <a:endParaRPr sz="6000"/>
          </a:p>
        </p:txBody>
      </p:sp>
      <p:sp>
        <p:nvSpPr>
          <p:cNvPr id="112" name="Google Shape;112;p18"/>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Diffie-Hellman Key Exchange</a:t>
            </a:r>
            <a:endParaRPr/>
          </a:p>
        </p:txBody>
      </p:sp>
      <p:sp>
        <p:nvSpPr>
          <p:cNvPr id="113" name="Google Shape;113;p18"/>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Algorithm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idx="1" type="body"/>
          </p:nvPr>
        </p:nvSpPr>
        <p:spPr>
          <a:xfrm>
            <a:off x="1524000" y="4826000"/>
            <a:ext cx="21976800" cy="8757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a:t>To calculate</a:t>
            </a:r>
            <a:r>
              <a:rPr i="1" lang="en-US"/>
              <a:t> G</a:t>
            </a:r>
            <a:r>
              <a:rPr baseline="30000" i="1" lang="en-US"/>
              <a:t>a</a:t>
            </a:r>
            <a:r>
              <a:rPr i="1" lang="en-US"/>
              <a:t> mod P</a:t>
            </a:r>
            <a:r>
              <a:rPr lang="en-US"/>
              <a:t>. You can use either:</a:t>
            </a:r>
            <a:endParaRPr/>
          </a:p>
          <a:p>
            <a:pPr indent="-673100" lvl="0" marL="457200" rtl="0" algn="l">
              <a:lnSpc>
                <a:spcPct val="120000"/>
              </a:lnSpc>
              <a:spcBef>
                <a:spcPts val="0"/>
              </a:spcBef>
              <a:spcAft>
                <a:spcPts val="0"/>
              </a:spcAft>
              <a:buSzPts val="7000"/>
              <a:buChar char="-"/>
            </a:pPr>
            <a:r>
              <a:rPr lang="en-US"/>
              <a:t> `</a:t>
            </a:r>
            <a:r>
              <a:rPr lang="en-US">
                <a:latin typeface="Courier New"/>
                <a:ea typeface="Courier New"/>
                <a:cs typeface="Courier New"/>
                <a:sym typeface="Courier New"/>
              </a:rPr>
              <a:t>(G ** a) % P</a:t>
            </a:r>
            <a:r>
              <a:rPr lang="en-US"/>
              <a:t>` in python </a:t>
            </a:r>
            <a:endParaRPr/>
          </a:p>
          <a:p>
            <a:pPr indent="-673100" lvl="0" marL="457200" rtl="0" algn="l">
              <a:lnSpc>
                <a:spcPct val="120000"/>
              </a:lnSpc>
              <a:spcBef>
                <a:spcPts val="0"/>
              </a:spcBef>
              <a:spcAft>
                <a:spcPts val="0"/>
              </a:spcAft>
              <a:buSzPts val="7000"/>
              <a:buChar char="-"/>
            </a:pPr>
            <a:r>
              <a:rPr lang="en-US"/>
              <a:t>“</a:t>
            </a:r>
            <a:r>
              <a:rPr i="1" lang="en-US"/>
              <a:t>(G^a) mod P</a:t>
            </a:r>
            <a:r>
              <a:rPr lang="en-US"/>
              <a:t>” in </a:t>
            </a:r>
            <a:r>
              <a:rPr lang="en-US" u="sng">
                <a:solidFill>
                  <a:schemeClr val="hlink"/>
                </a:solidFill>
                <a:hlinkClick r:id="rId3"/>
              </a:rPr>
              <a:t>www.wolframalpha.com</a:t>
            </a:r>
            <a:endParaRPr/>
          </a:p>
          <a:p>
            <a:pPr indent="0" lvl="0" marL="0" rtl="0" algn="l">
              <a:lnSpc>
                <a:spcPct val="120000"/>
              </a:lnSpc>
              <a:spcBef>
                <a:spcPts val="0"/>
              </a:spcBef>
              <a:spcAft>
                <a:spcPts val="0"/>
              </a:spcAft>
              <a:buNone/>
            </a:pPr>
            <a:r>
              <a:t/>
            </a:r>
            <a:endParaRPr/>
          </a:p>
        </p:txBody>
      </p:sp>
      <p:sp>
        <p:nvSpPr>
          <p:cNvPr id="119" name="Google Shape;119;p19"/>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Diffie-Hellman Key Exchange</a:t>
            </a:r>
            <a:endParaRPr/>
          </a:p>
        </p:txBody>
      </p:sp>
      <p:sp>
        <p:nvSpPr>
          <p:cNvPr id="120" name="Google Shape;120;p19"/>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In-Class Example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idx="1" type="body"/>
          </p:nvPr>
        </p:nvSpPr>
        <p:spPr>
          <a:xfrm>
            <a:off x="1524000" y="4826000"/>
            <a:ext cx="22124100" cy="8757900"/>
          </a:xfrm>
          <a:prstGeom prst="rect">
            <a:avLst/>
          </a:prstGeom>
          <a:noFill/>
          <a:ln>
            <a:noFill/>
          </a:ln>
        </p:spPr>
        <p:txBody>
          <a:bodyPr anchorCtr="0" anchor="t" bIns="0" lIns="0" spcFirstLastPara="1" rIns="0" wrap="square" tIns="0">
            <a:noAutofit/>
          </a:bodyPr>
          <a:lstStyle/>
          <a:p>
            <a:pPr indent="-584200" lvl="0" marL="457200" rtl="0" algn="l">
              <a:lnSpc>
                <a:spcPct val="120000"/>
              </a:lnSpc>
              <a:spcBef>
                <a:spcPts val="0"/>
              </a:spcBef>
              <a:spcAft>
                <a:spcPts val="0"/>
              </a:spcAft>
              <a:buSzPts val="5600"/>
              <a:buChar char="●"/>
            </a:pPr>
            <a:r>
              <a:rPr lang="en-US" sz="5600"/>
              <a:t>This works because both sides end up computing the modulus exponentiation of G:  </a:t>
            </a:r>
            <a:r>
              <a:rPr i="1" lang="en-US" sz="5600"/>
              <a:t>G</a:t>
            </a:r>
            <a:r>
              <a:rPr baseline="30000" i="1" lang="en-US" sz="5600"/>
              <a:t>ab</a:t>
            </a:r>
            <a:r>
              <a:rPr i="1" lang="en-US" sz="5600"/>
              <a:t> mod P</a:t>
            </a:r>
            <a:endParaRPr i="1" sz="5600"/>
          </a:p>
          <a:p>
            <a:pPr indent="-584200" lvl="0" marL="457200" rtl="0" algn="l">
              <a:lnSpc>
                <a:spcPct val="120000"/>
              </a:lnSpc>
              <a:spcBef>
                <a:spcPts val="0"/>
              </a:spcBef>
              <a:spcAft>
                <a:spcPts val="0"/>
              </a:spcAft>
              <a:buSzPts val="5600"/>
              <a:buChar char="●"/>
            </a:pPr>
            <a:r>
              <a:rPr lang="en-US" sz="5600"/>
              <a:t>There is no known fast algorithm to figure out </a:t>
            </a:r>
            <a:r>
              <a:rPr i="1" lang="en-US" sz="5600"/>
              <a:t>G</a:t>
            </a:r>
            <a:r>
              <a:rPr baseline="30000" i="1" lang="en-US" sz="5600"/>
              <a:t>ab</a:t>
            </a:r>
            <a:r>
              <a:rPr i="1" lang="en-US" sz="5600"/>
              <a:t> mod P</a:t>
            </a:r>
            <a:r>
              <a:rPr lang="en-US" sz="5600"/>
              <a:t> given </a:t>
            </a:r>
            <a:r>
              <a:rPr i="1" lang="en-US" sz="5600"/>
              <a:t>G</a:t>
            </a:r>
            <a:r>
              <a:rPr baseline="30000" i="1" lang="en-US" sz="5600"/>
              <a:t>ab</a:t>
            </a:r>
            <a:r>
              <a:rPr i="1" lang="en-US" sz="5600"/>
              <a:t> mod P</a:t>
            </a:r>
            <a:r>
              <a:rPr lang="en-US" sz="5600"/>
              <a:t> and </a:t>
            </a:r>
            <a:r>
              <a:rPr i="1" lang="en-US" sz="5600"/>
              <a:t>G</a:t>
            </a:r>
            <a:r>
              <a:rPr baseline="30000" i="1" lang="en-US" sz="5600"/>
              <a:t>ab</a:t>
            </a:r>
            <a:r>
              <a:rPr i="1" lang="en-US" sz="5600"/>
              <a:t> mod P</a:t>
            </a:r>
            <a:r>
              <a:rPr lang="en-US" sz="5600"/>
              <a:t> when </a:t>
            </a:r>
            <a:r>
              <a:rPr i="1" lang="en-US" sz="5600"/>
              <a:t>G</a:t>
            </a:r>
            <a:r>
              <a:rPr lang="en-US" sz="5600"/>
              <a:t> and </a:t>
            </a:r>
            <a:r>
              <a:rPr i="1" lang="en-US" sz="5600"/>
              <a:t>P</a:t>
            </a:r>
            <a:r>
              <a:rPr lang="en-US" sz="5600"/>
              <a:t> are prime. </a:t>
            </a:r>
            <a:endParaRPr sz="5600"/>
          </a:p>
          <a:p>
            <a:pPr indent="-584200" lvl="0" marL="457200" rtl="0" algn="l">
              <a:lnSpc>
                <a:spcPct val="120000"/>
              </a:lnSpc>
              <a:spcBef>
                <a:spcPts val="0"/>
              </a:spcBef>
              <a:spcAft>
                <a:spcPts val="0"/>
              </a:spcAft>
              <a:buSzPts val="5600"/>
              <a:buChar char="●"/>
            </a:pPr>
            <a:r>
              <a:rPr lang="en-US" sz="5600"/>
              <a:t>This is called the Diffie-Hellman problem or discrete log problem and has survived decades of analysis by mathematicians. </a:t>
            </a:r>
            <a:endParaRPr sz="5600"/>
          </a:p>
          <a:p>
            <a:pPr indent="-584200" lvl="0" marL="457200" rtl="0" algn="l">
              <a:lnSpc>
                <a:spcPct val="120000"/>
              </a:lnSpc>
              <a:spcBef>
                <a:spcPts val="0"/>
              </a:spcBef>
              <a:spcAft>
                <a:spcPts val="0"/>
              </a:spcAft>
              <a:buSzPts val="5600"/>
              <a:buChar char="●"/>
            </a:pPr>
            <a:r>
              <a:rPr lang="en-US" sz="5600"/>
              <a:t>Best known algorithms have exponential time complexity and just try every possible number.</a:t>
            </a:r>
            <a:endParaRPr sz="5600"/>
          </a:p>
        </p:txBody>
      </p:sp>
      <p:sp>
        <p:nvSpPr>
          <p:cNvPr id="126" name="Google Shape;126;p20"/>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Diffie-Hellman Key Exchange</a:t>
            </a:r>
            <a:endParaRPr/>
          </a:p>
        </p:txBody>
      </p:sp>
      <p:sp>
        <p:nvSpPr>
          <p:cNvPr id="127" name="Google Shape;127;p20"/>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Mathematical Details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idx="1" type="body"/>
          </p:nvPr>
        </p:nvSpPr>
        <p:spPr>
          <a:xfrm>
            <a:off x="1524000" y="4826000"/>
            <a:ext cx="22124100" cy="8757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sz="6000"/>
              <a:t>DH still doesn’t enable perfectly secret communications.</a:t>
            </a:r>
            <a:endParaRPr sz="6000"/>
          </a:p>
          <a:p>
            <a:pPr indent="0" lvl="0" marL="0" rtl="0" algn="l">
              <a:lnSpc>
                <a:spcPct val="120000"/>
              </a:lnSpc>
              <a:spcBef>
                <a:spcPts val="0"/>
              </a:spcBef>
              <a:spcAft>
                <a:spcPts val="0"/>
              </a:spcAft>
              <a:buNone/>
            </a:pPr>
            <a:r>
              <a:t/>
            </a:r>
            <a:endParaRPr sz="6000"/>
          </a:p>
          <a:p>
            <a:pPr indent="0" lvl="0" marL="0" rtl="0" algn="l">
              <a:lnSpc>
                <a:spcPct val="120000"/>
              </a:lnSpc>
              <a:spcBef>
                <a:spcPts val="0"/>
              </a:spcBef>
              <a:spcAft>
                <a:spcPts val="0"/>
              </a:spcAft>
              <a:buNone/>
            </a:pPr>
            <a:r>
              <a:rPr lang="en-US" sz="6000"/>
              <a:t>Alice and Bob have to trust that the numbers they receive, the A and the B, are actually from Alice and Bob respectively.</a:t>
            </a:r>
            <a:endParaRPr sz="6000"/>
          </a:p>
          <a:p>
            <a:pPr indent="0" lvl="0" marL="0" rtl="0" algn="l">
              <a:lnSpc>
                <a:spcPct val="120000"/>
              </a:lnSpc>
              <a:spcBef>
                <a:spcPts val="0"/>
              </a:spcBef>
              <a:spcAft>
                <a:spcPts val="0"/>
              </a:spcAft>
              <a:buNone/>
            </a:pPr>
            <a:r>
              <a:t/>
            </a:r>
            <a:endParaRPr sz="6000"/>
          </a:p>
          <a:p>
            <a:pPr indent="0" lvl="0" marL="0" rtl="0" algn="l">
              <a:lnSpc>
                <a:spcPct val="120000"/>
              </a:lnSpc>
              <a:spcBef>
                <a:spcPts val="0"/>
              </a:spcBef>
              <a:spcAft>
                <a:spcPts val="0"/>
              </a:spcAft>
              <a:buNone/>
            </a:pPr>
            <a:r>
              <a:rPr lang="en-US" sz="6000"/>
              <a:t>If it’s from someone else, then they will have established a shared secret with that someone else instead.  This is called a Man in the middle (MITM) attack in cryptography.</a:t>
            </a:r>
            <a:endParaRPr sz="6000"/>
          </a:p>
        </p:txBody>
      </p:sp>
      <p:sp>
        <p:nvSpPr>
          <p:cNvPr id="133" name="Google Shape;133;p21"/>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Diffie-Hellman Key Exchange</a:t>
            </a:r>
            <a:endParaRPr/>
          </a:p>
        </p:txBody>
      </p:sp>
      <p:sp>
        <p:nvSpPr>
          <p:cNvPr id="134" name="Google Shape;134;p21"/>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Weakness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idx="1" type="body"/>
          </p:nvPr>
        </p:nvSpPr>
        <p:spPr>
          <a:xfrm>
            <a:off x="1524000" y="4826000"/>
            <a:ext cx="22124100" cy="8757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sz="6000"/>
              <a:t>This time, Alice and Bob are communicating by passing notes in class. They write the node, give it to Derek who passes it to the other person. Derek is curious and wants to read the messages between Alice and Bob.</a:t>
            </a:r>
            <a:endParaRPr sz="6000"/>
          </a:p>
        </p:txBody>
      </p:sp>
      <p:sp>
        <p:nvSpPr>
          <p:cNvPr id="140" name="Google Shape;140;p22"/>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Man in the middle Attack</a:t>
            </a:r>
            <a:endParaRPr/>
          </a:p>
        </p:txBody>
      </p:sp>
      <p:sp>
        <p:nvSpPr>
          <p:cNvPr id="141" name="Google Shape;141;p22"/>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Example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idx="1" type="body"/>
          </p:nvPr>
        </p:nvSpPr>
        <p:spPr>
          <a:xfrm>
            <a:off x="1333150" y="4432250"/>
            <a:ext cx="22124100" cy="2827800"/>
          </a:xfrm>
          <a:prstGeom prst="rect">
            <a:avLst/>
          </a:prstGeom>
          <a:noFill/>
          <a:ln>
            <a:noFill/>
          </a:ln>
        </p:spPr>
        <p:txBody>
          <a:bodyPr anchorCtr="0" anchor="t" bIns="0" lIns="0" spcFirstLastPara="1" rIns="0" wrap="square" tIns="0">
            <a:noAutofit/>
          </a:bodyPr>
          <a:lstStyle/>
          <a:p>
            <a:pPr indent="-609600" lvl="0" marL="457200" rtl="0" algn="l">
              <a:lnSpc>
                <a:spcPct val="120000"/>
              </a:lnSpc>
              <a:spcBef>
                <a:spcPts val="0"/>
              </a:spcBef>
              <a:spcAft>
                <a:spcPts val="0"/>
              </a:spcAft>
              <a:buSzPts val="6000"/>
              <a:buAutoNum type="arabicPeriod"/>
            </a:pPr>
            <a:r>
              <a:rPr lang="en-US" sz="6000"/>
              <a:t>When Alice and Bob share the numbers </a:t>
            </a:r>
            <a:r>
              <a:rPr i="1" lang="en-US" sz="6000"/>
              <a:t>P</a:t>
            </a:r>
            <a:r>
              <a:rPr lang="en-US" sz="6000"/>
              <a:t> and </a:t>
            </a:r>
            <a:r>
              <a:rPr i="1" lang="en-US" sz="6000"/>
              <a:t>G</a:t>
            </a:r>
            <a:r>
              <a:rPr lang="en-US" sz="6000"/>
              <a:t>, Derek writes these down.</a:t>
            </a:r>
            <a:endParaRPr sz="6000"/>
          </a:p>
        </p:txBody>
      </p:sp>
      <p:sp>
        <p:nvSpPr>
          <p:cNvPr id="147" name="Google Shape;147;p23"/>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Man in the middle Attack</a:t>
            </a:r>
            <a:endParaRPr/>
          </a:p>
        </p:txBody>
      </p:sp>
      <p:sp>
        <p:nvSpPr>
          <p:cNvPr id="148" name="Google Shape;148;p23"/>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Example</a:t>
            </a:r>
            <a:endParaRPr/>
          </a:p>
        </p:txBody>
      </p:sp>
      <p:sp>
        <p:nvSpPr>
          <p:cNvPr id="149" name="Google Shape;149;p23"/>
          <p:cNvSpPr txBox="1"/>
          <p:nvPr>
            <p:ph idx="1" type="body"/>
          </p:nvPr>
        </p:nvSpPr>
        <p:spPr>
          <a:xfrm>
            <a:off x="1524025" y="7015975"/>
            <a:ext cx="3671100" cy="5347800"/>
          </a:xfrm>
          <a:prstGeom prst="rect">
            <a:avLst/>
          </a:pr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ctr">
              <a:lnSpc>
                <a:spcPct val="120000"/>
              </a:lnSpc>
              <a:spcBef>
                <a:spcPts val="0"/>
              </a:spcBef>
              <a:spcAft>
                <a:spcPts val="0"/>
              </a:spcAft>
              <a:buNone/>
            </a:pPr>
            <a:r>
              <a:rPr lang="en-US" sz="5000"/>
              <a:t>Alice:</a:t>
            </a:r>
            <a:endParaRPr sz="5000"/>
          </a:p>
          <a:p>
            <a:pPr indent="0" lvl="0" marL="0" rtl="0" algn="ctr">
              <a:lnSpc>
                <a:spcPct val="120000"/>
              </a:lnSpc>
              <a:spcBef>
                <a:spcPts val="0"/>
              </a:spcBef>
              <a:spcAft>
                <a:spcPts val="0"/>
              </a:spcAft>
              <a:buNone/>
            </a:pPr>
            <a:r>
              <a:rPr lang="en-US" sz="5000"/>
              <a:t>P = 97</a:t>
            </a:r>
            <a:endParaRPr sz="5000"/>
          </a:p>
          <a:p>
            <a:pPr indent="0" lvl="0" marL="0" rtl="0" algn="ctr">
              <a:lnSpc>
                <a:spcPct val="120000"/>
              </a:lnSpc>
              <a:spcBef>
                <a:spcPts val="0"/>
              </a:spcBef>
              <a:spcAft>
                <a:spcPts val="0"/>
              </a:spcAft>
              <a:buNone/>
            </a:pPr>
            <a:r>
              <a:rPr lang="en-US" sz="5000"/>
              <a:t>G = 123</a:t>
            </a:r>
            <a:endParaRPr sz="5000"/>
          </a:p>
        </p:txBody>
      </p:sp>
      <p:sp>
        <p:nvSpPr>
          <p:cNvPr id="150" name="Google Shape;150;p23"/>
          <p:cNvSpPr txBox="1"/>
          <p:nvPr>
            <p:ph idx="1" type="body"/>
          </p:nvPr>
        </p:nvSpPr>
        <p:spPr>
          <a:xfrm>
            <a:off x="10188713" y="6329125"/>
            <a:ext cx="3671100" cy="5347800"/>
          </a:xfrm>
          <a:prstGeom prst="rect">
            <a:avLst/>
          </a:pr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ctr">
              <a:lnSpc>
                <a:spcPct val="120000"/>
              </a:lnSpc>
              <a:spcBef>
                <a:spcPts val="0"/>
              </a:spcBef>
              <a:spcAft>
                <a:spcPts val="0"/>
              </a:spcAft>
              <a:buNone/>
            </a:pPr>
            <a:r>
              <a:rPr lang="en-US" sz="5000"/>
              <a:t>Derek</a:t>
            </a:r>
            <a:r>
              <a:rPr lang="en-US" sz="5000"/>
              <a:t>:</a:t>
            </a:r>
            <a:endParaRPr sz="5000"/>
          </a:p>
          <a:p>
            <a:pPr indent="0" lvl="0" marL="0" rtl="0" algn="ctr">
              <a:lnSpc>
                <a:spcPct val="120000"/>
              </a:lnSpc>
              <a:spcBef>
                <a:spcPts val="0"/>
              </a:spcBef>
              <a:spcAft>
                <a:spcPts val="0"/>
              </a:spcAft>
              <a:buNone/>
            </a:pPr>
            <a:r>
              <a:rPr lang="en-US" sz="5000"/>
              <a:t>P = 97</a:t>
            </a:r>
            <a:endParaRPr sz="5000"/>
          </a:p>
          <a:p>
            <a:pPr indent="0" lvl="0" marL="0" rtl="0" algn="ctr">
              <a:lnSpc>
                <a:spcPct val="120000"/>
              </a:lnSpc>
              <a:spcBef>
                <a:spcPts val="0"/>
              </a:spcBef>
              <a:spcAft>
                <a:spcPts val="0"/>
              </a:spcAft>
              <a:buNone/>
            </a:pPr>
            <a:r>
              <a:rPr lang="en-US" sz="5000"/>
              <a:t>G = 123</a:t>
            </a:r>
            <a:endParaRPr sz="5000"/>
          </a:p>
        </p:txBody>
      </p:sp>
      <p:sp>
        <p:nvSpPr>
          <p:cNvPr id="151" name="Google Shape;151;p23"/>
          <p:cNvSpPr txBox="1"/>
          <p:nvPr>
            <p:ph idx="1" type="body"/>
          </p:nvPr>
        </p:nvSpPr>
        <p:spPr>
          <a:xfrm>
            <a:off x="18853425" y="7015975"/>
            <a:ext cx="3671100" cy="5347800"/>
          </a:xfrm>
          <a:prstGeom prst="rect">
            <a:avLst/>
          </a:pr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ctr">
              <a:lnSpc>
                <a:spcPct val="120000"/>
              </a:lnSpc>
              <a:spcBef>
                <a:spcPts val="0"/>
              </a:spcBef>
              <a:spcAft>
                <a:spcPts val="0"/>
              </a:spcAft>
              <a:buNone/>
            </a:pPr>
            <a:r>
              <a:rPr lang="en-US" sz="5000"/>
              <a:t>Bob</a:t>
            </a:r>
            <a:r>
              <a:rPr lang="en-US" sz="5000"/>
              <a:t>:</a:t>
            </a:r>
            <a:endParaRPr sz="5000"/>
          </a:p>
          <a:p>
            <a:pPr indent="0" lvl="0" marL="0" rtl="0" algn="ctr">
              <a:lnSpc>
                <a:spcPct val="120000"/>
              </a:lnSpc>
              <a:spcBef>
                <a:spcPts val="0"/>
              </a:spcBef>
              <a:spcAft>
                <a:spcPts val="0"/>
              </a:spcAft>
              <a:buNone/>
            </a:pPr>
            <a:r>
              <a:rPr lang="en-US" sz="5000"/>
              <a:t>P = 97</a:t>
            </a:r>
            <a:endParaRPr sz="5000"/>
          </a:p>
          <a:p>
            <a:pPr indent="0" lvl="0" marL="0" rtl="0" algn="ctr">
              <a:lnSpc>
                <a:spcPct val="120000"/>
              </a:lnSpc>
              <a:spcBef>
                <a:spcPts val="0"/>
              </a:spcBef>
              <a:spcAft>
                <a:spcPts val="0"/>
              </a:spcAft>
              <a:buNone/>
            </a:pPr>
            <a:r>
              <a:rPr lang="en-US" sz="5000"/>
              <a:t>G = 123</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 name="Shape 26"/>
        <p:cNvGrpSpPr/>
        <p:nvPr/>
      </p:nvGrpSpPr>
      <p:grpSpPr>
        <a:xfrm>
          <a:off x="0" y="0"/>
          <a:ext cx="0" cy="0"/>
          <a:chOff x="0" y="0"/>
          <a:chExt cx="0" cy="0"/>
        </a:xfrm>
      </p:grpSpPr>
      <p:sp>
        <p:nvSpPr>
          <p:cNvPr id="27" name="Google Shape;27;p6"/>
          <p:cNvSpPr/>
          <p:nvPr/>
        </p:nvSpPr>
        <p:spPr>
          <a:xfrm>
            <a:off x="1521833" y="5183696"/>
            <a:ext cx="21340333" cy="3053144"/>
          </a:xfrm>
          <a:prstGeom prst="rect">
            <a:avLst/>
          </a:prstGeom>
          <a:noFill/>
          <a:ln>
            <a:noFill/>
          </a:ln>
        </p:spPr>
        <p:txBody>
          <a:bodyPr anchorCtr="0" anchor="t" bIns="0" lIns="0" spcFirstLastPara="1" rIns="0" wrap="square" tIns="0">
            <a:noAutofit/>
          </a:bodyPr>
          <a:lstStyle/>
          <a:p>
            <a:pPr indent="0" lvl="0" marL="0" marR="0" rtl="0" algn="ctr">
              <a:lnSpc>
                <a:spcPct val="80000"/>
              </a:lnSpc>
              <a:spcBef>
                <a:spcPts val="0"/>
              </a:spcBef>
              <a:spcAft>
                <a:spcPts val="0"/>
              </a:spcAft>
              <a:buNone/>
            </a:pPr>
            <a:r>
              <a:rPr b="0" i="0" lang="en-US" sz="7200" u="none" cap="none" strike="noStrike">
                <a:solidFill>
                  <a:srgbClr val="FFFFFF"/>
                </a:solidFill>
                <a:latin typeface="Arial"/>
                <a:ea typeface="Arial"/>
                <a:cs typeface="Arial"/>
                <a:sym typeface="Arial"/>
              </a:rPr>
              <a:t>CST 370 – ADVANCED ALGORITHMS</a:t>
            </a:r>
            <a:endParaRPr b="0" i="0" sz="7200" u="none" cap="none" strike="noStrike">
              <a:solidFill>
                <a:srgbClr val="FFFFFF"/>
              </a:solidFill>
              <a:latin typeface="Arial"/>
              <a:ea typeface="Arial"/>
              <a:cs typeface="Arial"/>
              <a:sym typeface="Arial"/>
            </a:endParaRPr>
          </a:p>
          <a:p>
            <a:pPr indent="0" lvl="0" marL="0" marR="0" rtl="0" algn="ctr">
              <a:lnSpc>
                <a:spcPct val="80000"/>
              </a:lnSpc>
              <a:spcBef>
                <a:spcPts val="0"/>
              </a:spcBef>
              <a:spcAft>
                <a:spcPts val="0"/>
              </a:spcAft>
              <a:buNone/>
            </a:pPr>
            <a:r>
              <a:t/>
            </a:r>
            <a:endParaRPr b="1" i="0" sz="8000" u="none" cap="none" strike="noStrike">
              <a:solidFill>
                <a:srgbClr val="FFFFFF"/>
              </a:solidFill>
              <a:latin typeface="Arial"/>
              <a:ea typeface="Arial"/>
              <a:cs typeface="Arial"/>
              <a:sym typeface="Arial"/>
            </a:endParaRPr>
          </a:p>
          <a:p>
            <a:pPr indent="0" lvl="0" marL="0" marR="0" rtl="0" algn="ctr">
              <a:lnSpc>
                <a:spcPct val="80000"/>
              </a:lnSpc>
              <a:spcBef>
                <a:spcPts val="0"/>
              </a:spcBef>
              <a:spcAft>
                <a:spcPts val="0"/>
              </a:spcAft>
              <a:buNone/>
            </a:pPr>
            <a:r>
              <a:rPr b="1" lang="en-US" sz="9600">
                <a:solidFill>
                  <a:schemeClr val="lt1"/>
                </a:solidFill>
              </a:rPr>
              <a:t>Advance Topic Mini-Lesson:</a:t>
            </a:r>
            <a:endParaRPr b="1" sz="9600">
              <a:solidFill>
                <a:schemeClr val="lt1"/>
              </a:solidFill>
            </a:endParaRPr>
          </a:p>
          <a:p>
            <a:pPr indent="0" lvl="0" marL="0" marR="0" rtl="0" algn="ctr">
              <a:lnSpc>
                <a:spcPct val="80000"/>
              </a:lnSpc>
              <a:spcBef>
                <a:spcPts val="0"/>
              </a:spcBef>
              <a:spcAft>
                <a:spcPts val="0"/>
              </a:spcAft>
              <a:buNone/>
            </a:pPr>
            <a:r>
              <a:rPr b="1" lang="en-US" sz="9600">
                <a:solidFill>
                  <a:schemeClr val="lt1"/>
                </a:solidFill>
              </a:rPr>
              <a:t>Cryptography</a:t>
            </a:r>
            <a:endParaRPr b="1" sz="9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idx="1" type="body"/>
          </p:nvPr>
        </p:nvSpPr>
        <p:spPr>
          <a:xfrm>
            <a:off x="1333150" y="4432250"/>
            <a:ext cx="22124100" cy="28278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sz="5000"/>
              <a:t>When Alice passes Derek the note with A, he writes it down. Then uses his own secret number </a:t>
            </a:r>
            <a:r>
              <a:rPr i="1" lang="en-US" sz="5000"/>
              <a:t>d</a:t>
            </a:r>
            <a:r>
              <a:rPr lang="en-US" sz="5000"/>
              <a:t> to compute </a:t>
            </a:r>
            <a:r>
              <a:rPr i="1" lang="en-US" sz="5000"/>
              <a:t>D</a:t>
            </a:r>
            <a:r>
              <a:rPr lang="en-US" sz="5000"/>
              <a:t> and writes that down and passes it to Bob.</a:t>
            </a:r>
            <a:endParaRPr sz="5000"/>
          </a:p>
        </p:txBody>
      </p:sp>
      <p:sp>
        <p:nvSpPr>
          <p:cNvPr id="157" name="Google Shape;157;p24"/>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Man in the middle Attack</a:t>
            </a:r>
            <a:endParaRPr/>
          </a:p>
        </p:txBody>
      </p:sp>
      <p:sp>
        <p:nvSpPr>
          <p:cNvPr id="158" name="Google Shape;158;p24"/>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Example</a:t>
            </a:r>
            <a:endParaRPr/>
          </a:p>
        </p:txBody>
      </p:sp>
      <p:sp>
        <p:nvSpPr>
          <p:cNvPr id="159" name="Google Shape;159;p24"/>
          <p:cNvSpPr txBox="1"/>
          <p:nvPr>
            <p:ph idx="1" type="body"/>
          </p:nvPr>
        </p:nvSpPr>
        <p:spPr>
          <a:xfrm>
            <a:off x="1524025" y="7015975"/>
            <a:ext cx="3671100" cy="5347800"/>
          </a:xfrm>
          <a:prstGeom prst="rect">
            <a:avLst/>
          </a:pr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ctr">
              <a:lnSpc>
                <a:spcPct val="120000"/>
              </a:lnSpc>
              <a:spcBef>
                <a:spcPts val="0"/>
              </a:spcBef>
              <a:spcAft>
                <a:spcPts val="0"/>
              </a:spcAft>
              <a:buNone/>
            </a:pPr>
            <a:r>
              <a:rPr lang="en-US" sz="5000"/>
              <a:t>Alice:</a:t>
            </a:r>
            <a:endParaRPr sz="5000"/>
          </a:p>
          <a:p>
            <a:pPr indent="0" lvl="0" marL="0" rtl="0" algn="ctr">
              <a:lnSpc>
                <a:spcPct val="120000"/>
              </a:lnSpc>
              <a:spcBef>
                <a:spcPts val="0"/>
              </a:spcBef>
              <a:spcAft>
                <a:spcPts val="0"/>
              </a:spcAft>
              <a:buNone/>
            </a:pPr>
            <a:r>
              <a:rPr lang="en-US" sz="5000"/>
              <a:t>P = 97</a:t>
            </a:r>
            <a:endParaRPr sz="5000"/>
          </a:p>
          <a:p>
            <a:pPr indent="0" lvl="0" marL="0" rtl="0" algn="ctr">
              <a:lnSpc>
                <a:spcPct val="120000"/>
              </a:lnSpc>
              <a:spcBef>
                <a:spcPts val="0"/>
              </a:spcBef>
              <a:spcAft>
                <a:spcPts val="0"/>
              </a:spcAft>
              <a:buNone/>
            </a:pPr>
            <a:r>
              <a:rPr lang="en-US" sz="5000"/>
              <a:t>G = </a:t>
            </a:r>
            <a:r>
              <a:rPr lang="en-US" sz="5000"/>
              <a:t>123</a:t>
            </a:r>
            <a:endParaRPr sz="5000"/>
          </a:p>
          <a:p>
            <a:pPr indent="0" lvl="0" marL="0" rtl="0" algn="ctr">
              <a:lnSpc>
                <a:spcPct val="120000"/>
              </a:lnSpc>
              <a:spcBef>
                <a:spcPts val="0"/>
              </a:spcBef>
              <a:spcAft>
                <a:spcPts val="0"/>
              </a:spcAft>
              <a:buNone/>
            </a:pPr>
            <a:r>
              <a:rPr lang="en-US" sz="5000"/>
              <a:t>a  = 10</a:t>
            </a:r>
            <a:endParaRPr sz="5000"/>
          </a:p>
          <a:p>
            <a:pPr indent="0" lvl="0" marL="0" rtl="0" algn="ctr">
              <a:lnSpc>
                <a:spcPct val="120000"/>
              </a:lnSpc>
              <a:spcBef>
                <a:spcPts val="0"/>
              </a:spcBef>
              <a:spcAft>
                <a:spcPts val="0"/>
              </a:spcAft>
              <a:buNone/>
            </a:pPr>
            <a:r>
              <a:rPr lang="en-US" sz="5000"/>
              <a:t>A = 48</a:t>
            </a:r>
            <a:endParaRPr sz="5000"/>
          </a:p>
        </p:txBody>
      </p:sp>
      <p:sp>
        <p:nvSpPr>
          <p:cNvPr id="160" name="Google Shape;160;p24"/>
          <p:cNvSpPr txBox="1"/>
          <p:nvPr>
            <p:ph idx="1" type="body"/>
          </p:nvPr>
        </p:nvSpPr>
        <p:spPr>
          <a:xfrm>
            <a:off x="10188713" y="6329125"/>
            <a:ext cx="3671100" cy="5347800"/>
          </a:xfrm>
          <a:prstGeom prst="rect">
            <a:avLst/>
          </a:pr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ctr">
              <a:lnSpc>
                <a:spcPct val="120000"/>
              </a:lnSpc>
              <a:spcBef>
                <a:spcPts val="0"/>
              </a:spcBef>
              <a:spcAft>
                <a:spcPts val="0"/>
              </a:spcAft>
              <a:buNone/>
            </a:pPr>
            <a:r>
              <a:rPr lang="en-US" sz="5000"/>
              <a:t>Derek</a:t>
            </a:r>
            <a:r>
              <a:rPr lang="en-US" sz="5000"/>
              <a:t>:</a:t>
            </a:r>
            <a:endParaRPr sz="5000"/>
          </a:p>
          <a:p>
            <a:pPr indent="0" lvl="0" marL="0" rtl="0" algn="ctr">
              <a:lnSpc>
                <a:spcPct val="120000"/>
              </a:lnSpc>
              <a:spcBef>
                <a:spcPts val="0"/>
              </a:spcBef>
              <a:spcAft>
                <a:spcPts val="0"/>
              </a:spcAft>
              <a:buNone/>
            </a:pPr>
            <a:r>
              <a:rPr lang="en-US" sz="5000"/>
              <a:t>P = 97</a:t>
            </a:r>
            <a:endParaRPr sz="5000"/>
          </a:p>
          <a:p>
            <a:pPr indent="0" lvl="0" marL="0" rtl="0" algn="ctr">
              <a:lnSpc>
                <a:spcPct val="120000"/>
              </a:lnSpc>
              <a:spcBef>
                <a:spcPts val="0"/>
              </a:spcBef>
              <a:spcAft>
                <a:spcPts val="0"/>
              </a:spcAft>
              <a:buNone/>
            </a:pPr>
            <a:r>
              <a:rPr lang="en-US" sz="5000"/>
              <a:t>G = </a:t>
            </a:r>
            <a:r>
              <a:rPr lang="en-US" sz="5000"/>
              <a:t>123</a:t>
            </a:r>
            <a:endParaRPr sz="5000"/>
          </a:p>
          <a:p>
            <a:pPr indent="0" lvl="0" marL="0" rtl="0" algn="ctr">
              <a:spcBef>
                <a:spcPts val="0"/>
              </a:spcBef>
              <a:spcAft>
                <a:spcPts val="0"/>
              </a:spcAft>
              <a:buNone/>
            </a:pPr>
            <a:r>
              <a:rPr lang="en-US" sz="5000"/>
              <a:t>d = 9</a:t>
            </a:r>
            <a:endParaRPr sz="5000"/>
          </a:p>
          <a:p>
            <a:pPr indent="0" lvl="0" marL="0" rtl="0" algn="ctr">
              <a:lnSpc>
                <a:spcPct val="120000"/>
              </a:lnSpc>
              <a:spcBef>
                <a:spcPts val="0"/>
              </a:spcBef>
              <a:spcAft>
                <a:spcPts val="0"/>
              </a:spcAft>
              <a:buNone/>
            </a:pPr>
            <a:r>
              <a:rPr lang="en-US" sz="5000"/>
              <a:t>D = 69</a:t>
            </a:r>
            <a:endParaRPr sz="5000"/>
          </a:p>
          <a:p>
            <a:pPr indent="0" lvl="0" marL="0" rtl="0" algn="ctr">
              <a:spcBef>
                <a:spcPts val="0"/>
              </a:spcBef>
              <a:spcAft>
                <a:spcPts val="0"/>
              </a:spcAft>
              <a:buNone/>
            </a:pPr>
            <a:r>
              <a:rPr lang="en-US" sz="5000"/>
              <a:t>A = 48</a:t>
            </a:r>
            <a:endParaRPr sz="5000"/>
          </a:p>
        </p:txBody>
      </p:sp>
      <p:sp>
        <p:nvSpPr>
          <p:cNvPr id="161" name="Google Shape;161;p24"/>
          <p:cNvSpPr txBox="1"/>
          <p:nvPr>
            <p:ph idx="1" type="body"/>
          </p:nvPr>
        </p:nvSpPr>
        <p:spPr>
          <a:xfrm>
            <a:off x="18853425" y="7015975"/>
            <a:ext cx="3671100" cy="5347800"/>
          </a:xfrm>
          <a:prstGeom prst="rect">
            <a:avLst/>
          </a:pr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ctr">
              <a:lnSpc>
                <a:spcPct val="120000"/>
              </a:lnSpc>
              <a:spcBef>
                <a:spcPts val="0"/>
              </a:spcBef>
              <a:spcAft>
                <a:spcPts val="0"/>
              </a:spcAft>
              <a:buNone/>
            </a:pPr>
            <a:r>
              <a:rPr lang="en-US" sz="5000"/>
              <a:t>Bob:</a:t>
            </a:r>
            <a:endParaRPr sz="5000"/>
          </a:p>
          <a:p>
            <a:pPr indent="0" lvl="0" marL="0" rtl="0" algn="ctr">
              <a:lnSpc>
                <a:spcPct val="120000"/>
              </a:lnSpc>
              <a:spcBef>
                <a:spcPts val="0"/>
              </a:spcBef>
              <a:spcAft>
                <a:spcPts val="0"/>
              </a:spcAft>
              <a:buNone/>
            </a:pPr>
            <a:r>
              <a:rPr lang="en-US" sz="5000"/>
              <a:t>P = 97</a:t>
            </a:r>
            <a:endParaRPr sz="5000"/>
          </a:p>
          <a:p>
            <a:pPr indent="0" lvl="0" marL="0" rtl="0" algn="ctr">
              <a:lnSpc>
                <a:spcPct val="120000"/>
              </a:lnSpc>
              <a:spcBef>
                <a:spcPts val="0"/>
              </a:spcBef>
              <a:spcAft>
                <a:spcPts val="0"/>
              </a:spcAft>
              <a:buNone/>
            </a:pPr>
            <a:r>
              <a:rPr lang="en-US" sz="5000"/>
              <a:t>G = </a:t>
            </a:r>
            <a:r>
              <a:rPr lang="en-US" sz="5000"/>
              <a:t>123</a:t>
            </a:r>
            <a:endParaRPr sz="5000"/>
          </a:p>
          <a:p>
            <a:pPr indent="0" lvl="0" marL="0" rtl="0" algn="ctr">
              <a:lnSpc>
                <a:spcPct val="120000"/>
              </a:lnSpc>
              <a:spcBef>
                <a:spcPts val="0"/>
              </a:spcBef>
              <a:spcAft>
                <a:spcPts val="0"/>
              </a:spcAft>
              <a:buNone/>
            </a:pPr>
            <a:r>
              <a:rPr lang="en-US" sz="5000"/>
              <a:t>A = 69</a:t>
            </a:r>
            <a:endParaRPr sz="5000"/>
          </a:p>
        </p:txBody>
      </p:sp>
      <p:cxnSp>
        <p:nvCxnSpPr>
          <p:cNvPr id="162" name="Google Shape;162;p24"/>
          <p:cNvCxnSpPr>
            <a:stCxn id="159" idx="3"/>
            <a:endCxn id="160" idx="1"/>
          </p:cNvCxnSpPr>
          <p:nvPr/>
        </p:nvCxnSpPr>
        <p:spPr>
          <a:xfrm flipH="1" rot="10800000">
            <a:off x="5195125" y="9003175"/>
            <a:ext cx="4993500" cy="686700"/>
          </a:xfrm>
          <a:prstGeom prst="straightConnector1">
            <a:avLst/>
          </a:prstGeom>
          <a:noFill/>
          <a:ln cap="flat" cmpd="sng" w="76200">
            <a:solidFill>
              <a:schemeClr val="dk2"/>
            </a:solidFill>
            <a:prstDash val="solid"/>
            <a:round/>
            <a:headEnd len="med" w="med" type="none"/>
            <a:tailEnd len="med" w="med" type="stealth"/>
          </a:ln>
        </p:spPr>
      </p:cxnSp>
      <p:sp>
        <p:nvSpPr>
          <p:cNvPr id="163" name="Google Shape;163;p24"/>
          <p:cNvSpPr txBox="1"/>
          <p:nvPr/>
        </p:nvSpPr>
        <p:spPr>
          <a:xfrm>
            <a:off x="6814275" y="8444263"/>
            <a:ext cx="1755300" cy="11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000"/>
              <a:t>A = 48</a:t>
            </a:r>
            <a:endParaRPr sz="4000"/>
          </a:p>
        </p:txBody>
      </p:sp>
      <p:sp>
        <p:nvSpPr>
          <p:cNvPr id="164" name="Google Shape;164;p24"/>
          <p:cNvSpPr txBox="1"/>
          <p:nvPr/>
        </p:nvSpPr>
        <p:spPr>
          <a:xfrm>
            <a:off x="15478975" y="8444275"/>
            <a:ext cx="1755300" cy="11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000"/>
              <a:t>A = 69</a:t>
            </a:r>
            <a:endParaRPr sz="4000"/>
          </a:p>
        </p:txBody>
      </p:sp>
      <p:cxnSp>
        <p:nvCxnSpPr>
          <p:cNvPr id="165" name="Google Shape;165;p24"/>
          <p:cNvCxnSpPr>
            <a:stCxn id="160" idx="3"/>
            <a:endCxn id="161" idx="1"/>
          </p:cNvCxnSpPr>
          <p:nvPr/>
        </p:nvCxnSpPr>
        <p:spPr>
          <a:xfrm>
            <a:off x="13859813" y="9003025"/>
            <a:ext cx="4993500" cy="687000"/>
          </a:xfrm>
          <a:prstGeom prst="straightConnector1">
            <a:avLst/>
          </a:prstGeom>
          <a:noFill/>
          <a:ln cap="flat" cmpd="sng" w="76200">
            <a:solidFill>
              <a:schemeClr val="dk2"/>
            </a:solidFill>
            <a:prstDash val="solid"/>
            <a:round/>
            <a:headEnd len="med" w="med" type="none"/>
            <a:tailEnd len="med" w="med" type="stealth"/>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5"/>
          <p:cNvSpPr txBox="1"/>
          <p:nvPr>
            <p:ph idx="1" type="body"/>
          </p:nvPr>
        </p:nvSpPr>
        <p:spPr>
          <a:xfrm>
            <a:off x="1333150" y="4432250"/>
            <a:ext cx="22609200" cy="28278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sz="5000"/>
              <a:t>When Bob passes </a:t>
            </a:r>
            <a:r>
              <a:rPr lang="en-US" sz="5000"/>
              <a:t>Derek</a:t>
            </a:r>
            <a:r>
              <a:rPr lang="en-US" sz="5000"/>
              <a:t> the note with B, he writes it down. Then uses his own secret number </a:t>
            </a:r>
            <a:r>
              <a:rPr i="1" lang="en-US" sz="5000"/>
              <a:t>d</a:t>
            </a:r>
            <a:r>
              <a:rPr lang="en-US" sz="5000"/>
              <a:t> to compute </a:t>
            </a:r>
            <a:r>
              <a:rPr i="1" lang="en-US" sz="5000"/>
              <a:t>D</a:t>
            </a:r>
            <a:r>
              <a:rPr lang="en-US" sz="5000"/>
              <a:t> and writes that down and passes it to Alice.</a:t>
            </a:r>
            <a:endParaRPr sz="5000"/>
          </a:p>
        </p:txBody>
      </p:sp>
      <p:sp>
        <p:nvSpPr>
          <p:cNvPr id="171" name="Google Shape;171;p25"/>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Man in the middle Attack</a:t>
            </a:r>
            <a:endParaRPr/>
          </a:p>
        </p:txBody>
      </p:sp>
      <p:sp>
        <p:nvSpPr>
          <p:cNvPr id="172" name="Google Shape;172;p25"/>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Example</a:t>
            </a:r>
            <a:endParaRPr/>
          </a:p>
        </p:txBody>
      </p:sp>
      <p:sp>
        <p:nvSpPr>
          <p:cNvPr id="173" name="Google Shape;173;p25"/>
          <p:cNvSpPr txBox="1"/>
          <p:nvPr>
            <p:ph idx="1" type="body"/>
          </p:nvPr>
        </p:nvSpPr>
        <p:spPr>
          <a:xfrm>
            <a:off x="1524025" y="7015975"/>
            <a:ext cx="3671100" cy="5347800"/>
          </a:xfrm>
          <a:prstGeom prst="rect">
            <a:avLst/>
          </a:pr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ctr">
              <a:lnSpc>
                <a:spcPct val="120000"/>
              </a:lnSpc>
              <a:spcBef>
                <a:spcPts val="0"/>
              </a:spcBef>
              <a:spcAft>
                <a:spcPts val="0"/>
              </a:spcAft>
              <a:buNone/>
            </a:pPr>
            <a:r>
              <a:rPr lang="en-US" sz="5000"/>
              <a:t>Alice:</a:t>
            </a:r>
            <a:endParaRPr sz="5000"/>
          </a:p>
          <a:p>
            <a:pPr indent="0" lvl="0" marL="0" rtl="0" algn="ctr">
              <a:lnSpc>
                <a:spcPct val="120000"/>
              </a:lnSpc>
              <a:spcBef>
                <a:spcPts val="0"/>
              </a:spcBef>
              <a:spcAft>
                <a:spcPts val="0"/>
              </a:spcAft>
              <a:buNone/>
            </a:pPr>
            <a:r>
              <a:rPr lang="en-US" sz="5000"/>
              <a:t>P = 17</a:t>
            </a:r>
            <a:endParaRPr sz="5000"/>
          </a:p>
          <a:p>
            <a:pPr indent="0" lvl="0" marL="0" rtl="0" algn="ctr">
              <a:lnSpc>
                <a:spcPct val="120000"/>
              </a:lnSpc>
              <a:spcBef>
                <a:spcPts val="0"/>
              </a:spcBef>
              <a:spcAft>
                <a:spcPts val="0"/>
              </a:spcAft>
              <a:buNone/>
            </a:pPr>
            <a:r>
              <a:rPr lang="en-US" sz="5000"/>
              <a:t>G = 123</a:t>
            </a:r>
            <a:endParaRPr sz="5000"/>
          </a:p>
          <a:p>
            <a:pPr indent="0" lvl="0" marL="0" rtl="0" algn="ctr">
              <a:lnSpc>
                <a:spcPct val="120000"/>
              </a:lnSpc>
              <a:spcBef>
                <a:spcPts val="0"/>
              </a:spcBef>
              <a:spcAft>
                <a:spcPts val="0"/>
              </a:spcAft>
              <a:buNone/>
            </a:pPr>
            <a:r>
              <a:rPr lang="en-US" sz="5000"/>
              <a:t>a = 10</a:t>
            </a:r>
            <a:endParaRPr sz="5000"/>
          </a:p>
          <a:p>
            <a:pPr indent="0" lvl="0" marL="0" rtl="0" algn="ctr">
              <a:lnSpc>
                <a:spcPct val="120000"/>
              </a:lnSpc>
              <a:spcBef>
                <a:spcPts val="0"/>
              </a:spcBef>
              <a:spcAft>
                <a:spcPts val="0"/>
              </a:spcAft>
              <a:buNone/>
            </a:pPr>
            <a:r>
              <a:rPr lang="en-US" sz="5000"/>
              <a:t>A = 48</a:t>
            </a:r>
            <a:endParaRPr sz="5000"/>
          </a:p>
          <a:p>
            <a:pPr indent="0" lvl="0" marL="0" rtl="0" algn="ctr">
              <a:lnSpc>
                <a:spcPct val="120000"/>
              </a:lnSpc>
              <a:spcBef>
                <a:spcPts val="0"/>
              </a:spcBef>
              <a:spcAft>
                <a:spcPts val="0"/>
              </a:spcAft>
              <a:buNone/>
            </a:pPr>
            <a:r>
              <a:rPr lang="en-US" sz="5000"/>
              <a:t>B = 69</a:t>
            </a:r>
            <a:endParaRPr sz="5000"/>
          </a:p>
        </p:txBody>
      </p:sp>
      <p:sp>
        <p:nvSpPr>
          <p:cNvPr id="174" name="Google Shape;174;p25"/>
          <p:cNvSpPr txBox="1"/>
          <p:nvPr>
            <p:ph idx="1" type="body"/>
          </p:nvPr>
        </p:nvSpPr>
        <p:spPr>
          <a:xfrm>
            <a:off x="10188725" y="6329125"/>
            <a:ext cx="3671100" cy="6623400"/>
          </a:xfrm>
          <a:prstGeom prst="rect">
            <a:avLst/>
          </a:pr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ctr">
              <a:lnSpc>
                <a:spcPct val="120000"/>
              </a:lnSpc>
              <a:spcBef>
                <a:spcPts val="0"/>
              </a:spcBef>
              <a:spcAft>
                <a:spcPts val="0"/>
              </a:spcAft>
              <a:buNone/>
            </a:pPr>
            <a:r>
              <a:rPr lang="en-US" sz="5000"/>
              <a:t>Derek</a:t>
            </a:r>
            <a:r>
              <a:rPr lang="en-US" sz="5000"/>
              <a:t>:</a:t>
            </a:r>
            <a:endParaRPr sz="5000"/>
          </a:p>
          <a:p>
            <a:pPr indent="0" lvl="0" marL="0" rtl="0" algn="ctr">
              <a:lnSpc>
                <a:spcPct val="120000"/>
              </a:lnSpc>
              <a:spcBef>
                <a:spcPts val="0"/>
              </a:spcBef>
              <a:spcAft>
                <a:spcPts val="0"/>
              </a:spcAft>
              <a:buNone/>
            </a:pPr>
            <a:r>
              <a:rPr lang="en-US" sz="5000"/>
              <a:t>P = 17</a:t>
            </a:r>
            <a:endParaRPr sz="5000"/>
          </a:p>
          <a:p>
            <a:pPr indent="0" lvl="0" marL="0" rtl="0" algn="ctr">
              <a:lnSpc>
                <a:spcPct val="120000"/>
              </a:lnSpc>
              <a:spcBef>
                <a:spcPts val="0"/>
              </a:spcBef>
              <a:spcAft>
                <a:spcPts val="0"/>
              </a:spcAft>
              <a:buNone/>
            </a:pPr>
            <a:r>
              <a:rPr lang="en-US" sz="5000"/>
              <a:t>G = 123</a:t>
            </a:r>
            <a:endParaRPr sz="5000"/>
          </a:p>
          <a:p>
            <a:pPr indent="0" lvl="0" marL="0" rtl="0" algn="ctr">
              <a:lnSpc>
                <a:spcPct val="120000"/>
              </a:lnSpc>
              <a:spcBef>
                <a:spcPts val="0"/>
              </a:spcBef>
              <a:spcAft>
                <a:spcPts val="0"/>
              </a:spcAft>
              <a:buNone/>
            </a:pPr>
            <a:r>
              <a:rPr lang="en-US" sz="5000"/>
              <a:t>d = 9</a:t>
            </a:r>
            <a:endParaRPr sz="5000"/>
          </a:p>
          <a:p>
            <a:pPr indent="0" lvl="0" marL="0" rtl="0" algn="ctr">
              <a:lnSpc>
                <a:spcPct val="120000"/>
              </a:lnSpc>
              <a:spcBef>
                <a:spcPts val="0"/>
              </a:spcBef>
              <a:spcAft>
                <a:spcPts val="0"/>
              </a:spcAft>
              <a:buNone/>
            </a:pPr>
            <a:r>
              <a:rPr lang="en-US" sz="5000"/>
              <a:t>D = 69</a:t>
            </a:r>
            <a:endParaRPr sz="5000"/>
          </a:p>
          <a:p>
            <a:pPr indent="0" lvl="0" marL="0" rtl="0" algn="ctr">
              <a:spcBef>
                <a:spcPts val="0"/>
              </a:spcBef>
              <a:spcAft>
                <a:spcPts val="0"/>
              </a:spcAft>
              <a:buNone/>
            </a:pPr>
            <a:r>
              <a:rPr lang="en-US" sz="5000"/>
              <a:t>A = 48</a:t>
            </a:r>
            <a:endParaRPr sz="5000"/>
          </a:p>
          <a:p>
            <a:pPr indent="0" lvl="0" marL="0" rtl="0" algn="ctr">
              <a:spcBef>
                <a:spcPts val="0"/>
              </a:spcBef>
              <a:spcAft>
                <a:spcPts val="0"/>
              </a:spcAft>
              <a:buNone/>
            </a:pPr>
            <a:r>
              <a:rPr lang="en-US" sz="5000"/>
              <a:t>B = 14</a:t>
            </a:r>
            <a:endParaRPr sz="5000"/>
          </a:p>
        </p:txBody>
      </p:sp>
      <p:sp>
        <p:nvSpPr>
          <p:cNvPr id="175" name="Google Shape;175;p25"/>
          <p:cNvSpPr txBox="1"/>
          <p:nvPr>
            <p:ph idx="1" type="body"/>
          </p:nvPr>
        </p:nvSpPr>
        <p:spPr>
          <a:xfrm>
            <a:off x="18853425" y="7015975"/>
            <a:ext cx="3671100" cy="5347800"/>
          </a:xfrm>
          <a:prstGeom prst="rect">
            <a:avLst/>
          </a:pr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ctr">
              <a:lnSpc>
                <a:spcPct val="120000"/>
              </a:lnSpc>
              <a:spcBef>
                <a:spcPts val="0"/>
              </a:spcBef>
              <a:spcAft>
                <a:spcPts val="0"/>
              </a:spcAft>
              <a:buNone/>
            </a:pPr>
            <a:r>
              <a:rPr lang="en-US" sz="5000"/>
              <a:t>Bob:</a:t>
            </a:r>
            <a:endParaRPr sz="5000"/>
          </a:p>
          <a:p>
            <a:pPr indent="0" lvl="0" marL="0" rtl="0" algn="ctr">
              <a:lnSpc>
                <a:spcPct val="120000"/>
              </a:lnSpc>
              <a:spcBef>
                <a:spcPts val="0"/>
              </a:spcBef>
              <a:spcAft>
                <a:spcPts val="0"/>
              </a:spcAft>
              <a:buNone/>
            </a:pPr>
            <a:r>
              <a:rPr lang="en-US" sz="5000"/>
              <a:t>P = 17</a:t>
            </a:r>
            <a:endParaRPr sz="5000"/>
          </a:p>
          <a:p>
            <a:pPr indent="0" lvl="0" marL="0" rtl="0" algn="ctr">
              <a:lnSpc>
                <a:spcPct val="120000"/>
              </a:lnSpc>
              <a:spcBef>
                <a:spcPts val="0"/>
              </a:spcBef>
              <a:spcAft>
                <a:spcPts val="0"/>
              </a:spcAft>
              <a:buNone/>
            </a:pPr>
            <a:r>
              <a:rPr lang="en-US" sz="5000"/>
              <a:t>G = 123</a:t>
            </a:r>
            <a:endParaRPr sz="5000"/>
          </a:p>
          <a:p>
            <a:pPr indent="0" lvl="0" marL="0" rtl="0" algn="ctr">
              <a:lnSpc>
                <a:spcPct val="120000"/>
              </a:lnSpc>
              <a:spcBef>
                <a:spcPts val="0"/>
              </a:spcBef>
              <a:spcAft>
                <a:spcPts val="0"/>
              </a:spcAft>
              <a:buNone/>
            </a:pPr>
            <a:r>
              <a:rPr lang="en-US" sz="5000"/>
              <a:t>b = 19</a:t>
            </a:r>
            <a:endParaRPr sz="5000"/>
          </a:p>
          <a:p>
            <a:pPr indent="0" lvl="0" marL="0" rtl="0" algn="ctr">
              <a:lnSpc>
                <a:spcPct val="120000"/>
              </a:lnSpc>
              <a:spcBef>
                <a:spcPts val="0"/>
              </a:spcBef>
              <a:spcAft>
                <a:spcPts val="0"/>
              </a:spcAft>
              <a:buNone/>
            </a:pPr>
            <a:r>
              <a:rPr lang="en-US" sz="5000"/>
              <a:t>B = 14</a:t>
            </a:r>
            <a:endParaRPr sz="5000"/>
          </a:p>
          <a:p>
            <a:pPr indent="0" lvl="0" marL="0" rtl="0" algn="ctr">
              <a:lnSpc>
                <a:spcPct val="120000"/>
              </a:lnSpc>
              <a:spcBef>
                <a:spcPts val="0"/>
              </a:spcBef>
              <a:spcAft>
                <a:spcPts val="0"/>
              </a:spcAft>
              <a:buNone/>
            </a:pPr>
            <a:r>
              <a:rPr lang="en-US" sz="5000"/>
              <a:t>A = 69</a:t>
            </a:r>
            <a:endParaRPr sz="5000"/>
          </a:p>
        </p:txBody>
      </p:sp>
      <p:cxnSp>
        <p:nvCxnSpPr>
          <p:cNvPr id="176" name="Google Shape;176;p25"/>
          <p:cNvCxnSpPr>
            <a:stCxn id="173" idx="3"/>
            <a:endCxn id="174" idx="1"/>
          </p:cNvCxnSpPr>
          <p:nvPr/>
        </p:nvCxnSpPr>
        <p:spPr>
          <a:xfrm flipH="1" rot="10800000">
            <a:off x="5195125" y="9640975"/>
            <a:ext cx="4993500" cy="48900"/>
          </a:xfrm>
          <a:prstGeom prst="straightConnector1">
            <a:avLst/>
          </a:prstGeom>
          <a:noFill/>
          <a:ln cap="flat" cmpd="sng" w="76200">
            <a:solidFill>
              <a:schemeClr val="dk2"/>
            </a:solidFill>
            <a:prstDash val="solid"/>
            <a:round/>
            <a:headEnd len="med" w="med" type="stealth"/>
            <a:tailEnd len="med" w="med" type="none"/>
          </a:ln>
        </p:spPr>
      </p:cxnSp>
      <p:sp>
        <p:nvSpPr>
          <p:cNvPr id="177" name="Google Shape;177;p25"/>
          <p:cNvSpPr txBox="1"/>
          <p:nvPr/>
        </p:nvSpPr>
        <p:spPr>
          <a:xfrm>
            <a:off x="6814275" y="8444263"/>
            <a:ext cx="1755300" cy="11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000"/>
              <a:t>B</a:t>
            </a:r>
            <a:r>
              <a:rPr lang="en-US" sz="4000"/>
              <a:t> = 69</a:t>
            </a:r>
            <a:endParaRPr sz="4000"/>
          </a:p>
        </p:txBody>
      </p:sp>
      <p:sp>
        <p:nvSpPr>
          <p:cNvPr id="178" name="Google Shape;178;p25"/>
          <p:cNvSpPr txBox="1"/>
          <p:nvPr/>
        </p:nvSpPr>
        <p:spPr>
          <a:xfrm>
            <a:off x="15478975" y="8444275"/>
            <a:ext cx="1755300" cy="11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000"/>
              <a:t>B</a:t>
            </a:r>
            <a:r>
              <a:rPr lang="en-US" sz="4000"/>
              <a:t> = 14</a:t>
            </a:r>
            <a:endParaRPr sz="4000"/>
          </a:p>
        </p:txBody>
      </p:sp>
      <p:cxnSp>
        <p:nvCxnSpPr>
          <p:cNvPr id="179" name="Google Shape;179;p25"/>
          <p:cNvCxnSpPr>
            <a:stCxn id="174" idx="3"/>
            <a:endCxn id="175" idx="1"/>
          </p:cNvCxnSpPr>
          <p:nvPr/>
        </p:nvCxnSpPr>
        <p:spPr>
          <a:xfrm>
            <a:off x="13859825" y="9640825"/>
            <a:ext cx="4993500" cy="49200"/>
          </a:xfrm>
          <a:prstGeom prst="straightConnector1">
            <a:avLst/>
          </a:prstGeom>
          <a:noFill/>
          <a:ln cap="flat" cmpd="sng" w="76200">
            <a:solidFill>
              <a:schemeClr val="dk2"/>
            </a:solidFill>
            <a:prstDash val="solid"/>
            <a:round/>
            <a:headEnd len="med" w="med" type="stealth"/>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6"/>
          <p:cNvSpPr txBox="1"/>
          <p:nvPr>
            <p:ph idx="1" type="body"/>
          </p:nvPr>
        </p:nvSpPr>
        <p:spPr>
          <a:xfrm>
            <a:off x="1333150" y="4432250"/>
            <a:ext cx="22124100" cy="28278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sz="5000"/>
              <a:t>Alice uses what she thinks is B to compute the shared key K_a.</a:t>
            </a:r>
            <a:endParaRPr sz="5000"/>
          </a:p>
          <a:p>
            <a:pPr indent="0" lvl="0" marL="0" rtl="0" algn="l">
              <a:lnSpc>
                <a:spcPct val="120000"/>
              </a:lnSpc>
              <a:spcBef>
                <a:spcPts val="0"/>
              </a:spcBef>
              <a:spcAft>
                <a:spcPts val="0"/>
              </a:spcAft>
              <a:buNone/>
            </a:pPr>
            <a:r>
              <a:rPr lang="en-US" sz="5000"/>
              <a:t>Bob uses what he thinks is A to compute the shared key K_b.</a:t>
            </a:r>
            <a:endParaRPr sz="5000"/>
          </a:p>
        </p:txBody>
      </p:sp>
      <p:sp>
        <p:nvSpPr>
          <p:cNvPr id="185" name="Google Shape;185;p26"/>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Man in the middle Attack</a:t>
            </a:r>
            <a:endParaRPr/>
          </a:p>
        </p:txBody>
      </p:sp>
      <p:sp>
        <p:nvSpPr>
          <p:cNvPr id="186" name="Google Shape;186;p26"/>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Example</a:t>
            </a:r>
            <a:endParaRPr/>
          </a:p>
        </p:txBody>
      </p:sp>
      <p:sp>
        <p:nvSpPr>
          <p:cNvPr id="187" name="Google Shape;187;p26"/>
          <p:cNvSpPr txBox="1"/>
          <p:nvPr>
            <p:ph idx="1" type="body"/>
          </p:nvPr>
        </p:nvSpPr>
        <p:spPr>
          <a:xfrm>
            <a:off x="1524025" y="7015975"/>
            <a:ext cx="3671100" cy="5347800"/>
          </a:xfrm>
          <a:prstGeom prst="rect">
            <a:avLst/>
          </a:pr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ctr">
              <a:lnSpc>
                <a:spcPct val="120000"/>
              </a:lnSpc>
              <a:spcBef>
                <a:spcPts val="0"/>
              </a:spcBef>
              <a:spcAft>
                <a:spcPts val="0"/>
              </a:spcAft>
              <a:buNone/>
            </a:pPr>
            <a:r>
              <a:rPr lang="en-US" sz="5000"/>
              <a:t>Alice:</a:t>
            </a:r>
            <a:endParaRPr sz="5000"/>
          </a:p>
          <a:p>
            <a:pPr indent="0" lvl="0" marL="0" rtl="0" algn="ctr">
              <a:lnSpc>
                <a:spcPct val="120000"/>
              </a:lnSpc>
              <a:spcBef>
                <a:spcPts val="0"/>
              </a:spcBef>
              <a:spcAft>
                <a:spcPts val="0"/>
              </a:spcAft>
              <a:buNone/>
            </a:pPr>
            <a:r>
              <a:rPr lang="en-US" sz="5000"/>
              <a:t>P = 17</a:t>
            </a:r>
            <a:endParaRPr sz="5000"/>
          </a:p>
          <a:p>
            <a:pPr indent="0" lvl="0" marL="0" rtl="0" algn="ctr">
              <a:lnSpc>
                <a:spcPct val="120000"/>
              </a:lnSpc>
              <a:spcBef>
                <a:spcPts val="0"/>
              </a:spcBef>
              <a:spcAft>
                <a:spcPts val="0"/>
              </a:spcAft>
              <a:buNone/>
            </a:pPr>
            <a:r>
              <a:rPr lang="en-US" sz="5000"/>
              <a:t>G = 123</a:t>
            </a:r>
            <a:endParaRPr sz="5000"/>
          </a:p>
          <a:p>
            <a:pPr indent="0" lvl="0" marL="0" rtl="0" algn="ctr">
              <a:lnSpc>
                <a:spcPct val="120000"/>
              </a:lnSpc>
              <a:spcBef>
                <a:spcPts val="0"/>
              </a:spcBef>
              <a:spcAft>
                <a:spcPts val="0"/>
              </a:spcAft>
              <a:buNone/>
            </a:pPr>
            <a:r>
              <a:rPr lang="en-US" sz="5000"/>
              <a:t>a = 10</a:t>
            </a:r>
            <a:endParaRPr sz="5000"/>
          </a:p>
          <a:p>
            <a:pPr indent="0" lvl="0" marL="0" rtl="0" algn="ctr">
              <a:lnSpc>
                <a:spcPct val="120000"/>
              </a:lnSpc>
              <a:spcBef>
                <a:spcPts val="0"/>
              </a:spcBef>
              <a:spcAft>
                <a:spcPts val="0"/>
              </a:spcAft>
              <a:buNone/>
            </a:pPr>
            <a:r>
              <a:rPr lang="en-US" sz="5000"/>
              <a:t>B = 69</a:t>
            </a:r>
            <a:endParaRPr sz="5000"/>
          </a:p>
          <a:p>
            <a:pPr indent="0" lvl="0" marL="0" rtl="0" algn="ctr">
              <a:lnSpc>
                <a:spcPct val="120000"/>
              </a:lnSpc>
              <a:spcBef>
                <a:spcPts val="0"/>
              </a:spcBef>
              <a:spcAft>
                <a:spcPts val="0"/>
              </a:spcAft>
              <a:buNone/>
            </a:pPr>
            <a:r>
              <a:rPr b="1" lang="en-US" sz="5000"/>
              <a:t>K_a = 79</a:t>
            </a:r>
            <a:endParaRPr b="1" sz="5000"/>
          </a:p>
        </p:txBody>
      </p:sp>
      <p:sp>
        <p:nvSpPr>
          <p:cNvPr id="188" name="Google Shape;188;p26"/>
          <p:cNvSpPr txBox="1"/>
          <p:nvPr>
            <p:ph idx="1" type="body"/>
          </p:nvPr>
        </p:nvSpPr>
        <p:spPr>
          <a:xfrm>
            <a:off x="10188725" y="6329125"/>
            <a:ext cx="3671100" cy="7386900"/>
          </a:xfrm>
          <a:prstGeom prst="rect">
            <a:avLst/>
          </a:pr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ctr">
              <a:lnSpc>
                <a:spcPct val="120000"/>
              </a:lnSpc>
              <a:spcBef>
                <a:spcPts val="0"/>
              </a:spcBef>
              <a:spcAft>
                <a:spcPts val="0"/>
              </a:spcAft>
              <a:buNone/>
            </a:pPr>
            <a:r>
              <a:rPr lang="en-US" sz="5000"/>
              <a:t>Derek</a:t>
            </a:r>
            <a:r>
              <a:rPr lang="en-US" sz="5000"/>
              <a:t>:</a:t>
            </a:r>
            <a:endParaRPr sz="5000"/>
          </a:p>
          <a:p>
            <a:pPr indent="0" lvl="0" marL="0" rtl="0" algn="ctr">
              <a:lnSpc>
                <a:spcPct val="120000"/>
              </a:lnSpc>
              <a:spcBef>
                <a:spcPts val="0"/>
              </a:spcBef>
              <a:spcAft>
                <a:spcPts val="0"/>
              </a:spcAft>
              <a:buNone/>
            </a:pPr>
            <a:r>
              <a:rPr lang="en-US" sz="5000"/>
              <a:t>P = 17</a:t>
            </a:r>
            <a:endParaRPr sz="5000"/>
          </a:p>
          <a:p>
            <a:pPr indent="0" lvl="0" marL="0" rtl="0" algn="ctr">
              <a:lnSpc>
                <a:spcPct val="120000"/>
              </a:lnSpc>
              <a:spcBef>
                <a:spcPts val="0"/>
              </a:spcBef>
              <a:spcAft>
                <a:spcPts val="0"/>
              </a:spcAft>
              <a:buNone/>
            </a:pPr>
            <a:r>
              <a:rPr lang="en-US" sz="5000"/>
              <a:t>G = 123</a:t>
            </a:r>
            <a:endParaRPr sz="5000"/>
          </a:p>
          <a:p>
            <a:pPr indent="0" lvl="0" marL="0" rtl="0" algn="ctr">
              <a:lnSpc>
                <a:spcPct val="120000"/>
              </a:lnSpc>
              <a:spcBef>
                <a:spcPts val="0"/>
              </a:spcBef>
              <a:spcAft>
                <a:spcPts val="0"/>
              </a:spcAft>
              <a:buNone/>
            </a:pPr>
            <a:r>
              <a:rPr lang="en-US" sz="5000"/>
              <a:t>d = 9</a:t>
            </a:r>
            <a:endParaRPr sz="5000"/>
          </a:p>
          <a:p>
            <a:pPr indent="0" lvl="0" marL="0" rtl="0" algn="ctr">
              <a:lnSpc>
                <a:spcPct val="120000"/>
              </a:lnSpc>
              <a:spcBef>
                <a:spcPts val="0"/>
              </a:spcBef>
              <a:spcAft>
                <a:spcPts val="0"/>
              </a:spcAft>
              <a:buNone/>
            </a:pPr>
            <a:r>
              <a:rPr lang="en-US" sz="5000"/>
              <a:t>A = 48</a:t>
            </a:r>
            <a:endParaRPr sz="5000"/>
          </a:p>
          <a:p>
            <a:pPr indent="0" lvl="0" marL="0" rtl="0" algn="ctr">
              <a:lnSpc>
                <a:spcPct val="120000"/>
              </a:lnSpc>
              <a:spcBef>
                <a:spcPts val="0"/>
              </a:spcBef>
              <a:spcAft>
                <a:spcPts val="0"/>
              </a:spcAft>
              <a:buNone/>
            </a:pPr>
            <a:r>
              <a:rPr lang="en-US" sz="5000"/>
              <a:t>B = 14</a:t>
            </a:r>
            <a:endParaRPr sz="5000"/>
          </a:p>
          <a:p>
            <a:pPr indent="0" lvl="0" marL="0" rtl="0" algn="ctr">
              <a:spcBef>
                <a:spcPts val="0"/>
              </a:spcBef>
              <a:spcAft>
                <a:spcPts val="0"/>
              </a:spcAft>
              <a:buNone/>
            </a:pPr>
            <a:r>
              <a:rPr b="1" lang="en-US" sz="5000"/>
              <a:t>K_a = 79</a:t>
            </a:r>
            <a:endParaRPr b="1" sz="5000"/>
          </a:p>
          <a:p>
            <a:pPr indent="0" lvl="0" marL="0" rtl="0" algn="ctr">
              <a:spcBef>
                <a:spcPts val="0"/>
              </a:spcBef>
              <a:spcAft>
                <a:spcPts val="0"/>
              </a:spcAft>
              <a:buNone/>
            </a:pPr>
            <a:r>
              <a:rPr b="1" lang="en-US" sz="5000"/>
              <a:t>K_b = 30</a:t>
            </a:r>
            <a:endParaRPr b="1" sz="5000"/>
          </a:p>
        </p:txBody>
      </p:sp>
      <p:sp>
        <p:nvSpPr>
          <p:cNvPr id="189" name="Google Shape;189;p26"/>
          <p:cNvSpPr txBox="1"/>
          <p:nvPr>
            <p:ph idx="1" type="body"/>
          </p:nvPr>
        </p:nvSpPr>
        <p:spPr>
          <a:xfrm>
            <a:off x="18853425" y="7015975"/>
            <a:ext cx="3671100" cy="5347800"/>
          </a:xfrm>
          <a:prstGeom prst="rect">
            <a:avLst/>
          </a:pr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ctr">
              <a:lnSpc>
                <a:spcPct val="120000"/>
              </a:lnSpc>
              <a:spcBef>
                <a:spcPts val="0"/>
              </a:spcBef>
              <a:spcAft>
                <a:spcPts val="0"/>
              </a:spcAft>
              <a:buNone/>
            </a:pPr>
            <a:r>
              <a:rPr lang="en-US" sz="5000"/>
              <a:t>Bob:</a:t>
            </a:r>
            <a:endParaRPr sz="5000"/>
          </a:p>
          <a:p>
            <a:pPr indent="0" lvl="0" marL="0" rtl="0" algn="ctr">
              <a:lnSpc>
                <a:spcPct val="120000"/>
              </a:lnSpc>
              <a:spcBef>
                <a:spcPts val="0"/>
              </a:spcBef>
              <a:spcAft>
                <a:spcPts val="0"/>
              </a:spcAft>
              <a:buNone/>
            </a:pPr>
            <a:r>
              <a:rPr lang="en-US" sz="5000"/>
              <a:t>P = 17</a:t>
            </a:r>
            <a:endParaRPr sz="5000"/>
          </a:p>
          <a:p>
            <a:pPr indent="0" lvl="0" marL="0" rtl="0" algn="ctr">
              <a:lnSpc>
                <a:spcPct val="120000"/>
              </a:lnSpc>
              <a:spcBef>
                <a:spcPts val="0"/>
              </a:spcBef>
              <a:spcAft>
                <a:spcPts val="0"/>
              </a:spcAft>
              <a:buNone/>
            </a:pPr>
            <a:r>
              <a:rPr lang="en-US" sz="5000"/>
              <a:t>G = 123</a:t>
            </a:r>
            <a:endParaRPr sz="5000"/>
          </a:p>
          <a:p>
            <a:pPr indent="0" lvl="0" marL="0" rtl="0" algn="ctr">
              <a:lnSpc>
                <a:spcPct val="120000"/>
              </a:lnSpc>
              <a:spcBef>
                <a:spcPts val="0"/>
              </a:spcBef>
              <a:spcAft>
                <a:spcPts val="0"/>
              </a:spcAft>
              <a:buNone/>
            </a:pPr>
            <a:r>
              <a:rPr lang="en-US" sz="5000"/>
              <a:t>b = 19</a:t>
            </a:r>
            <a:endParaRPr sz="5000"/>
          </a:p>
          <a:p>
            <a:pPr indent="0" lvl="0" marL="0" rtl="0" algn="ctr">
              <a:lnSpc>
                <a:spcPct val="120000"/>
              </a:lnSpc>
              <a:spcBef>
                <a:spcPts val="0"/>
              </a:spcBef>
              <a:spcAft>
                <a:spcPts val="0"/>
              </a:spcAft>
              <a:buNone/>
            </a:pPr>
            <a:r>
              <a:rPr lang="en-US" sz="5000"/>
              <a:t>A = 69</a:t>
            </a:r>
            <a:endParaRPr sz="5000"/>
          </a:p>
          <a:p>
            <a:pPr indent="0" lvl="0" marL="0" rtl="0" algn="ctr">
              <a:lnSpc>
                <a:spcPct val="120000"/>
              </a:lnSpc>
              <a:spcBef>
                <a:spcPts val="0"/>
              </a:spcBef>
              <a:spcAft>
                <a:spcPts val="0"/>
              </a:spcAft>
              <a:buNone/>
            </a:pPr>
            <a:r>
              <a:rPr b="1" lang="en-US" sz="5000"/>
              <a:t>K_b = 30</a:t>
            </a:r>
            <a:endParaRPr b="1" sz="5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7"/>
          <p:cNvSpPr txBox="1"/>
          <p:nvPr>
            <p:ph idx="1" type="body"/>
          </p:nvPr>
        </p:nvSpPr>
        <p:spPr>
          <a:xfrm>
            <a:off x="1333150" y="4432250"/>
            <a:ext cx="22124100" cy="28278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sz="5000"/>
              <a:t>Whenever Alice passes an encrypted message to Derek. He can decrypte it with K_a, read it, re-encrypt it with K_b, then pass it to Bob. Alice and Bob will think they’re communication is secure but Derek can read everything. </a:t>
            </a:r>
            <a:endParaRPr sz="5000"/>
          </a:p>
        </p:txBody>
      </p:sp>
      <p:sp>
        <p:nvSpPr>
          <p:cNvPr id="195" name="Google Shape;195;p27"/>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Man in the middle Attack</a:t>
            </a:r>
            <a:endParaRPr/>
          </a:p>
        </p:txBody>
      </p:sp>
      <p:sp>
        <p:nvSpPr>
          <p:cNvPr id="196" name="Google Shape;196;p27"/>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Example</a:t>
            </a:r>
            <a:endParaRPr/>
          </a:p>
        </p:txBody>
      </p:sp>
      <p:sp>
        <p:nvSpPr>
          <p:cNvPr id="197" name="Google Shape;197;p27"/>
          <p:cNvSpPr txBox="1"/>
          <p:nvPr>
            <p:ph idx="1" type="body"/>
          </p:nvPr>
        </p:nvSpPr>
        <p:spPr>
          <a:xfrm>
            <a:off x="1524000" y="7653800"/>
            <a:ext cx="3671100" cy="5347800"/>
          </a:xfrm>
          <a:prstGeom prst="rect">
            <a:avLst/>
          </a:pr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ctr">
              <a:lnSpc>
                <a:spcPct val="120000"/>
              </a:lnSpc>
              <a:spcBef>
                <a:spcPts val="0"/>
              </a:spcBef>
              <a:spcAft>
                <a:spcPts val="0"/>
              </a:spcAft>
              <a:buNone/>
            </a:pPr>
            <a:r>
              <a:rPr lang="en-US" sz="5000"/>
              <a:t>Alice:</a:t>
            </a:r>
            <a:endParaRPr sz="5000"/>
          </a:p>
          <a:p>
            <a:pPr indent="0" lvl="0" marL="0" rtl="0" algn="ctr">
              <a:lnSpc>
                <a:spcPct val="120000"/>
              </a:lnSpc>
              <a:spcBef>
                <a:spcPts val="0"/>
              </a:spcBef>
              <a:spcAft>
                <a:spcPts val="0"/>
              </a:spcAft>
              <a:buNone/>
            </a:pPr>
            <a:r>
              <a:rPr lang="en-US" sz="5000"/>
              <a:t>...</a:t>
            </a:r>
            <a:endParaRPr sz="5000"/>
          </a:p>
          <a:p>
            <a:pPr indent="0" lvl="0" marL="0" rtl="0" algn="ctr">
              <a:lnSpc>
                <a:spcPct val="120000"/>
              </a:lnSpc>
              <a:spcBef>
                <a:spcPts val="0"/>
              </a:spcBef>
              <a:spcAft>
                <a:spcPts val="0"/>
              </a:spcAft>
              <a:buNone/>
            </a:pPr>
            <a:r>
              <a:rPr b="1" lang="en-US" sz="5000"/>
              <a:t>K_a = 79</a:t>
            </a:r>
            <a:endParaRPr b="1" sz="5000"/>
          </a:p>
        </p:txBody>
      </p:sp>
      <p:sp>
        <p:nvSpPr>
          <p:cNvPr id="198" name="Google Shape;198;p27"/>
          <p:cNvSpPr txBox="1"/>
          <p:nvPr>
            <p:ph idx="1" type="body"/>
          </p:nvPr>
        </p:nvSpPr>
        <p:spPr>
          <a:xfrm>
            <a:off x="10188700" y="7653800"/>
            <a:ext cx="3671100" cy="5347800"/>
          </a:xfrm>
          <a:prstGeom prst="rect">
            <a:avLst/>
          </a:pr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ctr">
              <a:lnSpc>
                <a:spcPct val="120000"/>
              </a:lnSpc>
              <a:spcBef>
                <a:spcPts val="0"/>
              </a:spcBef>
              <a:spcAft>
                <a:spcPts val="0"/>
              </a:spcAft>
              <a:buNone/>
            </a:pPr>
            <a:r>
              <a:rPr lang="en-US" sz="5000"/>
              <a:t>Derek</a:t>
            </a:r>
            <a:r>
              <a:rPr lang="en-US" sz="5000"/>
              <a:t>:</a:t>
            </a:r>
            <a:endParaRPr sz="5000"/>
          </a:p>
          <a:p>
            <a:pPr indent="0" lvl="0" marL="0" rtl="0" algn="ctr">
              <a:lnSpc>
                <a:spcPct val="120000"/>
              </a:lnSpc>
              <a:spcBef>
                <a:spcPts val="0"/>
              </a:spcBef>
              <a:spcAft>
                <a:spcPts val="0"/>
              </a:spcAft>
              <a:buNone/>
            </a:pPr>
            <a:r>
              <a:rPr lang="en-US" sz="5000"/>
              <a:t>...</a:t>
            </a:r>
            <a:endParaRPr sz="5000"/>
          </a:p>
          <a:p>
            <a:pPr indent="0" lvl="0" marL="0" rtl="0" algn="ctr">
              <a:spcBef>
                <a:spcPts val="0"/>
              </a:spcBef>
              <a:spcAft>
                <a:spcPts val="0"/>
              </a:spcAft>
              <a:buNone/>
            </a:pPr>
            <a:r>
              <a:rPr b="1" lang="en-US" sz="5000"/>
              <a:t>K_a = 79</a:t>
            </a:r>
            <a:endParaRPr b="1" sz="5000"/>
          </a:p>
          <a:p>
            <a:pPr indent="0" lvl="0" marL="0" rtl="0" algn="ctr">
              <a:spcBef>
                <a:spcPts val="0"/>
              </a:spcBef>
              <a:spcAft>
                <a:spcPts val="0"/>
              </a:spcAft>
              <a:buNone/>
            </a:pPr>
            <a:r>
              <a:rPr b="1" lang="en-US" sz="5000"/>
              <a:t>K_b = 30</a:t>
            </a:r>
            <a:endParaRPr b="1" sz="5000"/>
          </a:p>
        </p:txBody>
      </p:sp>
      <p:sp>
        <p:nvSpPr>
          <p:cNvPr id="199" name="Google Shape;199;p27"/>
          <p:cNvSpPr txBox="1"/>
          <p:nvPr>
            <p:ph idx="1" type="body"/>
          </p:nvPr>
        </p:nvSpPr>
        <p:spPr>
          <a:xfrm>
            <a:off x="18853400" y="7653800"/>
            <a:ext cx="3671100" cy="5347800"/>
          </a:xfrm>
          <a:prstGeom prst="rect">
            <a:avLst/>
          </a:pr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ctr">
              <a:lnSpc>
                <a:spcPct val="120000"/>
              </a:lnSpc>
              <a:spcBef>
                <a:spcPts val="0"/>
              </a:spcBef>
              <a:spcAft>
                <a:spcPts val="0"/>
              </a:spcAft>
              <a:buNone/>
            </a:pPr>
            <a:r>
              <a:rPr lang="en-US" sz="5000"/>
              <a:t>Bob:</a:t>
            </a:r>
            <a:endParaRPr sz="5000"/>
          </a:p>
          <a:p>
            <a:pPr indent="0" lvl="0" marL="0" rtl="0" algn="ctr">
              <a:lnSpc>
                <a:spcPct val="120000"/>
              </a:lnSpc>
              <a:spcBef>
                <a:spcPts val="0"/>
              </a:spcBef>
              <a:spcAft>
                <a:spcPts val="0"/>
              </a:spcAft>
              <a:buNone/>
            </a:pPr>
            <a:r>
              <a:rPr lang="en-US" sz="5000"/>
              <a:t>...</a:t>
            </a:r>
            <a:endParaRPr sz="5000"/>
          </a:p>
          <a:p>
            <a:pPr indent="0" lvl="0" marL="0" rtl="0" algn="ctr">
              <a:lnSpc>
                <a:spcPct val="120000"/>
              </a:lnSpc>
              <a:spcBef>
                <a:spcPts val="0"/>
              </a:spcBef>
              <a:spcAft>
                <a:spcPts val="0"/>
              </a:spcAft>
              <a:buNone/>
            </a:pPr>
            <a:r>
              <a:rPr b="1" lang="en-US" sz="5000"/>
              <a:t>K_b = 30</a:t>
            </a:r>
            <a:endParaRPr b="1" sz="5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8"/>
          <p:cNvSpPr txBox="1"/>
          <p:nvPr>
            <p:ph idx="1" type="body"/>
          </p:nvPr>
        </p:nvSpPr>
        <p:spPr>
          <a:xfrm>
            <a:off x="1524000" y="4826000"/>
            <a:ext cx="21336000" cy="8757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sz="6000"/>
              <a:t>Asymmetric Key Encryption relies on the fact that there’s two separate keys per person: a Public key and a Private key.</a:t>
            </a:r>
            <a:endParaRPr sz="6000"/>
          </a:p>
          <a:p>
            <a:pPr indent="0" lvl="0" marL="0" rtl="0" algn="l">
              <a:lnSpc>
                <a:spcPct val="120000"/>
              </a:lnSpc>
              <a:spcBef>
                <a:spcPts val="0"/>
              </a:spcBef>
              <a:spcAft>
                <a:spcPts val="0"/>
              </a:spcAft>
              <a:buClr>
                <a:srgbClr val="385998"/>
              </a:buClr>
              <a:buSzPts val="7000"/>
              <a:buFont typeface="Arial"/>
              <a:buNone/>
            </a:pPr>
            <a:r>
              <a:t/>
            </a:r>
            <a:endParaRPr sz="6000"/>
          </a:p>
          <a:p>
            <a:pPr indent="0" lvl="0" marL="0" rtl="0" algn="l">
              <a:lnSpc>
                <a:spcPct val="120000"/>
              </a:lnSpc>
              <a:spcBef>
                <a:spcPts val="0"/>
              </a:spcBef>
              <a:spcAft>
                <a:spcPts val="0"/>
              </a:spcAft>
              <a:buClr>
                <a:srgbClr val="385998"/>
              </a:buClr>
              <a:buSzPts val="7000"/>
              <a:buFont typeface="Arial"/>
              <a:buNone/>
            </a:pPr>
            <a:r>
              <a:rPr lang="en-US" sz="6000"/>
              <a:t>A message encrypted with Public Key </a:t>
            </a:r>
            <a:r>
              <a:rPr i="1" lang="en-US" sz="6000"/>
              <a:t>K</a:t>
            </a:r>
            <a:r>
              <a:rPr lang="en-US" sz="6000"/>
              <a:t> can only be decrypted by Private Key </a:t>
            </a:r>
            <a:r>
              <a:rPr i="1" lang="en-US" sz="6000"/>
              <a:t>k</a:t>
            </a:r>
            <a:r>
              <a:rPr lang="en-US" sz="6000"/>
              <a:t> and vice versa.</a:t>
            </a:r>
            <a:endParaRPr sz="6000"/>
          </a:p>
          <a:p>
            <a:pPr indent="0" lvl="0" marL="0" rtl="0" algn="l">
              <a:lnSpc>
                <a:spcPct val="120000"/>
              </a:lnSpc>
              <a:spcBef>
                <a:spcPts val="0"/>
              </a:spcBef>
              <a:spcAft>
                <a:spcPts val="0"/>
              </a:spcAft>
              <a:buClr>
                <a:srgbClr val="385998"/>
              </a:buClr>
              <a:buSzPts val="7000"/>
              <a:buFont typeface="Arial"/>
              <a:buNone/>
            </a:pPr>
            <a:r>
              <a:t/>
            </a:r>
            <a:endParaRPr sz="6000"/>
          </a:p>
          <a:p>
            <a:pPr indent="0" lvl="0" marL="0" rtl="0" algn="l">
              <a:lnSpc>
                <a:spcPct val="120000"/>
              </a:lnSpc>
              <a:spcBef>
                <a:spcPts val="0"/>
              </a:spcBef>
              <a:spcAft>
                <a:spcPts val="0"/>
              </a:spcAft>
              <a:buClr>
                <a:srgbClr val="385998"/>
              </a:buClr>
              <a:buSzPts val="7000"/>
              <a:buFont typeface="Arial"/>
              <a:buNone/>
            </a:pPr>
            <a:r>
              <a:rPr lang="en-US" sz="6000"/>
              <a:t> Alice and Bob now only share their public keys and keep their private keys secret. </a:t>
            </a:r>
            <a:endParaRPr sz="6000"/>
          </a:p>
          <a:p>
            <a:pPr indent="0" lvl="0" marL="0" rtl="0" algn="l">
              <a:lnSpc>
                <a:spcPct val="120000"/>
              </a:lnSpc>
              <a:spcBef>
                <a:spcPts val="0"/>
              </a:spcBef>
              <a:spcAft>
                <a:spcPts val="0"/>
              </a:spcAft>
              <a:buClr>
                <a:srgbClr val="385998"/>
              </a:buClr>
              <a:buSzPts val="7000"/>
              <a:buFont typeface="Arial"/>
              <a:buNone/>
            </a:pPr>
            <a:r>
              <a:t/>
            </a:r>
            <a:endParaRPr sz="6000"/>
          </a:p>
        </p:txBody>
      </p:sp>
      <p:sp>
        <p:nvSpPr>
          <p:cNvPr id="205" name="Google Shape;205;p28"/>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Asymmetric Key Encryption</a:t>
            </a:r>
            <a:endParaRPr/>
          </a:p>
        </p:txBody>
      </p:sp>
      <p:sp>
        <p:nvSpPr>
          <p:cNvPr id="206" name="Google Shape;206;p28"/>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Solving the Man-in-the-middle weakness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9"/>
          <p:cNvSpPr txBox="1"/>
          <p:nvPr>
            <p:ph idx="1" type="body"/>
          </p:nvPr>
        </p:nvSpPr>
        <p:spPr>
          <a:xfrm>
            <a:off x="1524000" y="4826000"/>
            <a:ext cx="21336000" cy="8757900"/>
          </a:xfrm>
          <a:prstGeom prst="rect">
            <a:avLst/>
          </a:prstGeom>
          <a:noFill/>
          <a:ln>
            <a:noFill/>
          </a:ln>
        </p:spPr>
        <p:txBody>
          <a:bodyPr anchorCtr="0" anchor="t" bIns="0" lIns="0" spcFirstLastPara="1" rIns="0" wrap="square" tIns="0">
            <a:noAutofit/>
          </a:bodyPr>
          <a:lstStyle/>
          <a:p>
            <a:pPr indent="-647700" lvl="0" marL="457200" rtl="0" algn="l">
              <a:lnSpc>
                <a:spcPct val="120000"/>
              </a:lnSpc>
              <a:spcBef>
                <a:spcPts val="0"/>
              </a:spcBef>
              <a:spcAft>
                <a:spcPts val="0"/>
              </a:spcAft>
              <a:buSzPts val="6600"/>
              <a:buAutoNum type="arabicPeriod"/>
            </a:pPr>
            <a:r>
              <a:rPr lang="en-US" sz="6600"/>
              <a:t>Alice and Bob agree on the asymmetric key encryption algorithm to use.</a:t>
            </a:r>
            <a:endParaRPr sz="6600"/>
          </a:p>
          <a:p>
            <a:pPr indent="-647700" lvl="0" marL="457200" rtl="0" algn="l">
              <a:lnSpc>
                <a:spcPct val="120000"/>
              </a:lnSpc>
              <a:spcBef>
                <a:spcPts val="0"/>
              </a:spcBef>
              <a:spcAft>
                <a:spcPts val="0"/>
              </a:spcAft>
              <a:buSzPts val="6600"/>
              <a:buAutoNum type="arabicPeriod"/>
            </a:pPr>
            <a:r>
              <a:rPr lang="en-US" sz="6600"/>
              <a:t>Alice creates a public/private key pair </a:t>
            </a:r>
            <a:r>
              <a:rPr i="1" lang="en-US" sz="6600"/>
              <a:t>A &amp; a</a:t>
            </a:r>
            <a:r>
              <a:rPr lang="en-US" sz="6600"/>
              <a:t> and shares </a:t>
            </a:r>
            <a:r>
              <a:rPr i="1" lang="en-US" sz="6600"/>
              <a:t>A</a:t>
            </a:r>
            <a:r>
              <a:rPr lang="en-US" sz="6600"/>
              <a:t> publicly.</a:t>
            </a:r>
            <a:endParaRPr sz="6600"/>
          </a:p>
          <a:p>
            <a:pPr indent="-647700" lvl="0" marL="457200" rtl="0" algn="l">
              <a:spcBef>
                <a:spcPts val="0"/>
              </a:spcBef>
              <a:spcAft>
                <a:spcPts val="0"/>
              </a:spcAft>
              <a:buSzPts val="6600"/>
              <a:buAutoNum type="arabicPeriod"/>
            </a:pPr>
            <a:r>
              <a:rPr lang="en-US" sz="6600"/>
              <a:t> Bob does the same with his key pair </a:t>
            </a:r>
            <a:r>
              <a:rPr i="1" lang="en-US" sz="6600"/>
              <a:t>B &amp; b.</a:t>
            </a:r>
            <a:endParaRPr sz="6600"/>
          </a:p>
          <a:p>
            <a:pPr indent="0" lvl="0" marL="0" rtl="0" algn="l">
              <a:spcBef>
                <a:spcPts val="0"/>
              </a:spcBef>
              <a:spcAft>
                <a:spcPts val="0"/>
              </a:spcAft>
              <a:buNone/>
            </a:pPr>
            <a:r>
              <a:t/>
            </a:r>
            <a:endParaRPr sz="6600"/>
          </a:p>
        </p:txBody>
      </p:sp>
      <p:sp>
        <p:nvSpPr>
          <p:cNvPr id="212" name="Google Shape;212;p29"/>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Asymmetric Key Encryption</a:t>
            </a:r>
            <a:endParaRPr/>
          </a:p>
        </p:txBody>
      </p:sp>
      <p:sp>
        <p:nvSpPr>
          <p:cNvPr id="213" name="Google Shape;213;p29"/>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Steps - Key Establishment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0"/>
          <p:cNvSpPr txBox="1"/>
          <p:nvPr>
            <p:ph idx="1" type="body"/>
          </p:nvPr>
        </p:nvSpPr>
        <p:spPr>
          <a:xfrm>
            <a:off x="1524000" y="4826000"/>
            <a:ext cx="21336000" cy="8757900"/>
          </a:xfrm>
          <a:prstGeom prst="rect">
            <a:avLst/>
          </a:prstGeom>
          <a:noFill/>
          <a:ln>
            <a:noFill/>
          </a:ln>
        </p:spPr>
        <p:txBody>
          <a:bodyPr anchorCtr="0" anchor="t" bIns="0" lIns="0" spcFirstLastPara="1" rIns="0" wrap="square" tIns="0">
            <a:noAutofit/>
          </a:bodyPr>
          <a:lstStyle/>
          <a:p>
            <a:pPr indent="-647700" lvl="0" marL="457200" rtl="0" algn="l">
              <a:spcBef>
                <a:spcPts val="0"/>
              </a:spcBef>
              <a:spcAft>
                <a:spcPts val="0"/>
              </a:spcAft>
              <a:buSzPts val="6600"/>
              <a:buAutoNum type="arabicPeriod" startAt="4"/>
            </a:pPr>
            <a:r>
              <a:rPr lang="en-US" sz="6600"/>
              <a:t>Bob takes the message he wants to share M and first encrypts it with Alice’s public key A to get A(M).</a:t>
            </a:r>
            <a:endParaRPr sz="6600"/>
          </a:p>
          <a:p>
            <a:pPr indent="-647700" lvl="0" marL="457200" rtl="0" algn="l">
              <a:spcBef>
                <a:spcPts val="0"/>
              </a:spcBef>
              <a:spcAft>
                <a:spcPts val="0"/>
              </a:spcAft>
              <a:buSzPts val="6600"/>
              <a:buAutoNum type="arabicPeriod" startAt="4"/>
            </a:pPr>
            <a:r>
              <a:rPr lang="en-US" sz="6600"/>
              <a:t>He then encrypts it again with his private key b to get b(A(M)).</a:t>
            </a:r>
            <a:endParaRPr sz="6600"/>
          </a:p>
          <a:p>
            <a:pPr indent="-647700" lvl="0" marL="457200" rtl="0" algn="l">
              <a:spcBef>
                <a:spcPts val="0"/>
              </a:spcBef>
              <a:spcAft>
                <a:spcPts val="0"/>
              </a:spcAft>
              <a:buSzPts val="6600"/>
              <a:buAutoNum type="arabicPeriod" startAt="4"/>
            </a:pPr>
            <a:r>
              <a:rPr lang="en-US" sz="6600"/>
              <a:t>He passes the ciphertext b(A(M)) through Dan to Alice.</a:t>
            </a:r>
            <a:endParaRPr sz="6600"/>
          </a:p>
        </p:txBody>
      </p:sp>
      <p:sp>
        <p:nvSpPr>
          <p:cNvPr id="219" name="Google Shape;219;p30"/>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Asymmetric Key Encryption</a:t>
            </a:r>
            <a:endParaRPr/>
          </a:p>
        </p:txBody>
      </p:sp>
      <p:sp>
        <p:nvSpPr>
          <p:cNvPr id="220" name="Google Shape;220;p30"/>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Steps - Encrypting a Message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1"/>
          <p:cNvSpPr txBox="1"/>
          <p:nvPr>
            <p:ph idx="1" type="body"/>
          </p:nvPr>
        </p:nvSpPr>
        <p:spPr>
          <a:xfrm>
            <a:off x="1524000" y="4826000"/>
            <a:ext cx="21336000" cy="8757900"/>
          </a:xfrm>
          <a:prstGeom prst="rect">
            <a:avLst/>
          </a:prstGeom>
          <a:noFill/>
          <a:ln>
            <a:noFill/>
          </a:ln>
        </p:spPr>
        <p:txBody>
          <a:bodyPr anchorCtr="0" anchor="t" bIns="0" lIns="0" spcFirstLastPara="1" rIns="0" wrap="square" tIns="0">
            <a:noAutofit/>
          </a:bodyPr>
          <a:lstStyle/>
          <a:p>
            <a:pPr indent="-647700" lvl="0" marL="457200" rtl="0" algn="l">
              <a:spcBef>
                <a:spcPts val="0"/>
              </a:spcBef>
              <a:spcAft>
                <a:spcPts val="0"/>
              </a:spcAft>
              <a:buSzPts val="6600"/>
              <a:buAutoNum type="arabicPeriod" startAt="7"/>
            </a:pPr>
            <a:r>
              <a:rPr lang="en-US" sz="6600"/>
              <a:t>Alice receives the note with b(A(M)) and first decrypts it with Bob’s public key </a:t>
            </a:r>
            <a:r>
              <a:rPr i="1" lang="en-US" sz="6600"/>
              <a:t>B</a:t>
            </a:r>
            <a:r>
              <a:rPr lang="en-US" sz="6600"/>
              <a:t> to get: A(M)</a:t>
            </a:r>
            <a:endParaRPr sz="6600"/>
          </a:p>
          <a:p>
            <a:pPr indent="-647700" lvl="0" marL="457200" rtl="0" algn="l">
              <a:spcBef>
                <a:spcPts val="0"/>
              </a:spcBef>
              <a:spcAft>
                <a:spcPts val="0"/>
              </a:spcAft>
              <a:buSzPts val="6600"/>
              <a:buAutoNum type="arabicPeriod" startAt="7"/>
            </a:pPr>
            <a:r>
              <a:rPr lang="en-US" sz="6600"/>
              <a:t>Alice then decrypts it again with her private key a to get M!</a:t>
            </a:r>
            <a:endParaRPr sz="6600"/>
          </a:p>
          <a:p>
            <a:pPr indent="-647700" lvl="0" marL="457200" rtl="0" algn="l">
              <a:spcBef>
                <a:spcPts val="0"/>
              </a:spcBef>
              <a:spcAft>
                <a:spcPts val="0"/>
              </a:spcAft>
              <a:buSzPts val="6600"/>
              <a:buAutoNum type="arabicPeriod" startAt="7"/>
            </a:pPr>
            <a:r>
              <a:rPr lang="en-US" sz="6600"/>
              <a:t>She crafts a response. Re-encrypt it with Bob’s public key, then with her private key, and sends off a(B(M))</a:t>
            </a:r>
            <a:endParaRPr sz="6600"/>
          </a:p>
        </p:txBody>
      </p:sp>
      <p:sp>
        <p:nvSpPr>
          <p:cNvPr id="226" name="Google Shape;226;p31"/>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Asymmetric Key Encryption</a:t>
            </a:r>
            <a:endParaRPr/>
          </a:p>
        </p:txBody>
      </p:sp>
      <p:sp>
        <p:nvSpPr>
          <p:cNvPr id="227" name="Google Shape;227;p31"/>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Steps - Decrypting a Message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2"/>
          <p:cNvSpPr txBox="1"/>
          <p:nvPr/>
        </p:nvSpPr>
        <p:spPr>
          <a:xfrm>
            <a:off x="1524000" y="4510838"/>
            <a:ext cx="9959700" cy="78438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6000"/>
              <a:t>Encrypted with Bob’s private key.</a:t>
            </a:r>
            <a:endParaRPr sz="6000"/>
          </a:p>
        </p:txBody>
      </p:sp>
      <p:sp>
        <p:nvSpPr>
          <p:cNvPr id="233" name="Google Shape;233;p32"/>
          <p:cNvSpPr txBox="1"/>
          <p:nvPr/>
        </p:nvSpPr>
        <p:spPr>
          <a:xfrm>
            <a:off x="3535550" y="6228013"/>
            <a:ext cx="7948200" cy="6126600"/>
          </a:xfrm>
          <a:prstGeom prst="rect">
            <a:avLst/>
          </a:prstGeom>
          <a:solidFill>
            <a:srgbClr val="D9D9D9"/>
          </a:solid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6000"/>
              <a:t>Encrypted with Alice’s public Key.</a:t>
            </a:r>
            <a:endParaRPr sz="6000"/>
          </a:p>
        </p:txBody>
      </p:sp>
      <p:sp>
        <p:nvSpPr>
          <p:cNvPr id="234" name="Google Shape;234;p32"/>
          <p:cNvSpPr txBox="1"/>
          <p:nvPr>
            <p:ph idx="1" type="body"/>
          </p:nvPr>
        </p:nvSpPr>
        <p:spPr>
          <a:xfrm>
            <a:off x="4127375" y="8533963"/>
            <a:ext cx="5982600" cy="3820800"/>
          </a:xfrm>
          <a:prstGeom prst="rect">
            <a:avLst/>
          </a:prstGeom>
          <a:solidFill>
            <a:srgbClr val="D9D9D9"/>
          </a:solidFill>
          <a:ln cap="flat" cmpd="sng" w="381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Clr>
                <a:srgbClr val="385998"/>
              </a:buClr>
              <a:buSzPts val="7000"/>
              <a:buFont typeface="Arial"/>
              <a:buNone/>
            </a:pPr>
            <a:r>
              <a:rPr lang="en-US"/>
              <a:t>“This is From Bob to Alice”</a:t>
            </a:r>
            <a:endParaRPr/>
          </a:p>
        </p:txBody>
      </p:sp>
      <p:sp>
        <p:nvSpPr>
          <p:cNvPr id="235" name="Google Shape;235;p32"/>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Asymmetric Key Encryption</a:t>
            </a:r>
            <a:endParaRPr/>
          </a:p>
        </p:txBody>
      </p:sp>
      <p:sp>
        <p:nvSpPr>
          <p:cNvPr id="236" name="Google Shape;236;p32"/>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Layers of encryption</a:t>
            </a:r>
            <a:endParaRPr/>
          </a:p>
        </p:txBody>
      </p:sp>
      <p:sp>
        <p:nvSpPr>
          <p:cNvPr id="237" name="Google Shape;237;p32"/>
          <p:cNvSpPr txBox="1"/>
          <p:nvPr/>
        </p:nvSpPr>
        <p:spPr>
          <a:xfrm>
            <a:off x="13933725" y="5004350"/>
            <a:ext cx="8926200" cy="73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5600"/>
              <a:t>Inner</a:t>
            </a:r>
            <a:r>
              <a:rPr lang="en-US" sz="5600"/>
              <a:t> layer of encryption ensures that the message is for Alice:</a:t>
            </a:r>
            <a:br>
              <a:rPr lang="en-US" sz="5600"/>
            </a:br>
            <a:br>
              <a:rPr lang="en-US" sz="5600"/>
            </a:br>
            <a:r>
              <a:rPr lang="en-US" sz="5600"/>
              <a:t>If Alice’s private key can decrypt it, it must be encrypted by her public key.</a:t>
            </a:r>
            <a:endParaRPr sz="5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3"/>
          <p:cNvSpPr txBox="1"/>
          <p:nvPr/>
        </p:nvSpPr>
        <p:spPr>
          <a:xfrm>
            <a:off x="1524000" y="4510838"/>
            <a:ext cx="9959700" cy="7843800"/>
          </a:xfrm>
          <a:prstGeom prst="rect">
            <a:avLst/>
          </a:prstGeom>
          <a:solidFill>
            <a:srgbClr val="B7B7B7"/>
          </a:solid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6000"/>
              <a:t>Encrypted with Bob’s private key.</a:t>
            </a:r>
            <a:endParaRPr sz="6000"/>
          </a:p>
        </p:txBody>
      </p:sp>
      <p:sp>
        <p:nvSpPr>
          <p:cNvPr id="243" name="Google Shape;243;p33"/>
          <p:cNvSpPr txBox="1"/>
          <p:nvPr/>
        </p:nvSpPr>
        <p:spPr>
          <a:xfrm>
            <a:off x="3535550" y="6228013"/>
            <a:ext cx="7948200" cy="6126600"/>
          </a:xfrm>
          <a:prstGeom prst="rect">
            <a:avLst/>
          </a:prstGeom>
          <a:solidFill>
            <a:srgbClr val="D9D9D9"/>
          </a:solid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6000"/>
              <a:t>Encrypted with Alice’s public Key.</a:t>
            </a:r>
            <a:endParaRPr sz="6000"/>
          </a:p>
        </p:txBody>
      </p:sp>
      <p:sp>
        <p:nvSpPr>
          <p:cNvPr id="244" name="Google Shape;244;p33"/>
          <p:cNvSpPr txBox="1"/>
          <p:nvPr>
            <p:ph idx="1" type="body"/>
          </p:nvPr>
        </p:nvSpPr>
        <p:spPr>
          <a:xfrm>
            <a:off x="4127375" y="8533963"/>
            <a:ext cx="5982600" cy="3820800"/>
          </a:xfrm>
          <a:prstGeom prst="rect">
            <a:avLst/>
          </a:prstGeom>
          <a:solidFill>
            <a:srgbClr val="D9D9D9"/>
          </a:solidFill>
          <a:ln cap="flat" cmpd="sng" w="381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Clr>
                <a:srgbClr val="385998"/>
              </a:buClr>
              <a:buSzPts val="7000"/>
              <a:buFont typeface="Arial"/>
              <a:buNone/>
            </a:pPr>
            <a:r>
              <a:rPr lang="en-US"/>
              <a:t>“This is From Bob to Alice”</a:t>
            </a:r>
            <a:endParaRPr/>
          </a:p>
        </p:txBody>
      </p:sp>
      <p:sp>
        <p:nvSpPr>
          <p:cNvPr id="245" name="Google Shape;245;p33"/>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Asymmetric Key Encryption</a:t>
            </a:r>
            <a:endParaRPr/>
          </a:p>
        </p:txBody>
      </p:sp>
      <p:sp>
        <p:nvSpPr>
          <p:cNvPr id="246" name="Google Shape;246;p33"/>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Layers of encryption</a:t>
            </a:r>
            <a:endParaRPr/>
          </a:p>
        </p:txBody>
      </p:sp>
      <p:sp>
        <p:nvSpPr>
          <p:cNvPr id="247" name="Google Shape;247;p33"/>
          <p:cNvSpPr txBox="1"/>
          <p:nvPr/>
        </p:nvSpPr>
        <p:spPr>
          <a:xfrm>
            <a:off x="13933725" y="5004350"/>
            <a:ext cx="8926200" cy="73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5600"/>
              <a:t>Outer layer of encryption ensures that the message came from Bob:</a:t>
            </a:r>
            <a:br>
              <a:rPr lang="en-US" sz="5600"/>
            </a:br>
            <a:br>
              <a:rPr lang="en-US" sz="5600"/>
            </a:br>
            <a:r>
              <a:rPr lang="en-US" sz="5600"/>
              <a:t>If Bob’s public key can decrypt it, it must be encrypted by his private key.</a:t>
            </a:r>
            <a:endParaRPr sz="5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 name="Shape 31"/>
        <p:cNvGrpSpPr/>
        <p:nvPr/>
      </p:nvGrpSpPr>
      <p:grpSpPr>
        <a:xfrm>
          <a:off x="0" y="0"/>
          <a:ext cx="0" cy="0"/>
          <a:chOff x="0" y="0"/>
          <a:chExt cx="0" cy="0"/>
        </a:xfrm>
      </p:grpSpPr>
      <p:sp>
        <p:nvSpPr>
          <p:cNvPr id="32" name="Google Shape;32;p7"/>
          <p:cNvSpPr txBox="1"/>
          <p:nvPr>
            <p:ph idx="1" type="body"/>
          </p:nvPr>
        </p:nvSpPr>
        <p:spPr>
          <a:xfrm>
            <a:off x="1524000" y="4412075"/>
            <a:ext cx="21336000" cy="9013800"/>
          </a:xfrm>
          <a:prstGeom prst="rect">
            <a:avLst/>
          </a:prstGeom>
          <a:noFill/>
          <a:ln>
            <a:noFill/>
          </a:ln>
        </p:spPr>
        <p:txBody>
          <a:bodyPr anchorCtr="0" anchor="t" bIns="0" lIns="0" spcFirstLastPara="1" rIns="0" wrap="square" tIns="0">
            <a:noAutofit/>
          </a:bodyPr>
          <a:lstStyle/>
          <a:p>
            <a:pPr indent="-1174750" lvl="0" marL="1143000" rtl="0" algn="l">
              <a:lnSpc>
                <a:spcPct val="120000"/>
              </a:lnSpc>
              <a:spcBef>
                <a:spcPts val="0"/>
              </a:spcBef>
              <a:spcAft>
                <a:spcPts val="0"/>
              </a:spcAft>
              <a:buSzPts val="6000"/>
              <a:buAutoNum type="arabicPeriod"/>
            </a:pPr>
            <a:r>
              <a:rPr lang="en-US" sz="6000"/>
              <a:t>Explain the difference between Symmetric and Asymmetric encryption. </a:t>
            </a:r>
            <a:endParaRPr sz="6000"/>
          </a:p>
          <a:p>
            <a:pPr indent="-1174750" lvl="0" marL="1143000" rtl="0" algn="l">
              <a:lnSpc>
                <a:spcPct val="120000"/>
              </a:lnSpc>
              <a:spcBef>
                <a:spcPts val="0"/>
              </a:spcBef>
              <a:spcAft>
                <a:spcPts val="0"/>
              </a:spcAft>
              <a:buSzPts val="6000"/>
              <a:buAutoNum type="arabicPeriod"/>
            </a:pPr>
            <a:r>
              <a:rPr lang="en-US" sz="6000"/>
              <a:t>Identify the weaknesses of symmetric key encryption protocols.</a:t>
            </a:r>
            <a:endParaRPr sz="6000"/>
          </a:p>
          <a:p>
            <a:pPr indent="-1174750" lvl="0" marL="1143000" rtl="0" algn="l">
              <a:lnSpc>
                <a:spcPct val="120000"/>
              </a:lnSpc>
              <a:spcBef>
                <a:spcPts val="0"/>
              </a:spcBef>
              <a:spcAft>
                <a:spcPts val="0"/>
              </a:spcAft>
              <a:buSzPts val="6000"/>
              <a:buAutoNum type="arabicPeriod"/>
            </a:pPr>
            <a:r>
              <a:rPr lang="en-US" sz="6000"/>
              <a:t>Show how to use the Diffie Hellman algorithm to create a shared symmetric key</a:t>
            </a:r>
            <a:endParaRPr sz="6000"/>
          </a:p>
          <a:p>
            <a:pPr indent="-1174750" lvl="0" marL="1143000" rtl="0" algn="l">
              <a:lnSpc>
                <a:spcPct val="120000"/>
              </a:lnSpc>
              <a:spcBef>
                <a:spcPts val="0"/>
              </a:spcBef>
              <a:spcAft>
                <a:spcPts val="0"/>
              </a:spcAft>
              <a:buSzPts val="6000"/>
              <a:buAutoNum type="arabicPeriod"/>
            </a:pPr>
            <a:r>
              <a:rPr lang="en-US" sz="6000"/>
              <a:t>Explain how asymmetric key encryption protocols work and address the weaknesses of symmetric key encryption.</a:t>
            </a:r>
            <a:endParaRPr sz="6000"/>
          </a:p>
        </p:txBody>
      </p:sp>
      <p:sp>
        <p:nvSpPr>
          <p:cNvPr id="33" name="Google Shape;33;p7"/>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Objectives</a:t>
            </a:r>
            <a:endParaRPr/>
          </a:p>
        </p:txBody>
      </p:sp>
      <p:sp>
        <p:nvSpPr>
          <p:cNvPr id="34" name="Google Shape;34;p7"/>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You will be able to…</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4"/>
          <p:cNvSpPr txBox="1"/>
          <p:nvPr/>
        </p:nvSpPr>
        <p:spPr>
          <a:xfrm>
            <a:off x="1524000" y="4510838"/>
            <a:ext cx="9959700" cy="7843800"/>
          </a:xfrm>
          <a:prstGeom prst="rect">
            <a:avLst/>
          </a:prstGeom>
          <a:solidFill>
            <a:srgbClr val="B7B7B7"/>
          </a:solid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6000"/>
              <a:t>Encrypted with Bob’s private key.</a:t>
            </a:r>
            <a:endParaRPr sz="6000"/>
          </a:p>
        </p:txBody>
      </p:sp>
      <p:sp>
        <p:nvSpPr>
          <p:cNvPr id="253" name="Google Shape;253;p34"/>
          <p:cNvSpPr txBox="1"/>
          <p:nvPr/>
        </p:nvSpPr>
        <p:spPr>
          <a:xfrm>
            <a:off x="3535550" y="6228013"/>
            <a:ext cx="7948200" cy="6126600"/>
          </a:xfrm>
          <a:prstGeom prst="rect">
            <a:avLst/>
          </a:prstGeom>
          <a:solidFill>
            <a:srgbClr val="D9D9D9"/>
          </a:solid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6000"/>
              <a:t>Encrypted with Alice’s public Key.</a:t>
            </a:r>
            <a:endParaRPr sz="6000"/>
          </a:p>
        </p:txBody>
      </p:sp>
      <p:sp>
        <p:nvSpPr>
          <p:cNvPr id="254" name="Google Shape;254;p34"/>
          <p:cNvSpPr txBox="1"/>
          <p:nvPr>
            <p:ph idx="1" type="body"/>
          </p:nvPr>
        </p:nvSpPr>
        <p:spPr>
          <a:xfrm>
            <a:off x="4127375" y="8533963"/>
            <a:ext cx="5982600" cy="3820800"/>
          </a:xfrm>
          <a:prstGeom prst="rect">
            <a:avLst/>
          </a:prstGeom>
          <a:solidFill>
            <a:srgbClr val="D9D9D9"/>
          </a:solidFill>
          <a:ln cap="flat" cmpd="sng" w="381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Clr>
                <a:srgbClr val="385998"/>
              </a:buClr>
              <a:buSzPts val="7000"/>
              <a:buFont typeface="Arial"/>
              <a:buNone/>
            </a:pPr>
            <a:r>
              <a:rPr lang="en-US"/>
              <a:t>“This is From Bob to Alice”</a:t>
            </a:r>
            <a:endParaRPr/>
          </a:p>
        </p:txBody>
      </p:sp>
      <p:sp>
        <p:nvSpPr>
          <p:cNvPr id="255" name="Google Shape;255;p34"/>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Asymmetric Key Encryption</a:t>
            </a:r>
            <a:endParaRPr/>
          </a:p>
        </p:txBody>
      </p:sp>
      <p:sp>
        <p:nvSpPr>
          <p:cNvPr id="256" name="Google Shape;256;p34"/>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Thwarting</a:t>
            </a:r>
            <a:r>
              <a:rPr lang="en-US"/>
              <a:t> the man in the middle</a:t>
            </a:r>
            <a:endParaRPr/>
          </a:p>
        </p:txBody>
      </p:sp>
      <p:sp>
        <p:nvSpPr>
          <p:cNvPr id="257" name="Google Shape;257;p34"/>
          <p:cNvSpPr txBox="1"/>
          <p:nvPr/>
        </p:nvSpPr>
        <p:spPr>
          <a:xfrm>
            <a:off x="13933725" y="5004350"/>
            <a:ext cx="8926200" cy="73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5600"/>
              <a:t>Derek can not figure out what Bob and Alice are saying because the private keys are never shared.</a:t>
            </a:r>
            <a:endParaRPr sz="5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5"/>
          <p:cNvSpPr txBox="1"/>
          <p:nvPr/>
        </p:nvSpPr>
        <p:spPr>
          <a:xfrm>
            <a:off x="3535550" y="6228013"/>
            <a:ext cx="7948200" cy="6126600"/>
          </a:xfrm>
          <a:prstGeom prst="rect">
            <a:avLst/>
          </a:prstGeom>
          <a:solidFill>
            <a:srgbClr val="D9D9D9"/>
          </a:solid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6000"/>
              <a:t>Encrypted with Alice’s public Key.</a:t>
            </a:r>
            <a:endParaRPr sz="6000"/>
          </a:p>
        </p:txBody>
      </p:sp>
      <p:sp>
        <p:nvSpPr>
          <p:cNvPr id="263" name="Google Shape;263;p35"/>
          <p:cNvSpPr txBox="1"/>
          <p:nvPr>
            <p:ph idx="1" type="body"/>
          </p:nvPr>
        </p:nvSpPr>
        <p:spPr>
          <a:xfrm>
            <a:off x="4127375" y="8533963"/>
            <a:ext cx="5982600" cy="3820800"/>
          </a:xfrm>
          <a:prstGeom prst="rect">
            <a:avLst/>
          </a:prstGeom>
          <a:solidFill>
            <a:srgbClr val="D9D9D9"/>
          </a:solidFill>
          <a:ln cap="flat" cmpd="sng" w="381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Clr>
                <a:srgbClr val="385998"/>
              </a:buClr>
              <a:buSzPts val="7000"/>
              <a:buFont typeface="Arial"/>
              <a:buNone/>
            </a:pPr>
            <a:r>
              <a:rPr lang="en-US"/>
              <a:t>“This is From Bob to Alice”</a:t>
            </a:r>
            <a:endParaRPr/>
          </a:p>
        </p:txBody>
      </p:sp>
      <p:sp>
        <p:nvSpPr>
          <p:cNvPr id="264" name="Google Shape;264;p35"/>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Asymmetric Key Encryption</a:t>
            </a:r>
            <a:endParaRPr/>
          </a:p>
        </p:txBody>
      </p:sp>
      <p:sp>
        <p:nvSpPr>
          <p:cNvPr id="265" name="Google Shape;265;p35"/>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Thwarting</a:t>
            </a:r>
            <a:r>
              <a:rPr lang="en-US"/>
              <a:t> the man in the middle</a:t>
            </a:r>
            <a:endParaRPr/>
          </a:p>
        </p:txBody>
      </p:sp>
      <p:sp>
        <p:nvSpPr>
          <p:cNvPr id="266" name="Google Shape;266;p35"/>
          <p:cNvSpPr txBox="1"/>
          <p:nvPr/>
        </p:nvSpPr>
        <p:spPr>
          <a:xfrm>
            <a:off x="13933725" y="5004350"/>
            <a:ext cx="9616200" cy="73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5600"/>
              <a:t>He can decrypt the outer layer with Bob’s public key but will be left with ciphertext that he can’t decrypt.  </a:t>
            </a:r>
            <a:endParaRPr sz="5600"/>
          </a:p>
          <a:p>
            <a:pPr indent="0" lvl="0" marL="0" rtl="0" algn="l">
              <a:spcBef>
                <a:spcPts val="0"/>
              </a:spcBef>
              <a:spcAft>
                <a:spcPts val="0"/>
              </a:spcAft>
              <a:buNone/>
            </a:pPr>
            <a:r>
              <a:t/>
            </a:r>
            <a:endParaRPr sz="5600"/>
          </a:p>
          <a:p>
            <a:pPr indent="0" lvl="0" marL="0" rtl="0" algn="l">
              <a:spcBef>
                <a:spcPts val="0"/>
              </a:spcBef>
              <a:spcAft>
                <a:spcPts val="0"/>
              </a:spcAft>
              <a:buNone/>
            </a:pPr>
            <a:r>
              <a:rPr lang="en-US" sz="5600"/>
              <a:t>Which means Derek can’t be sure it was from Bob either!</a:t>
            </a:r>
            <a:endParaRPr sz="5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6"/>
          <p:cNvSpPr txBox="1"/>
          <p:nvPr>
            <p:ph idx="1" type="body"/>
          </p:nvPr>
        </p:nvSpPr>
        <p:spPr>
          <a:xfrm>
            <a:off x="1524000" y="4826000"/>
            <a:ext cx="22124100" cy="8757900"/>
          </a:xfrm>
          <a:prstGeom prst="rect">
            <a:avLst/>
          </a:prstGeom>
          <a:noFill/>
          <a:ln>
            <a:noFill/>
          </a:ln>
        </p:spPr>
        <p:txBody>
          <a:bodyPr anchorCtr="0" anchor="t" bIns="0" lIns="0" spcFirstLastPara="1" rIns="0" wrap="square" tIns="0">
            <a:noAutofit/>
          </a:bodyPr>
          <a:lstStyle/>
          <a:p>
            <a:pPr indent="-584200" lvl="0" marL="457200" rtl="0" algn="l">
              <a:lnSpc>
                <a:spcPct val="120000"/>
              </a:lnSpc>
              <a:spcBef>
                <a:spcPts val="0"/>
              </a:spcBef>
              <a:spcAft>
                <a:spcPts val="0"/>
              </a:spcAft>
              <a:buSzPts val="5600"/>
              <a:buChar char="●"/>
            </a:pPr>
            <a:r>
              <a:rPr lang="en-US" sz="5600"/>
              <a:t>One of the earliest asymmetric key encryption algorithms is called RSA and from the late 1970s.</a:t>
            </a:r>
            <a:endParaRPr i="1" sz="5600"/>
          </a:p>
          <a:p>
            <a:pPr indent="-584200" lvl="0" marL="457200" rtl="0" algn="l">
              <a:lnSpc>
                <a:spcPct val="120000"/>
              </a:lnSpc>
              <a:spcBef>
                <a:spcPts val="0"/>
              </a:spcBef>
              <a:spcAft>
                <a:spcPts val="0"/>
              </a:spcAft>
              <a:buSzPts val="5600"/>
              <a:buChar char="●"/>
            </a:pPr>
            <a:r>
              <a:rPr lang="en-US" sz="5600"/>
              <a:t>RSA uses the idea that there’s no fast algorithm for solving prime factorization. </a:t>
            </a:r>
            <a:endParaRPr sz="5600"/>
          </a:p>
          <a:p>
            <a:pPr indent="-584200" lvl="1" marL="914400" rtl="0" algn="l">
              <a:lnSpc>
                <a:spcPct val="120000"/>
              </a:lnSpc>
              <a:spcBef>
                <a:spcPts val="0"/>
              </a:spcBef>
              <a:spcAft>
                <a:spcPts val="0"/>
              </a:spcAft>
              <a:buSzPts val="5600"/>
              <a:buChar char="○"/>
            </a:pPr>
            <a:r>
              <a:rPr lang="en-US" sz="5600"/>
              <a:t>If I multiply two large prime numbers </a:t>
            </a:r>
            <a:r>
              <a:rPr i="1" lang="en-US" sz="5600"/>
              <a:t>P</a:t>
            </a:r>
            <a:r>
              <a:rPr lang="en-US" sz="5600"/>
              <a:t> and </a:t>
            </a:r>
            <a:r>
              <a:rPr i="1" lang="en-US" sz="5600"/>
              <a:t>Q</a:t>
            </a:r>
            <a:r>
              <a:rPr lang="en-US" sz="5600"/>
              <a:t>, It’s very hard to figure out what </a:t>
            </a:r>
            <a:r>
              <a:rPr i="1" lang="en-US" sz="5600"/>
              <a:t>P</a:t>
            </a:r>
            <a:r>
              <a:rPr lang="en-US" sz="5600"/>
              <a:t> and </a:t>
            </a:r>
            <a:r>
              <a:rPr i="1" lang="en-US" sz="5600"/>
              <a:t>Q</a:t>
            </a:r>
            <a:r>
              <a:rPr lang="en-US" sz="5600"/>
              <a:t> are if you don’t know at least one.</a:t>
            </a:r>
            <a:endParaRPr sz="5600"/>
          </a:p>
          <a:p>
            <a:pPr indent="-584200" lvl="0" marL="457200" rtl="0" algn="l">
              <a:lnSpc>
                <a:spcPct val="120000"/>
              </a:lnSpc>
              <a:spcBef>
                <a:spcPts val="0"/>
              </a:spcBef>
              <a:spcAft>
                <a:spcPts val="0"/>
              </a:spcAft>
              <a:buSzPts val="5600"/>
              <a:buChar char="●"/>
            </a:pPr>
            <a:r>
              <a:rPr lang="en-US" sz="5600"/>
              <a:t>This is called a </a:t>
            </a:r>
            <a:r>
              <a:rPr b="1" lang="en-US" sz="5600"/>
              <a:t>one-way function</a:t>
            </a:r>
            <a:r>
              <a:rPr lang="en-US" sz="5600"/>
              <a:t>, it’s easy to verify but very hard to reverse the operation. </a:t>
            </a:r>
            <a:endParaRPr sz="5600"/>
          </a:p>
        </p:txBody>
      </p:sp>
      <p:sp>
        <p:nvSpPr>
          <p:cNvPr id="272" name="Google Shape;272;p36"/>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Asymmetric Key Encryption</a:t>
            </a:r>
            <a:endParaRPr/>
          </a:p>
        </p:txBody>
      </p:sp>
      <p:sp>
        <p:nvSpPr>
          <p:cNvPr id="273" name="Google Shape;273;p36"/>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Mathematical Details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7"/>
          <p:cNvSpPr txBox="1"/>
          <p:nvPr>
            <p:ph idx="1" type="body"/>
          </p:nvPr>
        </p:nvSpPr>
        <p:spPr>
          <a:xfrm>
            <a:off x="1524000" y="4826000"/>
            <a:ext cx="21336000" cy="8757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sz="6000"/>
              <a:t>Asymmetric Key Algorithms like RSA address both weaknesses discussed earlier but are slower than symmetric key algorithms. </a:t>
            </a:r>
            <a:endParaRPr sz="6000"/>
          </a:p>
          <a:p>
            <a:pPr indent="0" lvl="0" marL="0" rtl="0" algn="l">
              <a:lnSpc>
                <a:spcPct val="120000"/>
              </a:lnSpc>
              <a:spcBef>
                <a:spcPts val="0"/>
              </a:spcBef>
              <a:spcAft>
                <a:spcPts val="0"/>
              </a:spcAft>
              <a:buNone/>
            </a:pPr>
            <a:r>
              <a:t/>
            </a:r>
            <a:endParaRPr sz="6000"/>
          </a:p>
          <a:p>
            <a:pPr indent="0" lvl="0" marL="0" rtl="0" algn="l">
              <a:lnSpc>
                <a:spcPct val="120000"/>
              </a:lnSpc>
              <a:spcBef>
                <a:spcPts val="0"/>
              </a:spcBef>
              <a:spcAft>
                <a:spcPts val="0"/>
              </a:spcAft>
              <a:buNone/>
            </a:pPr>
            <a:r>
              <a:rPr lang="en-US" sz="6000"/>
              <a:t>In practice, for time-sensitive use cases like messaging, RSA is used to verify the communicating parties and Diffie-Hellman is used to create a shared key for the session.</a:t>
            </a:r>
            <a:endParaRPr sz="6000"/>
          </a:p>
        </p:txBody>
      </p:sp>
      <p:sp>
        <p:nvSpPr>
          <p:cNvPr id="279" name="Google Shape;279;p37"/>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Modern Cryptography</a:t>
            </a:r>
            <a:endParaRPr/>
          </a:p>
        </p:txBody>
      </p:sp>
      <p:sp>
        <p:nvSpPr>
          <p:cNvPr id="280" name="Google Shape;280;p37"/>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Practical uses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8"/>
          <p:cNvSpPr txBox="1"/>
          <p:nvPr>
            <p:ph idx="1" type="body"/>
          </p:nvPr>
        </p:nvSpPr>
        <p:spPr>
          <a:xfrm>
            <a:off x="1524000" y="4826000"/>
            <a:ext cx="21336000" cy="8757900"/>
          </a:xfrm>
          <a:prstGeom prst="rect">
            <a:avLst/>
          </a:prstGeom>
          <a:noFill/>
          <a:ln>
            <a:noFill/>
          </a:ln>
        </p:spPr>
        <p:txBody>
          <a:bodyPr anchorCtr="0" anchor="t" bIns="0" lIns="0" spcFirstLastPara="1" rIns="0" wrap="square" tIns="0">
            <a:noAutofit/>
          </a:bodyPr>
          <a:lstStyle/>
          <a:p>
            <a:pPr indent="-609600" lvl="0" marL="457200" rtl="0" algn="l">
              <a:lnSpc>
                <a:spcPct val="120000"/>
              </a:lnSpc>
              <a:spcBef>
                <a:spcPts val="0"/>
              </a:spcBef>
              <a:spcAft>
                <a:spcPts val="0"/>
              </a:spcAft>
              <a:buSzPts val="6000"/>
              <a:buChar char="-"/>
            </a:pPr>
            <a:r>
              <a:rPr lang="en-US" sz="6000"/>
              <a:t>Bitcoin and cryptocurrency uses an asymmetric encryption.</a:t>
            </a:r>
            <a:endParaRPr sz="6000"/>
          </a:p>
          <a:p>
            <a:pPr indent="-609600" lvl="0" marL="457200" rtl="0" algn="l">
              <a:lnSpc>
                <a:spcPct val="120000"/>
              </a:lnSpc>
              <a:spcBef>
                <a:spcPts val="0"/>
              </a:spcBef>
              <a:spcAft>
                <a:spcPts val="0"/>
              </a:spcAft>
              <a:buSzPts val="6000"/>
              <a:buChar char="-"/>
            </a:pPr>
            <a:r>
              <a:rPr lang="en-US" sz="6000"/>
              <a:t>SSH, https, and encrypted messaging like WhatsApp, iMessage, Telegram, and Messenger’s secret conversations uses asymmetric key encryption to verify connections and Diffie-Hellman to establish a secret key for the session.</a:t>
            </a:r>
            <a:endParaRPr sz="6000"/>
          </a:p>
          <a:p>
            <a:pPr indent="-609600" lvl="0" marL="457200" rtl="0" algn="l">
              <a:lnSpc>
                <a:spcPct val="120000"/>
              </a:lnSpc>
              <a:spcBef>
                <a:spcPts val="0"/>
              </a:spcBef>
              <a:spcAft>
                <a:spcPts val="0"/>
              </a:spcAft>
              <a:buSzPts val="6000"/>
              <a:buChar char="-"/>
            </a:pPr>
            <a:r>
              <a:rPr lang="en-US" sz="6000"/>
              <a:t>iMessage specifically uses 1024-bit RSA (the prime numbers selected are over 150 digits long!).</a:t>
            </a:r>
            <a:endParaRPr sz="6000"/>
          </a:p>
        </p:txBody>
      </p:sp>
      <p:sp>
        <p:nvSpPr>
          <p:cNvPr id="286" name="Google Shape;286;p38"/>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Modern Cryptography</a:t>
            </a:r>
            <a:endParaRPr/>
          </a:p>
        </p:txBody>
      </p:sp>
      <p:sp>
        <p:nvSpPr>
          <p:cNvPr id="287" name="Google Shape;287;p38"/>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Practical uses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 name="Shape 38"/>
        <p:cNvGrpSpPr/>
        <p:nvPr/>
      </p:nvGrpSpPr>
      <p:grpSpPr>
        <a:xfrm>
          <a:off x="0" y="0"/>
          <a:ext cx="0" cy="0"/>
          <a:chOff x="0" y="0"/>
          <a:chExt cx="0" cy="0"/>
        </a:xfrm>
      </p:grpSpPr>
      <p:sp>
        <p:nvSpPr>
          <p:cNvPr id="39" name="Google Shape;39;p8"/>
          <p:cNvSpPr txBox="1"/>
          <p:nvPr>
            <p:ph idx="1" type="body"/>
          </p:nvPr>
        </p:nvSpPr>
        <p:spPr>
          <a:xfrm>
            <a:off x="1524000" y="4826000"/>
            <a:ext cx="21336000" cy="83718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b="1" lang="en-US" sz="6000"/>
              <a:t>Cryptography</a:t>
            </a:r>
            <a:r>
              <a:rPr lang="en-US" sz="6000"/>
              <a:t> is the art/science of secure communications or sending secret messages.</a:t>
            </a:r>
            <a:endParaRPr sz="6000"/>
          </a:p>
          <a:p>
            <a:pPr indent="0" lvl="0" marL="0" rtl="0" algn="l">
              <a:lnSpc>
                <a:spcPct val="120000"/>
              </a:lnSpc>
              <a:spcBef>
                <a:spcPts val="0"/>
              </a:spcBef>
              <a:spcAft>
                <a:spcPts val="0"/>
              </a:spcAft>
              <a:buClr>
                <a:srgbClr val="385998"/>
              </a:buClr>
              <a:buSzPts val="7000"/>
              <a:buFont typeface="Arial"/>
              <a:buNone/>
            </a:pPr>
            <a:r>
              <a:rPr b="1" lang="en-US" sz="6000"/>
              <a:t>Encryption</a:t>
            </a:r>
            <a:r>
              <a:rPr lang="en-US" sz="6000"/>
              <a:t> is the act of turning a message from it’s readable form </a:t>
            </a:r>
            <a:r>
              <a:rPr b="1" lang="en-US" sz="6000"/>
              <a:t>(Plaintext)</a:t>
            </a:r>
            <a:r>
              <a:rPr lang="en-US" sz="6000"/>
              <a:t> into an unreadable form</a:t>
            </a:r>
            <a:r>
              <a:rPr b="1" lang="en-US" sz="6000"/>
              <a:t> (Ciphertext).</a:t>
            </a:r>
            <a:endParaRPr sz="6000"/>
          </a:p>
          <a:p>
            <a:pPr indent="0" lvl="0" marL="0" rtl="0" algn="l">
              <a:lnSpc>
                <a:spcPct val="120000"/>
              </a:lnSpc>
              <a:spcBef>
                <a:spcPts val="0"/>
              </a:spcBef>
              <a:spcAft>
                <a:spcPts val="0"/>
              </a:spcAft>
              <a:buClr>
                <a:srgbClr val="385998"/>
              </a:buClr>
              <a:buSzPts val="7000"/>
              <a:buFont typeface="Arial"/>
              <a:buNone/>
            </a:pPr>
            <a:r>
              <a:rPr b="1" lang="en-US" sz="6000"/>
              <a:t>Decryption</a:t>
            </a:r>
            <a:r>
              <a:rPr lang="en-US" sz="6000"/>
              <a:t> is the act of turning Ciphertext into Plaintext.</a:t>
            </a:r>
            <a:endParaRPr sz="6000"/>
          </a:p>
          <a:p>
            <a:pPr indent="0" lvl="0" marL="0" rtl="0" algn="l">
              <a:lnSpc>
                <a:spcPct val="120000"/>
              </a:lnSpc>
              <a:spcBef>
                <a:spcPts val="0"/>
              </a:spcBef>
              <a:spcAft>
                <a:spcPts val="0"/>
              </a:spcAft>
              <a:buClr>
                <a:srgbClr val="385998"/>
              </a:buClr>
              <a:buSzPts val="7000"/>
              <a:buFont typeface="Arial"/>
              <a:buNone/>
            </a:pPr>
            <a:r>
              <a:rPr lang="en-US" sz="6000"/>
              <a:t>A </a:t>
            </a:r>
            <a:r>
              <a:rPr b="1" lang="en-US" sz="6000"/>
              <a:t>Key</a:t>
            </a:r>
            <a:r>
              <a:rPr lang="en-US" sz="6000"/>
              <a:t> is some piece of data (a string/password) that’s used to encrypt and decrypt messges.</a:t>
            </a:r>
            <a:endParaRPr sz="6000"/>
          </a:p>
        </p:txBody>
      </p:sp>
      <p:sp>
        <p:nvSpPr>
          <p:cNvPr id="40" name="Google Shape;40;p8"/>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Terminology</a:t>
            </a:r>
            <a:endParaRPr/>
          </a:p>
        </p:txBody>
      </p:sp>
      <p:sp>
        <p:nvSpPr>
          <p:cNvPr id="41" name="Google Shape;41;p8"/>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CIphertext vs Plaintext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 name="Shape 45"/>
        <p:cNvGrpSpPr/>
        <p:nvPr/>
      </p:nvGrpSpPr>
      <p:grpSpPr>
        <a:xfrm>
          <a:off x="0" y="0"/>
          <a:ext cx="0" cy="0"/>
          <a:chOff x="0" y="0"/>
          <a:chExt cx="0" cy="0"/>
        </a:xfrm>
      </p:grpSpPr>
      <p:sp>
        <p:nvSpPr>
          <p:cNvPr id="46" name="Google Shape;46;p9"/>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Ancient Cryptography</a:t>
            </a:r>
            <a:endParaRPr/>
          </a:p>
        </p:txBody>
      </p:sp>
      <p:sp>
        <p:nvSpPr>
          <p:cNvPr id="47" name="Google Shape;47;p9"/>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Ceasar’s Cipher</a:t>
            </a:r>
            <a:endParaRPr/>
          </a:p>
        </p:txBody>
      </p:sp>
      <p:sp>
        <p:nvSpPr>
          <p:cNvPr id="48" name="Google Shape;48;p9"/>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sz="6600"/>
              <a:t>The earliest known encryption algorithm is from Julius Ceasar in ancient Rome.</a:t>
            </a:r>
            <a:endParaRPr sz="6600"/>
          </a:p>
          <a:p>
            <a:pPr indent="0" lvl="0" marL="0" rtl="0" algn="l">
              <a:lnSpc>
                <a:spcPct val="120000"/>
              </a:lnSpc>
              <a:spcBef>
                <a:spcPts val="0"/>
              </a:spcBef>
              <a:spcAft>
                <a:spcPts val="0"/>
              </a:spcAft>
              <a:buClr>
                <a:srgbClr val="385998"/>
              </a:buClr>
              <a:buSzPts val="7000"/>
              <a:buFont typeface="Arial"/>
              <a:buNone/>
            </a:pPr>
            <a:r>
              <a:t/>
            </a:r>
            <a:endParaRPr sz="6600"/>
          </a:p>
          <a:p>
            <a:pPr indent="0" lvl="0" marL="0" rtl="0" algn="l">
              <a:lnSpc>
                <a:spcPct val="120000"/>
              </a:lnSpc>
              <a:spcBef>
                <a:spcPts val="0"/>
              </a:spcBef>
              <a:spcAft>
                <a:spcPts val="0"/>
              </a:spcAft>
              <a:buClr>
                <a:srgbClr val="385998"/>
              </a:buClr>
              <a:buSzPts val="7000"/>
              <a:buFont typeface="Arial"/>
              <a:buNone/>
            </a:pPr>
            <a:r>
              <a:rPr lang="en-US" sz="6600"/>
              <a:t>Ceasar’s Cipher is called a </a:t>
            </a:r>
            <a:r>
              <a:rPr lang="en-US" sz="6600"/>
              <a:t>substitution</a:t>
            </a:r>
            <a:r>
              <a:rPr lang="en-US" sz="6600"/>
              <a:t> cipher. It works by shifting each letter some fixed number of positions down the alphabet.</a:t>
            </a:r>
            <a:endParaRPr sz="6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 name="Shape 52"/>
        <p:cNvGrpSpPr/>
        <p:nvPr/>
      </p:nvGrpSpPr>
      <p:grpSpPr>
        <a:xfrm>
          <a:off x="0" y="0"/>
          <a:ext cx="0" cy="0"/>
          <a:chOff x="0" y="0"/>
          <a:chExt cx="0" cy="0"/>
        </a:xfrm>
      </p:grpSpPr>
      <p:sp>
        <p:nvSpPr>
          <p:cNvPr id="53" name="Google Shape;53;p10"/>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Ancient Cryptography</a:t>
            </a:r>
            <a:endParaRPr/>
          </a:p>
        </p:txBody>
      </p:sp>
      <p:sp>
        <p:nvSpPr>
          <p:cNvPr id="54" name="Google Shape;54;p10"/>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Alice and Bob</a:t>
            </a:r>
            <a:endParaRPr/>
          </a:p>
        </p:txBody>
      </p:sp>
      <p:sp>
        <p:nvSpPr>
          <p:cNvPr id="55" name="Google Shape;55;p10"/>
          <p:cNvSpPr txBox="1"/>
          <p:nvPr>
            <p:ph idx="1" type="body"/>
          </p:nvPr>
        </p:nvSpPr>
        <p:spPr>
          <a:xfrm>
            <a:off x="1524000" y="4826000"/>
            <a:ext cx="108711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sz="6600"/>
              <a:t>Alice: Lets used Ceasar’s Cipher with letters shifted by 3</a:t>
            </a:r>
            <a:endParaRPr sz="6600"/>
          </a:p>
          <a:p>
            <a:pPr indent="0" lvl="0" marL="0" rtl="0" algn="l">
              <a:lnSpc>
                <a:spcPct val="120000"/>
              </a:lnSpc>
              <a:spcBef>
                <a:spcPts val="0"/>
              </a:spcBef>
              <a:spcAft>
                <a:spcPts val="0"/>
              </a:spcAft>
              <a:buClr>
                <a:srgbClr val="385998"/>
              </a:buClr>
              <a:buSzPts val="7000"/>
              <a:buFont typeface="Arial"/>
              <a:buNone/>
            </a:pPr>
            <a:r>
              <a:t/>
            </a:r>
            <a:endParaRPr sz="6600"/>
          </a:p>
          <a:p>
            <a:pPr indent="0" lvl="0" marL="0" rtl="0" algn="l">
              <a:lnSpc>
                <a:spcPct val="120000"/>
              </a:lnSpc>
              <a:spcBef>
                <a:spcPts val="0"/>
              </a:spcBef>
              <a:spcAft>
                <a:spcPts val="0"/>
              </a:spcAft>
              <a:buClr>
                <a:srgbClr val="385998"/>
              </a:buClr>
              <a:buSzPts val="7000"/>
              <a:buFont typeface="Arial"/>
              <a:buNone/>
            </a:pPr>
            <a:r>
              <a:rPr lang="en-US" sz="6600"/>
              <a:t>Alice: “KHOOR ZRUOG”</a:t>
            </a:r>
            <a:endParaRPr sz="6600"/>
          </a:p>
        </p:txBody>
      </p:sp>
      <p:sp>
        <p:nvSpPr>
          <p:cNvPr id="56" name="Google Shape;56;p10"/>
          <p:cNvSpPr txBox="1"/>
          <p:nvPr>
            <p:ph idx="1" type="body"/>
          </p:nvPr>
        </p:nvSpPr>
        <p:spPr>
          <a:xfrm>
            <a:off x="12666375" y="4826000"/>
            <a:ext cx="10871100" cy="92058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t/>
            </a:r>
            <a:endParaRPr sz="6600"/>
          </a:p>
          <a:p>
            <a:pPr indent="0" lvl="0" marL="0" rtl="0" algn="l">
              <a:lnSpc>
                <a:spcPct val="120000"/>
              </a:lnSpc>
              <a:spcBef>
                <a:spcPts val="0"/>
              </a:spcBef>
              <a:spcAft>
                <a:spcPts val="0"/>
              </a:spcAft>
              <a:buClr>
                <a:srgbClr val="385998"/>
              </a:buClr>
              <a:buSzPts val="7000"/>
              <a:buFont typeface="Arial"/>
              <a:buNone/>
            </a:pPr>
            <a:r>
              <a:t/>
            </a:r>
            <a:endParaRPr sz="6600"/>
          </a:p>
          <a:p>
            <a:pPr indent="0" lvl="0" marL="0" rtl="0" algn="l">
              <a:lnSpc>
                <a:spcPct val="120000"/>
              </a:lnSpc>
              <a:spcBef>
                <a:spcPts val="0"/>
              </a:spcBef>
              <a:spcAft>
                <a:spcPts val="0"/>
              </a:spcAft>
              <a:buClr>
                <a:srgbClr val="385998"/>
              </a:buClr>
              <a:buSzPts val="7000"/>
              <a:buFont typeface="Arial"/>
              <a:buNone/>
            </a:pPr>
            <a:r>
              <a:t/>
            </a:r>
            <a:endParaRPr sz="6600"/>
          </a:p>
          <a:p>
            <a:pPr indent="0" lvl="0" marL="0" rtl="0" algn="l">
              <a:lnSpc>
                <a:spcPct val="120000"/>
              </a:lnSpc>
              <a:spcBef>
                <a:spcPts val="0"/>
              </a:spcBef>
              <a:spcAft>
                <a:spcPts val="0"/>
              </a:spcAft>
              <a:buClr>
                <a:srgbClr val="385998"/>
              </a:buClr>
              <a:buSzPts val="7000"/>
              <a:buFont typeface="Arial"/>
              <a:buNone/>
            </a:pPr>
            <a:r>
              <a:rPr lang="en-US" sz="6600"/>
              <a:t>Bob: Ok!</a:t>
            </a:r>
            <a:endParaRPr sz="6600"/>
          </a:p>
          <a:p>
            <a:pPr indent="0" lvl="0" marL="0" rtl="0" algn="l">
              <a:lnSpc>
                <a:spcPct val="120000"/>
              </a:lnSpc>
              <a:spcBef>
                <a:spcPts val="0"/>
              </a:spcBef>
              <a:spcAft>
                <a:spcPts val="0"/>
              </a:spcAft>
              <a:buClr>
                <a:srgbClr val="385998"/>
              </a:buClr>
              <a:buSzPts val="7000"/>
              <a:buFont typeface="Arial"/>
              <a:buNone/>
            </a:pPr>
            <a:r>
              <a:t/>
            </a:r>
            <a:endParaRPr sz="6600"/>
          </a:p>
          <a:p>
            <a:pPr indent="0" lvl="0" marL="0" rtl="0" algn="l">
              <a:lnSpc>
                <a:spcPct val="120000"/>
              </a:lnSpc>
              <a:spcBef>
                <a:spcPts val="0"/>
              </a:spcBef>
              <a:spcAft>
                <a:spcPts val="0"/>
              </a:spcAft>
              <a:buClr>
                <a:srgbClr val="385998"/>
              </a:buClr>
              <a:buSzPts val="7000"/>
              <a:buFont typeface="Arial"/>
              <a:buNone/>
            </a:pPr>
            <a:r>
              <a:rPr lang="en-US" sz="6600"/>
              <a:t>Bob: That reads “Hello World”!</a:t>
            </a:r>
            <a:endParaRPr sz="6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1"/>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Ancient Cryptography</a:t>
            </a:r>
            <a:endParaRPr/>
          </a:p>
        </p:txBody>
      </p:sp>
      <p:sp>
        <p:nvSpPr>
          <p:cNvPr id="62" name="Google Shape;62;p11"/>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Weaknesses</a:t>
            </a:r>
            <a:endParaRPr/>
          </a:p>
        </p:txBody>
      </p:sp>
      <p:sp>
        <p:nvSpPr>
          <p:cNvPr id="63" name="Google Shape;63;p11"/>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sz="6600"/>
              <a:t>This type of encryption algorithm is weak because anyone overhearing the algorithm and the key can decrypt messages.</a:t>
            </a:r>
            <a:endParaRPr sz="6600"/>
          </a:p>
          <a:p>
            <a:pPr indent="0" lvl="0" marL="0" rtl="0" algn="l">
              <a:lnSpc>
                <a:spcPct val="120000"/>
              </a:lnSpc>
              <a:spcBef>
                <a:spcPts val="0"/>
              </a:spcBef>
              <a:spcAft>
                <a:spcPts val="0"/>
              </a:spcAft>
              <a:buClr>
                <a:srgbClr val="385998"/>
              </a:buClr>
              <a:buSzPts val="7000"/>
              <a:buFont typeface="Arial"/>
              <a:buNone/>
            </a:pPr>
            <a:r>
              <a:t/>
            </a:r>
            <a:endParaRPr sz="6600"/>
          </a:p>
          <a:p>
            <a:pPr indent="0" lvl="0" marL="0" rtl="0" algn="l">
              <a:lnSpc>
                <a:spcPct val="120000"/>
              </a:lnSpc>
              <a:spcBef>
                <a:spcPts val="0"/>
              </a:spcBef>
              <a:spcAft>
                <a:spcPts val="0"/>
              </a:spcAft>
              <a:buClr>
                <a:srgbClr val="385998"/>
              </a:buClr>
              <a:buSzPts val="7000"/>
              <a:buFont typeface="Arial"/>
              <a:buNone/>
            </a:pPr>
            <a:r>
              <a:rPr lang="en-US" sz="6600"/>
              <a:t>It’s still weak if they only hear part of it (or even none of it). It’s possible, after seeing enough ciphertext, figure out what algorithm and key was used.</a:t>
            </a:r>
            <a:endParaRPr sz="6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2"/>
          <p:cNvSpPr txBox="1"/>
          <p:nvPr>
            <p:ph idx="1" type="body"/>
          </p:nvPr>
        </p:nvSpPr>
        <p:spPr>
          <a:xfrm>
            <a:off x="1524000" y="4826000"/>
            <a:ext cx="133419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For most of human history, we used more and more complex substitution ciphers.</a:t>
            </a:r>
            <a:endParaRPr/>
          </a:p>
          <a:p>
            <a:pPr indent="0" lvl="0" marL="0" rtl="0" algn="l">
              <a:lnSpc>
                <a:spcPct val="120000"/>
              </a:lnSpc>
              <a:spcBef>
                <a:spcPts val="0"/>
              </a:spcBef>
              <a:spcAft>
                <a:spcPts val="0"/>
              </a:spcAft>
              <a:buClr>
                <a:srgbClr val="385998"/>
              </a:buClr>
              <a:buSzPts val="7000"/>
              <a:buFont typeface="Arial"/>
              <a:buNone/>
            </a:pPr>
            <a:r>
              <a:t/>
            </a:r>
            <a:endParaRPr/>
          </a:p>
          <a:p>
            <a:pPr indent="0" lvl="0" marL="0" rtl="0" algn="l">
              <a:lnSpc>
                <a:spcPct val="120000"/>
              </a:lnSpc>
              <a:spcBef>
                <a:spcPts val="0"/>
              </a:spcBef>
              <a:spcAft>
                <a:spcPts val="0"/>
              </a:spcAft>
              <a:buClr>
                <a:srgbClr val="385998"/>
              </a:buClr>
              <a:buSzPts val="7000"/>
              <a:buFont typeface="Arial"/>
              <a:buNone/>
            </a:pPr>
            <a:r>
              <a:rPr lang="en-US"/>
              <a:t>For example, the </a:t>
            </a:r>
            <a:r>
              <a:rPr lang="en-US"/>
              <a:t>Enigma</a:t>
            </a:r>
            <a:r>
              <a:rPr lang="en-US"/>
              <a:t> Machine from WWII</a:t>
            </a:r>
            <a:endParaRPr/>
          </a:p>
        </p:txBody>
      </p:sp>
      <p:sp>
        <p:nvSpPr>
          <p:cNvPr id="69" name="Google Shape;69;p12"/>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Less-Ancient Cryptography</a:t>
            </a:r>
            <a:endParaRPr/>
          </a:p>
        </p:txBody>
      </p:sp>
      <p:sp>
        <p:nvSpPr>
          <p:cNvPr id="70" name="Google Shape;70;p12"/>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The Egnima Machine</a:t>
            </a:r>
            <a:endParaRPr/>
          </a:p>
        </p:txBody>
      </p:sp>
      <p:pic>
        <p:nvPicPr>
          <p:cNvPr id="71" name="Google Shape;71;p12"/>
          <p:cNvPicPr preferRelativeResize="0"/>
          <p:nvPr/>
        </p:nvPicPr>
        <p:blipFill>
          <a:blip r:embed="rId3">
            <a:alphaModFix/>
          </a:blip>
          <a:stretch>
            <a:fillRect/>
          </a:stretch>
        </p:blipFill>
        <p:spPr>
          <a:xfrm>
            <a:off x="16937725" y="3432287"/>
            <a:ext cx="5922276" cy="8883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3"/>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Less-</a:t>
            </a:r>
            <a:r>
              <a:rPr lang="en-US"/>
              <a:t>Ancient Cryptography</a:t>
            </a:r>
            <a:endParaRPr/>
          </a:p>
        </p:txBody>
      </p:sp>
      <p:sp>
        <p:nvSpPr>
          <p:cNvPr id="77" name="Google Shape;77;p13"/>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Weaknesses</a:t>
            </a:r>
            <a:endParaRPr/>
          </a:p>
        </p:txBody>
      </p:sp>
      <p:sp>
        <p:nvSpPr>
          <p:cNvPr id="78" name="Google Shape;78;p13"/>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sz="6600"/>
              <a:t>The weaknesses still remained, it just took more time to figure it out.  </a:t>
            </a:r>
            <a:endParaRPr sz="6600"/>
          </a:p>
          <a:p>
            <a:pPr indent="0" lvl="0" marL="0" rtl="0" algn="l">
              <a:lnSpc>
                <a:spcPct val="120000"/>
              </a:lnSpc>
              <a:spcBef>
                <a:spcPts val="0"/>
              </a:spcBef>
              <a:spcAft>
                <a:spcPts val="0"/>
              </a:spcAft>
              <a:buClr>
                <a:srgbClr val="385998"/>
              </a:buClr>
              <a:buSzPts val="7000"/>
              <a:buFont typeface="Arial"/>
              <a:buNone/>
            </a:pPr>
            <a:r>
              <a:rPr lang="en-US" sz="6600"/>
              <a:t>Once Allied forces got a hold of a working </a:t>
            </a:r>
            <a:r>
              <a:rPr lang="en-US" sz="6600"/>
              <a:t>Enigma</a:t>
            </a:r>
            <a:r>
              <a:rPr lang="en-US" sz="6600"/>
              <a:t>  Machine and looked at enough ciphertext, they broke the code.</a:t>
            </a:r>
            <a:endParaRPr sz="6600"/>
          </a:p>
          <a:p>
            <a:pPr indent="0" lvl="0" marL="0" rtl="0" algn="l">
              <a:lnSpc>
                <a:spcPct val="120000"/>
              </a:lnSpc>
              <a:spcBef>
                <a:spcPts val="0"/>
              </a:spcBef>
              <a:spcAft>
                <a:spcPts val="0"/>
              </a:spcAft>
              <a:buClr>
                <a:srgbClr val="385998"/>
              </a:buClr>
              <a:buSzPts val="7000"/>
              <a:buFont typeface="Arial"/>
              <a:buNone/>
            </a:pPr>
            <a:r>
              <a:rPr lang="en-US" sz="6600"/>
              <a:t>Fun fact: Alan Turing, father of modern computer, was a part of the team that broke the code. </a:t>
            </a:r>
            <a:endParaRPr sz="6600"/>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Facebook">
      <a:dk1>
        <a:srgbClr val="53585F"/>
      </a:dk1>
      <a:lt1>
        <a:srgbClr val="FFFFFF"/>
      </a:lt1>
      <a:dk2>
        <a:srgbClr val="7D8490"/>
      </a:dk2>
      <a:lt2>
        <a:srgbClr val="EDEEF1"/>
      </a:lt2>
      <a:accent1>
        <a:srgbClr val="3B5998"/>
      </a:accent1>
      <a:accent2>
        <a:srgbClr val="6D84B4"/>
      </a:accent2>
      <a:accent3>
        <a:srgbClr val="D8DFEA"/>
      </a:accent3>
      <a:accent4>
        <a:srgbClr val="FBC300"/>
      </a:accent4>
      <a:accent5>
        <a:srgbClr val="FBEAAD"/>
      </a:accent5>
      <a:accent6>
        <a:srgbClr val="5890FF"/>
      </a:accent6>
      <a:hlink>
        <a:srgbClr val="0000FF"/>
      </a:hlink>
      <a:folHlink>
        <a:srgbClr val="00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