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13716000" cx="24384000"/>
  <p:notesSz cx="6858000" cy="9144000"/>
  <p:embeddedFontLst>
    <p:embeddedFont>
      <p:font typeface="Merriweather Sans"/>
      <p:regular r:id="rId78"/>
      <p:bold r:id="rId79"/>
      <p:italic r:id="rId80"/>
      <p:boldItalic r:id="rId81"/>
    </p:embeddedFont>
    <p:embeddedFont>
      <p:font typeface="Helvetica Neue"/>
      <p:regular r:id="rId82"/>
      <p:bold r:id="rId83"/>
      <p:italic r:id="rId84"/>
      <p:boldItalic r:id="rId85"/>
    </p:embeddedFont>
    <p:embeddedFont>
      <p:font typeface="Gill Sans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HelveticaNeue-italic.fntdata"/><Relationship Id="rId83" Type="http://schemas.openxmlformats.org/officeDocument/2006/relationships/font" Target="fonts/HelveticaNeue-bold.fntdata"/><Relationship Id="rId42" Type="http://schemas.openxmlformats.org/officeDocument/2006/relationships/slide" Target="slides/slide37.xml"/><Relationship Id="rId86" Type="http://schemas.openxmlformats.org/officeDocument/2006/relationships/font" Target="fonts/GillSans-regular.fntdata"/><Relationship Id="rId41" Type="http://schemas.openxmlformats.org/officeDocument/2006/relationships/slide" Target="slides/slide36.xml"/><Relationship Id="rId85" Type="http://schemas.openxmlformats.org/officeDocument/2006/relationships/font" Target="fonts/HelveticaNeue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GillSans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erriweatherSans-italic.fntdata"/><Relationship Id="rId82" Type="http://schemas.openxmlformats.org/officeDocument/2006/relationships/font" Target="fonts/HelveticaNeue-regular.fntdata"/><Relationship Id="rId81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MerriweatherSans-bold.fntdata"/><Relationship Id="rId34" Type="http://schemas.openxmlformats.org/officeDocument/2006/relationships/slide" Target="slides/slide29.xml"/><Relationship Id="rId78" Type="http://schemas.openxmlformats.org/officeDocument/2006/relationships/font" Target="fonts/MerriweatherSans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4e27abc2a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g4e27abc2a4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start with a game: sorting numbers!</a:t>
            </a:r>
            <a:br>
              <a:rPr lang="en-US"/>
            </a:br>
            <a:r>
              <a:rPr lang="en-US"/>
              <a:t>Do this without writing things down. You have 5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(5min)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let’s talk about algorithms.  What makes an algorithm good?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Correctness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Generality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Efficiency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care about efficiency? Because an inefficient algorithm is useless.  Algorithms should be fast.  If the perfect algorithm is too slow, it’s impractical.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2afdc9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4e2afdc96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e27abc2a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g4e27abc2a4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2afdc960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4e2afdc960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e2afdc960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4e2afdc960_0_3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4e27abc2a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g4e27abc2a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sort this.  You have 30 seconds.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2afdc96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2afdc960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2afdc960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e2afdc960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e2afdc96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e2afdc960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e2afdc960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e2afdc960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e2afdc96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e2afdc960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e2afdc96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e2afdc960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2afdc960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2afdc960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2afdc960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2afdc960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e27abc2a4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g4e27abc2a4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e2afdc960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e2afdc960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e2afdc960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4e2afdc960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2afdc960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4e2afdc960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e2afdc960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e2afdc960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e2afdc960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e2afdc960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e2afdc96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4e2afdc960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e2afdc960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4e2afdc960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e2afdc960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g4e2afdc960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e27abc2a4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g4e27abc2a4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sort this. You have 30 seconds.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e2afdc960_0_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e2afdc960_0_3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e27abc2a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g4e27abc2a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e2afdc960_0_2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this second mini-lesson will be more of a lab-style.  We’re going to practice identifying the time and space complexities of simple algorithms by a method where we count operators.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4e2afdc960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e2afdc960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g4e2afdc960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let’s review time and space complexity.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e2afdc960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g4e2afdc960_0_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e2afdc960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4e2afdc960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e2afdc960_0_3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e2afdc960_0_3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2afdc960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4e2afdc960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27abc2a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g4e27abc2a4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Clearly everyone got the answer below right?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e2afdc960_0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O(1) time</a:t>
            </a:r>
            <a:endParaRPr/>
          </a:p>
        </p:txBody>
      </p:sp>
      <p:sp>
        <p:nvSpPr>
          <p:cNvPr id="461" name="Google Shape;461;g4e2afdc960_0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e2afdc960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O(n) time</a:t>
            </a:r>
            <a:endParaRPr/>
          </a:p>
        </p:txBody>
      </p:sp>
      <p:sp>
        <p:nvSpPr>
          <p:cNvPr id="468" name="Google Shape;468;g4e2afdc960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e2afdc960_0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O(nLogn) time</a:t>
            </a:r>
            <a:endParaRPr/>
          </a:p>
        </p:txBody>
      </p:sp>
      <p:sp>
        <p:nvSpPr>
          <p:cNvPr id="475" name="Google Shape;475;g4e2afdc960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e2afdc960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4e2afdc960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e2afdc960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4e2afdc960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e2afdc960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4e2afdc960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e2afdc960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O(n) time</a:t>
            </a:r>
            <a:endParaRPr/>
          </a:p>
        </p:txBody>
      </p:sp>
      <p:sp>
        <p:nvSpPr>
          <p:cNvPr id="505" name="Google Shape;505;g4e2afdc960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e2afdc960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O(nLogn) time</a:t>
            </a:r>
            <a:endParaRPr/>
          </a:p>
        </p:txBody>
      </p:sp>
      <p:sp>
        <p:nvSpPr>
          <p:cNvPr id="512" name="Google Shape;512;g4e2afdc960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e2afdc960_0_2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O(nLogn) time</a:t>
            </a:r>
            <a:endParaRPr/>
          </a:p>
        </p:txBody>
      </p:sp>
      <p:sp>
        <p:nvSpPr>
          <p:cNvPr id="519" name="Google Shape;519;g4e2afdc960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e2afdc960_0_3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O(nLogn) time</a:t>
            </a:r>
            <a:endParaRPr/>
          </a:p>
        </p:txBody>
      </p:sp>
      <p:sp>
        <p:nvSpPr>
          <p:cNvPr id="526" name="Google Shape;526;g4e2afdc960_0_3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2afdc960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4e2afdc960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e2afdc960_0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O(nLogn) time</a:t>
            </a:r>
            <a:endParaRPr/>
          </a:p>
        </p:txBody>
      </p:sp>
      <p:sp>
        <p:nvSpPr>
          <p:cNvPr id="533" name="Google Shape;533;g4e2afdc960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e2afdc960_0_3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e2afdc960_0_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e2afdc960_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4e2afdc960_0_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we’re going to talk about time complexity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hyperlink" Target="http://bigocheatsheet.com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surveymonkey.com/r/F86XV69" TargetMode="External"/><Relationship Id="rId4" Type="http://schemas.openxmlformats.org/officeDocument/2006/relationships/hyperlink" Target="https://www.surveymonkey.com/r/G9XKGK8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Sort these numbers in ascending order: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/>
              <a:t>What makes an algorithm good?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524000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8597602" y="2879724"/>
            <a:ext cx="6626087" cy="9762849"/>
          </a:xfrm>
          <a:prstGeom prst="rect">
            <a:avLst/>
          </a:prstGeom>
          <a:solidFill>
            <a:srgbClr val="D2DBEE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671205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523999" y="2881008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619517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5649288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/>
              <a:t>What makes an algorithm good?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t/>
            </a:r>
            <a:endParaRPr sz="9600"/>
          </a:p>
        </p:txBody>
      </p:sp>
      <p:sp>
        <p:nvSpPr>
          <p:cNvPr id="97" name="Google Shape;97;p16"/>
          <p:cNvSpPr/>
          <p:nvPr/>
        </p:nvSpPr>
        <p:spPr>
          <a:xfrm>
            <a:off x="1524000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597602" y="2879724"/>
            <a:ext cx="6626087" cy="9762849"/>
          </a:xfrm>
          <a:prstGeom prst="rect">
            <a:avLst/>
          </a:prstGeom>
          <a:solidFill>
            <a:srgbClr val="D2DBEE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671205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523999" y="2881008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1: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Correctness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Does following the algorithm produce the right answer?</a:t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619517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5649288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/>
              <a:t>What makes an algorithm good?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t/>
            </a:r>
            <a:endParaRPr sz="9600"/>
          </a:p>
        </p:txBody>
      </p:sp>
      <p:sp>
        <p:nvSpPr>
          <p:cNvPr id="108" name="Google Shape;108;p17"/>
          <p:cNvSpPr/>
          <p:nvPr/>
        </p:nvSpPr>
        <p:spPr>
          <a:xfrm>
            <a:off x="1524000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8597602" y="2879724"/>
            <a:ext cx="6626087" cy="9762849"/>
          </a:xfrm>
          <a:prstGeom prst="rect">
            <a:avLst/>
          </a:prstGeom>
          <a:solidFill>
            <a:srgbClr val="D2DBEE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5671205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523999" y="2881008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1: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Correctness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Does following the algorithm produce the right answer?</a:t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619517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Generality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Does the algorithm work for all possible inputs?</a:t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5649288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/>
              <a:t>What makes an algorithm good?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t/>
            </a:r>
            <a:endParaRPr sz="9600"/>
          </a:p>
        </p:txBody>
      </p:sp>
      <p:sp>
        <p:nvSpPr>
          <p:cNvPr id="119" name="Google Shape;119;p18"/>
          <p:cNvSpPr/>
          <p:nvPr/>
        </p:nvSpPr>
        <p:spPr>
          <a:xfrm>
            <a:off x="1524000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8597602" y="2879724"/>
            <a:ext cx="6626087" cy="9762849"/>
          </a:xfrm>
          <a:prstGeom prst="rect">
            <a:avLst/>
          </a:prstGeom>
          <a:solidFill>
            <a:srgbClr val="D2DBEE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671205" y="2879724"/>
            <a:ext cx="6626087" cy="976284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523999" y="2881008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1: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Correctness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Does following the algorithm produce the right answer?</a:t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619517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2: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Generality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Does the algorithm work for all possible inputs?</a:t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5649288" y="2881007"/>
            <a:ext cx="6626088" cy="976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3: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How quickly does the algorithm produce the answer?</a:t>
            </a:r>
            <a:endParaRPr b="0" i="1" sz="6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Why use a computer instead of a person to solve a problem?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i="1" lang="en-US" sz="6000"/>
              <a:t>Speed</a:t>
            </a:r>
            <a:r>
              <a:rPr i="1" lang="en-US" sz="6000"/>
              <a:t>. An algorithm that is correct and general but too slow (inefficient) is impractical.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Efficiency Matters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524000" y="2879724"/>
            <a:ext cx="220635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524000" y="4826000"/>
            <a:ext cx="21336000" cy="8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Why use a computer instead of a p</a:t>
            </a:r>
            <a:r>
              <a:rPr lang="en-US" sz="6000"/>
              <a:t>e</a:t>
            </a:r>
            <a:r>
              <a:rPr lang="en-US" sz="6000"/>
              <a:t>rson to solve a problem?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Speed. An algorithm that is correct and general but too slow (inefficient) is impractical.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i="1" lang="en-US" sz="6000"/>
              <a:t>Size</a:t>
            </a:r>
            <a:r>
              <a:rPr i="1" lang="en-US" sz="6000"/>
              <a:t>. </a:t>
            </a:r>
            <a:r>
              <a:rPr i="1" lang="en-US" sz="6000"/>
              <a:t>An algorithm that slows down too much on large inputs is also useless.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Matters Too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524000" y="2879724"/>
            <a:ext cx="220635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Computational complexity refers to how efficient the algorithm is as it scales.</a:t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524000" y="2879724"/>
            <a:ext cx="220635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Computational complexity refers to how efficient the algorithm is as it scales </a:t>
            </a:r>
            <a:r>
              <a:rPr b="1" lang="en-US" sz="6000"/>
              <a:t>to larger and larger inputs.</a:t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524000" y="2879724"/>
            <a:ext cx="220635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Computational complexity refers to how efficient the algorithm is as it scales </a:t>
            </a:r>
            <a:r>
              <a:rPr b="1" lang="en-US" sz="6000"/>
              <a:t>to larger and larger inputs.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Efficiency is not just about time. In what other way do we need our algorithms to be efficient?</a:t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Computational complexity refers to how efficient the algorithm is as it scales </a:t>
            </a:r>
            <a:r>
              <a:rPr b="1" lang="en-US" sz="6000"/>
              <a:t>to larger and larger inputs.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Efficiency is not just about time. In what other way do we need our algorithms to be efficient?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Space</a:t>
            </a:r>
            <a:r>
              <a:rPr lang="en-US" sz="6000"/>
              <a:t>.  A lightening-fast algorithm is useless if it requires more memory than exists on my computer!</a:t>
            </a:r>
            <a:endParaRPr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Sort these numbers in ascending order: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Computational complexity refers to how efficient the algorithm is as it scales </a:t>
            </a:r>
            <a:r>
              <a:rPr b="1" lang="en-US" sz="6000"/>
              <a:t>to larger and larger inputs.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Time complexity </a:t>
            </a:r>
            <a:r>
              <a:rPr lang="en-US" sz="6000"/>
              <a:t>refers to how the number of operations it takes to run the algorithm is related to its input size</a:t>
            </a:r>
            <a:r>
              <a:rPr i="1" lang="en-US" sz="6000"/>
              <a:t>.</a:t>
            </a:r>
            <a:endParaRPr i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Space complexity </a:t>
            </a:r>
            <a:r>
              <a:rPr lang="en-US" sz="6000"/>
              <a:t>refers to how the amount of additional memory an algorithm consumes is related to its input size.</a:t>
            </a:r>
            <a:endParaRPr b="1" sz="6000"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How do we measure computational complexity?</a:t>
            </a:r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Measurement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How do we measure computational complexity?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With Big-O notation!</a:t>
            </a:r>
            <a:endParaRPr/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192" name="Google Shape;192;p2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Measurement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 a mathematical expression.</a:t>
            </a:r>
            <a:endParaRPr b="1" sz="6000"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</a:t>
            </a:r>
            <a:r>
              <a:rPr lang="en-US" sz="6000"/>
              <a:t>represents a mathematical expression.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We say an algorithm takes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b="1" lang="en-US" sz="6000"/>
              <a:t>time</a:t>
            </a:r>
            <a:r>
              <a:rPr lang="en-US" sz="6000"/>
              <a:t> if it takes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n*c </a:t>
            </a:r>
            <a:r>
              <a:rPr lang="en-US" sz="6000"/>
              <a:t>operations or fewer to run for all input sizes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 &gt;= k</a:t>
            </a:r>
            <a:r>
              <a:rPr lang="en-US" sz="6000"/>
              <a:t>, where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6000"/>
              <a:t> and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6000"/>
              <a:t> are constants.</a:t>
            </a:r>
            <a:endParaRPr b="1" sz="6000"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 a mathematical expression.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</a:t>
            </a:r>
            <a:r>
              <a:rPr lang="en-US" sz="6000"/>
              <a:t>e say an algorithm takes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b="1" lang="en-US" sz="6000"/>
              <a:t>space</a:t>
            </a:r>
            <a:r>
              <a:rPr lang="en-US" sz="6000"/>
              <a:t> if it consumes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n*c </a:t>
            </a:r>
            <a:r>
              <a:rPr lang="en-US" sz="6000"/>
              <a:t>units of memory or fewer for all input sizes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 &gt;= k</a:t>
            </a:r>
            <a:r>
              <a:rPr lang="en-US" sz="6000"/>
              <a:t>, where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6000"/>
              <a:t> and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6000"/>
              <a:t> are constants.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14" name="Google Shape;214;p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 a mathematical expression.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If this is confusing, think of O(n) time as meaning an algorithm takes </a:t>
            </a:r>
            <a:r>
              <a:rPr i="1" lang="en-US" sz="6000"/>
              <a:t>approximately </a:t>
            </a:r>
            <a:r>
              <a:rPr lang="en-US" sz="6000"/>
              <a:t>n operations </a:t>
            </a:r>
            <a:r>
              <a:rPr i="1" lang="en-US" sz="6000"/>
              <a:t>at most </a:t>
            </a:r>
            <a:r>
              <a:rPr lang="en-US" sz="6000"/>
              <a:t>to run.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21" name="Google Shape;221;p3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</a:t>
            </a:r>
            <a:r>
              <a:rPr lang="en-US" sz="6000"/>
              <a:t> a mathematical expression</a:t>
            </a:r>
            <a:r>
              <a:rPr lang="en-US" sz="6000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If this is confusing, think of O(n) time as meaning an algorithm takes </a:t>
            </a:r>
            <a:r>
              <a:rPr i="1" lang="en-US" sz="6000"/>
              <a:t>approximately </a:t>
            </a:r>
            <a:r>
              <a:rPr lang="en-US" sz="6000"/>
              <a:t>n operations </a:t>
            </a:r>
            <a:r>
              <a:rPr i="1" lang="en-US" sz="6000"/>
              <a:t>at most </a:t>
            </a:r>
            <a:r>
              <a:rPr lang="en-US" sz="6000"/>
              <a:t>to run.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Similarly, think of O(n) space as meaning an algorithm consumes </a:t>
            </a:r>
            <a:r>
              <a:rPr i="1" lang="en-US" sz="6000"/>
              <a:t>approximately </a:t>
            </a:r>
            <a:r>
              <a:rPr lang="en-US" sz="6000"/>
              <a:t>n units of memory </a:t>
            </a:r>
            <a:r>
              <a:rPr i="1" lang="en-US" sz="6000"/>
              <a:t>at most</a:t>
            </a:r>
            <a:r>
              <a:rPr lang="en-US" sz="6000"/>
              <a:t> to run</a:t>
            </a:r>
            <a:r>
              <a:rPr i="1" lang="en-US" sz="6000"/>
              <a:t>.</a:t>
            </a:r>
            <a:endParaRPr sz="6000"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28" name="Google Shape;228;p32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 a mathematical expression.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Big O is an </a:t>
            </a:r>
            <a:r>
              <a:rPr i="1" lang="en-US" sz="6000"/>
              <a:t>approximation </a:t>
            </a:r>
            <a:r>
              <a:rPr lang="en-US" sz="6000"/>
              <a:t>that tells us about an algorithm’s </a:t>
            </a:r>
            <a:r>
              <a:rPr i="1" lang="en-US" sz="6000"/>
              <a:t>worst-case scenario </a:t>
            </a:r>
            <a:r>
              <a:rPr lang="en-US" sz="6000"/>
              <a:t>use of time or space.</a:t>
            </a:r>
            <a:endParaRPr sz="6000"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35" name="Google Shape;235;p3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if we just say an algorithm is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6000"/>
              <a:t>?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42" name="Google Shape;242;p3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Sort these numbers in ascending order: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5, 4, 12, 1, 20, 18, 3, 9, 36, 24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if we just say an algorithm is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6000"/>
              <a:t>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If we do not specify time or space, you can safely assume we are talking about time. </a:t>
            </a:r>
            <a:endParaRPr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50" name="Google Shape;250;p3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What if we just say an algorithm is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6000"/>
              <a:t>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If we do not specify time or space, you can safely assume we are talking about time.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 practice, time is </a:t>
            </a:r>
            <a:r>
              <a:rPr i="1" lang="en-US" sz="6000"/>
              <a:t>usually</a:t>
            </a:r>
            <a:r>
              <a:rPr lang="en-US" sz="6000"/>
              <a:t> the more constrained resource in modern-day programming given that available memory has grown exponentially since the invention of computers.  However, we will talk about some time-space trade-offs later in the course.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258" name="Google Shape;258;p3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 is always described in terms of input size.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figure out the input size, look at a function’s parameters and ask </a:t>
            </a:r>
            <a:r>
              <a:rPr i="1" lang="en-US"/>
              <a:t>What does it mean for this to be bigger? </a:t>
            </a:r>
            <a:endParaRPr i="1"/>
          </a:p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‘n’?</a:t>
            </a:r>
            <a:endParaRPr/>
          </a:p>
        </p:txBody>
      </p:sp>
      <p:sp>
        <p:nvSpPr>
          <p:cNvPr id="266" name="Google Shape;266;p3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by input size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524000" y="4826000"/>
            <a:ext cx="21336000" cy="84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Integers: 0, 100, 370, 108273487612349817234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Strings: “”, “ab”, “abc”, “abcdefgh…..”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Lists: [], [1], [1, 3, 5], [0, 1, 2, 3, 4, 5, 6, 7, ….]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can be in terms of multiple variables if there’s more than one parameter!</a:t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‘n’?</a:t>
            </a:r>
            <a:endParaRPr/>
          </a:p>
        </p:txBody>
      </p:sp>
      <p:sp>
        <p:nvSpPr>
          <p:cNvPr id="273" name="Google Shape;273;p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by input size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O(1)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1524000" y="4826000"/>
            <a:ext cx="10871100" cy="6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O(1) = Constant-time/space.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The number of operations / additional memory needed does not change based on input size.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Think of the swap function.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286" name="Google Shape;286;p4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O(log n)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1524000" y="4826000"/>
            <a:ext cx="10871100" cy="7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O(log n) = </a:t>
            </a:r>
            <a:r>
              <a:rPr lang="en-US" sz="5400"/>
              <a:t>Logarithmic</a:t>
            </a:r>
            <a:r>
              <a:rPr lang="en-US" sz="5400"/>
              <a:t> time/space.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The number of operations / memory needed changes at a variable but significant rate.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Typically shows up when you only look at a small number of elements in the input.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293" name="Google Shape;293;p4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O(n)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1524000" y="4826000"/>
            <a:ext cx="10871100" cy="6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O(n) = Linear-time/space.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The number of operations / memory needed does changes at a constant rate based on input size.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Typically shows up when you iterate through the input.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O(nlogn)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1524000" y="4826000"/>
            <a:ext cx="10871100" cy="8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O(nlogn) = Linear Logarithmic-time.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5400"/>
              <a:t>A combination of two classes.  O(nlogn) typically means you’re doing something that takes O(logn) time/space O(n) times. (Or the opposite).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307" name="Google Shape;307;p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O(n^2)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1524000" y="4826000"/>
            <a:ext cx="10871100" cy="8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O(n^2) = Quadratic-time.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 combination of two classes.  O(n^2) is a part of a larger class: O(n^c) or polynomial time. 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Think of it as O(n*n) or, doing something that takes O(n) time/space O(n) times.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314" name="Google Shape;314;p4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O(2^n)</a:t>
            </a:r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1524000" y="4826000"/>
            <a:ext cx="10871100" cy="8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O(2^n) = Exponential-time.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 complexity class that grows very quickly. </a:t>
            </a:r>
            <a:r>
              <a:rPr lang="en-US" sz="5400"/>
              <a:t>Typically seen in brute force algorithms where you try all possible combinations of inputs. (order doesn’t matter).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Sort these numbers in ascending order: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5, 4, 12, 1, 20, 18, 3, 9, 36, 24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1, 3, 4, 5, 9, 12, 18, 20, 24, 36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i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321" name="Google Shape;321;p4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O(n!)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1524000" y="4826000"/>
            <a:ext cx="10871100" cy="8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O(n!) = Factorial-time.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 complexity class that grows even faster than exponential time. Typically seen in brute force algorithms where you try all possible permutations of inputs. (order does matter).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</p:txBody>
      </p:sp>
      <p:sp>
        <p:nvSpPr>
          <p:cNvPr id="328" name="Google Shape;328;p4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graph of input size to operations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079876"/>
            <a:ext cx="14445343" cy="837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Complexity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7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classes compared</a:t>
            </a:r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038600"/>
            <a:ext cx="13106400" cy="837581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/>
          <p:nvPr/>
        </p:nvSpPr>
        <p:spPr>
          <a:xfrm>
            <a:off x="14998500" y="6690400"/>
            <a:ext cx="78615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hlink"/>
                </a:solidFill>
                <a:hlinkClick r:id="rId4"/>
              </a:rPr>
              <a:t>http://bigocheatsheet.com/</a:t>
            </a:r>
            <a:endParaRPr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Mathematically, Big-O is a (loose) upper bound on the number of operations or amount of memory used by an algorithm.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44" name="Google Shape;344;p4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</a:t>
            </a:r>
            <a:endParaRPr/>
          </a:p>
        </p:txBody>
      </p:sp>
      <p:sp>
        <p:nvSpPr>
          <p:cNvPr id="345" name="Google Shape;345;p48"/>
          <p:cNvSpPr txBox="1"/>
          <p:nvPr/>
        </p:nvSpPr>
        <p:spPr>
          <a:xfrm>
            <a:off x="1524000" y="2879724"/>
            <a:ext cx="22063500" cy="8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Mathematically, Big-O is a (loose) upper bound on the number of operations or amount of memory used by an algorithm.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An algorithm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lang="en-US" sz="6000"/>
              <a:t> is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O(g(n))</a:t>
            </a:r>
            <a:r>
              <a:rPr lang="en-US" sz="6000"/>
              <a:t> if there exist positive constants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6000"/>
              <a:t> and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6000"/>
              <a:t> such that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0 &lt;= f(n) &lt;= c*g(n)</a:t>
            </a:r>
            <a:r>
              <a:rPr lang="en-US" sz="6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/>
              <a:t>for all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 &gt;= k</a:t>
            </a:r>
            <a:r>
              <a:rPr lang="en-US" sz="6000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51" name="Google Shape;351;p4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52" name="Google Shape;352;p4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What does it mean for an algorithm to be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?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5400"/>
              <a:t>Think about what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/>
              <a:t>means and generalize it.</a:t>
            </a:r>
            <a:endParaRPr sz="5400"/>
          </a:p>
        </p:txBody>
      </p:sp>
      <p:sp>
        <p:nvSpPr>
          <p:cNvPr id="358" name="Google Shape;358;p5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59" name="Google Shape;359;p5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What does it mean for an algorithm to be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?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5400"/>
              <a:t>Think about what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/>
              <a:t>means and generalize it.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An algorithm is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/>
              <a:t> if it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operations or fewer to run for all input sizes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 &gt;= k</a:t>
            </a:r>
            <a:r>
              <a:rPr lang="en-US" sz="5400"/>
              <a:t>, where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5400"/>
              <a:t> and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5400"/>
              <a:t> are constants.</a:t>
            </a:r>
            <a:endParaRPr sz="5400"/>
          </a:p>
        </p:txBody>
      </p:sp>
      <p:sp>
        <p:nvSpPr>
          <p:cNvPr id="365" name="Google Shape;365;p5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66" name="Google Shape;366;p5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What does it mean for an algorithm to be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?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5400"/>
              <a:t>Think about what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/>
              <a:t>means and generalize it.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An algorithm is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/>
              <a:t> if it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operations or fewer to run for all input sizes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 &gt;= k</a:t>
            </a:r>
            <a:r>
              <a:rPr lang="en-US" sz="5400"/>
              <a:t>, where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5400"/>
              <a:t> and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5400"/>
              <a:t> are constants.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-US" sz="5400"/>
              <a:t>But wait!  </a:t>
            </a:r>
            <a:r>
              <a:rPr lang="en-US" sz="5400"/>
              <a:t>If it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n*c</a:t>
            </a:r>
            <a:r>
              <a:rPr lang="en-US" sz="5400"/>
              <a:t> operations or fewer to run an algorithm, then it it also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operations or fewer since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 &lt;= 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(for all possible input sizes; i.e., positive integers).</a:t>
            </a:r>
            <a:endParaRPr sz="5400"/>
          </a:p>
        </p:txBody>
      </p:sp>
      <p:sp>
        <p:nvSpPr>
          <p:cNvPr id="372" name="Google Shape;372;p5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73" name="Google Shape;373;p5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What does it mean for an algorithm to be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?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5400"/>
              <a:t>Think about what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-US" sz="5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/>
              <a:t>means and generalize it.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/>
              <a:t>An algorithm is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400"/>
              <a:t> if it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operations or fewer to run for all input sizes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 &gt;= k</a:t>
            </a:r>
            <a:r>
              <a:rPr lang="en-US" sz="5400"/>
              <a:t>, where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5400"/>
              <a:t> and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5400"/>
              <a:t> are constants.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-US" sz="5400"/>
              <a:t>But wait!  </a:t>
            </a:r>
            <a:r>
              <a:rPr lang="en-US" sz="5400"/>
              <a:t>If it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n*c</a:t>
            </a:r>
            <a:r>
              <a:rPr lang="en-US" sz="5400"/>
              <a:t> operations or fewer to run an algorithm, then it it also takes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operations or fewer since 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n &lt;= n</a:t>
            </a:r>
            <a:r>
              <a:rPr baseline="30000" lang="en-US" sz="5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5400">
                <a:latin typeface="Courier New"/>
                <a:ea typeface="Courier New"/>
                <a:cs typeface="Courier New"/>
                <a:sym typeface="Courier New"/>
              </a:rPr>
              <a:t>*c</a:t>
            </a:r>
            <a:r>
              <a:rPr lang="en-US" sz="5400"/>
              <a:t> (for all possible input sizes; i.e., positive integers).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-US" sz="5400"/>
              <a:t>Always give the smallest (most efficient) correct complexity for Big O.</a:t>
            </a:r>
            <a:endParaRPr sz="5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5400"/>
          </a:p>
        </p:txBody>
      </p:sp>
      <p:sp>
        <p:nvSpPr>
          <p:cNvPr id="379" name="Google Shape;379;p5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80" name="Google Shape;380;p5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Mathematically, Big-O is </a:t>
            </a:r>
            <a:r>
              <a:rPr b="1" lang="en-US" sz="6000"/>
              <a:t>the least </a:t>
            </a:r>
            <a:r>
              <a:rPr lang="en-US" sz="6000"/>
              <a:t>(loose) upper bound on the number of operations or amount of memory used by an algorithm.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86" name="Google Shape;386;p5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87" name="Google Shape;387;p5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</a:t>
            </a:r>
            <a:endParaRPr/>
          </a:p>
        </p:txBody>
      </p:sp>
      <p:sp>
        <p:nvSpPr>
          <p:cNvPr id="388" name="Google Shape;388;p54"/>
          <p:cNvSpPr txBox="1"/>
          <p:nvPr/>
        </p:nvSpPr>
        <p:spPr>
          <a:xfrm>
            <a:off x="1524000" y="2879724"/>
            <a:ext cx="22063500" cy="8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Sort these numbers in ascending order: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500"/>
              <a:buFont typeface="Arial"/>
              <a:buNone/>
            </a:pPr>
            <a:r>
              <a:rPr b="1" lang="en-US" sz="3500"/>
              <a:t>9, 526, 15, 259, 533, 535, 24, 537, 541, 547, 548, 552, 43, 556, 48, 51, 571, 572, 579, 69, 582, 72, 76, 80, 86, 609, 611, 111, 140, 633, 396, 636, 638, 641, 652, 660, 25, 153, 154, 155, 669, 674, 171, 178, 180, 696, 187, 707, 713, 714, 719, 226, 744, 745, 241, 759, 768, 258, 771, 781, 270, 793, 794, 798, 801, 813, 304, 817, 307, 315, 835, 841, 330, 851, 854, 346, 863, 353, 869, 358, 871, 876, 881, 373, 375, 908, 918, 418, 941, 157, 946, 435, 439, 455, 975, 465, 468, 984, 487, 496</a:t>
            </a:r>
            <a:endParaRPr i="1" sz="3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All of these are good ways to think about Big O: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94" name="Google Shape;394;p5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395" name="Google Shape;395;p5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Still Confused?</a:t>
            </a:r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All of these are good ways to think about Big O:</a:t>
            </a:r>
            <a:endParaRPr b="1" sz="6000"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The </a:t>
            </a:r>
            <a:r>
              <a:rPr b="1" lang="en-US" sz="6000"/>
              <a:t>growth rate </a:t>
            </a:r>
            <a:r>
              <a:rPr lang="en-US" sz="6000"/>
              <a:t>of an algorithm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The </a:t>
            </a:r>
            <a:r>
              <a:rPr b="1" lang="en-US" sz="6000"/>
              <a:t>efficiency</a:t>
            </a:r>
            <a:r>
              <a:rPr lang="en-US" sz="6000"/>
              <a:t> of an algorithm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The </a:t>
            </a:r>
            <a:r>
              <a:rPr b="1" lang="en-US" sz="6000"/>
              <a:t>effect of the input on the speed or memory consumption </a:t>
            </a:r>
            <a:r>
              <a:rPr lang="en-US" sz="6000"/>
              <a:t>of an algorithm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402" name="Google Shape;402;p5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403" name="Google Shape;403;p5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Still Confused?</a:t>
            </a:r>
            <a:endParaRPr/>
          </a:p>
        </p:txBody>
      </p:sp>
      <p:sp>
        <p:nvSpPr>
          <p:cNvPr id="404" name="Google Shape;404;p56"/>
          <p:cNvSpPr txBox="1"/>
          <p:nvPr/>
        </p:nvSpPr>
        <p:spPr>
          <a:xfrm>
            <a:off x="1524000" y="2879724"/>
            <a:ext cx="22063364" cy="8147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idx="1" type="body"/>
          </p:nvPr>
        </p:nvSpPr>
        <p:spPr>
          <a:xfrm>
            <a:off x="1524000" y="4826000"/>
            <a:ext cx="21336000" cy="78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EIR surveys.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https://www.surveymonkey.com/r/F86XV69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https://www.surveymonkey.com/r/G9XKGK8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 up a worksheet when you’re done.</a:t>
            </a:r>
            <a:endParaRPr/>
          </a:p>
        </p:txBody>
      </p:sp>
      <p:sp>
        <p:nvSpPr>
          <p:cNvPr id="410" name="Google Shape;410;p5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Intermission</a:t>
            </a:r>
            <a:endParaRPr/>
          </a:p>
        </p:txBody>
      </p:sp>
      <p:sp>
        <p:nvSpPr>
          <p:cNvPr id="411" name="Google Shape;411;p5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10-minute break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/>
          <p:nvPr/>
        </p:nvSpPr>
        <p:spPr>
          <a:xfrm>
            <a:off x="921300" y="5183700"/>
            <a:ext cx="22633500" cy="4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5.2 Counting operations to approximate Big-O 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Determine informally the time and space complexity of simple algorithms</a:t>
            </a:r>
            <a:endParaRPr sz="55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Count operations to calculate the Big O of iterative algorithms.</a:t>
            </a:r>
            <a:endParaRPr sz="55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Identify and justify the time and space complexities of bubble sort, selection sort, and binary search by counting operations.</a:t>
            </a:r>
            <a:endParaRPr sz="5500"/>
          </a:p>
        </p:txBody>
      </p:sp>
      <p:sp>
        <p:nvSpPr>
          <p:cNvPr id="422" name="Google Shape;422;p5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23" name="Google Shape;423;p5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Computational complexity refers to how efficient the algorithm is as it scales </a:t>
            </a:r>
            <a:r>
              <a:rPr b="1" lang="en-US" sz="6000"/>
              <a:t>to larger and larger inputs.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Time complexity </a:t>
            </a:r>
            <a:r>
              <a:rPr lang="en-US" sz="6000"/>
              <a:t>refers to how the number of operations it takes to run the algorithm is related to its input size</a:t>
            </a:r>
            <a:r>
              <a:rPr i="1" lang="en-US" sz="6000"/>
              <a:t>.</a:t>
            </a:r>
            <a:endParaRPr i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/>
              <a:t>Space complexity </a:t>
            </a:r>
            <a:r>
              <a:rPr lang="en-US" sz="6000"/>
              <a:t>refers to how the amount of additional memory an algorithm consumes is related to its input size.</a:t>
            </a:r>
            <a:endParaRPr b="1" sz="6000"/>
          </a:p>
        </p:txBody>
      </p:sp>
      <p:sp>
        <p:nvSpPr>
          <p:cNvPr id="429" name="Google Shape;429;p6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Complexity</a:t>
            </a:r>
            <a:endParaRPr/>
          </a:p>
        </p:txBody>
      </p:sp>
      <p:sp>
        <p:nvSpPr>
          <p:cNvPr id="430" name="Google Shape;430;p6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 </a:t>
            </a:r>
            <a:r>
              <a:rPr lang="en-US" sz="6000"/>
              <a:t>a mathematical expression.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If this is confusing, think of O(n) time as meaning an algorithm takes </a:t>
            </a:r>
            <a:r>
              <a:rPr i="1" lang="en-US" sz="6000"/>
              <a:t>approximately </a:t>
            </a:r>
            <a:r>
              <a:rPr lang="en-US" sz="6000"/>
              <a:t>n operations </a:t>
            </a:r>
            <a:r>
              <a:rPr i="1" lang="en-US" sz="6000"/>
              <a:t>at most </a:t>
            </a:r>
            <a:r>
              <a:rPr lang="en-US" sz="6000"/>
              <a:t>to run.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Similarly, think of O(n) space as meaning an algorithm consumes </a:t>
            </a:r>
            <a:r>
              <a:rPr i="1" lang="en-US" sz="6000"/>
              <a:t>approximately </a:t>
            </a:r>
            <a:r>
              <a:rPr lang="en-US" sz="6000"/>
              <a:t>n units of memory </a:t>
            </a:r>
            <a:r>
              <a:rPr i="1" lang="en-US" sz="6000"/>
              <a:t>at most</a:t>
            </a:r>
            <a:r>
              <a:rPr lang="en-US" sz="6000"/>
              <a:t> to run</a:t>
            </a:r>
            <a:r>
              <a:rPr i="1" lang="en-US" sz="6000"/>
              <a:t>.</a:t>
            </a:r>
            <a:endParaRPr sz="6000"/>
          </a:p>
        </p:txBody>
      </p:sp>
      <p:sp>
        <p:nvSpPr>
          <p:cNvPr id="436" name="Google Shape;436;p6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437" name="Google Shape;437;p6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1" lang="en-US" sz="6000">
                <a:latin typeface="Courier New"/>
                <a:ea typeface="Courier New"/>
                <a:cs typeface="Courier New"/>
                <a:sym typeface="Courier New"/>
              </a:rPr>
              <a:t>O(n): </a:t>
            </a:r>
            <a:r>
              <a:rPr lang="en-US" sz="6000"/>
              <a:t>Read this as “Big O of n.” Assume 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6000"/>
              <a:t> represents a mathematical expression.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If this is confusing, think of O(n) time as meaning an algorithm takes </a:t>
            </a:r>
            <a:r>
              <a:rPr b="1" i="1" lang="en-US" sz="6000"/>
              <a:t>approximately </a:t>
            </a:r>
            <a:r>
              <a:rPr b="1" lang="en-US" sz="6000"/>
              <a:t>n operations</a:t>
            </a:r>
            <a:r>
              <a:rPr lang="en-US" sz="6000"/>
              <a:t> </a:t>
            </a:r>
            <a:r>
              <a:rPr i="1" lang="en-US" sz="6000"/>
              <a:t>at most </a:t>
            </a:r>
            <a:r>
              <a:rPr lang="en-US" sz="6000"/>
              <a:t>to run.</a:t>
            </a:r>
            <a:endParaRPr b="1"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Similarly, think of O(n) space as meaning an algorithm consumes </a:t>
            </a:r>
            <a:r>
              <a:rPr b="1" i="1" lang="en-US" sz="6000"/>
              <a:t>approximately </a:t>
            </a:r>
            <a:r>
              <a:rPr b="1" lang="en-US" sz="6000"/>
              <a:t>n units of memory</a:t>
            </a:r>
            <a:r>
              <a:rPr lang="en-US" sz="6000"/>
              <a:t> </a:t>
            </a:r>
            <a:r>
              <a:rPr i="1" lang="en-US" sz="6000"/>
              <a:t>at most</a:t>
            </a:r>
            <a:r>
              <a:rPr lang="en-US" sz="6000"/>
              <a:t> to run</a:t>
            </a:r>
            <a:r>
              <a:rPr i="1" lang="en-US" sz="6000"/>
              <a:t>.</a:t>
            </a:r>
            <a:endParaRPr sz="6000"/>
          </a:p>
        </p:txBody>
      </p:sp>
      <p:sp>
        <p:nvSpPr>
          <p:cNvPr id="443" name="Google Shape;443;p6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444" name="Google Shape;444;p6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Informal Definition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>
            <p:ph idx="1" type="body"/>
          </p:nvPr>
        </p:nvSpPr>
        <p:spPr>
          <a:xfrm>
            <a:off x="1524000" y="4826000"/>
            <a:ext cx="21336000" cy="84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Integers: 0, 100, 370, 108273487612349817234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Strings: “”, “ab”, “abc”, “abcdefgh…..”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Lists: [], [1], [1, 3, 5], [0, 1, 2, 3, 4, 5, 6, 7, ….]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can be in terms of multiple variables if there’s more than one parameter!</a:t>
            </a:r>
            <a:endParaRPr/>
          </a:p>
        </p:txBody>
      </p:sp>
      <p:sp>
        <p:nvSpPr>
          <p:cNvPr id="450" name="Google Shape;450;p6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‘n’?</a:t>
            </a:r>
            <a:endParaRPr/>
          </a:p>
        </p:txBody>
      </p:sp>
      <p:sp>
        <p:nvSpPr>
          <p:cNvPr id="451" name="Google Shape;451;p6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by input size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idx="1" type="body"/>
          </p:nvPr>
        </p:nvSpPr>
        <p:spPr>
          <a:xfrm>
            <a:off x="1524000" y="4079700"/>
            <a:ext cx="21336000" cy="8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Independently evaluate each line, counting how many times it runs relative the input size.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Combine nested loop complexities: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Sum complexities in innermost loop body.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Drop all constants and lesser terms from the sum.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Multiply the complexities of the loop and the loop body.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Drop all constants and lesser terms from the product.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Repeat steps a-d for the next loop (if applicable) working your way out.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Add complexities for all top-level operations.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Drop all constants and lesser terms from the sum.</a:t>
            </a:r>
            <a:endParaRPr/>
          </a:p>
          <a:p>
            <a:pPr indent="-8255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None/>
            </a:pPr>
            <a:r>
              <a:t/>
            </a:r>
            <a:endParaRPr sz="5000"/>
          </a:p>
        </p:txBody>
      </p:sp>
      <p:sp>
        <p:nvSpPr>
          <p:cNvPr id="457" name="Google Shape;457;p6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Calculating Big O: Counting Operators</a:t>
            </a:r>
            <a:endParaRPr sz="9000"/>
          </a:p>
        </p:txBody>
      </p:sp>
      <p:sp>
        <p:nvSpPr>
          <p:cNvPr id="458" name="Google Shape;458;p6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Sort these numbers in ascending order: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500"/>
              <a:buFont typeface="Arial"/>
              <a:buNone/>
            </a:pPr>
            <a:r>
              <a:rPr b="1" lang="en-US" sz="3500"/>
              <a:t>9, 526, 15, 259, 533, 535, 24, 537, 541, 547, 548, 552, 43, 556, 48, 51, 571, 572, 579, 69, 582, 72, 76, 80, 86, 609, 611, 111, 140, 633, 396, 636, 638, 641, 652, 660, 25, 153, 154, 155, 669, 674, 171, 178, 180, 696, 187, 707, 713, 714, 719, 226, 744, 745, 241, 759, 768, 258, 771, 781, 270, 793, 794, 798, 801, 813, 304, 817, 307, 315, 835, 841, 330, 851, 854, 346, 863, 353, 869, 358, 871, 876, 881, 373, 375, 908, 918, 418, 941, 157, 946, 435, 439, 455, 975, 465, 468, 984, 487, 496</a:t>
            </a:r>
            <a:endParaRPr i="1" sz="3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500"/>
              <a:buFont typeface="Arial"/>
              <a:buNone/>
            </a:pPr>
            <a:r>
              <a:rPr i="1" lang="en-US" sz="3500"/>
              <a:t>9, 15, 24, 25, 43, 48, 51, 69, 72, 76, 80, 86, 111, 140, 153, 154, 155, 157, 171, 178, 180, 187, 226, 241, 258, 259, 270, 304, 307, 315, 330, 346, 353, 358, 373, 375, 396, 418, 435, 439, 455, 465, 468, 487, 496, 526, 533, 535, 537, 541, 547, 548, 552, 556, 571, 572, 579, 582, 609, 611, 633, 636, 638, 641, 652, 660, 669, 674, 696, 707, 713, 714, 719, 744, 745, 759, 768, 771, 781, 793, 794, 798, 801, 813, 817, 835, 841, 851, 854, 863, 869, 871, 876, 881, 908, 918, 941, 946, 975, 984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5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void someFunc(int a, int b) {</a:t>
            </a:r>
            <a:endParaRPr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int a = b * b;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int b = a * a;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return a * b;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/>
          </a:p>
        </p:txBody>
      </p:sp>
      <p:sp>
        <p:nvSpPr>
          <p:cNvPr id="464" name="Google Shape;464;p6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465" name="Google Shape;465;p6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Counting Operators: Time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void someFunc(int n)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int z = 9;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int y = 9;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for(int i = 0; i &lt; n; i++)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	z--;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	y++;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cout &lt;&lt; z*y &lt;&lt; endl;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/>
          </a:p>
        </p:txBody>
      </p:sp>
      <p:sp>
        <p:nvSpPr>
          <p:cNvPr id="471" name="Google Shape;471;p6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472" name="Google Shape;472;p6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Counting Operators: Time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vector&lt;int&gt; someFunc(int n)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int sum = 0;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auto res = vector&lt;int&gt;();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for (int i = 0; i &lt; n; i++)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for (int j = 1; j &lt;= n; j	 *= 2)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int prod = i * j;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sum += prod;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res.push_back(sum);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return res;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478" name="Google Shape;478;p6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479" name="Google Shape;479;p6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Counting Operators: Time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Independently evaluate each line, counting how many times it runs relative the input size.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Combine nested loop complexities: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Sum complexities in innermost loop body.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Drop all constants and lesser terms from the sum.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Multiply the complexities of the loop and the loop body.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Drop all constants and lesser terms from the product.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Repeat steps a-d for the next loop (if applicable) working your way out.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Add complexities for all top-level operations.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b="1" lang="en-US" sz="5000"/>
              <a:t>Drop all constants and lesser terms from the sum.</a:t>
            </a:r>
            <a:endParaRPr b="1"/>
          </a:p>
          <a:p>
            <a:pPr indent="-8255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None/>
            </a:pPr>
            <a:r>
              <a:t/>
            </a:r>
            <a:endParaRPr sz="5000"/>
          </a:p>
        </p:txBody>
      </p:sp>
      <p:sp>
        <p:nvSpPr>
          <p:cNvPr id="485" name="Google Shape;485;p6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Calculating Big O: Counting Operators</a:t>
            </a:r>
            <a:endParaRPr sz="9000"/>
          </a:p>
        </p:txBody>
      </p:sp>
      <p:sp>
        <p:nvSpPr>
          <p:cNvPr id="486" name="Google Shape;486;p6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Algorithm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>
            <p:ph idx="1" type="body"/>
          </p:nvPr>
        </p:nvSpPr>
        <p:spPr>
          <a:xfrm>
            <a:off x="12814300" y="4448908"/>
            <a:ext cx="10045800" cy="609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92" name="Google Shape;492;p6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Calculating Big O: Counting Operators</a:t>
            </a:r>
            <a:endParaRPr sz="9000"/>
          </a:p>
        </p:txBody>
      </p:sp>
      <p:sp>
        <p:nvSpPr>
          <p:cNvPr id="493" name="Google Shape;493;p6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drop the lesser terms?</a:t>
            </a:r>
            <a:endParaRPr/>
          </a:p>
        </p:txBody>
      </p:sp>
      <p:pic>
        <p:nvPicPr>
          <p:cNvPr id="494" name="Google Shape;49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448908"/>
            <a:ext cx="11290300" cy="87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Calculating Big O: Counting Operators</a:t>
            </a:r>
            <a:endParaRPr sz="9000"/>
          </a:p>
        </p:txBody>
      </p:sp>
      <p:sp>
        <p:nvSpPr>
          <p:cNvPr id="500" name="Google Shape;500;p7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drop the constants?</a:t>
            </a:r>
            <a:endParaRPr/>
          </a:p>
        </p:txBody>
      </p:sp>
      <p:pic>
        <p:nvPicPr>
          <p:cNvPr id="501" name="Google Shape;50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079875"/>
            <a:ext cx="10532535" cy="908476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0"/>
          <p:cNvSpPr/>
          <p:nvPr/>
        </p:nvSpPr>
        <p:spPr>
          <a:xfrm>
            <a:off x="12056533" y="4079875"/>
            <a:ext cx="10803600" cy="45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1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void someFunc(int n)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int z = 9;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int y = 9;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for(int i = 0; i &lt; n; i++)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	z--;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	y++;		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}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	cout &lt;&lt; z*y &lt;&lt; endl;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/>
          </a:p>
        </p:txBody>
      </p:sp>
      <p:sp>
        <p:nvSpPr>
          <p:cNvPr id="508" name="Google Shape;508;p7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509" name="Google Shape;509;p7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Counting Operators: Space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2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vector&lt;int&gt; someFunc(int n)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int sum = 0;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auto res = vector&lt;int&gt;();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for (int i = 0; i &lt; n; i++)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for (int j = 1; j &lt;= n; j	 *= 2)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int prod = i * j;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sum += prod;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res.push_back(sum);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return res;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15" name="Google Shape;515;p7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516" name="Google Shape;516;p7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Counting Operators: Space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vector&lt;int&gt; someFunc(int n)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int sum = 0;	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auto res = vector&lt;int&gt;();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for (int i = 0; i &lt; n; i++) {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for (int j = 1; j &lt;= n; j	 *= 2)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int prod = i * j;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sum += prod;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	res.push_back(sum);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	return res;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22" name="Google Shape;522;p7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523" name="Google Shape;523;p7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Counting Operators: Space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4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void bubbleSort(vector&lt;int&gt;&amp; list)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for (int sc = 0; sc &lt; list.size() - 1; sc++)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for (int i = 0;i &lt; list.size() - sc - 1; i++)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if(list[i] &gt; list[i+1])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  int temp = list[i];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  list[i] = list[i+1];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  list[i+1] = temp;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29" name="Google Shape;529;p7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530" name="Google Shape;530;p7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A real algorithm: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5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5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500"/>
              <a:buFont typeface="Arial"/>
              <a:buNone/>
            </a:pPr>
            <a:r>
              <a:rPr lang="en-US" sz="6000"/>
              <a:t>Why did it get harder to sort the numbers?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5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void bubbleSort(vector&lt;int&gt;&amp; list)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for (int sc = 0; sc &lt; list.size() - 1; sc++)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for (int i = 0;i &lt; list.size() - sc - 1; i++)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if(list[i] &gt; list[i+1]) {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  int temp = list[i];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  list[i] = list[i+1];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  list[i+1] = temp;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36" name="Google Shape;536;p7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Big O</a:t>
            </a:r>
            <a:endParaRPr/>
          </a:p>
        </p:txBody>
      </p:sp>
      <p:sp>
        <p:nvSpPr>
          <p:cNvPr id="537" name="Google Shape;537;p7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A real algorithm: space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together to analyze the rest of the algorithms on the worksheet.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Separate the last page and turn that in for in-class work credit.</a:t>
            </a:r>
            <a:endParaRPr/>
          </a:p>
        </p:txBody>
      </p:sp>
      <p:sp>
        <p:nvSpPr>
          <p:cNvPr id="543" name="Google Shape;543;p7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it’s your turn!</a:t>
            </a:r>
            <a:endParaRPr/>
          </a:p>
        </p:txBody>
      </p:sp>
      <p:sp>
        <p:nvSpPr>
          <p:cNvPr id="544" name="Google Shape;544;p7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 the Big O on your own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7"/>
          <p:cNvSpPr txBox="1"/>
          <p:nvPr>
            <p:ph idx="1" type="body"/>
          </p:nvPr>
        </p:nvSpPr>
        <p:spPr>
          <a:xfrm>
            <a:off x="1524000" y="4079700"/>
            <a:ext cx="21336000" cy="8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Independently evaluate each line, counting how many times it runs relative the input size.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Combine nested loop complexities: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Sum complexities in innermost loop body.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Drop all constants and lesser terms from the sum.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Multiply the complexities of the loop and the loop body.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Drop all constants and lesser terms from the product.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AutoNum type="alphaLcPeriod"/>
            </a:pPr>
            <a:r>
              <a:rPr lang="en-US" sz="4500"/>
              <a:t>Repeat steps a-d for the next loop (if applicable) working your way out.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Add complexities for all top-level operations.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/>
              <a:t>Drop all constants and lesser terms from the sum.</a:t>
            </a:r>
            <a:endParaRPr/>
          </a:p>
          <a:p>
            <a:pPr indent="-8255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None/>
            </a:pPr>
            <a:r>
              <a:t/>
            </a:r>
            <a:endParaRPr sz="5000"/>
          </a:p>
        </p:txBody>
      </p:sp>
      <p:sp>
        <p:nvSpPr>
          <p:cNvPr id="550" name="Google Shape;550;p7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Calculating Big O: Counting Operators</a:t>
            </a:r>
            <a:endParaRPr sz="9000"/>
          </a:p>
        </p:txBody>
      </p:sp>
      <p:sp>
        <p:nvSpPr>
          <p:cNvPr id="551" name="Google Shape;551;p7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921300" y="5183700"/>
            <a:ext cx="22633500" cy="4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5.1 </a:t>
            </a:r>
            <a:r>
              <a:rPr b="1" lang="en-US" sz="9600">
                <a:solidFill>
                  <a:srgbClr val="FFFFFF"/>
                </a:solidFill>
              </a:rPr>
              <a:t>Big-O Analysis for Time &amp; Space Complexity</a:t>
            </a:r>
            <a:endParaRPr b="1" sz="9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Informally define time, space, and computational complexity.</a:t>
            </a:r>
            <a:endParaRPr sz="55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Informally define Big O notation. Understand how to count operations to approximate Big O.</a:t>
            </a:r>
            <a:endParaRPr sz="55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Identify the formal definition of Big O notation.</a:t>
            </a:r>
            <a:endParaRPr sz="55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Identify common computational complexities and order them by</a:t>
            </a:r>
            <a:endParaRPr sz="55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efficiency.</a:t>
            </a:r>
            <a:endParaRPr sz="5500"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