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13716000" cx="24384000"/>
  <p:notesSz cx="6858000" cy="9144000"/>
  <p:embeddedFontLst>
    <p:embeddedFont>
      <p:font typeface="Merriweather Sans"/>
      <p:regular r:id="rId67"/>
      <p:bold r:id="rId68"/>
      <p:italic r:id="rId69"/>
      <p:boldItalic r:id="rId70"/>
    </p:embeddedFont>
    <p:embeddedFont>
      <p:font typeface="Helvetica Neue"/>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312">
          <p15:clr>
            <a:srgbClr val="A4A3A4"/>
          </p15:clr>
        </p15:guide>
        <p15:guide id="2" pos="7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312" orient="horz"/>
        <p:guide pos="780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HelveticaNeue-italic.fntdata"/><Relationship Id="rId72" Type="http://schemas.openxmlformats.org/officeDocument/2006/relationships/font" Target="fonts/HelveticaNeue-bold.fntdata"/><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font" Target="fonts/HelveticaNeue-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HelveticaNeue-regular.fntdata"/><Relationship Id="rId70" Type="http://schemas.openxmlformats.org/officeDocument/2006/relationships/font" Target="fonts/MerriweatherSans-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MerriweatherSans-bold.fntdata"/><Relationship Id="rId23" Type="http://schemas.openxmlformats.org/officeDocument/2006/relationships/slide" Target="slides/slide18.xml"/><Relationship Id="rId67" Type="http://schemas.openxmlformats.org/officeDocument/2006/relationships/font" Target="fonts/MerriweatherSans-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erriweatherSans-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1pPr>
            <a:lvl2pPr indent="-228600" lvl="1" marL="9144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2pPr>
            <a:lvl3pPr indent="-228600" lvl="2" marL="13716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3pPr>
            <a:lvl4pPr indent="-228600" lvl="3" marL="18288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4pPr>
            <a:lvl5pPr indent="-228600" lvl="4" marL="22860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5pPr>
            <a:lvl6pPr indent="-228600" lvl="5" marL="27432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6pPr>
            <a:lvl7pPr indent="-228600" lvl="6" marL="32004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7pPr>
            <a:lvl8pPr indent="-228600" lvl="7" marL="36576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8pPr>
            <a:lvl9pPr indent="-228600" lvl="8" marL="41148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 name="Shape 20"/>
        <p:cNvGrpSpPr/>
        <p:nvPr/>
      </p:nvGrpSpPr>
      <p:grpSpPr>
        <a:xfrm>
          <a:off x="0" y="0"/>
          <a:ext cx="0" cy="0"/>
          <a:chOff x="0" y="0"/>
          <a:chExt cx="0" cy="0"/>
        </a:xfrm>
      </p:grpSpPr>
      <p:sp>
        <p:nvSpPr>
          <p:cNvPr id="21" name="Google Shape;21;g4e27abc2a4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 name="Google Shape;22;g4e27abc2a4_0_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Let’s start with a game: sorting numbers!</a:t>
            </a:r>
            <a:br>
              <a:rPr lang="en-US"/>
            </a:br>
            <a:r>
              <a:rPr lang="en-US"/>
              <a:t>Do this without writing things down. You have 5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Human sorting activity: show numbers of items and list of items</a:t>
            </a:r>
            <a:endParaRPr/>
          </a:p>
          <a:p>
            <a:pPr indent="0" lvl="0" marL="0" rtl="0" algn="l">
              <a:spcBef>
                <a:spcPts val="0"/>
              </a:spcBef>
              <a:spcAft>
                <a:spcPts val="0"/>
              </a:spcAft>
              <a:buNone/>
            </a:pPr>
            <a:r>
              <a:rPr lang="en-US"/>
              <a:t>(5min)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ec39f58eb_0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4ec39f58eb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ec39f58eb_0_1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4ec39f58eb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ec39f58eb_0_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4ec39f58eb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ec39f58eb_0_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4ec39f58eb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ec39f58eb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ec39f58eb_0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ec39f58eb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ec39f58eb_0_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ec39f58eb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ec39f58eb_0_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ec39f58eb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ec39f58eb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visit everything in left and right once.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ec39f58eb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ec39f58eb_0_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ec39f58eb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ec39f58eb_0_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 name="Google Shape;2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Today we’re going to talk about time complexity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ec39f58eb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ec39f58eb_0_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ec39f58eb_0_1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4ec39f58eb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ec39f58eb_0_1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4ec39f58eb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ec39f58eb_0_1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4ec39f58eb_0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ec39f58eb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g4ec39f58eb_0_1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ec39f58eb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g4ec39f58eb_0_1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f58e5c9e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g4f58e5c9e8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f58e5c9e8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g4f58e5c9e8_0_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f58e5c9e8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g4f58e5c9e8_0_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f58e5c9e8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g4f58e5c9e8_0_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g4ec39f58eb_0_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 this second mini-lesson will be more of a lab-style.  We’re going to practice identifying the time and space complexities of simple algorithms by a method where we count operators.</a:t>
            </a:r>
            <a:endParaRPr/>
          </a:p>
          <a:p>
            <a:pPr indent="0" lvl="0" marL="0" rtl="0" algn="l">
              <a:spcBef>
                <a:spcPts val="0"/>
              </a:spcBef>
              <a:spcAft>
                <a:spcPts val="0"/>
              </a:spcAft>
              <a:buNone/>
            </a:pPr>
            <a:r>
              <a:t/>
            </a:r>
            <a:endParaRPr/>
          </a:p>
        </p:txBody>
      </p:sp>
      <p:sp>
        <p:nvSpPr>
          <p:cNvPr id="34" name="Google Shape;34;g4ec39f58eb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f58e5c9e8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g4f58e5c9e8_0_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f58e5c9e8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g4f58e5c9e8_2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f58e5c9e8_0_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4f58e5c9e8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f58e5c9e8_0_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4f58e5c9e8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f58e5c9e8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g4f58e5c9e8_0_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f58e5c9e8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g4f58e5c9e8_0_1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f58e5c9e8_0_2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4f58e5c9e8_0_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4f58e5c9e8_0_2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4f58e5c9e8_0_2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4f58e5c9e8_0_3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4f58e5c9e8_0_3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4f58e5c9e8_0_2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4f58e5c9e8_0_2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g4e2afdc96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g4e2afdc960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answer this question, let's think about why we use computers instead of people to solve problems.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Human sorting activity: show numbers of items and list of items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f58e5c9e8_0_3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4f58e5c9e8_0_3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4f58e5c9e8_0_3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g4f58e5c9e8_0_3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4f58e5c9e8_0_4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g4f58e5c9e8_0_4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4f58e5c9e8_0_4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4f58e5c9e8_0_4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4f58e5c9e8_2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f58e5c9e8_2_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4f58e5c9e8_0_4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f58e5c9e8_0_4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4f58e5c9e8_0_5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4f58e5c9e8_0_5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4f58e5c9e8_0_5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4f58e5c9e8_0_5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4f58e5c9e8_0_5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4f58e5c9e8_0_5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4f58e5c9e8_0_5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7" name="Google Shape;557;g4f58e5c9e8_0_5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Today we’re going to talk about time complexity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 name="Google Shape;49;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answer this question, let's think about why we use computers instead of people to solve problems.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Human sorting activity: show numbers of items and list of items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4f58e5c9e8_0_5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 this second mini-lesson will be more of a lab-style.  We’re going to practice identifying the time and space complexities of simple algorithms by a method where we count operators.</a:t>
            </a:r>
            <a:endParaRPr/>
          </a:p>
          <a:p>
            <a:pPr indent="0" lvl="0" marL="0" rtl="0" algn="l">
              <a:spcBef>
                <a:spcPts val="0"/>
              </a:spcBef>
              <a:spcAft>
                <a:spcPts val="0"/>
              </a:spcAft>
              <a:buNone/>
            </a:pPr>
            <a:r>
              <a:t/>
            </a:r>
            <a:endParaRPr/>
          </a:p>
        </p:txBody>
      </p:sp>
      <p:sp>
        <p:nvSpPr>
          <p:cNvPr id="562" name="Google Shape;562;g4f58e5c9e8_0_5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4f58e5c9e8_0_5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g4f58e5c9e8_0_5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4f58e5c9e8_0_5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g4f58e5c9e8_0_5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4f58e5c9e8_1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4f58e5c9e8_1_1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4f58e5c9e8_1_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4f58e5c9e8_1_1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4f58e5c9e8_1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4f58e5c9e8_1_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4f58e5c9e8_1_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f58e5c9e8_1_1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4f58e5c9e8_1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4f58e5c9e8_1_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4f58e5c9e8_1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4f58e5c9e8_1_1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4f58e5c9e8_1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4f58e5c9e8_1_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 name="Google Shape;56;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answer this question, let's think about why we use computers instead of people to solve problems.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Human sorting activity: show numbers of items and list of items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4f58e5c9e8_1_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f58e5c9e8_1_1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g4f58e5c9e8_1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4f58e5c9e8_1_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e2afdc960_0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g4e2afdc960_0_3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answer this question, let's think about why we use computers instead of people to solve problems.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Human sorting activity: show numbers of items and list of items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answer this question, let's think about why we use computers instead of people to solve problems.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Human sorting activity: show numbers of items and list of items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7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stitial" showMasterSp="0">
  <p:cSld name="Interstitial">
    <p:bg>
      <p:bgPr>
        <a:solidFill>
          <a:schemeClr val="accent1"/>
        </a:solidFill>
      </p:bgPr>
    </p:bg>
    <p:spTree>
      <p:nvGrpSpPr>
        <p:cNvPr id="7" name="Shape 7"/>
        <p:cNvGrpSpPr/>
        <p:nvPr/>
      </p:nvGrpSpPr>
      <p:grpSpPr>
        <a:xfrm>
          <a:off x="0" y="0"/>
          <a:ext cx="0" cy="0"/>
          <a:chOff x="0" y="0"/>
          <a:chExt cx="0" cy="0"/>
        </a:xfrm>
      </p:grpSpPr>
      <p:sp>
        <p:nvSpPr>
          <p:cNvPr id="8" name="Google Shape;8;p2"/>
          <p:cNvSpPr txBox="1"/>
          <p:nvPr>
            <p:ph type="title"/>
          </p:nvPr>
        </p:nvSpPr>
        <p:spPr>
          <a:xfrm>
            <a:off x="1524000" y="5715000"/>
            <a:ext cx="21336000" cy="2286000"/>
          </a:xfrm>
          <a:prstGeom prst="rect">
            <a:avLst/>
          </a:prstGeom>
          <a:noFill/>
          <a:ln>
            <a:noFill/>
          </a:ln>
        </p:spPr>
        <p:txBody>
          <a:bodyPr anchorCtr="0" anchor="ctr" bIns="0" lIns="0" spcFirstLastPara="1" rIns="0" wrap="square" tIns="0"/>
          <a:lstStyle>
            <a:lvl1pPr lvl="0" marR="0" rtl="0" algn="ctr">
              <a:spcBef>
                <a:spcPts val="0"/>
              </a:spcBef>
              <a:spcAft>
                <a:spcPts val="0"/>
              </a:spcAft>
              <a:buSzPts val="1400"/>
              <a:buNone/>
              <a:defRPr b="0" i="0" sz="120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Subtitle" showMasterSp="0">
  <p:cSld name="Bullet Subtitle">
    <p:bg>
      <p:bgPr>
        <a:solidFill>
          <a:schemeClr val="lt2"/>
        </a:solidFill>
      </p:bgPr>
    </p:bg>
    <p:spTree>
      <p:nvGrpSpPr>
        <p:cNvPr id="9" name="Shape 9"/>
        <p:cNvGrpSpPr/>
        <p:nvPr/>
      </p:nvGrpSpPr>
      <p:grpSpPr>
        <a:xfrm>
          <a:off x="0" y="0"/>
          <a:ext cx="0" cy="0"/>
          <a:chOff x="0" y="0"/>
          <a:chExt cx="0" cy="0"/>
        </a:xfrm>
      </p:grpSpPr>
      <p:sp>
        <p:nvSpPr>
          <p:cNvPr id="10" name="Google Shape;10;p3"/>
          <p:cNvSpPr txBox="1"/>
          <p:nvPr>
            <p:ph idx="1" type="body"/>
          </p:nvPr>
        </p:nvSpPr>
        <p:spPr>
          <a:xfrm>
            <a:off x="1524000" y="4826000"/>
            <a:ext cx="21336000" cy="6096000"/>
          </a:xfrm>
          <a:prstGeom prst="rect">
            <a:avLst/>
          </a:prstGeom>
          <a:noFill/>
          <a:ln>
            <a:noFill/>
          </a:ln>
        </p:spPr>
        <p:txBody>
          <a:bodyPr anchorCtr="0" anchor="t" bIns="0" lIns="0" spcFirstLastPara="1" rIns="0" wrap="square" tIns="0"/>
          <a:lstStyle>
            <a:lvl1pPr indent="-673100" lvl="0" marL="457200" marR="0" rtl="0" algn="l">
              <a:lnSpc>
                <a:spcPct val="120000"/>
              </a:lnSpc>
              <a:spcBef>
                <a:spcPts val="0"/>
              </a:spcBef>
              <a:spcAft>
                <a:spcPts val="0"/>
              </a:spcAft>
              <a:buClr>
                <a:srgbClr val="385998"/>
              </a:buClr>
              <a:buSzPts val="7000"/>
              <a:buFont typeface="Arial"/>
              <a:buChar char="•"/>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
        <p:nvSpPr>
          <p:cNvPr id="11" name="Google Shape;11;p3"/>
          <p:cNvSpPr txBox="1"/>
          <p:nvPr>
            <p:ph type="title"/>
          </p:nvPr>
        </p:nvSpPr>
        <p:spPr>
          <a:xfrm>
            <a:off x="1524000" y="1041400"/>
            <a:ext cx="21336000" cy="18383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12" name="Google Shape;12;p3"/>
          <p:cNvSpPr txBox="1"/>
          <p:nvPr>
            <p:ph idx="2" type="body"/>
          </p:nvPr>
        </p:nvSpPr>
        <p:spPr>
          <a:xfrm>
            <a:off x="1524000" y="2921000"/>
            <a:ext cx="21336000" cy="1117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6000" u="none" cap="none" strike="noStrike">
                <a:solidFill>
                  <a:schemeClr val="accent6"/>
                </a:solidFill>
                <a:latin typeface="Arial"/>
                <a:ea typeface="Arial"/>
                <a:cs typeface="Arial"/>
                <a:sym typeface="Arial"/>
              </a:defRPr>
            </a:lvl1pPr>
            <a:lvl2pPr indent="-228600" lvl="1" marL="9144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2pPr>
            <a:lvl3pPr indent="-228600" lvl="2" marL="13716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3pPr>
            <a:lvl4pPr indent="-228600" lvl="3" marL="18288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4pPr>
            <a:lvl5pPr indent="-228600" lvl="4" marL="22860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agraph Subtitle" showMasterSp="0">
  <p:cSld name="Paragraph Subtitle">
    <p:bg>
      <p:bgPr>
        <a:solidFill>
          <a:schemeClr val="lt2"/>
        </a:solidFill>
      </p:bgPr>
    </p:bg>
    <p:spTree>
      <p:nvGrpSpPr>
        <p:cNvPr id="13" name="Shape 13"/>
        <p:cNvGrpSpPr/>
        <p:nvPr/>
      </p:nvGrpSpPr>
      <p:grpSpPr>
        <a:xfrm>
          <a:off x="0" y="0"/>
          <a:ext cx="0" cy="0"/>
          <a:chOff x="0" y="0"/>
          <a:chExt cx="0" cy="0"/>
        </a:xfrm>
      </p:grpSpPr>
      <p:sp>
        <p:nvSpPr>
          <p:cNvPr id="14" name="Google Shape;14;p4"/>
          <p:cNvSpPr txBox="1"/>
          <p:nvPr>
            <p:ph idx="1" type="body"/>
          </p:nvPr>
        </p:nvSpPr>
        <p:spPr>
          <a:xfrm>
            <a:off x="1524000" y="4826000"/>
            <a:ext cx="21336000" cy="6096000"/>
          </a:xfrm>
          <a:prstGeom prst="rect">
            <a:avLst/>
          </a:prstGeom>
          <a:noFill/>
          <a:ln>
            <a:noFill/>
          </a:ln>
        </p:spPr>
        <p:txBody>
          <a:bodyPr anchorCtr="0" anchor="t" bIns="0" lIns="0" spcFirstLastPara="1" rIns="0" wrap="square" tIns="0"/>
          <a:lstStyle>
            <a:lvl1pPr indent="-228600" lvl="0" marL="457200" marR="0" rtl="0" algn="l">
              <a:lnSpc>
                <a:spcPct val="120000"/>
              </a:lnSpc>
              <a:spcBef>
                <a:spcPts val="0"/>
              </a:spcBef>
              <a:spcAft>
                <a:spcPts val="0"/>
              </a:spcAft>
              <a:buClr>
                <a:srgbClr val="385998"/>
              </a:buClr>
              <a:buSzPts val="7000"/>
              <a:buFont typeface="Arial"/>
              <a:buNone/>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
        <p:nvSpPr>
          <p:cNvPr id="15" name="Google Shape;15;p4"/>
          <p:cNvSpPr txBox="1"/>
          <p:nvPr>
            <p:ph type="title"/>
          </p:nvPr>
        </p:nvSpPr>
        <p:spPr>
          <a:xfrm>
            <a:off x="1524000" y="1041400"/>
            <a:ext cx="21336000" cy="18383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16" name="Google Shape;16;p4"/>
          <p:cNvSpPr txBox="1"/>
          <p:nvPr>
            <p:ph idx="2" type="body"/>
          </p:nvPr>
        </p:nvSpPr>
        <p:spPr>
          <a:xfrm>
            <a:off x="1524000" y="2921000"/>
            <a:ext cx="21336000" cy="1117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6000" u="none" cap="none" strike="noStrike">
                <a:solidFill>
                  <a:schemeClr val="accent6"/>
                </a:solidFill>
                <a:latin typeface="Arial"/>
                <a:ea typeface="Arial"/>
                <a:cs typeface="Arial"/>
                <a:sym typeface="Arial"/>
              </a:defRPr>
            </a:lvl1pPr>
            <a:lvl2pPr indent="-228600" lvl="1" marL="9144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2pPr>
            <a:lvl3pPr indent="-228600" lvl="2" marL="13716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3pPr>
            <a:lvl4pPr indent="-228600" lvl="3" marL="18288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4pPr>
            <a:lvl5pPr indent="-228600" lvl="4" marL="22860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showMasterSp="0">
  <p:cSld name="Bullet">
    <p:bg>
      <p:bgPr>
        <a:solidFill>
          <a:schemeClr val="lt2"/>
        </a:solidFill>
      </p:bgPr>
    </p:bg>
    <p:spTree>
      <p:nvGrpSpPr>
        <p:cNvPr id="17" name="Shape 17"/>
        <p:cNvGrpSpPr/>
        <p:nvPr/>
      </p:nvGrpSpPr>
      <p:grpSpPr>
        <a:xfrm>
          <a:off x="0" y="0"/>
          <a:ext cx="0" cy="0"/>
          <a:chOff x="0" y="0"/>
          <a:chExt cx="0" cy="0"/>
        </a:xfrm>
      </p:grpSpPr>
      <p:sp>
        <p:nvSpPr>
          <p:cNvPr id="18" name="Google Shape;18;p5"/>
          <p:cNvSpPr txBox="1"/>
          <p:nvPr>
            <p:ph type="title"/>
          </p:nvPr>
        </p:nvSpPr>
        <p:spPr>
          <a:xfrm>
            <a:off x="1524000" y="1041400"/>
            <a:ext cx="21336000" cy="18383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19" name="Google Shape;19;p5"/>
          <p:cNvSpPr txBox="1"/>
          <p:nvPr>
            <p:ph idx="1" type="body"/>
          </p:nvPr>
        </p:nvSpPr>
        <p:spPr>
          <a:xfrm>
            <a:off x="1524000" y="3111500"/>
            <a:ext cx="21336000" cy="9525000"/>
          </a:xfrm>
          <a:prstGeom prst="rect">
            <a:avLst/>
          </a:prstGeom>
          <a:noFill/>
          <a:ln>
            <a:noFill/>
          </a:ln>
        </p:spPr>
        <p:txBody>
          <a:bodyPr anchorCtr="0" anchor="t" bIns="0" lIns="0" spcFirstLastPara="1" rIns="0" wrap="square" tIns="0"/>
          <a:lstStyle>
            <a:lvl1pPr indent="-673100" lvl="0" marL="457200" marR="0" rtl="0" algn="l">
              <a:lnSpc>
                <a:spcPct val="120000"/>
              </a:lnSpc>
              <a:spcBef>
                <a:spcPts val="0"/>
              </a:spcBef>
              <a:spcAft>
                <a:spcPts val="0"/>
              </a:spcAft>
              <a:buClr>
                <a:srgbClr val="385998"/>
              </a:buClr>
              <a:buSzPts val="7000"/>
              <a:buFont typeface="Arial"/>
              <a:buChar char="•"/>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5" name="Shape 5"/>
        <p:cNvGrpSpPr/>
        <p:nvPr/>
      </p:nvGrpSpPr>
      <p:grpSpPr>
        <a:xfrm>
          <a:off x="0" y="0"/>
          <a:ext cx="0" cy="0"/>
          <a:chOff x="0" y="0"/>
          <a:chExt cx="0" cy="0"/>
        </a:xfrm>
      </p:grpSpPr>
      <p:pic>
        <p:nvPicPr>
          <p:cNvPr descr="Wordmark-Cover.pdf" id="6" name="Google Shape;6;p1"/>
          <p:cNvPicPr preferRelativeResize="0"/>
          <p:nvPr/>
        </p:nvPicPr>
        <p:blipFill rotWithShape="1">
          <a:blip r:embed="rId1">
            <a:alphaModFix/>
          </a:blip>
          <a:srcRect b="0" l="0" r="0" t="0"/>
          <a:stretch/>
        </p:blipFill>
        <p:spPr>
          <a:xfrm>
            <a:off x="7137696" y="5080000"/>
            <a:ext cx="10106526" cy="3556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 name="Shape 23"/>
        <p:cNvGrpSpPr/>
        <p:nvPr/>
      </p:nvGrpSpPr>
      <p:grpSpPr>
        <a:xfrm>
          <a:off x="0" y="0"/>
          <a:ext cx="0" cy="0"/>
          <a:chOff x="0" y="0"/>
          <a:chExt cx="0" cy="0"/>
        </a:xfrm>
      </p:grpSpPr>
      <p:sp>
        <p:nvSpPr>
          <p:cNvPr id="24" name="Google Shape;24;p6"/>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t/>
            </a:r>
            <a:endParaRPr sz="6000"/>
          </a:p>
          <a:p>
            <a:pPr indent="0" lvl="0" marL="0" rtl="0" algn="l">
              <a:lnSpc>
                <a:spcPct val="120000"/>
              </a:lnSpc>
              <a:spcBef>
                <a:spcPts val="0"/>
              </a:spcBef>
              <a:spcAft>
                <a:spcPts val="0"/>
              </a:spcAft>
              <a:buClr>
                <a:srgbClr val="385998"/>
              </a:buClr>
              <a:buSzPts val="6000"/>
              <a:buFont typeface="Arial"/>
              <a:buNone/>
            </a:pPr>
            <a:r>
              <a:rPr lang="en-US" sz="6000"/>
              <a:t>“CST370-S19_Quiz_4” on iLearn. </a:t>
            </a:r>
            <a:endParaRPr sz="6000"/>
          </a:p>
          <a:p>
            <a:pPr indent="0" lvl="0" marL="0" rtl="0" algn="l">
              <a:lnSpc>
                <a:spcPct val="120000"/>
              </a:lnSpc>
              <a:spcBef>
                <a:spcPts val="0"/>
              </a:spcBef>
              <a:spcAft>
                <a:spcPts val="0"/>
              </a:spcAft>
              <a:buClr>
                <a:srgbClr val="385998"/>
              </a:buClr>
              <a:buSzPts val="6000"/>
              <a:buFont typeface="Arial"/>
              <a:buNone/>
            </a:pPr>
            <a:r>
              <a:rPr lang="en-US" sz="6000"/>
              <a:t>password is “goldfish”</a:t>
            </a:r>
            <a:endParaRPr sz="6000"/>
          </a:p>
          <a:p>
            <a:pPr indent="0" lvl="0" marL="0" rtl="0" algn="l">
              <a:lnSpc>
                <a:spcPct val="120000"/>
              </a:lnSpc>
              <a:spcBef>
                <a:spcPts val="0"/>
              </a:spcBef>
              <a:spcAft>
                <a:spcPts val="0"/>
              </a:spcAft>
              <a:buClr>
                <a:srgbClr val="385998"/>
              </a:buClr>
              <a:buSzPts val="6000"/>
              <a:buFont typeface="Arial"/>
              <a:buNone/>
            </a:pPr>
            <a:r>
              <a:t/>
            </a:r>
            <a:endParaRPr sz="6000"/>
          </a:p>
          <a:p>
            <a:pPr indent="0" lvl="0" marL="0" rtl="0" algn="l">
              <a:lnSpc>
                <a:spcPct val="120000"/>
              </a:lnSpc>
              <a:spcBef>
                <a:spcPts val="0"/>
              </a:spcBef>
              <a:spcAft>
                <a:spcPts val="0"/>
              </a:spcAft>
              <a:buClr>
                <a:srgbClr val="385998"/>
              </a:buClr>
              <a:buSzPts val="6000"/>
              <a:buFont typeface="Arial"/>
              <a:buNone/>
            </a:pPr>
            <a:r>
              <a:rPr lang="en-US" sz="6000"/>
              <a:t>Pick up a worksheet when you’ve completed the quiz.</a:t>
            </a:r>
            <a:endParaRPr sz="6000"/>
          </a:p>
        </p:txBody>
      </p:sp>
      <p:sp>
        <p:nvSpPr>
          <p:cNvPr id="25" name="Google Shape;25;p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Quiz</a:t>
            </a:r>
            <a:endParaRPr/>
          </a:p>
        </p:txBody>
      </p:sp>
      <p:sp>
        <p:nvSpPr>
          <p:cNvPr id="26" name="Google Shape;26;p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idx="1" type="body"/>
          </p:nvPr>
        </p:nvSpPr>
        <p:spPr>
          <a:xfrm>
            <a:off x="1524000" y="4079700"/>
            <a:ext cx="21336000" cy="8561700"/>
          </a:xfrm>
          <a:prstGeom prst="rect">
            <a:avLst/>
          </a:prstGeom>
          <a:noFill/>
          <a:ln>
            <a:noFill/>
          </a:ln>
        </p:spPr>
        <p:txBody>
          <a:bodyPr anchorCtr="0" anchor="t" bIns="0" lIns="0" spcFirstLastPara="1" rIns="0" wrap="square" tIns="0">
            <a:noAutofit/>
          </a:bodyPr>
          <a:lstStyle/>
          <a:p>
            <a:pPr indent="-1143000" lvl="0" marL="1143000" rtl="0" algn="l">
              <a:lnSpc>
                <a:spcPct val="120000"/>
              </a:lnSpc>
              <a:spcBef>
                <a:spcPts val="0"/>
              </a:spcBef>
              <a:spcAft>
                <a:spcPts val="0"/>
              </a:spcAft>
              <a:buSzPts val="5000"/>
              <a:buFont typeface="Helvetica Neue"/>
              <a:buAutoNum type="arabicPeriod"/>
            </a:pPr>
            <a:r>
              <a:rPr lang="en-US" sz="5000"/>
              <a:t>Independently evaluate each line, counting how many times it runs relative the input size.</a:t>
            </a:r>
            <a:endParaRPr/>
          </a:p>
          <a:p>
            <a:pPr indent="-1143000" lvl="0" marL="1143000" rtl="0" algn="l">
              <a:lnSpc>
                <a:spcPct val="120000"/>
              </a:lnSpc>
              <a:spcBef>
                <a:spcPts val="0"/>
              </a:spcBef>
              <a:spcAft>
                <a:spcPts val="0"/>
              </a:spcAft>
              <a:buSzPts val="5000"/>
              <a:buFont typeface="Helvetica Neue"/>
              <a:buAutoNum type="arabicPeriod"/>
            </a:pPr>
            <a:r>
              <a:rPr lang="en-US" sz="5000"/>
              <a:t>Combine nested loop complexities:</a:t>
            </a:r>
            <a:endParaRPr/>
          </a:p>
          <a:p>
            <a:pPr indent="-1143000" lvl="1" marL="2057400" rtl="0" algn="l">
              <a:lnSpc>
                <a:spcPct val="120000"/>
              </a:lnSpc>
              <a:spcBef>
                <a:spcPts val="0"/>
              </a:spcBef>
              <a:spcAft>
                <a:spcPts val="0"/>
              </a:spcAft>
              <a:buSzPts val="4500"/>
              <a:buFont typeface="Helvetica Neue"/>
              <a:buAutoNum type="alphaLcPeriod"/>
            </a:pPr>
            <a:r>
              <a:rPr lang="en-US" sz="4500"/>
              <a:t>Sum complexities in innermost loop body.</a:t>
            </a:r>
            <a:endParaRPr/>
          </a:p>
          <a:p>
            <a:pPr indent="-1143000" lvl="1" marL="2057400" rtl="0" algn="l">
              <a:lnSpc>
                <a:spcPct val="120000"/>
              </a:lnSpc>
              <a:spcBef>
                <a:spcPts val="0"/>
              </a:spcBef>
              <a:spcAft>
                <a:spcPts val="0"/>
              </a:spcAft>
              <a:buSzPts val="4500"/>
              <a:buFont typeface="Helvetica Neue"/>
              <a:buAutoNum type="alphaLcPeriod"/>
            </a:pPr>
            <a:r>
              <a:rPr lang="en-US" sz="4500"/>
              <a:t>Drop all constants and lesser terms from the sum.</a:t>
            </a:r>
            <a:endParaRPr/>
          </a:p>
          <a:p>
            <a:pPr indent="-1143000" lvl="1" marL="2057400" rtl="0" algn="l">
              <a:lnSpc>
                <a:spcPct val="120000"/>
              </a:lnSpc>
              <a:spcBef>
                <a:spcPts val="0"/>
              </a:spcBef>
              <a:spcAft>
                <a:spcPts val="0"/>
              </a:spcAft>
              <a:buSzPts val="4500"/>
              <a:buFont typeface="Helvetica Neue"/>
              <a:buAutoNum type="alphaLcPeriod"/>
            </a:pPr>
            <a:r>
              <a:rPr lang="en-US" sz="4500"/>
              <a:t>Multiply the complexities of the loop and the loop body.</a:t>
            </a:r>
            <a:endParaRPr/>
          </a:p>
          <a:p>
            <a:pPr indent="-1143000" lvl="1" marL="2057400" rtl="0" algn="l">
              <a:lnSpc>
                <a:spcPct val="120000"/>
              </a:lnSpc>
              <a:spcBef>
                <a:spcPts val="0"/>
              </a:spcBef>
              <a:spcAft>
                <a:spcPts val="0"/>
              </a:spcAft>
              <a:buSzPts val="4500"/>
              <a:buFont typeface="Helvetica Neue"/>
              <a:buAutoNum type="alphaLcPeriod"/>
            </a:pPr>
            <a:r>
              <a:rPr lang="en-US" sz="4500"/>
              <a:t>Drop all constants and lesser terms from the product.</a:t>
            </a:r>
            <a:endParaRPr/>
          </a:p>
          <a:p>
            <a:pPr indent="-1143000" lvl="1" marL="2057400" rtl="0" algn="l">
              <a:lnSpc>
                <a:spcPct val="120000"/>
              </a:lnSpc>
              <a:spcBef>
                <a:spcPts val="0"/>
              </a:spcBef>
              <a:spcAft>
                <a:spcPts val="0"/>
              </a:spcAft>
              <a:buSzPts val="4500"/>
              <a:buFont typeface="Helvetica Neue"/>
              <a:buAutoNum type="alphaLcPeriod"/>
            </a:pPr>
            <a:r>
              <a:rPr lang="en-US" sz="4500"/>
              <a:t>Repeat steps a-d for the next loop (if applicable) working your way out.</a:t>
            </a:r>
            <a:endParaRPr/>
          </a:p>
          <a:p>
            <a:pPr indent="-1143000" lvl="0" marL="1143000" rtl="0" algn="l">
              <a:lnSpc>
                <a:spcPct val="120000"/>
              </a:lnSpc>
              <a:spcBef>
                <a:spcPts val="0"/>
              </a:spcBef>
              <a:spcAft>
                <a:spcPts val="0"/>
              </a:spcAft>
              <a:buSzPts val="5000"/>
              <a:buFont typeface="Helvetica Neue"/>
              <a:buAutoNum type="arabicPeriod"/>
            </a:pPr>
            <a:r>
              <a:rPr lang="en-US" sz="5000"/>
              <a:t>Add complexities for all top-level operations.</a:t>
            </a:r>
            <a:endParaRPr/>
          </a:p>
          <a:p>
            <a:pPr indent="-1143000" lvl="0" marL="1143000" rtl="0" algn="l">
              <a:lnSpc>
                <a:spcPct val="120000"/>
              </a:lnSpc>
              <a:spcBef>
                <a:spcPts val="0"/>
              </a:spcBef>
              <a:spcAft>
                <a:spcPts val="0"/>
              </a:spcAft>
              <a:buSzPts val="5000"/>
              <a:buFont typeface="Helvetica Neue"/>
              <a:buAutoNum type="arabicPeriod"/>
            </a:pPr>
            <a:r>
              <a:rPr lang="en-US" sz="5000"/>
              <a:t>Drop all constants and lesser terms from the sum.</a:t>
            </a:r>
            <a:endParaRPr/>
          </a:p>
          <a:p>
            <a:pPr indent="-825500" lvl="0" marL="1143000" rtl="0" algn="l">
              <a:lnSpc>
                <a:spcPct val="120000"/>
              </a:lnSpc>
              <a:spcBef>
                <a:spcPts val="0"/>
              </a:spcBef>
              <a:spcAft>
                <a:spcPts val="0"/>
              </a:spcAft>
              <a:buSzPts val="5000"/>
              <a:buFont typeface="Helvetica Neue"/>
              <a:buNone/>
            </a:pPr>
            <a:r>
              <a:t/>
            </a:r>
            <a:endParaRPr sz="5000"/>
          </a:p>
        </p:txBody>
      </p:sp>
      <p:sp>
        <p:nvSpPr>
          <p:cNvPr id="87" name="Google Shape;87;p1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9000"/>
              <a:t>Calculating Big O: Counting Operators</a:t>
            </a:r>
            <a:endParaRPr sz="9000"/>
          </a:p>
        </p:txBody>
      </p:sp>
      <p:sp>
        <p:nvSpPr>
          <p:cNvPr id="88" name="Google Shape;88;p1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5500"/>
              <a:t>Algorithm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6"/>
          <p:cNvSpPr txBox="1"/>
          <p:nvPr>
            <p:ph idx="1" type="body"/>
          </p:nvPr>
        </p:nvSpPr>
        <p:spPr>
          <a:xfrm>
            <a:off x="1524000" y="4079700"/>
            <a:ext cx="21336000" cy="8561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US"/>
              <a:t>Reasoning about input access.</a:t>
            </a:r>
            <a:endParaRPr/>
          </a:p>
          <a:p>
            <a:pPr indent="-673100" lvl="0" marL="914400" rtl="0" algn="l">
              <a:lnSpc>
                <a:spcPct val="120000"/>
              </a:lnSpc>
              <a:spcBef>
                <a:spcPts val="0"/>
              </a:spcBef>
              <a:spcAft>
                <a:spcPts val="0"/>
              </a:spcAft>
              <a:buSzPts val="7000"/>
              <a:buChar char="-"/>
            </a:pPr>
            <a:r>
              <a:rPr lang="en-US"/>
              <a:t> How many elements in the input does our algorithm access?</a:t>
            </a:r>
            <a:endParaRPr/>
          </a:p>
          <a:p>
            <a:pPr indent="-673100" lvl="0" marL="914400" rtl="0" algn="l">
              <a:lnSpc>
                <a:spcPct val="120000"/>
              </a:lnSpc>
              <a:spcBef>
                <a:spcPts val="0"/>
              </a:spcBef>
              <a:spcAft>
                <a:spcPts val="0"/>
              </a:spcAft>
              <a:buSzPts val="7000"/>
              <a:buChar char="-"/>
            </a:pPr>
            <a:r>
              <a:rPr lang="en-US"/>
              <a:t> How many operations / much memory does it take to run when we access an element?</a:t>
            </a:r>
            <a:endParaRPr/>
          </a:p>
          <a:p>
            <a:pPr indent="-825500" lvl="0" marL="1143000" rtl="0" algn="l">
              <a:lnSpc>
                <a:spcPct val="120000"/>
              </a:lnSpc>
              <a:spcBef>
                <a:spcPts val="0"/>
              </a:spcBef>
              <a:spcAft>
                <a:spcPts val="0"/>
              </a:spcAft>
              <a:buSzPts val="5000"/>
              <a:buFont typeface="Helvetica Neue"/>
              <a:buNone/>
            </a:pPr>
            <a:r>
              <a:t/>
            </a:r>
            <a:endParaRPr sz="5000"/>
          </a:p>
        </p:txBody>
      </p:sp>
      <p:sp>
        <p:nvSpPr>
          <p:cNvPr id="94" name="Google Shape;94;p1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9000"/>
              <a:t>Calculating Big O: Other Methods</a:t>
            </a:r>
            <a:endParaRPr sz="9000"/>
          </a:p>
        </p:txBody>
      </p:sp>
      <p:sp>
        <p:nvSpPr>
          <p:cNvPr id="95" name="Google Shape;95;p1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approximation technique.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idx="1" type="body"/>
          </p:nvPr>
        </p:nvSpPr>
        <p:spPr>
          <a:xfrm>
            <a:off x="1524000" y="4079700"/>
            <a:ext cx="21336000" cy="8561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US"/>
              <a:t>Creating and solving a Recurrence Relation.</a:t>
            </a:r>
            <a:endParaRPr/>
          </a:p>
          <a:p>
            <a:pPr indent="-673100" lvl="0" marL="914400" rtl="0" algn="l">
              <a:lnSpc>
                <a:spcPct val="120000"/>
              </a:lnSpc>
              <a:spcBef>
                <a:spcPts val="0"/>
              </a:spcBef>
              <a:spcAft>
                <a:spcPts val="0"/>
              </a:spcAft>
              <a:buSzPts val="7000"/>
              <a:buChar char="-"/>
            </a:pPr>
            <a:r>
              <a:rPr lang="en-US"/>
              <a:t> Create a set of equations to describe the complexity of a recursive algorithm.</a:t>
            </a:r>
            <a:endParaRPr/>
          </a:p>
          <a:p>
            <a:pPr indent="-673100" lvl="0" marL="914400" rtl="0" algn="l">
              <a:lnSpc>
                <a:spcPct val="120000"/>
              </a:lnSpc>
              <a:spcBef>
                <a:spcPts val="0"/>
              </a:spcBef>
              <a:spcAft>
                <a:spcPts val="0"/>
              </a:spcAft>
              <a:buSzPts val="7000"/>
              <a:buChar char="-"/>
            </a:pPr>
            <a:r>
              <a:rPr lang="en-US"/>
              <a:t> Solve the set of equations (probably using logarithms)</a:t>
            </a:r>
            <a:endParaRPr/>
          </a:p>
          <a:p>
            <a:pPr indent="-825500" lvl="0" marL="1143000" rtl="0" algn="l">
              <a:lnSpc>
                <a:spcPct val="120000"/>
              </a:lnSpc>
              <a:spcBef>
                <a:spcPts val="0"/>
              </a:spcBef>
              <a:spcAft>
                <a:spcPts val="0"/>
              </a:spcAft>
              <a:buSzPts val="5000"/>
              <a:buFont typeface="Helvetica Neue"/>
              <a:buNone/>
            </a:pPr>
            <a:r>
              <a:t/>
            </a:r>
            <a:endParaRPr sz="5000"/>
          </a:p>
        </p:txBody>
      </p:sp>
      <p:sp>
        <p:nvSpPr>
          <p:cNvPr id="101" name="Google Shape;101;p1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9000"/>
              <a:t>Calculating Big O: Other Methods</a:t>
            </a:r>
            <a:endParaRPr sz="9000"/>
          </a:p>
        </p:txBody>
      </p:sp>
      <p:sp>
        <p:nvSpPr>
          <p:cNvPr id="102" name="Google Shape;102;p1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 more mathematical technique</a:t>
            </a:r>
            <a:r>
              <a:rPr lang="en-US"/>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idx="1" type="body"/>
          </p:nvPr>
        </p:nvSpPr>
        <p:spPr>
          <a:xfrm>
            <a:off x="1524000" y="4079700"/>
            <a:ext cx="21336000" cy="8561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US"/>
              <a:t>Reasoning about the recursion tree.</a:t>
            </a:r>
            <a:endParaRPr/>
          </a:p>
          <a:p>
            <a:pPr indent="-673100" lvl="0" marL="914400" rtl="0" algn="l">
              <a:lnSpc>
                <a:spcPct val="120000"/>
              </a:lnSpc>
              <a:spcBef>
                <a:spcPts val="0"/>
              </a:spcBef>
              <a:spcAft>
                <a:spcPts val="0"/>
              </a:spcAft>
              <a:buSzPts val="7000"/>
              <a:buChar char="-"/>
            </a:pPr>
            <a:r>
              <a:rPr lang="en-US"/>
              <a:t> Look at a tree of recursive calls and estimate the Big O at each level of the recursion tree.</a:t>
            </a:r>
            <a:endParaRPr/>
          </a:p>
          <a:p>
            <a:pPr indent="-673100" lvl="0" marL="914400" rtl="0" algn="l">
              <a:lnSpc>
                <a:spcPct val="120000"/>
              </a:lnSpc>
              <a:spcBef>
                <a:spcPts val="0"/>
              </a:spcBef>
              <a:spcAft>
                <a:spcPts val="0"/>
              </a:spcAft>
              <a:buSzPts val="7000"/>
              <a:buChar char="-"/>
            </a:pPr>
            <a:r>
              <a:rPr lang="en-US"/>
              <a:t> Useful for approximating recursive algorithms.</a:t>
            </a:r>
            <a:endParaRPr/>
          </a:p>
          <a:p>
            <a:pPr indent="-825500" lvl="0" marL="1143000" rtl="0" algn="l">
              <a:lnSpc>
                <a:spcPct val="120000"/>
              </a:lnSpc>
              <a:spcBef>
                <a:spcPts val="0"/>
              </a:spcBef>
              <a:spcAft>
                <a:spcPts val="0"/>
              </a:spcAft>
              <a:buSzPts val="5000"/>
              <a:buFont typeface="Helvetica Neue"/>
              <a:buNone/>
            </a:pPr>
            <a:r>
              <a:t/>
            </a:r>
            <a:endParaRPr sz="5000"/>
          </a:p>
        </p:txBody>
      </p:sp>
      <p:sp>
        <p:nvSpPr>
          <p:cNvPr id="108" name="Google Shape;108;p1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9000"/>
              <a:t>Calculating Big O: Other Methods</a:t>
            </a:r>
            <a:endParaRPr sz="9000"/>
          </a:p>
        </p:txBody>
      </p:sp>
      <p:sp>
        <p:nvSpPr>
          <p:cNvPr id="109" name="Google Shape;109;p1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Another approximation technique.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idx="1" type="body"/>
          </p:nvPr>
        </p:nvSpPr>
        <p:spPr>
          <a:xfrm>
            <a:off x="12395200" y="4304150"/>
            <a:ext cx="10871100" cy="60960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while (li &lt; left.size())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left[li];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while (ri &lt; right.size())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right[ri];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2400">
              <a:solidFill>
                <a:srgbClr val="53585F"/>
              </a:solidFill>
              <a:latin typeface="Courier New"/>
              <a:ea typeface="Courier New"/>
              <a:cs typeface="Courier New"/>
              <a:sym typeface="Courier New"/>
            </a:endParaRPr>
          </a:p>
        </p:txBody>
      </p:sp>
      <p:sp>
        <p:nvSpPr>
          <p:cNvPr id="115" name="Google Shape;115;p19"/>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Merge Sort: merge</a:t>
            </a:r>
            <a:endParaRPr/>
          </a:p>
        </p:txBody>
      </p:sp>
      <p:sp>
        <p:nvSpPr>
          <p:cNvPr id="116" name="Google Shape;116;p19"/>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What is the Big O?</a:t>
            </a:r>
            <a:endParaRPr/>
          </a:p>
        </p:txBody>
      </p:sp>
      <p:sp>
        <p:nvSpPr>
          <p:cNvPr id="117" name="Google Shape;117;p19"/>
          <p:cNvSpPr txBox="1"/>
          <p:nvPr>
            <p:ph idx="1" type="body"/>
          </p:nvPr>
        </p:nvSpPr>
        <p:spPr>
          <a:xfrm>
            <a:off x="1524000" y="4304150"/>
            <a:ext cx="10871100" cy="90762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void merge(vector&lt;int&gt; &amp;vec, int l, int m, int r) {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auto left = vector&lt;int&gt;();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auto right = vector&lt;int&gt;();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for (int i = l; i &lt;=m; i++)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left.push_back(vec[i]);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for (int i = m+1; i &lt;= r;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right.push_back(vec[i]);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li = 0;</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ri = 0;</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i = l;</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while (li &lt; left.size() &amp;&amp; ri &lt; right.size())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if (left[li] &lt; right[ri])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left[li];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 else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right[ri];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idx="1" type="body"/>
          </p:nvPr>
        </p:nvSpPr>
        <p:spPr>
          <a:xfrm>
            <a:off x="12395200" y="4304150"/>
            <a:ext cx="10871100" cy="60960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while (li &lt; left.size())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left[li];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while (ri &lt; right.size())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right[ri];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2400">
              <a:solidFill>
                <a:srgbClr val="53585F"/>
              </a:solidFill>
              <a:latin typeface="Courier New"/>
              <a:ea typeface="Courier New"/>
              <a:cs typeface="Courier New"/>
              <a:sym typeface="Courier New"/>
            </a:endParaRPr>
          </a:p>
        </p:txBody>
      </p:sp>
      <p:sp>
        <p:nvSpPr>
          <p:cNvPr id="123" name="Google Shape;123;p20"/>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Merge Sort: merge</a:t>
            </a:r>
            <a:endParaRPr/>
          </a:p>
        </p:txBody>
      </p:sp>
      <p:sp>
        <p:nvSpPr>
          <p:cNvPr id="124" name="Google Shape;124;p20"/>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What is the input size?</a:t>
            </a:r>
            <a:endParaRPr/>
          </a:p>
        </p:txBody>
      </p:sp>
      <p:sp>
        <p:nvSpPr>
          <p:cNvPr id="125" name="Google Shape;125;p20"/>
          <p:cNvSpPr txBox="1"/>
          <p:nvPr>
            <p:ph idx="1" type="body"/>
          </p:nvPr>
        </p:nvSpPr>
        <p:spPr>
          <a:xfrm>
            <a:off x="1524000" y="4304150"/>
            <a:ext cx="10871100" cy="90762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void merge(vector&lt;int&gt; &amp;vec, int l, int m, int r) {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auto left = vector&lt;int&gt;();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auto right = vector&lt;int&gt;();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for (int i = l; i &lt;=m; i++)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left.push_back(vec[i]);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for (int i = m+1; i &lt;= r;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right.push_back(vec[i]);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li = 0;</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ri = 0;</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i = l;</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while (li &lt; left.size() &amp;&amp; ri &lt; right.size())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if (left[li] &lt; right[ri])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left[li];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 else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right[ri];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12395200" y="4304150"/>
            <a:ext cx="10871100" cy="60960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while (li &lt; left.size())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left[li];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while (ri &lt; right.size())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right[ri];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2400">
              <a:solidFill>
                <a:srgbClr val="53585F"/>
              </a:solidFill>
              <a:latin typeface="Courier New"/>
              <a:ea typeface="Courier New"/>
              <a:cs typeface="Courier New"/>
              <a:sym typeface="Courier New"/>
            </a:endParaRPr>
          </a:p>
        </p:txBody>
      </p:sp>
      <p:sp>
        <p:nvSpPr>
          <p:cNvPr id="131" name="Google Shape;131;p21"/>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Merge Sort: merge</a:t>
            </a:r>
            <a:endParaRPr/>
          </a:p>
        </p:txBody>
      </p:sp>
      <p:sp>
        <p:nvSpPr>
          <p:cNvPr id="132" name="Google Shape;132;p21"/>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What is the input size?</a:t>
            </a:r>
            <a:endParaRPr/>
          </a:p>
        </p:txBody>
      </p:sp>
      <p:sp>
        <p:nvSpPr>
          <p:cNvPr id="133" name="Google Shape;133;p21"/>
          <p:cNvSpPr txBox="1"/>
          <p:nvPr>
            <p:ph idx="1" type="body"/>
          </p:nvPr>
        </p:nvSpPr>
        <p:spPr>
          <a:xfrm>
            <a:off x="1524000" y="4304150"/>
            <a:ext cx="10871100" cy="90762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void merge(vector&lt;int&gt; &amp;vec, int l, int m, int r) {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auto left = vector&lt;int&gt;();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auto right = vector&lt;int&gt;();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for (int i = l; i &lt;=m; i++)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left.push_back(vec[i]);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for (int i = m+1; i &lt;= r;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right.push_back(vec[i]);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li = 0;</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ri = 0;</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i = l;</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while (li &lt; left.size() &amp;&amp; ri &lt; right.size())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if (left[li] &lt; right[ri])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left[li];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 else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right[ri];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p:txBody>
      </p:sp>
      <p:sp>
        <p:nvSpPr>
          <p:cNvPr id="134" name="Google Shape;134;p21"/>
          <p:cNvSpPr txBox="1"/>
          <p:nvPr/>
        </p:nvSpPr>
        <p:spPr>
          <a:xfrm>
            <a:off x="12463825" y="9632025"/>
            <a:ext cx="11019000" cy="3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000">
                <a:solidFill>
                  <a:schemeClr val="dk1"/>
                </a:solidFill>
              </a:rPr>
              <a:t>O(n) where n is the difference between r and l.</a:t>
            </a:r>
            <a:endParaRPr sz="7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idx="1" type="body"/>
          </p:nvPr>
        </p:nvSpPr>
        <p:spPr>
          <a:xfrm>
            <a:off x="12395200" y="4304150"/>
            <a:ext cx="10871100" cy="60960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while (li &lt; left.size())</a:t>
            </a: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left[li];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while (ri &lt; right.size())</a:t>
            </a: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right[ri];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2400">
              <a:solidFill>
                <a:srgbClr val="53585F"/>
              </a:solidFill>
              <a:latin typeface="Courier New"/>
              <a:ea typeface="Courier New"/>
              <a:cs typeface="Courier New"/>
              <a:sym typeface="Courier New"/>
            </a:endParaRPr>
          </a:p>
        </p:txBody>
      </p:sp>
      <p:sp>
        <p:nvSpPr>
          <p:cNvPr id="140" name="Google Shape;140;p22"/>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Merge Sort: merge</a:t>
            </a:r>
            <a:endParaRPr/>
          </a:p>
        </p:txBody>
      </p:sp>
      <p:sp>
        <p:nvSpPr>
          <p:cNvPr id="141" name="Google Shape;141;p22"/>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How many elements do we access?</a:t>
            </a:r>
            <a:endParaRPr/>
          </a:p>
        </p:txBody>
      </p:sp>
      <p:sp>
        <p:nvSpPr>
          <p:cNvPr id="142" name="Google Shape;142;p22"/>
          <p:cNvSpPr txBox="1"/>
          <p:nvPr>
            <p:ph idx="1" type="body"/>
          </p:nvPr>
        </p:nvSpPr>
        <p:spPr>
          <a:xfrm>
            <a:off x="1524000" y="4304150"/>
            <a:ext cx="10871100" cy="90762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void merge(vector&lt;int&gt; &amp;vec, int l, int m, int r) {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auto left = vector&lt;int&gt;();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auto right = vector&lt;int&gt;();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for (int i = l; i &lt;=m; i++)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left.push_back(vec[i]);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for (int i = m+1; i &lt;= r;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right.push_back(vec[i]);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li = 0;</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ri = 0;</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i = l;</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while (li &lt; left.size() &amp;&amp; ri &lt; right.size())</a:t>
            </a: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if (left[li] &lt; right[ri])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left[li];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 else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right[ri];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p:txBody>
      </p:sp>
      <p:sp>
        <p:nvSpPr>
          <p:cNvPr id="143" name="Google Shape;143;p22"/>
          <p:cNvSpPr txBox="1"/>
          <p:nvPr/>
        </p:nvSpPr>
        <p:spPr>
          <a:xfrm>
            <a:off x="12463825" y="9632025"/>
            <a:ext cx="11019000" cy="3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000">
                <a:solidFill>
                  <a:schemeClr val="dk1"/>
                </a:solidFill>
              </a:rPr>
              <a:t>We access everything in left and right once.</a:t>
            </a:r>
            <a:endParaRPr sz="70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12395200" y="4304150"/>
            <a:ext cx="10871100" cy="60960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while (li &lt; left.size())</a:t>
            </a: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left[li];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while (ri &lt; right.size())</a:t>
            </a: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right[ri];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2400">
              <a:solidFill>
                <a:srgbClr val="53585F"/>
              </a:solidFill>
              <a:latin typeface="Courier New"/>
              <a:ea typeface="Courier New"/>
              <a:cs typeface="Courier New"/>
              <a:sym typeface="Courier New"/>
            </a:endParaRPr>
          </a:p>
        </p:txBody>
      </p:sp>
      <p:sp>
        <p:nvSpPr>
          <p:cNvPr id="149" name="Google Shape;149;p23"/>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Merge Sort: merge</a:t>
            </a:r>
            <a:endParaRPr/>
          </a:p>
        </p:txBody>
      </p:sp>
      <p:sp>
        <p:nvSpPr>
          <p:cNvPr id="150" name="Google Shape;150;p23"/>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How many elements do we access?</a:t>
            </a:r>
            <a:endParaRPr/>
          </a:p>
        </p:txBody>
      </p:sp>
      <p:sp>
        <p:nvSpPr>
          <p:cNvPr id="151" name="Google Shape;151;p23"/>
          <p:cNvSpPr txBox="1"/>
          <p:nvPr>
            <p:ph idx="1" type="body"/>
          </p:nvPr>
        </p:nvSpPr>
        <p:spPr>
          <a:xfrm>
            <a:off x="1524000" y="4304150"/>
            <a:ext cx="10871100" cy="90762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void merge(vector&lt;int&gt; &amp;vec, int l, int m, int r) {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auto left = vector&lt;int&gt;();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auto right = vector&lt;int&gt;();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for (int i = l; i &lt;=m; i++)</a:t>
            </a: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left.push_back(vec[i]);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for (int i = m+1; i &lt;= r; i++)</a:t>
            </a:r>
            <a:endParaRPr b="1"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right.push_back(vec[i]);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li = 0;</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ri = 0;</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i = l;</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while (li &lt; left.size() &amp;&amp; ri &lt; right.size())</a:t>
            </a: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if (left[li] &lt; right[ri])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left[li];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 else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right[ri];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p:txBody>
      </p:sp>
      <p:sp>
        <p:nvSpPr>
          <p:cNvPr id="152" name="Google Shape;152;p23"/>
          <p:cNvSpPr txBox="1"/>
          <p:nvPr/>
        </p:nvSpPr>
        <p:spPr>
          <a:xfrm>
            <a:off x="12463825" y="9632025"/>
            <a:ext cx="11019000" cy="3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600">
                <a:solidFill>
                  <a:schemeClr val="dk1"/>
                </a:solidFill>
              </a:rPr>
              <a:t>left.size() + right.size() = r - l</a:t>
            </a:r>
            <a:endParaRPr sz="6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idx="1" type="body"/>
          </p:nvPr>
        </p:nvSpPr>
        <p:spPr>
          <a:xfrm>
            <a:off x="12395200" y="4304150"/>
            <a:ext cx="10871100" cy="60960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while (li &lt; left.size())</a:t>
            </a: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left[li];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while (ri &lt; right.size())</a:t>
            </a: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right[ri];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2400">
              <a:solidFill>
                <a:srgbClr val="53585F"/>
              </a:solidFill>
              <a:latin typeface="Courier New"/>
              <a:ea typeface="Courier New"/>
              <a:cs typeface="Courier New"/>
              <a:sym typeface="Courier New"/>
            </a:endParaRPr>
          </a:p>
        </p:txBody>
      </p:sp>
      <p:sp>
        <p:nvSpPr>
          <p:cNvPr id="158" name="Google Shape;158;p24"/>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Merge Sort: merge</a:t>
            </a:r>
            <a:endParaRPr/>
          </a:p>
        </p:txBody>
      </p:sp>
      <p:sp>
        <p:nvSpPr>
          <p:cNvPr id="159" name="Google Shape;159;p24"/>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How many elements do we access?</a:t>
            </a:r>
            <a:endParaRPr/>
          </a:p>
        </p:txBody>
      </p:sp>
      <p:sp>
        <p:nvSpPr>
          <p:cNvPr id="160" name="Google Shape;160;p24"/>
          <p:cNvSpPr txBox="1"/>
          <p:nvPr>
            <p:ph idx="1" type="body"/>
          </p:nvPr>
        </p:nvSpPr>
        <p:spPr>
          <a:xfrm>
            <a:off x="1524000" y="4304150"/>
            <a:ext cx="10871100" cy="90762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void merge(vector&lt;int&gt; &amp;vec, int l, int m, int r) {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auto left = vector&lt;int&gt;();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auto right = vector&lt;int&gt;();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for (int i = l; i &lt;=m; i++)</a:t>
            </a: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left.push_back(vec[i]);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for (int i = m+1; i &lt;= r; i++)</a:t>
            </a:r>
            <a:endParaRPr b="1"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right.push_back(vec[i]);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li = 0;</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ri = 0;</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i = l;</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while (li &lt; left.size() &amp;&amp; ri &lt; right.size())</a:t>
            </a: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if (left[li] &lt; right[ri])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left[li];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 else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right[ri];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p:txBody>
      </p:sp>
      <p:sp>
        <p:nvSpPr>
          <p:cNvPr id="161" name="Google Shape;161;p24"/>
          <p:cNvSpPr txBox="1"/>
          <p:nvPr/>
        </p:nvSpPr>
        <p:spPr>
          <a:xfrm>
            <a:off x="12463825" y="9632025"/>
            <a:ext cx="11019000" cy="3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600">
                <a:solidFill>
                  <a:schemeClr val="dk1"/>
                </a:solidFill>
              </a:rPr>
              <a:t>left.size() + right.size() = r - l</a:t>
            </a:r>
            <a:endParaRPr sz="6600">
              <a:solidFill>
                <a:schemeClr val="dk1"/>
              </a:solidFill>
            </a:endParaRPr>
          </a:p>
          <a:p>
            <a:pPr indent="0" lvl="0" marL="0" rtl="0" algn="l">
              <a:spcBef>
                <a:spcPts val="0"/>
              </a:spcBef>
              <a:spcAft>
                <a:spcPts val="0"/>
              </a:spcAft>
              <a:buNone/>
            </a:pPr>
            <a:r>
              <a:rPr lang="en-US" sz="6600">
                <a:solidFill>
                  <a:schemeClr val="dk1"/>
                </a:solidFill>
              </a:rPr>
              <a:t>O(n) where n is the difference between r and l.</a:t>
            </a:r>
            <a:endParaRPr sz="6600">
              <a:solidFill>
                <a:schemeClr val="dk1"/>
              </a:solidFill>
            </a:endParaRPr>
          </a:p>
          <a:p>
            <a:pPr indent="0" lvl="0" marL="0" rtl="0" algn="l">
              <a:spcBef>
                <a:spcPts val="0"/>
              </a:spcBef>
              <a:spcAft>
                <a:spcPts val="0"/>
              </a:spcAft>
              <a:buClr>
                <a:srgbClr val="000000"/>
              </a:buClr>
              <a:buSzPts val="1100"/>
              <a:buFont typeface="Arial"/>
              <a:buNone/>
            </a:pPr>
            <a:r>
              <a:t/>
            </a:r>
            <a:endParaRPr sz="6600">
              <a:solidFill>
                <a:schemeClr val="dk1"/>
              </a:solidFill>
            </a:endParaRPr>
          </a:p>
          <a:p>
            <a:pPr indent="0" lvl="0" marL="0" rtl="0" algn="l">
              <a:spcBef>
                <a:spcPts val="0"/>
              </a:spcBef>
              <a:spcAft>
                <a:spcPts val="0"/>
              </a:spcAft>
              <a:buNone/>
            </a:pPr>
            <a:r>
              <a:t/>
            </a:r>
            <a:endParaRPr sz="6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7"/>
          <p:cNvSpPr/>
          <p:nvPr/>
        </p:nvSpPr>
        <p:spPr>
          <a:xfrm>
            <a:off x="921300" y="5183700"/>
            <a:ext cx="22633500" cy="4258800"/>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None/>
            </a:pPr>
            <a:r>
              <a:rPr b="0" i="0" lang="en-US" sz="7200" u="none" cap="none" strike="noStrike">
                <a:solidFill>
                  <a:srgbClr val="FFFFFF"/>
                </a:solidFill>
                <a:latin typeface="Arial"/>
                <a:ea typeface="Arial"/>
                <a:cs typeface="Arial"/>
                <a:sym typeface="Arial"/>
              </a:rPr>
              <a:t>CST 370 – ADVANCED ALGORITHMS</a:t>
            </a:r>
            <a:endParaRPr b="0" i="0" sz="7200" u="none" cap="none" strike="noStrike">
              <a:solidFill>
                <a:srgbClr val="FFFFFF"/>
              </a:solidFill>
              <a:latin typeface="Arial"/>
              <a:ea typeface="Arial"/>
              <a:cs typeface="Arial"/>
              <a:sym typeface="Arial"/>
            </a:endParaRPr>
          </a:p>
          <a:p>
            <a:pPr indent="0" lvl="0" marL="0" marR="0" rtl="0" algn="ctr">
              <a:lnSpc>
                <a:spcPct val="80000"/>
              </a:lnSpc>
              <a:spcBef>
                <a:spcPts val="0"/>
              </a:spcBef>
              <a:spcAft>
                <a:spcPts val="0"/>
              </a:spcAft>
              <a:buNone/>
            </a:pPr>
            <a:r>
              <a:t/>
            </a:r>
            <a:endParaRPr b="1" i="0" sz="8000" u="none" cap="none" strike="noStrike">
              <a:solidFill>
                <a:srgbClr val="FFFFFF"/>
              </a:solidFill>
              <a:latin typeface="Arial"/>
              <a:ea typeface="Arial"/>
              <a:cs typeface="Arial"/>
              <a:sym typeface="Arial"/>
            </a:endParaRPr>
          </a:p>
          <a:p>
            <a:pPr indent="0" lvl="0" marL="0" marR="0" rtl="0" algn="ctr">
              <a:lnSpc>
                <a:spcPct val="80000"/>
              </a:lnSpc>
              <a:spcBef>
                <a:spcPts val="0"/>
              </a:spcBef>
              <a:spcAft>
                <a:spcPts val="0"/>
              </a:spcAft>
              <a:buNone/>
            </a:pPr>
            <a:r>
              <a:rPr b="1" lang="en-US" sz="9600">
                <a:solidFill>
                  <a:schemeClr val="lt1"/>
                </a:solidFill>
              </a:rPr>
              <a:t>6.1 </a:t>
            </a:r>
            <a:r>
              <a:rPr b="1" lang="en-US" sz="9600">
                <a:solidFill>
                  <a:srgbClr val="FFFFFF"/>
                </a:solidFill>
              </a:rPr>
              <a:t>Other techniques for approximating Big O</a:t>
            </a:r>
            <a:endParaRPr b="1" sz="9600">
              <a:solidFill>
                <a:srgbClr val="FFFFFF"/>
              </a:solidFill>
            </a:endParaRPr>
          </a:p>
          <a:p>
            <a:pPr indent="0" lvl="0" marL="0" marR="0" rtl="0" algn="ctr">
              <a:lnSpc>
                <a:spcPct val="80000"/>
              </a:lnSpc>
              <a:spcBef>
                <a:spcPts val="0"/>
              </a:spcBef>
              <a:spcAft>
                <a:spcPts val="0"/>
              </a:spcAft>
              <a:buNone/>
            </a:pPr>
            <a:r>
              <a:t/>
            </a:r>
            <a:endParaRPr b="1" sz="9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idx="1" type="body"/>
          </p:nvPr>
        </p:nvSpPr>
        <p:spPr>
          <a:xfrm>
            <a:off x="12395200" y="4304150"/>
            <a:ext cx="10871100" cy="60960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while (li &lt; left.size())</a:t>
            </a: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left[li];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while (ri &lt; right.size())</a:t>
            </a: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right[ri];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2400">
              <a:solidFill>
                <a:srgbClr val="53585F"/>
              </a:solidFill>
              <a:latin typeface="Courier New"/>
              <a:ea typeface="Courier New"/>
              <a:cs typeface="Courier New"/>
              <a:sym typeface="Courier New"/>
            </a:endParaRPr>
          </a:p>
        </p:txBody>
      </p:sp>
      <p:sp>
        <p:nvSpPr>
          <p:cNvPr id="167" name="Google Shape;167;p25"/>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Merge Sort: merge</a:t>
            </a:r>
            <a:endParaRPr/>
          </a:p>
        </p:txBody>
      </p:sp>
      <p:sp>
        <p:nvSpPr>
          <p:cNvPr id="168" name="Google Shape;168;p25"/>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How many elements do we access?</a:t>
            </a:r>
            <a:endParaRPr/>
          </a:p>
        </p:txBody>
      </p:sp>
      <p:sp>
        <p:nvSpPr>
          <p:cNvPr id="169" name="Google Shape;169;p25"/>
          <p:cNvSpPr txBox="1"/>
          <p:nvPr>
            <p:ph idx="1" type="body"/>
          </p:nvPr>
        </p:nvSpPr>
        <p:spPr>
          <a:xfrm>
            <a:off x="1524000" y="4304150"/>
            <a:ext cx="10871100" cy="90762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void merge(vector&lt;int&gt; &amp;vec, int l, int m, int r) {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auto left = vector&lt;int&gt;();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auto right = vector&lt;int&gt;();</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for (int i = l; i &lt;=m; i++)</a:t>
            </a: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left.push_back(vec[i]);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for (int i = m+1; i &lt;= r; i++)</a:t>
            </a:r>
            <a:endParaRPr b="1"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right.push_back(vec[i]);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li = 0;</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ri = 0;</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int i = l;</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r>
              <a:rPr b="1" lang="en-US" sz="2400">
                <a:solidFill>
                  <a:srgbClr val="53585F"/>
                </a:solidFill>
                <a:latin typeface="Courier New"/>
                <a:ea typeface="Courier New"/>
                <a:cs typeface="Courier New"/>
                <a:sym typeface="Courier New"/>
              </a:rPr>
              <a:t>while (li &lt; left.size() &amp;&amp; ri &lt; right.size())</a:t>
            </a: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if (left[li] &lt; right[ri])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left[li];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li++;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 else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vec[i] = right[ri];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ri++;</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2400">
                <a:solidFill>
                  <a:srgbClr val="53585F"/>
                </a:solidFill>
                <a:latin typeface="Courier New"/>
                <a:ea typeface="Courier New"/>
                <a:cs typeface="Courier New"/>
                <a:sym typeface="Courier New"/>
              </a:rPr>
              <a:t>  }</a:t>
            </a:r>
            <a:endParaRPr sz="2400">
              <a:solidFill>
                <a:srgbClr val="53585F"/>
              </a:solidFill>
              <a:latin typeface="Courier New"/>
              <a:ea typeface="Courier New"/>
              <a:cs typeface="Courier New"/>
              <a:sym typeface="Courier New"/>
            </a:endParaRPr>
          </a:p>
        </p:txBody>
      </p:sp>
      <p:sp>
        <p:nvSpPr>
          <p:cNvPr id="170" name="Google Shape;170;p25"/>
          <p:cNvSpPr txBox="1"/>
          <p:nvPr/>
        </p:nvSpPr>
        <p:spPr>
          <a:xfrm>
            <a:off x="12463825" y="9632025"/>
            <a:ext cx="11019000" cy="3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600">
                <a:solidFill>
                  <a:schemeClr val="dk1"/>
                </a:solidFill>
              </a:rPr>
              <a:t>Total time complexity: O(n)</a:t>
            </a:r>
            <a:endParaRPr sz="6600">
              <a:solidFill>
                <a:schemeClr val="dk1"/>
              </a:solidFill>
            </a:endParaRPr>
          </a:p>
          <a:p>
            <a:pPr indent="0" lvl="0" marL="0" rtl="0" algn="l">
              <a:spcBef>
                <a:spcPts val="0"/>
              </a:spcBef>
              <a:spcAft>
                <a:spcPts val="0"/>
              </a:spcAft>
              <a:buNone/>
            </a:pPr>
            <a:r>
              <a:t/>
            </a:r>
            <a:endParaRPr sz="6600">
              <a:solidFill>
                <a:schemeClr val="dk1"/>
              </a:solidFill>
            </a:endParaRPr>
          </a:p>
          <a:p>
            <a:pPr indent="0" lvl="0" marL="0" rtl="0" algn="l">
              <a:spcBef>
                <a:spcPts val="0"/>
              </a:spcBef>
              <a:spcAft>
                <a:spcPts val="0"/>
              </a:spcAft>
              <a:buNone/>
            </a:pPr>
            <a:r>
              <a:t/>
            </a:r>
            <a:endParaRPr sz="66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idx="1" type="body"/>
          </p:nvPr>
        </p:nvSpPr>
        <p:spPr>
          <a:xfrm>
            <a:off x="1524000" y="4079700"/>
            <a:ext cx="21336000" cy="8561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US"/>
              <a:t>Reasoning about input access.</a:t>
            </a:r>
            <a:endParaRPr/>
          </a:p>
          <a:p>
            <a:pPr indent="-673100" lvl="0" marL="914400" rtl="0" algn="l">
              <a:lnSpc>
                <a:spcPct val="120000"/>
              </a:lnSpc>
              <a:spcBef>
                <a:spcPts val="0"/>
              </a:spcBef>
              <a:spcAft>
                <a:spcPts val="0"/>
              </a:spcAft>
              <a:buSzPts val="7000"/>
              <a:buChar char="-"/>
            </a:pPr>
            <a:r>
              <a:rPr lang="en-US"/>
              <a:t> How many elements in the input does our algorithm access?</a:t>
            </a:r>
            <a:endParaRPr/>
          </a:p>
          <a:p>
            <a:pPr indent="-673100" lvl="0" marL="914400" rtl="0" algn="l">
              <a:lnSpc>
                <a:spcPct val="120000"/>
              </a:lnSpc>
              <a:spcBef>
                <a:spcPts val="0"/>
              </a:spcBef>
              <a:spcAft>
                <a:spcPts val="0"/>
              </a:spcAft>
              <a:buSzPts val="7000"/>
              <a:buChar char="-"/>
            </a:pPr>
            <a:r>
              <a:rPr lang="en-US"/>
              <a:t> How many operations / much memory does it take to run when we access an element?</a:t>
            </a:r>
            <a:endParaRPr/>
          </a:p>
          <a:p>
            <a:pPr indent="-825500" lvl="0" marL="1143000" rtl="0" algn="l">
              <a:lnSpc>
                <a:spcPct val="120000"/>
              </a:lnSpc>
              <a:spcBef>
                <a:spcPts val="0"/>
              </a:spcBef>
              <a:spcAft>
                <a:spcPts val="0"/>
              </a:spcAft>
              <a:buSzPts val="5000"/>
              <a:buFont typeface="Helvetica Neue"/>
              <a:buNone/>
            </a:pPr>
            <a:r>
              <a:t/>
            </a:r>
            <a:endParaRPr sz="5000"/>
          </a:p>
        </p:txBody>
      </p:sp>
      <p:sp>
        <p:nvSpPr>
          <p:cNvPr id="176" name="Google Shape;176;p2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9000"/>
              <a:t>Calculating Big O: Input Access</a:t>
            </a:r>
            <a:endParaRPr sz="9000"/>
          </a:p>
        </p:txBody>
      </p:sp>
      <p:sp>
        <p:nvSpPr>
          <p:cNvPr id="177" name="Google Shape;177;p2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approximation technique.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idx="1" type="body"/>
          </p:nvPr>
        </p:nvSpPr>
        <p:spPr>
          <a:xfrm>
            <a:off x="1524000" y="4079700"/>
            <a:ext cx="21336000" cy="8561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US"/>
              <a:t>Creating and solving a Recurrence Relation.</a:t>
            </a:r>
            <a:endParaRPr/>
          </a:p>
          <a:p>
            <a:pPr indent="-673100" lvl="0" marL="914400" rtl="0" algn="l">
              <a:lnSpc>
                <a:spcPct val="120000"/>
              </a:lnSpc>
              <a:spcBef>
                <a:spcPts val="0"/>
              </a:spcBef>
              <a:spcAft>
                <a:spcPts val="0"/>
              </a:spcAft>
              <a:buSzPts val="7000"/>
              <a:buChar char="-"/>
            </a:pPr>
            <a:r>
              <a:rPr lang="en-US"/>
              <a:t> Create a set of equations to describe the complexity of a recursive algorithm.</a:t>
            </a:r>
            <a:endParaRPr/>
          </a:p>
          <a:p>
            <a:pPr indent="-673100" lvl="0" marL="914400" rtl="0" algn="l">
              <a:lnSpc>
                <a:spcPct val="120000"/>
              </a:lnSpc>
              <a:spcBef>
                <a:spcPts val="0"/>
              </a:spcBef>
              <a:spcAft>
                <a:spcPts val="0"/>
              </a:spcAft>
              <a:buSzPts val="7000"/>
              <a:buChar char="-"/>
            </a:pPr>
            <a:r>
              <a:rPr lang="en-US"/>
              <a:t> Solve the set of equations (probably using logarithms)</a:t>
            </a:r>
            <a:endParaRPr/>
          </a:p>
          <a:p>
            <a:pPr indent="-825500" lvl="0" marL="1143000" rtl="0" algn="l">
              <a:lnSpc>
                <a:spcPct val="120000"/>
              </a:lnSpc>
              <a:spcBef>
                <a:spcPts val="0"/>
              </a:spcBef>
              <a:spcAft>
                <a:spcPts val="0"/>
              </a:spcAft>
              <a:buSzPts val="5000"/>
              <a:buFont typeface="Helvetica Neue"/>
              <a:buNone/>
            </a:pPr>
            <a:r>
              <a:t/>
            </a:r>
            <a:endParaRPr sz="5000"/>
          </a:p>
        </p:txBody>
      </p:sp>
      <p:sp>
        <p:nvSpPr>
          <p:cNvPr id="183" name="Google Shape;183;p2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9000"/>
              <a:t>Calculating Big O: Recurrences</a:t>
            </a:r>
            <a:endParaRPr sz="9000"/>
          </a:p>
        </p:txBody>
      </p:sp>
      <p:sp>
        <p:nvSpPr>
          <p:cNvPr id="184" name="Google Shape;184;p2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 more mathematical technique.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idx="1" type="body"/>
          </p:nvPr>
        </p:nvSpPr>
        <p:spPr>
          <a:xfrm>
            <a:off x="1524000" y="4079700"/>
            <a:ext cx="13116600" cy="8561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US" sz="6000"/>
              <a:t>Logarthims: Used when you divide by a constant repeatedly.</a:t>
            </a:r>
            <a:endParaRPr sz="6000"/>
          </a:p>
          <a:p>
            <a:pPr indent="0" lvl="0" marL="0" rtl="0" algn="l">
              <a:lnSpc>
                <a:spcPct val="120000"/>
              </a:lnSpc>
              <a:spcBef>
                <a:spcPts val="0"/>
              </a:spcBef>
              <a:spcAft>
                <a:spcPts val="0"/>
              </a:spcAft>
              <a:buNone/>
            </a:pPr>
            <a:r>
              <a:t/>
            </a:r>
            <a:endParaRPr sz="6000"/>
          </a:p>
          <a:p>
            <a:pPr indent="-609600" lvl="0" marL="457200" rtl="0" algn="l">
              <a:lnSpc>
                <a:spcPct val="120000"/>
              </a:lnSpc>
              <a:spcBef>
                <a:spcPts val="0"/>
              </a:spcBef>
              <a:spcAft>
                <a:spcPts val="0"/>
              </a:spcAft>
              <a:buSzPts val="6000"/>
              <a:buChar char="-"/>
            </a:pPr>
            <a:r>
              <a:rPr lang="en-US" sz="6000">
                <a:latin typeface="Courier New"/>
                <a:ea typeface="Courier New"/>
                <a:cs typeface="Courier New"/>
                <a:sym typeface="Courier New"/>
              </a:rPr>
              <a:t>log</a:t>
            </a:r>
            <a:r>
              <a:rPr baseline="-25000" lang="en-US" sz="6000">
                <a:latin typeface="Courier New"/>
                <a:ea typeface="Courier New"/>
                <a:cs typeface="Courier New"/>
                <a:sym typeface="Courier New"/>
              </a:rPr>
              <a:t>a</a:t>
            </a:r>
            <a:r>
              <a:rPr lang="en-US" sz="6000">
                <a:latin typeface="Courier New"/>
                <a:ea typeface="Courier New"/>
                <a:cs typeface="Courier New"/>
                <a:sym typeface="Courier New"/>
              </a:rPr>
              <a:t>(x)= b</a:t>
            </a:r>
            <a:r>
              <a:rPr lang="en-US" sz="6000"/>
              <a:t> if and only if   </a:t>
            </a:r>
            <a:r>
              <a:rPr lang="en-US" sz="6000">
                <a:latin typeface="Courier New"/>
                <a:ea typeface="Courier New"/>
                <a:cs typeface="Courier New"/>
                <a:sym typeface="Courier New"/>
              </a:rPr>
              <a:t>a</a:t>
            </a:r>
            <a:r>
              <a:rPr baseline="30000" lang="en-US" sz="6000">
                <a:latin typeface="Courier New"/>
                <a:ea typeface="Courier New"/>
                <a:cs typeface="Courier New"/>
                <a:sym typeface="Courier New"/>
              </a:rPr>
              <a:t>b </a:t>
            </a:r>
            <a:r>
              <a:rPr lang="en-US" sz="6000">
                <a:latin typeface="Courier New"/>
                <a:ea typeface="Courier New"/>
                <a:cs typeface="Courier New"/>
                <a:sym typeface="Courier New"/>
              </a:rPr>
              <a:t>= x</a:t>
            </a:r>
            <a:endParaRPr sz="6000">
              <a:latin typeface="Courier New"/>
              <a:ea typeface="Courier New"/>
              <a:cs typeface="Courier New"/>
              <a:sym typeface="Courier New"/>
            </a:endParaRPr>
          </a:p>
          <a:p>
            <a:pPr indent="-609600" lvl="0" marL="457200" rtl="0" algn="l">
              <a:spcBef>
                <a:spcPts val="0"/>
              </a:spcBef>
              <a:spcAft>
                <a:spcPts val="0"/>
              </a:spcAft>
              <a:buSzPts val="6000"/>
              <a:buFont typeface="Courier New"/>
              <a:buChar char="-"/>
            </a:pPr>
            <a:r>
              <a:rPr lang="en-US" sz="6000">
                <a:latin typeface="Courier New"/>
                <a:ea typeface="Courier New"/>
                <a:cs typeface="Courier New"/>
                <a:sym typeface="Courier New"/>
              </a:rPr>
              <a:t>log</a:t>
            </a:r>
            <a:r>
              <a:rPr baseline="-25000" lang="en-US" sz="6000">
                <a:latin typeface="Courier New"/>
                <a:ea typeface="Courier New"/>
                <a:cs typeface="Courier New"/>
                <a:sym typeface="Courier New"/>
              </a:rPr>
              <a:t>a</a:t>
            </a:r>
            <a:r>
              <a:rPr lang="en-US" sz="6000">
                <a:latin typeface="Courier New"/>
                <a:ea typeface="Courier New"/>
                <a:cs typeface="Courier New"/>
                <a:sym typeface="Courier New"/>
              </a:rPr>
              <a:t>(x/y)= log</a:t>
            </a:r>
            <a:r>
              <a:rPr baseline="-25000" lang="en-US" sz="6000">
                <a:latin typeface="Courier New"/>
                <a:ea typeface="Courier New"/>
                <a:cs typeface="Courier New"/>
                <a:sym typeface="Courier New"/>
              </a:rPr>
              <a:t>a</a:t>
            </a:r>
            <a:r>
              <a:rPr lang="en-US" sz="6000">
                <a:latin typeface="Courier New"/>
                <a:ea typeface="Courier New"/>
                <a:cs typeface="Courier New"/>
                <a:sym typeface="Courier New"/>
              </a:rPr>
              <a:t>(x) - log</a:t>
            </a:r>
            <a:r>
              <a:rPr baseline="-25000" lang="en-US" sz="6000">
                <a:latin typeface="Courier New"/>
                <a:ea typeface="Courier New"/>
                <a:cs typeface="Courier New"/>
                <a:sym typeface="Courier New"/>
              </a:rPr>
              <a:t>a</a:t>
            </a:r>
            <a:r>
              <a:rPr lang="en-US" sz="6000">
                <a:latin typeface="Courier New"/>
                <a:ea typeface="Courier New"/>
                <a:cs typeface="Courier New"/>
                <a:sym typeface="Courier New"/>
              </a:rPr>
              <a:t>(y)</a:t>
            </a:r>
            <a:endParaRPr sz="6000">
              <a:latin typeface="Courier New"/>
              <a:ea typeface="Courier New"/>
              <a:cs typeface="Courier New"/>
              <a:sym typeface="Courier New"/>
            </a:endParaRPr>
          </a:p>
          <a:p>
            <a:pPr indent="0" lvl="0" marL="457200" rtl="0" algn="l">
              <a:spcBef>
                <a:spcPts val="0"/>
              </a:spcBef>
              <a:spcAft>
                <a:spcPts val="0"/>
              </a:spcAft>
              <a:buNone/>
            </a:pPr>
            <a:r>
              <a:t/>
            </a:r>
            <a:endParaRPr sz="6000">
              <a:latin typeface="Courier New"/>
              <a:ea typeface="Courier New"/>
              <a:cs typeface="Courier New"/>
              <a:sym typeface="Courier New"/>
            </a:endParaRPr>
          </a:p>
          <a:p>
            <a:pPr indent="0" lvl="0" marL="457200" rtl="0" algn="l">
              <a:spcBef>
                <a:spcPts val="0"/>
              </a:spcBef>
              <a:spcAft>
                <a:spcPts val="0"/>
              </a:spcAft>
              <a:buNone/>
            </a:pPr>
            <a:r>
              <a:t/>
            </a:r>
            <a:endParaRPr sz="6000">
              <a:latin typeface="Courier New"/>
              <a:ea typeface="Courier New"/>
              <a:cs typeface="Courier New"/>
              <a:sym typeface="Courier New"/>
            </a:endParaRPr>
          </a:p>
        </p:txBody>
      </p:sp>
      <p:sp>
        <p:nvSpPr>
          <p:cNvPr id="190" name="Google Shape;190;p2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9000"/>
              <a:t>Calculating Big O: Recurrences</a:t>
            </a:r>
            <a:endParaRPr sz="9000"/>
          </a:p>
        </p:txBody>
      </p:sp>
      <p:sp>
        <p:nvSpPr>
          <p:cNvPr id="191" name="Google Shape;191;p2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 mathematical refresher.</a:t>
            </a:r>
            <a:endParaRPr/>
          </a:p>
        </p:txBody>
      </p:sp>
      <p:pic>
        <p:nvPicPr>
          <p:cNvPr id="192" name="Google Shape;192;p28"/>
          <p:cNvPicPr preferRelativeResize="0"/>
          <p:nvPr/>
        </p:nvPicPr>
        <p:blipFill>
          <a:blip r:embed="rId3">
            <a:alphaModFix/>
          </a:blip>
          <a:stretch>
            <a:fillRect/>
          </a:stretch>
        </p:blipFill>
        <p:spPr>
          <a:xfrm>
            <a:off x="15356700" y="4038500"/>
            <a:ext cx="8583974" cy="6837001"/>
          </a:xfrm>
          <a:prstGeom prst="rect">
            <a:avLst/>
          </a:prstGeom>
          <a:noFill/>
          <a:ln>
            <a:noFill/>
          </a:ln>
        </p:spPr>
      </p:pic>
      <p:sp>
        <p:nvSpPr>
          <p:cNvPr id="193" name="Google Shape;193;p28"/>
          <p:cNvSpPr txBox="1"/>
          <p:nvPr/>
        </p:nvSpPr>
        <p:spPr>
          <a:xfrm>
            <a:off x="1524000" y="11588825"/>
            <a:ext cx="21336000" cy="12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solidFill>
                  <a:schemeClr val="dk1"/>
                </a:solidFill>
                <a:latin typeface="Courier New"/>
                <a:ea typeface="Courier New"/>
                <a:cs typeface="Courier New"/>
                <a:sym typeface="Courier New"/>
              </a:rPr>
              <a:t>log(n) </a:t>
            </a:r>
            <a:r>
              <a:rPr lang="en-US" sz="6000">
                <a:solidFill>
                  <a:schemeClr val="dk1"/>
                </a:solidFill>
              </a:rPr>
              <a:t>almost always means </a:t>
            </a:r>
            <a:r>
              <a:rPr lang="en-US" sz="6000">
                <a:solidFill>
                  <a:schemeClr val="dk1"/>
                </a:solidFill>
                <a:latin typeface="Courier New"/>
                <a:ea typeface="Courier New"/>
                <a:cs typeface="Courier New"/>
                <a:sym typeface="Courier New"/>
              </a:rPr>
              <a:t>log</a:t>
            </a:r>
            <a:r>
              <a:rPr baseline="-25000" lang="en-US" sz="6000">
                <a:solidFill>
                  <a:schemeClr val="dk1"/>
                </a:solidFill>
                <a:latin typeface="Courier New"/>
                <a:ea typeface="Courier New"/>
                <a:cs typeface="Courier New"/>
                <a:sym typeface="Courier New"/>
              </a:rPr>
              <a:t>2</a:t>
            </a:r>
            <a:r>
              <a:rPr lang="en-US" sz="6000">
                <a:solidFill>
                  <a:schemeClr val="dk1"/>
                </a:solidFill>
                <a:latin typeface="Courier New"/>
                <a:ea typeface="Courier New"/>
                <a:cs typeface="Courier New"/>
                <a:sym typeface="Courier New"/>
              </a:rPr>
              <a:t>(n)</a:t>
            </a:r>
            <a:r>
              <a:rPr lang="en-US" sz="6000">
                <a:solidFill>
                  <a:schemeClr val="dk1"/>
                </a:solidFill>
              </a:rPr>
              <a:t> in computer science.</a:t>
            </a:r>
            <a:endParaRPr sz="60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idx="1" type="body"/>
          </p:nvPr>
        </p:nvSpPr>
        <p:spPr>
          <a:xfrm>
            <a:off x="1524000" y="4826000"/>
            <a:ext cx="21336000" cy="45171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void mergeSort(vector&lt;int&gt; &amp;vec, int l, int r)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if (r - l &gt; 0) { </a:t>
            </a:r>
            <a:r>
              <a:rPr lang="en-US" sz="2900">
                <a:solidFill>
                  <a:srgbClr val="00B0F0"/>
                </a:solidFill>
                <a:latin typeface="Courier New"/>
                <a:ea typeface="Courier New"/>
                <a:cs typeface="Courier New"/>
                <a:sym typeface="Courier New"/>
              </a:rPr>
              <a:t>// O(1)</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int m = (l + r) / 2; </a:t>
            </a:r>
            <a:r>
              <a:rPr lang="en-US" sz="2900">
                <a:solidFill>
                  <a:srgbClr val="00B0F0"/>
                </a:solidFill>
                <a:latin typeface="Courier New"/>
                <a:ea typeface="Courier New"/>
                <a:cs typeface="Courier New"/>
                <a:sym typeface="Courier New"/>
              </a:rPr>
              <a:t>// O(1)</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mergeSort(vec, l, m); </a:t>
            </a:r>
            <a:r>
              <a:rPr lang="en-US" sz="2900">
                <a:solidFill>
                  <a:srgbClr val="00B0F0"/>
                </a:solidFill>
                <a:latin typeface="Courier New"/>
                <a:ea typeface="Courier New"/>
                <a:cs typeface="Courier New"/>
                <a:sym typeface="Courier New"/>
              </a:rPr>
              <a:t>//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mergeSort(vec, m + 1, r); </a:t>
            </a:r>
            <a:r>
              <a:rPr lang="en-US" sz="2900">
                <a:solidFill>
                  <a:srgbClr val="00B0F0"/>
                </a:solidFill>
                <a:latin typeface="Courier New"/>
                <a:ea typeface="Courier New"/>
                <a:cs typeface="Courier New"/>
                <a:sym typeface="Courier New"/>
              </a:rPr>
              <a:t>//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merge(vec, l, m, r); </a:t>
            </a:r>
            <a:r>
              <a:rPr lang="en-US" sz="2900">
                <a:solidFill>
                  <a:srgbClr val="00B0F0"/>
                </a:solidFill>
                <a:latin typeface="Courier New"/>
                <a:ea typeface="Courier New"/>
                <a:cs typeface="Courier New"/>
                <a:sym typeface="Courier New"/>
              </a:rPr>
              <a:t>// O(n)</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a:t>
            </a:r>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
        <p:nvSpPr>
          <p:cNvPr id="199" name="Google Shape;199;p2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Sort</a:t>
            </a:r>
            <a:endParaRPr/>
          </a:p>
        </p:txBody>
      </p:sp>
      <p:sp>
        <p:nvSpPr>
          <p:cNvPr id="200" name="Google Shape;200;p2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Sort: sort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idx="1" type="body"/>
          </p:nvPr>
        </p:nvSpPr>
        <p:spPr>
          <a:xfrm>
            <a:off x="1524000" y="4826000"/>
            <a:ext cx="21336000" cy="45171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void mergeSort(vector&lt;int&gt; &amp;vec, int l, int r)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if (r - l &gt; 0) { </a:t>
            </a:r>
            <a:r>
              <a:rPr lang="en-US" sz="2900">
                <a:solidFill>
                  <a:srgbClr val="00B0F0"/>
                </a:solidFill>
                <a:latin typeface="Courier New"/>
                <a:ea typeface="Courier New"/>
                <a:cs typeface="Courier New"/>
                <a:sym typeface="Courier New"/>
              </a:rPr>
              <a:t>// O(1)</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int m = (l + r) / 2; </a:t>
            </a:r>
            <a:r>
              <a:rPr lang="en-US" sz="2900">
                <a:solidFill>
                  <a:srgbClr val="00B0F0"/>
                </a:solidFill>
                <a:latin typeface="Courier New"/>
                <a:ea typeface="Courier New"/>
                <a:cs typeface="Courier New"/>
                <a:sym typeface="Courier New"/>
              </a:rPr>
              <a:t>// O(1)</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mergeSort(vec, l, m); </a:t>
            </a:r>
            <a:r>
              <a:rPr lang="en-US" sz="2900">
                <a:solidFill>
                  <a:srgbClr val="00B0F0"/>
                </a:solidFill>
                <a:latin typeface="Courier New"/>
                <a:ea typeface="Courier New"/>
                <a:cs typeface="Courier New"/>
                <a:sym typeface="Courier New"/>
              </a:rPr>
              <a:t>// T(n/2)</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mergeSort(vec, m + 1, r); </a:t>
            </a:r>
            <a:r>
              <a:rPr lang="en-US" sz="2900">
                <a:solidFill>
                  <a:srgbClr val="00B0F0"/>
                </a:solidFill>
                <a:latin typeface="Courier New"/>
                <a:ea typeface="Courier New"/>
                <a:cs typeface="Courier New"/>
                <a:sym typeface="Courier New"/>
              </a:rPr>
              <a:t>// T(n/2)</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merge(vec, l, m, r); </a:t>
            </a:r>
            <a:r>
              <a:rPr lang="en-US" sz="2900">
                <a:solidFill>
                  <a:srgbClr val="00B0F0"/>
                </a:solidFill>
                <a:latin typeface="Courier New"/>
                <a:ea typeface="Courier New"/>
                <a:cs typeface="Courier New"/>
                <a:sym typeface="Courier New"/>
              </a:rPr>
              <a:t>// O(n)</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p:txBody>
      </p:sp>
      <p:sp>
        <p:nvSpPr>
          <p:cNvPr id="206" name="Google Shape;206;p3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Creating the Recurrence Relation</a:t>
            </a:r>
            <a:endParaRPr/>
          </a:p>
        </p:txBody>
      </p:sp>
      <p:sp>
        <p:nvSpPr>
          <p:cNvPr id="207" name="Google Shape;207;p30"/>
          <p:cNvSpPr txBox="1"/>
          <p:nvPr/>
        </p:nvSpPr>
        <p:spPr>
          <a:xfrm>
            <a:off x="1483325" y="9574225"/>
            <a:ext cx="11943600" cy="3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solidFill>
                  <a:schemeClr val="dk1"/>
                </a:solidFill>
              </a:rPr>
              <a:t>T(1) = O(1)</a:t>
            </a:r>
            <a:endParaRPr sz="6000">
              <a:solidFill>
                <a:schemeClr val="dk1"/>
              </a:solidFill>
            </a:endParaRPr>
          </a:p>
          <a:p>
            <a:pPr indent="0" lvl="0" marL="0" rtl="0" algn="l">
              <a:spcBef>
                <a:spcPts val="0"/>
              </a:spcBef>
              <a:spcAft>
                <a:spcPts val="0"/>
              </a:spcAft>
              <a:buNone/>
            </a:pPr>
            <a:r>
              <a:rPr lang="en-US" sz="6000">
                <a:solidFill>
                  <a:schemeClr val="dk1"/>
                </a:solidFill>
              </a:rPr>
              <a:t>T(n) = 2*T(n/2) + O(n) + O(1)</a:t>
            </a:r>
            <a:endParaRPr sz="6000">
              <a:solidFill>
                <a:schemeClr val="dk1"/>
              </a:solidFill>
            </a:endParaRPr>
          </a:p>
        </p:txBody>
      </p:sp>
      <p:sp>
        <p:nvSpPr>
          <p:cNvPr id="208" name="Google Shape;208;p3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Sort: sort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idx="1" type="body"/>
          </p:nvPr>
        </p:nvSpPr>
        <p:spPr>
          <a:xfrm>
            <a:off x="1524000" y="4826000"/>
            <a:ext cx="10871100" cy="45171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void mergeSort(vector&lt;int&gt; &amp;vec, int l, int r)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if (r - l &gt; 0) { </a:t>
            </a:r>
            <a:r>
              <a:rPr lang="en-US" sz="2900">
                <a:solidFill>
                  <a:srgbClr val="00B0F0"/>
                </a:solidFill>
                <a:latin typeface="Courier New"/>
                <a:ea typeface="Courier New"/>
                <a:cs typeface="Courier New"/>
                <a:sym typeface="Courier New"/>
              </a:rPr>
              <a:t>// O(1)</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int m = (l + r) / 2; </a:t>
            </a:r>
            <a:r>
              <a:rPr lang="en-US" sz="2900">
                <a:solidFill>
                  <a:srgbClr val="00B0F0"/>
                </a:solidFill>
                <a:latin typeface="Courier New"/>
                <a:ea typeface="Courier New"/>
                <a:cs typeface="Courier New"/>
                <a:sym typeface="Courier New"/>
              </a:rPr>
              <a:t>// O(1)</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mergeSort(vec, l, m); </a:t>
            </a:r>
            <a:r>
              <a:rPr lang="en-US" sz="2900">
                <a:solidFill>
                  <a:srgbClr val="00B0F0"/>
                </a:solidFill>
                <a:latin typeface="Courier New"/>
                <a:ea typeface="Courier New"/>
                <a:cs typeface="Courier New"/>
                <a:sym typeface="Courier New"/>
              </a:rPr>
              <a:t>// T(n/2)</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mergeSort(vec, m + 1, r); </a:t>
            </a:r>
            <a:r>
              <a:rPr lang="en-US" sz="2900">
                <a:solidFill>
                  <a:srgbClr val="00B0F0"/>
                </a:solidFill>
                <a:latin typeface="Courier New"/>
                <a:ea typeface="Courier New"/>
                <a:cs typeface="Courier New"/>
                <a:sym typeface="Courier New"/>
              </a:rPr>
              <a:t>// T(n/2)</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merge(vec, l, m, r); </a:t>
            </a:r>
            <a:r>
              <a:rPr lang="en-US" sz="2900">
                <a:solidFill>
                  <a:srgbClr val="00B0F0"/>
                </a:solidFill>
                <a:latin typeface="Courier New"/>
                <a:ea typeface="Courier New"/>
                <a:cs typeface="Courier New"/>
                <a:sym typeface="Courier New"/>
              </a:rPr>
              <a:t>// O(n)</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p:txBody>
      </p:sp>
      <p:sp>
        <p:nvSpPr>
          <p:cNvPr id="214" name="Google Shape;214;p3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Creating the Recurrence Relation</a:t>
            </a:r>
            <a:endParaRPr/>
          </a:p>
        </p:txBody>
      </p:sp>
      <p:sp>
        <p:nvSpPr>
          <p:cNvPr id="215" name="Google Shape;215;p31"/>
          <p:cNvSpPr txBox="1"/>
          <p:nvPr/>
        </p:nvSpPr>
        <p:spPr>
          <a:xfrm>
            <a:off x="1483325" y="9574225"/>
            <a:ext cx="11943600" cy="3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solidFill>
                  <a:schemeClr val="dk1"/>
                </a:solidFill>
              </a:rPr>
              <a:t>T(1) = c</a:t>
            </a:r>
            <a:endParaRPr sz="6000">
              <a:solidFill>
                <a:schemeClr val="dk1"/>
              </a:solidFill>
            </a:endParaRPr>
          </a:p>
          <a:p>
            <a:pPr indent="0" lvl="0" marL="0" rtl="0" algn="l">
              <a:spcBef>
                <a:spcPts val="0"/>
              </a:spcBef>
              <a:spcAft>
                <a:spcPts val="0"/>
              </a:spcAft>
              <a:buNone/>
            </a:pPr>
            <a:r>
              <a:rPr lang="en-US" sz="6000">
                <a:solidFill>
                  <a:schemeClr val="dk1"/>
                </a:solidFill>
              </a:rPr>
              <a:t>T(n) = 2*T(n/2) + kn + c</a:t>
            </a:r>
            <a:endParaRPr sz="6000">
              <a:solidFill>
                <a:schemeClr val="dk1"/>
              </a:solidFill>
            </a:endParaRPr>
          </a:p>
        </p:txBody>
      </p:sp>
      <p:sp>
        <p:nvSpPr>
          <p:cNvPr id="216" name="Google Shape;216;p3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Sort: sort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2"/>
          <p:cNvSpPr txBox="1"/>
          <p:nvPr>
            <p:ph idx="1" type="body"/>
          </p:nvPr>
        </p:nvSpPr>
        <p:spPr>
          <a:xfrm>
            <a:off x="1524000" y="4826000"/>
            <a:ext cx="10871100" cy="45171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void mergeSort(vector&lt;int&gt; &amp;vec, int l, int r)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if (r - l &gt; 0) { </a:t>
            </a:r>
            <a:r>
              <a:rPr lang="en-US" sz="2900">
                <a:solidFill>
                  <a:srgbClr val="00B0F0"/>
                </a:solidFill>
                <a:latin typeface="Courier New"/>
                <a:ea typeface="Courier New"/>
                <a:cs typeface="Courier New"/>
                <a:sym typeface="Courier New"/>
              </a:rPr>
              <a:t>// O(1)</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int m = (l + r) / 2; </a:t>
            </a:r>
            <a:r>
              <a:rPr lang="en-US" sz="2900">
                <a:solidFill>
                  <a:srgbClr val="00B0F0"/>
                </a:solidFill>
                <a:latin typeface="Courier New"/>
                <a:ea typeface="Courier New"/>
                <a:cs typeface="Courier New"/>
                <a:sym typeface="Courier New"/>
              </a:rPr>
              <a:t>// O(1)</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mergeSort(vec, l, m); </a:t>
            </a:r>
            <a:r>
              <a:rPr lang="en-US" sz="2900">
                <a:solidFill>
                  <a:srgbClr val="00B0F0"/>
                </a:solidFill>
                <a:latin typeface="Courier New"/>
                <a:ea typeface="Courier New"/>
                <a:cs typeface="Courier New"/>
                <a:sym typeface="Courier New"/>
              </a:rPr>
              <a:t>// T(n/2)</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mergeSort(vec, m + 1, r); </a:t>
            </a:r>
            <a:r>
              <a:rPr lang="en-US" sz="2900">
                <a:solidFill>
                  <a:srgbClr val="00B0F0"/>
                </a:solidFill>
                <a:latin typeface="Courier New"/>
                <a:ea typeface="Courier New"/>
                <a:cs typeface="Courier New"/>
                <a:sym typeface="Courier New"/>
              </a:rPr>
              <a:t>// T(n/2)</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merge(vec, l, m, r); </a:t>
            </a:r>
            <a:r>
              <a:rPr lang="en-US" sz="2900">
                <a:solidFill>
                  <a:srgbClr val="00B0F0"/>
                </a:solidFill>
                <a:latin typeface="Courier New"/>
                <a:ea typeface="Courier New"/>
                <a:cs typeface="Courier New"/>
                <a:sym typeface="Courier New"/>
              </a:rPr>
              <a:t>// O(n)</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p:txBody>
      </p:sp>
      <p:sp>
        <p:nvSpPr>
          <p:cNvPr id="222" name="Google Shape;222;p3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Sort: sort</a:t>
            </a:r>
            <a:endParaRPr/>
          </a:p>
        </p:txBody>
      </p:sp>
      <p:sp>
        <p:nvSpPr>
          <p:cNvPr id="223" name="Google Shape;223;p3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Solving the Recurrence Relation</a:t>
            </a:r>
            <a:endParaRPr/>
          </a:p>
        </p:txBody>
      </p:sp>
      <p:sp>
        <p:nvSpPr>
          <p:cNvPr id="224" name="Google Shape;224;p32"/>
          <p:cNvSpPr txBox="1"/>
          <p:nvPr>
            <p:ph idx="1" type="body"/>
          </p:nvPr>
        </p:nvSpPr>
        <p:spPr>
          <a:xfrm>
            <a:off x="13426925" y="4826000"/>
            <a:ext cx="10871100" cy="8369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T(n) = 2*T(n/2) + kn + 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2*(2*T(n/4) + n/2 + c) + kn + 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4*T(n/4) + 2kn + 3c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4*(2*T(n/8) + kn/4 + c) + 2kn + 3c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8*T(n/8) + 3kn + 7c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8*(2*T(n/16) + kn/8 + c) + 3kn + 7c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16*T(n/16) + 4kn + 15c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16*(2*T(n/32) + kn/16 + c) + 4kn + 15c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32*T(n/32) + 5kn + 31c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b="1" lang="en-US" sz="2900">
                <a:solidFill>
                  <a:srgbClr val="53585F"/>
                </a:solidFill>
                <a:latin typeface="Courier New"/>
                <a:ea typeface="Courier New"/>
                <a:cs typeface="Courier New"/>
                <a:sym typeface="Courier New"/>
              </a:rPr>
              <a:t>T(n) = 2^b * T(n/2^b) + b*kn + (2^b-1)*c</a:t>
            </a:r>
            <a:endParaRPr b="1"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
        <p:nvSpPr>
          <p:cNvPr id="225" name="Google Shape;225;p32"/>
          <p:cNvSpPr txBox="1"/>
          <p:nvPr/>
        </p:nvSpPr>
        <p:spPr>
          <a:xfrm>
            <a:off x="1483325" y="9574225"/>
            <a:ext cx="11943600" cy="3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solidFill>
                  <a:schemeClr val="dk1"/>
                </a:solidFill>
              </a:rPr>
              <a:t>T(1) = c</a:t>
            </a:r>
            <a:endParaRPr sz="6000">
              <a:solidFill>
                <a:schemeClr val="dk1"/>
              </a:solidFill>
            </a:endParaRPr>
          </a:p>
          <a:p>
            <a:pPr indent="0" lvl="0" marL="0" rtl="0" algn="l">
              <a:spcBef>
                <a:spcPts val="0"/>
              </a:spcBef>
              <a:spcAft>
                <a:spcPts val="0"/>
              </a:spcAft>
              <a:buNone/>
            </a:pPr>
            <a:r>
              <a:rPr lang="en-US" sz="6000">
                <a:solidFill>
                  <a:schemeClr val="dk1"/>
                </a:solidFill>
              </a:rPr>
              <a:t>T(n) = 2*T(n/2) + kn + c</a:t>
            </a:r>
            <a:endParaRPr sz="60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3"/>
          <p:cNvSpPr txBox="1"/>
          <p:nvPr>
            <p:ph idx="1" type="body"/>
          </p:nvPr>
        </p:nvSpPr>
        <p:spPr>
          <a:xfrm>
            <a:off x="1524000" y="4826000"/>
            <a:ext cx="10871100" cy="45171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void mergeSort(vector&lt;int&gt; &amp;vec, int l, int r)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if (r - l &gt; 0) { </a:t>
            </a:r>
            <a:r>
              <a:rPr lang="en-US" sz="2900">
                <a:solidFill>
                  <a:srgbClr val="00B0F0"/>
                </a:solidFill>
                <a:latin typeface="Courier New"/>
                <a:ea typeface="Courier New"/>
                <a:cs typeface="Courier New"/>
                <a:sym typeface="Courier New"/>
              </a:rPr>
              <a:t>// O(1)</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int m = (l + r) / 2; </a:t>
            </a:r>
            <a:r>
              <a:rPr lang="en-US" sz="2900">
                <a:solidFill>
                  <a:srgbClr val="00B0F0"/>
                </a:solidFill>
                <a:latin typeface="Courier New"/>
                <a:ea typeface="Courier New"/>
                <a:cs typeface="Courier New"/>
                <a:sym typeface="Courier New"/>
              </a:rPr>
              <a:t>// O(1)</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mergeSort(vec, l, m); </a:t>
            </a:r>
            <a:r>
              <a:rPr lang="en-US" sz="2900">
                <a:solidFill>
                  <a:srgbClr val="00B0F0"/>
                </a:solidFill>
                <a:latin typeface="Courier New"/>
                <a:ea typeface="Courier New"/>
                <a:cs typeface="Courier New"/>
                <a:sym typeface="Courier New"/>
              </a:rPr>
              <a:t>// T(n/2)</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mergeSort(vec, m + 1, r); </a:t>
            </a:r>
            <a:r>
              <a:rPr lang="en-US" sz="2900">
                <a:solidFill>
                  <a:srgbClr val="00B0F0"/>
                </a:solidFill>
                <a:latin typeface="Courier New"/>
                <a:ea typeface="Courier New"/>
                <a:cs typeface="Courier New"/>
                <a:sym typeface="Courier New"/>
              </a:rPr>
              <a:t>// T(n/2)</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merge(vec, l, m, r); </a:t>
            </a:r>
            <a:r>
              <a:rPr lang="en-US" sz="2900">
                <a:solidFill>
                  <a:srgbClr val="00B0F0"/>
                </a:solidFill>
                <a:latin typeface="Courier New"/>
                <a:ea typeface="Courier New"/>
                <a:cs typeface="Courier New"/>
                <a:sym typeface="Courier New"/>
              </a:rPr>
              <a:t>// O(n)</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p:txBody>
      </p:sp>
      <p:sp>
        <p:nvSpPr>
          <p:cNvPr id="231" name="Google Shape;231;p3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Sort: sort</a:t>
            </a:r>
            <a:endParaRPr/>
          </a:p>
        </p:txBody>
      </p:sp>
      <p:sp>
        <p:nvSpPr>
          <p:cNvPr id="232" name="Google Shape;232;p3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Solving the Recurrence Relation</a:t>
            </a:r>
            <a:endParaRPr/>
          </a:p>
        </p:txBody>
      </p:sp>
      <p:sp>
        <p:nvSpPr>
          <p:cNvPr id="233" name="Google Shape;233;p33"/>
          <p:cNvSpPr txBox="1"/>
          <p:nvPr>
            <p:ph idx="1" type="body"/>
          </p:nvPr>
        </p:nvSpPr>
        <p:spPr>
          <a:xfrm>
            <a:off x="13426925" y="4826000"/>
            <a:ext cx="10871100" cy="8369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T(n) = 2*T(n/2) + kn + 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2*(2*T(n/4) + n/2 + c) + kn + 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4*T(n/4) + 2kn + 3c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b="1" lang="en-US" sz="2900">
                <a:solidFill>
                  <a:srgbClr val="53585F"/>
                </a:solidFill>
                <a:latin typeface="Courier New"/>
                <a:ea typeface="Courier New"/>
                <a:cs typeface="Courier New"/>
                <a:sym typeface="Courier New"/>
              </a:rPr>
              <a:t>T(n) = 2^b * T(n/2^b) + b*kn + (2^b-1)*c</a:t>
            </a:r>
            <a:endParaRPr b="1"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4400"/>
          </a:p>
        </p:txBody>
      </p:sp>
      <p:sp>
        <p:nvSpPr>
          <p:cNvPr id="234" name="Google Shape;234;p33"/>
          <p:cNvSpPr txBox="1"/>
          <p:nvPr/>
        </p:nvSpPr>
        <p:spPr>
          <a:xfrm>
            <a:off x="1483325" y="9574225"/>
            <a:ext cx="11943600" cy="3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solidFill>
                  <a:schemeClr val="dk1"/>
                </a:solidFill>
              </a:rPr>
              <a:t>T(1) = c</a:t>
            </a:r>
            <a:endParaRPr sz="6000">
              <a:solidFill>
                <a:schemeClr val="dk1"/>
              </a:solidFill>
            </a:endParaRPr>
          </a:p>
          <a:p>
            <a:pPr indent="0" lvl="0" marL="0" rtl="0" algn="l">
              <a:spcBef>
                <a:spcPts val="0"/>
              </a:spcBef>
              <a:spcAft>
                <a:spcPts val="0"/>
              </a:spcAft>
              <a:buNone/>
            </a:pPr>
            <a:r>
              <a:rPr lang="en-US" sz="6000">
                <a:solidFill>
                  <a:schemeClr val="dk1"/>
                </a:solidFill>
              </a:rPr>
              <a:t>T(n) = 2*T(n/2) + kn + c</a:t>
            </a:r>
            <a:endParaRPr sz="60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4"/>
          <p:cNvSpPr txBox="1"/>
          <p:nvPr>
            <p:ph idx="1" type="body"/>
          </p:nvPr>
        </p:nvSpPr>
        <p:spPr>
          <a:xfrm>
            <a:off x="1524000" y="4826000"/>
            <a:ext cx="10871100" cy="45171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void mergeSort(vector&lt;int&gt; &amp;vec, int l, int r)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if (r - l &gt; 0) { </a:t>
            </a:r>
            <a:r>
              <a:rPr lang="en-US" sz="2900">
                <a:solidFill>
                  <a:srgbClr val="00B0F0"/>
                </a:solidFill>
                <a:latin typeface="Courier New"/>
                <a:ea typeface="Courier New"/>
                <a:cs typeface="Courier New"/>
                <a:sym typeface="Courier New"/>
              </a:rPr>
              <a:t>// O(1)</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int m = (l + r) / 2; </a:t>
            </a:r>
            <a:r>
              <a:rPr lang="en-US" sz="2900">
                <a:solidFill>
                  <a:srgbClr val="00B0F0"/>
                </a:solidFill>
                <a:latin typeface="Courier New"/>
                <a:ea typeface="Courier New"/>
                <a:cs typeface="Courier New"/>
                <a:sym typeface="Courier New"/>
              </a:rPr>
              <a:t>// O(1)</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mergeSort(vec, l, m); </a:t>
            </a:r>
            <a:r>
              <a:rPr lang="en-US" sz="2900">
                <a:solidFill>
                  <a:srgbClr val="00B0F0"/>
                </a:solidFill>
                <a:latin typeface="Courier New"/>
                <a:ea typeface="Courier New"/>
                <a:cs typeface="Courier New"/>
                <a:sym typeface="Courier New"/>
              </a:rPr>
              <a:t>// T(n/2)</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mergeSort(vec, m + 1, r); </a:t>
            </a:r>
            <a:r>
              <a:rPr lang="en-US" sz="2900">
                <a:solidFill>
                  <a:srgbClr val="00B0F0"/>
                </a:solidFill>
                <a:latin typeface="Courier New"/>
                <a:ea typeface="Courier New"/>
                <a:cs typeface="Courier New"/>
                <a:sym typeface="Courier New"/>
              </a:rPr>
              <a:t>// T(n/2)</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merge(vec, l, m, r); </a:t>
            </a:r>
            <a:r>
              <a:rPr lang="en-US" sz="2900">
                <a:solidFill>
                  <a:srgbClr val="00B0F0"/>
                </a:solidFill>
                <a:latin typeface="Courier New"/>
                <a:ea typeface="Courier New"/>
                <a:cs typeface="Courier New"/>
                <a:sym typeface="Courier New"/>
              </a:rPr>
              <a:t>// O(n)</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p:txBody>
      </p:sp>
      <p:sp>
        <p:nvSpPr>
          <p:cNvPr id="240" name="Google Shape;240;p3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Sort: sort</a:t>
            </a:r>
            <a:endParaRPr/>
          </a:p>
        </p:txBody>
      </p:sp>
      <p:sp>
        <p:nvSpPr>
          <p:cNvPr id="241" name="Google Shape;241;p3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Solving the Recurrence Relation</a:t>
            </a:r>
            <a:endParaRPr/>
          </a:p>
          <a:p>
            <a:pPr indent="0" lvl="0" marL="0" rtl="0" algn="l">
              <a:spcBef>
                <a:spcPts val="0"/>
              </a:spcBef>
              <a:spcAft>
                <a:spcPts val="0"/>
              </a:spcAft>
              <a:buNone/>
            </a:pPr>
            <a:r>
              <a:t/>
            </a:r>
            <a:endParaRPr/>
          </a:p>
        </p:txBody>
      </p:sp>
      <p:sp>
        <p:nvSpPr>
          <p:cNvPr id="242" name="Google Shape;242;p34"/>
          <p:cNvSpPr txBox="1"/>
          <p:nvPr>
            <p:ph idx="1" type="body"/>
          </p:nvPr>
        </p:nvSpPr>
        <p:spPr>
          <a:xfrm>
            <a:off x="13426925" y="4826000"/>
            <a:ext cx="10871100" cy="8369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T(n) = 2*T(n/2) + kn + 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2*(2*T(n/4) + n/2 + c) + kn + 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4*T(n/4) + 2kn + 3c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b="1" lang="en-US" sz="2900">
                <a:solidFill>
                  <a:srgbClr val="53585F"/>
                </a:solidFill>
                <a:latin typeface="Courier New"/>
                <a:ea typeface="Courier New"/>
                <a:cs typeface="Courier New"/>
                <a:sym typeface="Courier New"/>
              </a:rPr>
              <a:t>T(n) = 2^b * T(n/2^b) + b*kn + (2^b-1)*c</a:t>
            </a:r>
            <a:endParaRPr b="1"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4400"/>
          </a:p>
          <a:p>
            <a:pPr indent="0" lvl="0" marL="0" rtl="0" algn="l">
              <a:lnSpc>
                <a:spcPct val="120000"/>
              </a:lnSpc>
              <a:spcBef>
                <a:spcPts val="0"/>
              </a:spcBef>
              <a:spcAft>
                <a:spcPts val="0"/>
              </a:spcAft>
              <a:buClr>
                <a:srgbClr val="385998"/>
              </a:buClr>
              <a:buSzPts val="2900"/>
              <a:buFont typeface="Arial"/>
              <a:buNone/>
            </a:pPr>
            <a:r>
              <a:rPr lang="en-US" sz="4400"/>
              <a:t>Eventually…  </a:t>
            </a:r>
            <a:r>
              <a:rPr lang="en-US" sz="4400">
                <a:solidFill>
                  <a:srgbClr val="53585F"/>
                </a:solidFill>
                <a:latin typeface="Courier New"/>
                <a:ea typeface="Courier New"/>
                <a:cs typeface="Courier New"/>
                <a:sym typeface="Courier New"/>
              </a:rPr>
              <a:t>T(n/2^b) = T(1)</a:t>
            </a:r>
            <a:endParaRPr sz="4400">
              <a:solidFill>
                <a:srgbClr val="53585F"/>
              </a:solidFill>
              <a:latin typeface="Courier New"/>
              <a:ea typeface="Courier New"/>
              <a:cs typeface="Courier New"/>
              <a:sym typeface="Courier New"/>
            </a:endParaRPr>
          </a:p>
          <a:p>
            <a:pPr indent="0" lvl="0" marL="0" rtl="0" algn="l">
              <a:spcBef>
                <a:spcPts val="0"/>
              </a:spcBef>
              <a:spcAft>
                <a:spcPts val="0"/>
              </a:spcAft>
              <a:buClr>
                <a:srgbClr val="385998"/>
              </a:buClr>
              <a:buSzPts val="2900"/>
              <a:buFont typeface="Arial"/>
              <a:buNone/>
            </a:pPr>
            <a:r>
              <a:rPr lang="en-US" sz="4400"/>
              <a:t>When that happens:  </a:t>
            </a:r>
            <a:endParaRPr sz="4400"/>
          </a:p>
          <a:p>
            <a:pPr indent="0" lvl="0" marL="0" rtl="0" algn="l">
              <a:spcBef>
                <a:spcPts val="0"/>
              </a:spcBef>
              <a:spcAft>
                <a:spcPts val="0"/>
              </a:spcAft>
              <a:buClr>
                <a:srgbClr val="385998"/>
              </a:buClr>
              <a:buSzPts val="2900"/>
              <a:buFont typeface="Arial"/>
              <a:buNone/>
            </a:pPr>
            <a:r>
              <a:rPr lang="en-US" sz="4400">
                <a:solidFill>
                  <a:srgbClr val="53585F"/>
                </a:solidFill>
                <a:latin typeface="Courier New"/>
                <a:ea typeface="Courier New"/>
                <a:cs typeface="Courier New"/>
                <a:sym typeface="Courier New"/>
              </a:rPr>
              <a:t>      n/2^b = 1</a:t>
            </a:r>
            <a:endParaRPr sz="4400">
              <a:solidFill>
                <a:srgbClr val="53585F"/>
              </a:solidFill>
              <a:latin typeface="Courier New"/>
              <a:ea typeface="Courier New"/>
              <a:cs typeface="Courier New"/>
              <a:sym typeface="Courier New"/>
            </a:endParaRPr>
          </a:p>
          <a:p>
            <a:pPr indent="0" lvl="0" marL="0" rtl="0" algn="l">
              <a:spcBef>
                <a:spcPts val="0"/>
              </a:spcBef>
              <a:spcAft>
                <a:spcPts val="0"/>
              </a:spcAft>
              <a:buClr>
                <a:srgbClr val="385998"/>
              </a:buClr>
              <a:buSzPts val="2900"/>
              <a:buFont typeface="Arial"/>
              <a:buNone/>
            </a:pPr>
            <a:r>
              <a:rPr lang="en-US" sz="4400">
                <a:solidFill>
                  <a:srgbClr val="53585F"/>
                </a:solidFill>
                <a:latin typeface="Courier New"/>
                <a:ea typeface="Courier New"/>
                <a:cs typeface="Courier New"/>
                <a:sym typeface="Courier New"/>
              </a:rPr>
              <a:t>          n = 2^b</a:t>
            </a:r>
            <a:endParaRPr sz="4400">
              <a:solidFill>
                <a:srgbClr val="53585F"/>
              </a:solidFill>
              <a:latin typeface="Courier New"/>
              <a:ea typeface="Courier New"/>
              <a:cs typeface="Courier New"/>
              <a:sym typeface="Courier New"/>
            </a:endParaRPr>
          </a:p>
          <a:p>
            <a:pPr indent="0" lvl="0" marL="0" rtl="0" algn="l">
              <a:spcBef>
                <a:spcPts val="0"/>
              </a:spcBef>
              <a:spcAft>
                <a:spcPts val="0"/>
              </a:spcAft>
              <a:buClr>
                <a:srgbClr val="385998"/>
              </a:buClr>
              <a:buSzPts val="2900"/>
              <a:buFont typeface="Arial"/>
              <a:buNone/>
            </a:pPr>
            <a:r>
              <a:rPr lang="en-US" sz="4400">
                <a:solidFill>
                  <a:srgbClr val="53585F"/>
                </a:solidFill>
                <a:latin typeface="Courier New"/>
                <a:ea typeface="Courier New"/>
                <a:cs typeface="Courier New"/>
                <a:sym typeface="Courier New"/>
              </a:rPr>
              <a:t>     log(n) = b</a:t>
            </a:r>
            <a:endParaRPr sz="4400"/>
          </a:p>
        </p:txBody>
      </p:sp>
      <p:sp>
        <p:nvSpPr>
          <p:cNvPr id="243" name="Google Shape;243;p34"/>
          <p:cNvSpPr txBox="1"/>
          <p:nvPr/>
        </p:nvSpPr>
        <p:spPr>
          <a:xfrm>
            <a:off x="1483325" y="9574225"/>
            <a:ext cx="11943600" cy="3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solidFill>
                  <a:schemeClr val="dk1"/>
                </a:solidFill>
              </a:rPr>
              <a:t>T(1) = c</a:t>
            </a:r>
            <a:endParaRPr sz="6000">
              <a:solidFill>
                <a:schemeClr val="dk1"/>
              </a:solidFill>
            </a:endParaRPr>
          </a:p>
          <a:p>
            <a:pPr indent="0" lvl="0" marL="0" rtl="0" algn="l">
              <a:spcBef>
                <a:spcPts val="0"/>
              </a:spcBef>
              <a:spcAft>
                <a:spcPts val="0"/>
              </a:spcAft>
              <a:buNone/>
            </a:pPr>
            <a:r>
              <a:rPr lang="en-US" sz="6000">
                <a:solidFill>
                  <a:schemeClr val="dk1"/>
                </a:solidFill>
              </a:rPr>
              <a:t>T(n) = 2*T(n/2) + kn + c</a:t>
            </a:r>
            <a:endParaRPr sz="6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sp>
        <p:nvSpPr>
          <p:cNvPr id="36" name="Google Shape;36;p8"/>
          <p:cNvSpPr txBox="1"/>
          <p:nvPr>
            <p:ph idx="1" type="body"/>
          </p:nvPr>
        </p:nvSpPr>
        <p:spPr>
          <a:xfrm>
            <a:off x="1524000" y="4826000"/>
            <a:ext cx="19685700" cy="6096000"/>
          </a:xfrm>
          <a:prstGeom prst="rect">
            <a:avLst/>
          </a:prstGeom>
          <a:noFill/>
          <a:ln>
            <a:noFill/>
          </a:ln>
        </p:spPr>
        <p:txBody>
          <a:bodyPr anchorCtr="0" anchor="t" bIns="0" lIns="0" spcFirstLastPara="1" rIns="0" wrap="square" tIns="0">
            <a:noAutofit/>
          </a:bodyPr>
          <a:lstStyle/>
          <a:p>
            <a:pPr indent="-914400" lvl="0" marL="914400" rtl="0" algn="l">
              <a:lnSpc>
                <a:spcPct val="120000"/>
              </a:lnSpc>
              <a:spcBef>
                <a:spcPts val="0"/>
              </a:spcBef>
              <a:spcAft>
                <a:spcPts val="0"/>
              </a:spcAft>
              <a:buSzPts val="5500"/>
              <a:buAutoNum type="arabicPeriod"/>
            </a:pPr>
            <a:r>
              <a:rPr lang="en-US" sz="5500"/>
              <a:t>Approximate the Big O of algorithms by reasoning about input access.</a:t>
            </a:r>
            <a:endParaRPr sz="5500"/>
          </a:p>
          <a:p>
            <a:pPr indent="-914400" lvl="0" marL="914400" rtl="0" algn="l">
              <a:lnSpc>
                <a:spcPct val="120000"/>
              </a:lnSpc>
              <a:spcBef>
                <a:spcPts val="0"/>
              </a:spcBef>
              <a:spcAft>
                <a:spcPts val="0"/>
              </a:spcAft>
              <a:buSzPts val="5500"/>
              <a:buAutoNum type="arabicPeriod"/>
            </a:pPr>
            <a:r>
              <a:rPr lang="en-US" sz="5500"/>
              <a:t>Approximate the Big O of </a:t>
            </a:r>
            <a:r>
              <a:rPr lang="en-US" sz="5500"/>
              <a:t>recursive </a:t>
            </a:r>
            <a:r>
              <a:rPr lang="en-US" sz="5500"/>
              <a:t>algorithms by reasoning about the recursion tree.</a:t>
            </a:r>
            <a:endParaRPr sz="5500"/>
          </a:p>
          <a:p>
            <a:pPr indent="-914400" lvl="0" marL="914400" rtl="0" algn="l">
              <a:lnSpc>
                <a:spcPct val="120000"/>
              </a:lnSpc>
              <a:spcBef>
                <a:spcPts val="0"/>
              </a:spcBef>
              <a:spcAft>
                <a:spcPts val="0"/>
              </a:spcAft>
              <a:buSzPts val="5500"/>
              <a:buAutoNum type="arabicPeriod"/>
            </a:pPr>
            <a:r>
              <a:rPr lang="en-US" sz="5500"/>
              <a:t>C</a:t>
            </a:r>
            <a:r>
              <a:rPr lang="en-US" sz="5500"/>
              <a:t>alculate the Big O of recursive algorithms by defining and solving a Recurrence Relation.</a:t>
            </a:r>
            <a:endParaRPr sz="5500"/>
          </a:p>
        </p:txBody>
      </p:sp>
      <p:sp>
        <p:nvSpPr>
          <p:cNvPr id="37" name="Google Shape;37;p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Objectives</a:t>
            </a:r>
            <a:endParaRPr/>
          </a:p>
        </p:txBody>
      </p:sp>
      <p:sp>
        <p:nvSpPr>
          <p:cNvPr id="38" name="Google Shape;38;p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You will be able to…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5"/>
          <p:cNvSpPr txBox="1"/>
          <p:nvPr>
            <p:ph idx="1" type="body"/>
          </p:nvPr>
        </p:nvSpPr>
        <p:spPr>
          <a:xfrm>
            <a:off x="1524000" y="4826000"/>
            <a:ext cx="10871100" cy="45171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void mergeSort(vector&lt;int&gt; &amp;vec, int l, int r)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if (r - l &gt; 0) { </a:t>
            </a:r>
            <a:r>
              <a:rPr lang="en-US" sz="2900">
                <a:solidFill>
                  <a:srgbClr val="00B0F0"/>
                </a:solidFill>
                <a:latin typeface="Courier New"/>
                <a:ea typeface="Courier New"/>
                <a:cs typeface="Courier New"/>
                <a:sym typeface="Courier New"/>
              </a:rPr>
              <a:t>// O(1)</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int m = (l + r) / 2; </a:t>
            </a:r>
            <a:r>
              <a:rPr lang="en-US" sz="2900">
                <a:solidFill>
                  <a:srgbClr val="00B0F0"/>
                </a:solidFill>
                <a:latin typeface="Courier New"/>
                <a:ea typeface="Courier New"/>
                <a:cs typeface="Courier New"/>
                <a:sym typeface="Courier New"/>
              </a:rPr>
              <a:t>// O(1)</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mergeSort(vec, l, m); </a:t>
            </a:r>
            <a:r>
              <a:rPr lang="en-US" sz="2900">
                <a:solidFill>
                  <a:srgbClr val="00B0F0"/>
                </a:solidFill>
                <a:latin typeface="Courier New"/>
                <a:ea typeface="Courier New"/>
                <a:cs typeface="Courier New"/>
                <a:sym typeface="Courier New"/>
              </a:rPr>
              <a:t>// T(n/2)</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mergeSort(vec, m + 1, r); </a:t>
            </a:r>
            <a:r>
              <a:rPr lang="en-US" sz="2900">
                <a:solidFill>
                  <a:srgbClr val="00B0F0"/>
                </a:solidFill>
                <a:latin typeface="Courier New"/>
                <a:ea typeface="Courier New"/>
                <a:cs typeface="Courier New"/>
                <a:sym typeface="Courier New"/>
              </a:rPr>
              <a:t>// T(n/2)</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merge(vec, l, m, r); </a:t>
            </a:r>
            <a:r>
              <a:rPr lang="en-US" sz="2900">
                <a:solidFill>
                  <a:srgbClr val="00B0F0"/>
                </a:solidFill>
                <a:latin typeface="Courier New"/>
                <a:ea typeface="Courier New"/>
                <a:cs typeface="Courier New"/>
                <a:sym typeface="Courier New"/>
              </a:rPr>
              <a:t>// O(n)</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p:txBody>
      </p:sp>
      <p:sp>
        <p:nvSpPr>
          <p:cNvPr id="249" name="Google Shape;249;p3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Sort: sort</a:t>
            </a:r>
            <a:endParaRPr/>
          </a:p>
        </p:txBody>
      </p:sp>
      <p:sp>
        <p:nvSpPr>
          <p:cNvPr id="250" name="Google Shape;250;p3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Solving the Recurrence Relation</a:t>
            </a:r>
            <a:endParaRPr/>
          </a:p>
          <a:p>
            <a:pPr indent="0" lvl="0" marL="0" rtl="0" algn="l">
              <a:spcBef>
                <a:spcPts val="0"/>
              </a:spcBef>
              <a:spcAft>
                <a:spcPts val="0"/>
              </a:spcAft>
              <a:buNone/>
            </a:pPr>
            <a:r>
              <a:t/>
            </a:r>
            <a:endParaRPr/>
          </a:p>
        </p:txBody>
      </p:sp>
      <p:sp>
        <p:nvSpPr>
          <p:cNvPr id="251" name="Google Shape;251;p35"/>
          <p:cNvSpPr txBox="1"/>
          <p:nvPr>
            <p:ph idx="1" type="body"/>
          </p:nvPr>
        </p:nvSpPr>
        <p:spPr>
          <a:xfrm>
            <a:off x="13426925" y="4826000"/>
            <a:ext cx="10871100" cy="8369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T(n) = 2*T(n/2) + kn + 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2*(2*T(n/4) + n/2 + c) + kn + 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4*T(n/4) + 2kn + 3c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T(n) = 2^b * T(n/2^b) + b*kn + (2^b-1)*c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b="1" lang="en-US" sz="2900">
                <a:solidFill>
                  <a:srgbClr val="53585F"/>
                </a:solidFill>
                <a:latin typeface="Courier New"/>
                <a:ea typeface="Courier New"/>
                <a:cs typeface="Courier New"/>
                <a:sym typeface="Courier New"/>
              </a:rPr>
              <a:t>T(n) = 2^log(n) * c + log(n)*kn + (2^log(n)-1)*c</a:t>
            </a:r>
            <a:endParaRPr b="1"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b="1" lang="en-US" sz="2900">
                <a:solidFill>
                  <a:srgbClr val="53585F"/>
                </a:solidFill>
                <a:latin typeface="Courier New"/>
                <a:ea typeface="Courier New"/>
                <a:cs typeface="Courier New"/>
                <a:sym typeface="Courier New"/>
              </a:rPr>
              <a:t>T(n) = n*c + log(n)*kn + (n-1)*c</a:t>
            </a:r>
            <a:endParaRPr b="1"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4400"/>
          </a:p>
        </p:txBody>
      </p:sp>
      <p:sp>
        <p:nvSpPr>
          <p:cNvPr id="252" name="Google Shape;252;p35"/>
          <p:cNvSpPr txBox="1"/>
          <p:nvPr/>
        </p:nvSpPr>
        <p:spPr>
          <a:xfrm>
            <a:off x="1483325" y="9574225"/>
            <a:ext cx="11943600" cy="3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solidFill>
                  <a:schemeClr val="dk1"/>
                </a:solidFill>
              </a:rPr>
              <a:t>T(1) = c</a:t>
            </a:r>
            <a:endParaRPr sz="6000">
              <a:solidFill>
                <a:schemeClr val="dk1"/>
              </a:solidFill>
            </a:endParaRPr>
          </a:p>
          <a:p>
            <a:pPr indent="0" lvl="0" marL="0" rtl="0" algn="l">
              <a:spcBef>
                <a:spcPts val="0"/>
              </a:spcBef>
              <a:spcAft>
                <a:spcPts val="0"/>
              </a:spcAft>
              <a:buNone/>
            </a:pPr>
            <a:r>
              <a:rPr lang="en-US" sz="6000">
                <a:solidFill>
                  <a:schemeClr val="dk1"/>
                </a:solidFill>
              </a:rPr>
              <a:t>T(n) = 2*T(n/2) + kn + c</a:t>
            </a:r>
            <a:endParaRPr sz="6000">
              <a:solidFill>
                <a:schemeClr val="dk1"/>
              </a:solidFill>
            </a:endParaRPr>
          </a:p>
        </p:txBody>
      </p:sp>
      <p:sp>
        <p:nvSpPr>
          <p:cNvPr id="253" name="Google Shape;253;p35"/>
          <p:cNvSpPr txBox="1"/>
          <p:nvPr/>
        </p:nvSpPr>
        <p:spPr>
          <a:xfrm>
            <a:off x="12440400" y="9574225"/>
            <a:ext cx="11943600" cy="3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solidFill>
                  <a:schemeClr val="dk1"/>
                </a:solidFill>
              </a:rPr>
              <a:t>    T(n) = O(nlogn)</a:t>
            </a:r>
            <a:endParaRPr sz="60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6"/>
          <p:cNvSpPr txBox="1"/>
          <p:nvPr>
            <p:ph idx="1" type="body"/>
          </p:nvPr>
        </p:nvSpPr>
        <p:spPr>
          <a:xfrm>
            <a:off x="1524000" y="4826000"/>
            <a:ext cx="10871100" cy="45171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void mergeSort(vector&lt;int&gt; &amp;vec, int l, int r)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if (r - l &gt; 0) { </a:t>
            </a:r>
            <a:r>
              <a:rPr lang="en-US" sz="2900">
                <a:solidFill>
                  <a:srgbClr val="00B0F0"/>
                </a:solidFill>
                <a:latin typeface="Courier New"/>
                <a:ea typeface="Courier New"/>
                <a:cs typeface="Courier New"/>
                <a:sym typeface="Courier New"/>
              </a:rPr>
              <a:t>// O(1)</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int m = (l + r) / 2; </a:t>
            </a:r>
            <a:r>
              <a:rPr lang="en-US" sz="2900">
                <a:solidFill>
                  <a:srgbClr val="00B0F0"/>
                </a:solidFill>
                <a:latin typeface="Courier New"/>
                <a:ea typeface="Courier New"/>
                <a:cs typeface="Courier New"/>
                <a:sym typeface="Courier New"/>
              </a:rPr>
              <a:t>// O(1)</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mergeSort(vec, l, m); </a:t>
            </a:r>
            <a:r>
              <a:rPr lang="en-US" sz="2900">
                <a:solidFill>
                  <a:srgbClr val="00B0F0"/>
                </a:solidFill>
                <a:latin typeface="Courier New"/>
                <a:ea typeface="Courier New"/>
                <a:cs typeface="Courier New"/>
                <a:sym typeface="Courier New"/>
              </a:rPr>
              <a:t>// T(n/2)</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mergeSort(vec, m + 1, r); </a:t>
            </a:r>
            <a:r>
              <a:rPr lang="en-US" sz="2900">
                <a:solidFill>
                  <a:srgbClr val="00B0F0"/>
                </a:solidFill>
                <a:latin typeface="Courier New"/>
                <a:ea typeface="Courier New"/>
                <a:cs typeface="Courier New"/>
                <a:sym typeface="Courier New"/>
              </a:rPr>
              <a:t>// T(n/2)</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merge(vec, l, m, r); </a:t>
            </a:r>
            <a:r>
              <a:rPr lang="en-US" sz="2900">
                <a:solidFill>
                  <a:srgbClr val="00B0F0"/>
                </a:solidFill>
                <a:latin typeface="Courier New"/>
                <a:ea typeface="Courier New"/>
                <a:cs typeface="Courier New"/>
                <a:sym typeface="Courier New"/>
              </a:rPr>
              <a:t>// O(n)</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	}</a:t>
            </a:r>
            <a:endParaRPr/>
          </a:p>
          <a:p>
            <a:pPr indent="0" lvl="0" marL="0" rtl="0" algn="l">
              <a:lnSpc>
                <a:spcPct val="120000"/>
              </a:lnSpc>
              <a:spcBef>
                <a:spcPts val="0"/>
              </a:spcBef>
              <a:spcAft>
                <a:spcPts val="0"/>
              </a:spcAft>
              <a:buClr>
                <a:srgbClr val="385998"/>
              </a:buClr>
              <a:buSzPts val="29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p:txBody>
      </p:sp>
      <p:sp>
        <p:nvSpPr>
          <p:cNvPr id="259" name="Google Shape;259;p3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Sort: sort</a:t>
            </a:r>
            <a:endParaRPr/>
          </a:p>
        </p:txBody>
      </p:sp>
      <p:sp>
        <p:nvSpPr>
          <p:cNvPr id="260" name="Google Shape;260;p3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Solving the Recurrence Relation</a:t>
            </a:r>
            <a:endParaRPr/>
          </a:p>
          <a:p>
            <a:pPr indent="0" lvl="0" marL="0" rtl="0" algn="l">
              <a:spcBef>
                <a:spcPts val="0"/>
              </a:spcBef>
              <a:spcAft>
                <a:spcPts val="0"/>
              </a:spcAft>
              <a:buNone/>
            </a:pPr>
            <a:r>
              <a:t/>
            </a:r>
            <a:endParaRPr/>
          </a:p>
        </p:txBody>
      </p:sp>
      <p:sp>
        <p:nvSpPr>
          <p:cNvPr id="261" name="Google Shape;261;p36"/>
          <p:cNvSpPr txBox="1"/>
          <p:nvPr>
            <p:ph idx="1" type="body"/>
          </p:nvPr>
        </p:nvSpPr>
        <p:spPr>
          <a:xfrm>
            <a:off x="13426925" y="4826000"/>
            <a:ext cx="10871100" cy="8369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T(n) = 2*T(n/2) + kn + 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2*(2*T(n/4) + n/2 + c) + kn + 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4*T(n/4) + 2kn + 3c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     = ......</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solidFill>
                  <a:srgbClr val="53585F"/>
                </a:solidFill>
                <a:latin typeface="Courier New"/>
                <a:ea typeface="Courier New"/>
                <a:cs typeface="Courier New"/>
                <a:sym typeface="Courier New"/>
              </a:rPr>
              <a:t>T(n) = 2^b * T(n/2^b) + b*kn + (2^b-1)*c</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b="1" lang="en-US" sz="2900">
                <a:solidFill>
                  <a:srgbClr val="53585F"/>
                </a:solidFill>
                <a:latin typeface="Courier New"/>
                <a:ea typeface="Courier New"/>
                <a:cs typeface="Courier New"/>
                <a:sym typeface="Courier New"/>
              </a:rPr>
              <a:t>T(n) = 2^log(n) * c + log(n)*kn + (2^log(n)-1)*c</a:t>
            </a:r>
            <a:endParaRPr b="1"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b="1" lang="en-US" sz="2900">
                <a:solidFill>
                  <a:srgbClr val="53585F"/>
                </a:solidFill>
                <a:latin typeface="Courier New"/>
                <a:ea typeface="Courier New"/>
                <a:cs typeface="Courier New"/>
                <a:sym typeface="Courier New"/>
              </a:rPr>
              <a:t>T(n) = n*c + log(n)*kn + (n-1)*c</a:t>
            </a:r>
            <a:endParaRPr b="1"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4400"/>
          </a:p>
          <a:p>
            <a:pPr indent="0" lvl="0" marL="0" rtl="0" algn="l">
              <a:lnSpc>
                <a:spcPct val="120000"/>
              </a:lnSpc>
              <a:spcBef>
                <a:spcPts val="0"/>
              </a:spcBef>
              <a:spcAft>
                <a:spcPts val="0"/>
              </a:spcAft>
              <a:buClr>
                <a:srgbClr val="385998"/>
              </a:buClr>
              <a:buSzPts val="2900"/>
              <a:buFont typeface="Arial"/>
              <a:buNone/>
            </a:pPr>
            <a:r>
              <a:rPr lang="en-US" sz="4400"/>
              <a:t>Eventually…  </a:t>
            </a:r>
            <a:r>
              <a:rPr lang="en-US" sz="4400">
                <a:solidFill>
                  <a:srgbClr val="53585F"/>
                </a:solidFill>
                <a:latin typeface="Courier New"/>
                <a:ea typeface="Courier New"/>
                <a:cs typeface="Courier New"/>
                <a:sym typeface="Courier New"/>
              </a:rPr>
              <a:t>T(n/2^b) = T(1)</a:t>
            </a:r>
            <a:endParaRPr sz="4400">
              <a:solidFill>
                <a:srgbClr val="53585F"/>
              </a:solidFill>
              <a:latin typeface="Courier New"/>
              <a:ea typeface="Courier New"/>
              <a:cs typeface="Courier New"/>
              <a:sym typeface="Courier New"/>
            </a:endParaRPr>
          </a:p>
          <a:p>
            <a:pPr indent="0" lvl="0" marL="0" rtl="0" algn="l">
              <a:spcBef>
                <a:spcPts val="0"/>
              </a:spcBef>
              <a:spcAft>
                <a:spcPts val="0"/>
              </a:spcAft>
              <a:buClr>
                <a:srgbClr val="385998"/>
              </a:buClr>
              <a:buSzPts val="2900"/>
              <a:buFont typeface="Arial"/>
              <a:buNone/>
            </a:pPr>
            <a:r>
              <a:rPr lang="en-US" sz="4400"/>
              <a:t>When that happens:  </a:t>
            </a:r>
            <a:endParaRPr sz="4400"/>
          </a:p>
          <a:p>
            <a:pPr indent="0" lvl="0" marL="0" rtl="0" algn="l">
              <a:spcBef>
                <a:spcPts val="0"/>
              </a:spcBef>
              <a:spcAft>
                <a:spcPts val="0"/>
              </a:spcAft>
              <a:buClr>
                <a:srgbClr val="385998"/>
              </a:buClr>
              <a:buSzPts val="2900"/>
              <a:buFont typeface="Arial"/>
              <a:buNone/>
            </a:pPr>
            <a:r>
              <a:rPr lang="en-US" sz="2900">
                <a:solidFill>
                  <a:srgbClr val="53585F"/>
                </a:solidFill>
                <a:latin typeface="Courier New"/>
                <a:ea typeface="Courier New"/>
                <a:cs typeface="Courier New"/>
                <a:sym typeface="Courier New"/>
              </a:rPr>
              <a:t>      n/2^b = 1</a:t>
            </a:r>
            <a:endParaRPr sz="2900">
              <a:solidFill>
                <a:srgbClr val="53585F"/>
              </a:solidFill>
              <a:latin typeface="Courier New"/>
              <a:ea typeface="Courier New"/>
              <a:cs typeface="Courier New"/>
              <a:sym typeface="Courier New"/>
            </a:endParaRPr>
          </a:p>
          <a:p>
            <a:pPr indent="0" lvl="0" marL="0" rtl="0" algn="l">
              <a:spcBef>
                <a:spcPts val="0"/>
              </a:spcBef>
              <a:spcAft>
                <a:spcPts val="0"/>
              </a:spcAft>
              <a:buClr>
                <a:srgbClr val="385998"/>
              </a:buClr>
              <a:buSzPts val="2900"/>
              <a:buFont typeface="Arial"/>
              <a:buNone/>
            </a:pPr>
            <a:r>
              <a:rPr lang="en-US" sz="2900">
                <a:solidFill>
                  <a:srgbClr val="53585F"/>
                </a:solidFill>
                <a:latin typeface="Courier New"/>
                <a:ea typeface="Courier New"/>
                <a:cs typeface="Courier New"/>
                <a:sym typeface="Courier New"/>
              </a:rPr>
              <a:t>          n = 2^b</a:t>
            </a:r>
            <a:endParaRPr sz="2900">
              <a:solidFill>
                <a:srgbClr val="53585F"/>
              </a:solidFill>
              <a:latin typeface="Courier New"/>
              <a:ea typeface="Courier New"/>
              <a:cs typeface="Courier New"/>
              <a:sym typeface="Courier New"/>
            </a:endParaRPr>
          </a:p>
          <a:p>
            <a:pPr indent="0" lvl="0" marL="0" rtl="0" algn="l">
              <a:spcBef>
                <a:spcPts val="0"/>
              </a:spcBef>
              <a:spcAft>
                <a:spcPts val="0"/>
              </a:spcAft>
              <a:buClr>
                <a:srgbClr val="385998"/>
              </a:buClr>
              <a:buSzPts val="2900"/>
              <a:buFont typeface="Arial"/>
              <a:buNone/>
            </a:pPr>
            <a:r>
              <a:rPr lang="en-US" sz="2900">
                <a:solidFill>
                  <a:srgbClr val="53585F"/>
                </a:solidFill>
                <a:latin typeface="Courier New"/>
                <a:ea typeface="Courier New"/>
                <a:cs typeface="Courier New"/>
                <a:sym typeface="Courier New"/>
              </a:rPr>
              <a:t>     log(n) = b</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29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4400"/>
          </a:p>
        </p:txBody>
      </p:sp>
      <p:sp>
        <p:nvSpPr>
          <p:cNvPr id="262" name="Google Shape;262;p36"/>
          <p:cNvSpPr txBox="1"/>
          <p:nvPr/>
        </p:nvSpPr>
        <p:spPr>
          <a:xfrm>
            <a:off x="1483325" y="9574225"/>
            <a:ext cx="11943600" cy="3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solidFill>
                  <a:schemeClr val="dk1"/>
                </a:solidFill>
              </a:rPr>
              <a:t>T(1) = c</a:t>
            </a:r>
            <a:endParaRPr sz="6000">
              <a:solidFill>
                <a:schemeClr val="dk1"/>
              </a:solidFill>
            </a:endParaRPr>
          </a:p>
          <a:p>
            <a:pPr indent="0" lvl="0" marL="0" rtl="0" algn="l">
              <a:spcBef>
                <a:spcPts val="0"/>
              </a:spcBef>
              <a:spcAft>
                <a:spcPts val="0"/>
              </a:spcAft>
              <a:buNone/>
            </a:pPr>
            <a:r>
              <a:rPr lang="en-US" sz="6000">
                <a:solidFill>
                  <a:schemeClr val="dk1"/>
                </a:solidFill>
              </a:rPr>
              <a:t>T(n) = 2*T(n/2) + kn + c</a:t>
            </a:r>
            <a:endParaRPr sz="60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7"/>
          <p:cNvSpPr txBox="1"/>
          <p:nvPr>
            <p:ph idx="1" type="body"/>
          </p:nvPr>
        </p:nvSpPr>
        <p:spPr>
          <a:xfrm>
            <a:off x="1524000" y="4079700"/>
            <a:ext cx="21336000" cy="8561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US"/>
              <a:t>Creating and solving a Recurrence Relation.</a:t>
            </a:r>
            <a:endParaRPr/>
          </a:p>
          <a:p>
            <a:pPr indent="-673100" lvl="0" marL="914400" rtl="0" algn="l">
              <a:lnSpc>
                <a:spcPct val="120000"/>
              </a:lnSpc>
              <a:spcBef>
                <a:spcPts val="0"/>
              </a:spcBef>
              <a:spcAft>
                <a:spcPts val="0"/>
              </a:spcAft>
              <a:buSzPts val="7000"/>
              <a:buChar char="-"/>
            </a:pPr>
            <a:r>
              <a:rPr lang="en-US"/>
              <a:t> Create a set of equations to describe the complexity of a recursive algorithm.</a:t>
            </a:r>
            <a:endParaRPr/>
          </a:p>
          <a:p>
            <a:pPr indent="-673100" lvl="0" marL="914400" rtl="0" algn="l">
              <a:lnSpc>
                <a:spcPct val="120000"/>
              </a:lnSpc>
              <a:spcBef>
                <a:spcPts val="0"/>
              </a:spcBef>
              <a:spcAft>
                <a:spcPts val="0"/>
              </a:spcAft>
              <a:buSzPts val="7000"/>
              <a:buChar char="-"/>
            </a:pPr>
            <a:r>
              <a:rPr lang="en-US"/>
              <a:t> Solve the set of equations (probably using logarithms)</a:t>
            </a:r>
            <a:endParaRPr/>
          </a:p>
          <a:p>
            <a:pPr indent="-825500" lvl="0" marL="1143000" rtl="0" algn="l">
              <a:lnSpc>
                <a:spcPct val="120000"/>
              </a:lnSpc>
              <a:spcBef>
                <a:spcPts val="0"/>
              </a:spcBef>
              <a:spcAft>
                <a:spcPts val="0"/>
              </a:spcAft>
              <a:buSzPts val="5000"/>
              <a:buFont typeface="Helvetica Neue"/>
              <a:buNone/>
            </a:pPr>
            <a:r>
              <a:t/>
            </a:r>
            <a:endParaRPr sz="5000"/>
          </a:p>
        </p:txBody>
      </p:sp>
      <p:sp>
        <p:nvSpPr>
          <p:cNvPr id="268" name="Google Shape;268;p3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9000"/>
              <a:t>Calculating Big O: Recurrences</a:t>
            </a:r>
            <a:endParaRPr sz="9000"/>
          </a:p>
        </p:txBody>
      </p:sp>
      <p:sp>
        <p:nvSpPr>
          <p:cNvPr id="269" name="Google Shape;269;p3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 more mathematical technique.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8"/>
          <p:cNvSpPr txBox="1"/>
          <p:nvPr>
            <p:ph idx="1" type="body"/>
          </p:nvPr>
        </p:nvSpPr>
        <p:spPr>
          <a:xfrm>
            <a:off x="1524000" y="4079700"/>
            <a:ext cx="21336000" cy="8561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US"/>
              <a:t>Reasoning about the recursion tree.</a:t>
            </a:r>
            <a:endParaRPr/>
          </a:p>
          <a:p>
            <a:pPr indent="-673100" lvl="0" marL="914400" rtl="0" algn="l">
              <a:lnSpc>
                <a:spcPct val="120000"/>
              </a:lnSpc>
              <a:spcBef>
                <a:spcPts val="0"/>
              </a:spcBef>
              <a:spcAft>
                <a:spcPts val="0"/>
              </a:spcAft>
              <a:buSzPts val="7000"/>
              <a:buChar char="-"/>
            </a:pPr>
            <a:r>
              <a:rPr lang="en-US"/>
              <a:t> Create a tree of the recursive calls.</a:t>
            </a:r>
            <a:endParaRPr/>
          </a:p>
          <a:p>
            <a:pPr indent="-673100" lvl="0" marL="914400" rtl="0" algn="l">
              <a:lnSpc>
                <a:spcPct val="120000"/>
              </a:lnSpc>
              <a:spcBef>
                <a:spcPts val="0"/>
              </a:spcBef>
              <a:spcAft>
                <a:spcPts val="0"/>
              </a:spcAft>
              <a:buSzPts val="7000"/>
              <a:buChar char="-"/>
            </a:pPr>
            <a:r>
              <a:rPr lang="en-US"/>
              <a:t> Multiple the number of levels by the time complexity of a single level.</a:t>
            </a:r>
            <a:endParaRPr/>
          </a:p>
          <a:p>
            <a:pPr indent="-825500" lvl="0" marL="1143000" rtl="0" algn="l">
              <a:lnSpc>
                <a:spcPct val="120000"/>
              </a:lnSpc>
              <a:spcBef>
                <a:spcPts val="0"/>
              </a:spcBef>
              <a:spcAft>
                <a:spcPts val="0"/>
              </a:spcAft>
              <a:buSzPts val="5000"/>
              <a:buFont typeface="Helvetica Neue"/>
              <a:buNone/>
            </a:pPr>
            <a:r>
              <a:t/>
            </a:r>
            <a:endParaRPr sz="5000"/>
          </a:p>
        </p:txBody>
      </p:sp>
      <p:sp>
        <p:nvSpPr>
          <p:cNvPr id="275" name="Google Shape;275;p3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9000"/>
              <a:t>Calculating Big O: Recursion Tree</a:t>
            </a:r>
            <a:endParaRPr sz="9000"/>
          </a:p>
        </p:txBody>
      </p:sp>
      <p:sp>
        <p:nvSpPr>
          <p:cNvPr id="276" name="Google Shape;276;p3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Another approximation technique.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Sort: sort</a:t>
            </a:r>
            <a:endParaRPr/>
          </a:p>
        </p:txBody>
      </p:sp>
      <p:sp>
        <p:nvSpPr>
          <p:cNvPr id="282" name="Google Shape;282;p3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Creating a recursion tree.</a:t>
            </a:r>
            <a:endParaRPr/>
          </a:p>
        </p:txBody>
      </p:sp>
      <p:sp>
        <p:nvSpPr>
          <p:cNvPr id="283" name="Google Shape;283;p39"/>
          <p:cNvSpPr/>
          <p:nvPr/>
        </p:nvSpPr>
        <p:spPr>
          <a:xfrm>
            <a:off x="14176545" y="1090708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(vec,7,7)</a:t>
            </a:r>
            <a:endParaRPr/>
          </a:p>
        </p:txBody>
      </p:sp>
      <p:sp>
        <p:nvSpPr>
          <p:cNvPr id="284" name="Google Shape;284;p39"/>
          <p:cNvSpPr/>
          <p:nvPr/>
        </p:nvSpPr>
        <p:spPr>
          <a:xfrm>
            <a:off x="9325772" y="5589579"/>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(vec,0,5)</a:t>
            </a:r>
            <a:endParaRPr/>
          </a:p>
        </p:txBody>
      </p:sp>
      <p:sp>
        <p:nvSpPr>
          <p:cNvPr id="285" name="Google Shape;285;p39"/>
          <p:cNvSpPr/>
          <p:nvPr/>
        </p:nvSpPr>
        <p:spPr>
          <a:xfrm>
            <a:off x="13863413" y="5589579"/>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a:t>
            </a:r>
            <a:r>
              <a:rPr lang="en-US" sz="2300">
                <a:solidFill>
                  <a:srgbClr val="FFFFFF"/>
                </a:solidFill>
                <a:latin typeface="Courier New"/>
                <a:ea typeface="Courier New"/>
                <a:cs typeface="Courier New"/>
                <a:sym typeface="Courier New"/>
              </a:rPr>
              <a:t>,6,10</a:t>
            </a:r>
            <a:r>
              <a:rPr b="0" i="0" lang="en-US" sz="2300" u="none" cap="none" strike="noStrike">
                <a:solidFill>
                  <a:srgbClr val="FFFFFF"/>
                </a:solidFill>
                <a:latin typeface="Courier New"/>
                <a:ea typeface="Courier New"/>
                <a:cs typeface="Courier New"/>
                <a:sym typeface="Courier New"/>
              </a:rPr>
              <a:t>)</a:t>
            </a:r>
            <a:endParaRPr/>
          </a:p>
        </p:txBody>
      </p:sp>
      <p:sp>
        <p:nvSpPr>
          <p:cNvPr id="286" name="Google Shape;286;p39"/>
          <p:cNvSpPr/>
          <p:nvPr/>
        </p:nvSpPr>
        <p:spPr>
          <a:xfrm>
            <a:off x="7056952" y="717940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(vec,0,2)</a:t>
            </a:r>
            <a:endParaRPr/>
          </a:p>
        </p:txBody>
      </p:sp>
      <p:sp>
        <p:nvSpPr>
          <p:cNvPr id="287" name="Google Shape;287;p39"/>
          <p:cNvSpPr/>
          <p:nvPr/>
        </p:nvSpPr>
        <p:spPr>
          <a:xfrm>
            <a:off x="10024040" y="717940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(vec,3,4)</a:t>
            </a:r>
            <a:endParaRPr/>
          </a:p>
        </p:txBody>
      </p:sp>
      <p:sp>
        <p:nvSpPr>
          <p:cNvPr id="288" name="Google Shape;288;p39"/>
          <p:cNvSpPr/>
          <p:nvPr/>
        </p:nvSpPr>
        <p:spPr>
          <a:xfrm>
            <a:off x="13165144" y="717940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(vec,6,8)</a:t>
            </a:r>
            <a:endParaRPr/>
          </a:p>
        </p:txBody>
      </p:sp>
      <p:sp>
        <p:nvSpPr>
          <p:cNvPr id="289" name="Google Shape;289;p39"/>
          <p:cNvSpPr/>
          <p:nvPr/>
        </p:nvSpPr>
        <p:spPr>
          <a:xfrm>
            <a:off x="16132231" y="717940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(vec,9,10)</a:t>
            </a:r>
            <a:endParaRPr/>
          </a:p>
        </p:txBody>
      </p:sp>
      <p:sp>
        <p:nvSpPr>
          <p:cNvPr id="290" name="Google Shape;290;p39"/>
          <p:cNvSpPr/>
          <p:nvPr/>
        </p:nvSpPr>
        <p:spPr>
          <a:xfrm>
            <a:off x="5201010" y="8976096"/>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(vec,2,2)</a:t>
            </a:r>
            <a:endParaRPr/>
          </a:p>
        </p:txBody>
      </p:sp>
      <p:sp>
        <p:nvSpPr>
          <p:cNvPr id="291" name="Google Shape;291;p39"/>
          <p:cNvSpPr/>
          <p:nvPr/>
        </p:nvSpPr>
        <p:spPr>
          <a:xfrm>
            <a:off x="7830596" y="9000064"/>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(vec,3,3)</a:t>
            </a:r>
            <a:endParaRPr/>
          </a:p>
        </p:txBody>
      </p:sp>
      <p:sp>
        <p:nvSpPr>
          <p:cNvPr id="292" name="Google Shape;292;p39"/>
          <p:cNvSpPr/>
          <p:nvPr/>
        </p:nvSpPr>
        <p:spPr>
          <a:xfrm>
            <a:off x="10460182" y="901049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(vec,4,4)</a:t>
            </a:r>
            <a:endParaRPr/>
          </a:p>
        </p:txBody>
      </p:sp>
      <p:sp>
        <p:nvSpPr>
          <p:cNvPr id="293" name="Google Shape;293;p39"/>
          <p:cNvSpPr/>
          <p:nvPr/>
        </p:nvSpPr>
        <p:spPr>
          <a:xfrm>
            <a:off x="12917418" y="904324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(vec,6,7)</a:t>
            </a:r>
            <a:endParaRPr/>
          </a:p>
        </p:txBody>
      </p:sp>
      <p:sp>
        <p:nvSpPr>
          <p:cNvPr id="294" name="Google Shape;294;p39"/>
          <p:cNvSpPr/>
          <p:nvPr/>
        </p:nvSpPr>
        <p:spPr>
          <a:xfrm>
            <a:off x="15547005" y="901049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(vec,8,8)</a:t>
            </a:r>
            <a:endParaRPr/>
          </a:p>
        </p:txBody>
      </p:sp>
      <p:sp>
        <p:nvSpPr>
          <p:cNvPr id="295" name="Google Shape;295;p39"/>
          <p:cNvSpPr/>
          <p:nvPr/>
        </p:nvSpPr>
        <p:spPr>
          <a:xfrm>
            <a:off x="18176591" y="901049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(vec,9,9)</a:t>
            </a:r>
            <a:endParaRPr/>
          </a:p>
        </p:txBody>
      </p:sp>
      <p:sp>
        <p:nvSpPr>
          <p:cNvPr id="296" name="Google Shape;296;p39"/>
          <p:cNvSpPr/>
          <p:nvPr/>
        </p:nvSpPr>
        <p:spPr>
          <a:xfrm>
            <a:off x="20806177" y="901049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(vec,10,17=0)</a:t>
            </a:r>
            <a:endParaRPr/>
          </a:p>
        </p:txBody>
      </p:sp>
      <p:sp>
        <p:nvSpPr>
          <p:cNvPr id="297" name="Google Shape;297;p39"/>
          <p:cNvSpPr/>
          <p:nvPr/>
        </p:nvSpPr>
        <p:spPr>
          <a:xfrm>
            <a:off x="11594592" y="411164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(vec,0,10)</a:t>
            </a:r>
            <a:endParaRPr/>
          </a:p>
        </p:txBody>
      </p:sp>
      <p:sp>
        <p:nvSpPr>
          <p:cNvPr id="298" name="Google Shape;298;p39"/>
          <p:cNvSpPr/>
          <p:nvPr/>
        </p:nvSpPr>
        <p:spPr>
          <a:xfrm>
            <a:off x="1464697" y="10711946"/>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(vec,0,0)</a:t>
            </a:r>
            <a:endParaRPr/>
          </a:p>
        </p:txBody>
      </p:sp>
      <p:sp>
        <p:nvSpPr>
          <p:cNvPr id="299" name="Google Shape;299;p39"/>
          <p:cNvSpPr/>
          <p:nvPr/>
        </p:nvSpPr>
        <p:spPr>
          <a:xfrm>
            <a:off x="4046650" y="10707914"/>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(vec,1,1)</a:t>
            </a:r>
            <a:endParaRPr/>
          </a:p>
        </p:txBody>
      </p:sp>
      <p:sp>
        <p:nvSpPr>
          <p:cNvPr id="300" name="Google Shape;300;p39"/>
          <p:cNvSpPr/>
          <p:nvPr/>
        </p:nvSpPr>
        <p:spPr>
          <a:xfrm>
            <a:off x="11594592" y="1090708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(vec,6,6)</a:t>
            </a:r>
            <a:endParaRPr/>
          </a:p>
        </p:txBody>
      </p:sp>
      <p:sp>
        <p:nvSpPr>
          <p:cNvPr id="301" name="Google Shape;301;p39"/>
          <p:cNvSpPr/>
          <p:nvPr/>
        </p:nvSpPr>
        <p:spPr>
          <a:xfrm>
            <a:off x="2723824" y="9128496"/>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(vec,0,1)</a:t>
            </a:r>
            <a:endParaRPr/>
          </a:p>
        </p:txBody>
      </p:sp>
      <p:cxnSp>
        <p:nvCxnSpPr>
          <p:cNvPr id="302" name="Google Shape;302;p39"/>
          <p:cNvCxnSpPr>
            <a:stCxn id="297" idx="1"/>
            <a:endCxn id="284" idx="0"/>
          </p:cNvCxnSpPr>
          <p:nvPr/>
        </p:nvCxnSpPr>
        <p:spPr>
          <a:xfrm flipH="1">
            <a:off x="10460292" y="4783795"/>
            <a:ext cx="1134300" cy="805800"/>
          </a:xfrm>
          <a:prstGeom prst="straightConnector1">
            <a:avLst/>
          </a:prstGeom>
          <a:noFill/>
          <a:ln cap="flat" cmpd="sng" w="38100">
            <a:solidFill>
              <a:srgbClr val="000000"/>
            </a:solidFill>
            <a:prstDash val="solid"/>
            <a:miter lim="400000"/>
            <a:headEnd len="sm" w="sm" type="none"/>
            <a:tailEnd len="med" w="med" type="triangle"/>
          </a:ln>
        </p:spPr>
      </p:cxnSp>
      <p:cxnSp>
        <p:nvCxnSpPr>
          <p:cNvPr id="303" name="Google Shape;303;p39"/>
          <p:cNvCxnSpPr>
            <a:stCxn id="297" idx="3"/>
            <a:endCxn id="285" idx="0"/>
          </p:cNvCxnSpPr>
          <p:nvPr/>
        </p:nvCxnSpPr>
        <p:spPr>
          <a:xfrm>
            <a:off x="13863492" y="4783795"/>
            <a:ext cx="1134300" cy="805800"/>
          </a:xfrm>
          <a:prstGeom prst="straightConnector1">
            <a:avLst/>
          </a:prstGeom>
          <a:noFill/>
          <a:ln cap="flat" cmpd="sng" w="38100">
            <a:solidFill>
              <a:srgbClr val="000000"/>
            </a:solidFill>
            <a:prstDash val="solid"/>
            <a:miter lim="400000"/>
            <a:headEnd len="sm" w="sm" type="none"/>
            <a:tailEnd len="med" w="med" type="triangle"/>
          </a:ln>
        </p:spPr>
      </p:cxnSp>
      <p:cxnSp>
        <p:nvCxnSpPr>
          <p:cNvPr id="304" name="Google Shape;304;p39"/>
          <p:cNvCxnSpPr>
            <a:stCxn id="284" idx="1"/>
            <a:endCxn id="286" idx="0"/>
          </p:cNvCxnSpPr>
          <p:nvPr/>
        </p:nvCxnSpPr>
        <p:spPr>
          <a:xfrm flipH="1">
            <a:off x="8191472" y="6261729"/>
            <a:ext cx="1134300" cy="917700"/>
          </a:xfrm>
          <a:prstGeom prst="straightConnector1">
            <a:avLst/>
          </a:prstGeom>
          <a:noFill/>
          <a:ln cap="flat" cmpd="sng" w="38100">
            <a:solidFill>
              <a:srgbClr val="000000"/>
            </a:solidFill>
            <a:prstDash val="solid"/>
            <a:miter lim="400000"/>
            <a:headEnd len="sm" w="sm" type="none"/>
            <a:tailEnd len="med" w="med" type="triangle"/>
          </a:ln>
        </p:spPr>
      </p:cxnSp>
      <p:cxnSp>
        <p:nvCxnSpPr>
          <p:cNvPr id="305" name="Google Shape;305;p39"/>
          <p:cNvCxnSpPr>
            <a:stCxn id="284" idx="2"/>
            <a:endCxn id="287" idx="0"/>
          </p:cNvCxnSpPr>
          <p:nvPr/>
        </p:nvCxnSpPr>
        <p:spPr>
          <a:xfrm>
            <a:off x="10460222" y="6933879"/>
            <a:ext cx="698400" cy="245400"/>
          </a:xfrm>
          <a:prstGeom prst="straightConnector1">
            <a:avLst/>
          </a:prstGeom>
          <a:noFill/>
          <a:ln cap="flat" cmpd="sng" w="38100">
            <a:solidFill>
              <a:srgbClr val="000000"/>
            </a:solidFill>
            <a:prstDash val="solid"/>
            <a:miter lim="400000"/>
            <a:headEnd len="sm" w="sm" type="none"/>
            <a:tailEnd len="med" w="med" type="triangle"/>
          </a:ln>
        </p:spPr>
      </p:cxnSp>
      <p:cxnSp>
        <p:nvCxnSpPr>
          <p:cNvPr id="306" name="Google Shape;306;p39"/>
          <p:cNvCxnSpPr>
            <a:stCxn id="285" idx="2"/>
            <a:endCxn id="288" idx="0"/>
          </p:cNvCxnSpPr>
          <p:nvPr/>
        </p:nvCxnSpPr>
        <p:spPr>
          <a:xfrm flipH="1">
            <a:off x="14299463" y="6933879"/>
            <a:ext cx="698400" cy="245400"/>
          </a:xfrm>
          <a:prstGeom prst="straightConnector1">
            <a:avLst/>
          </a:prstGeom>
          <a:noFill/>
          <a:ln cap="flat" cmpd="sng" w="38100">
            <a:solidFill>
              <a:srgbClr val="000000"/>
            </a:solidFill>
            <a:prstDash val="solid"/>
            <a:miter lim="400000"/>
            <a:headEnd len="sm" w="sm" type="none"/>
            <a:tailEnd len="med" w="med" type="triangle"/>
          </a:ln>
        </p:spPr>
      </p:cxnSp>
      <p:cxnSp>
        <p:nvCxnSpPr>
          <p:cNvPr id="307" name="Google Shape;307;p39"/>
          <p:cNvCxnSpPr>
            <a:stCxn id="285" idx="3"/>
            <a:endCxn id="289" idx="0"/>
          </p:cNvCxnSpPr>
          <p:nvPr/>
        </p:nvCxnSpPr>
        <p:spPr>
          <a:xfrm>
            <a:off x="16132313" y="6261729"/>
            <a:ext cx="1134300" cy="917700"/>
          </a:xfrm>
          <a:prstGeom prst="straightConnector1">
            <a:avLst/>
          </a:prstGeom>
          <a:noFill/>
          <a:ln cap="flat" cmpd="sng" w="38100">
            <a:solidFill>
              <a:srgbClr val="000000"/>
            </a:solidFill>
            <a:prstDash val="solid"/>
            <a:miter lim="400000"/>
            <a:headEnd len="sm" w="sm" type="none"/>
            <a:tailEnd len="med" w="med" type="triangle"/>
          </a:ln>
        </p:spPr>
      </p:cxnSp>
      <p:cxnSp>
        <p:nvCxnSpPr>
          <p:cNvPr id="308" name="Google Shape;308;p39"/>
          <p:cNvCxnSpPr>
            <a:stCxn id="286" idx="1"/>
            <a:endCxn id="301" idx="0"/>
          </p:cNvCxnSpPr>
          <p:nvPr/>
        </p:nvCxnSpPr>
        <p:spPr>
          <a:xfrm flipH="1">
            <a:off x="3858352" y="7851555"/>
            <a:ext cx="3198600" cy="1276800"/>
          </a:xfrm>
          <a:prstGeom prst="straightConnector1">
            <a:avLst/>
          </a:prstGeom>
          <a:noFill/>
          <a:ln cap="flat" cmpd="sng" w="38100">
            <a:solidFill>
              <a:srgbClr val="000000"/>
            </a:solidFill>
            <a:prstDash val="solid"/>
            <a:miter lim="400000"/>
            <a:headEnd len="sm" w="sm" type="none"/>
            <a:tailEnd len="med" w="med" type="triangle"/>
          </a:ln>
        </p:spPr>
      </p:cxnSp>
      <p:cxnSp>
        <p:nvCxnSpPr>
          <p:cNvPr id="309" name="Google Shape;309;p39"/>
          <p:cNvCxnSpPr>
            <a:stCxn id="286" idx="2"/>
            <a:endCxn id="290" idx="0"/>
          </p:cNvCxnSpPr>
          <p:nvPr/>
        </p:nvCxnSpPr>
        <p:spPr>
          <a:xfrm flipH="1">
            <a:off x="6335602" y="8523705"/>
            <a:ext cx="1855800" cy="452400"/>
          </a:xfrm>
          <a:prstGeom prst="straightConnector1">
            <a:avLst/>
          </a:prstGeom>
          <a:noFill/>
          <a:ln cap="flat" cmpd="sng" w="38100">
            <a:solidFill>
              <a:srgbClr val="000000"/>
            </a:solidFill>
            <a:prstDash val="solid"/>
            <a:miter lim="400000"/>
            <a:headEnd len="sm" w="sm" type="none"/>
            <a:tailEnd len="med" w="med" type="triangle"/>
          </a:ln>
        </p:spPr>
      </p:cxnSp>
      <p:cxnSp>
        <p:nvCxnSpPr>
          <p:cNvPr id="310" name="Google Shape;310;p39"/>
          <p:cNvCxnSpPr>
            <a:stCxn id="287" idx="1"/>
            <a:endCxn id="291" idx="0"/>
          </p:cNvCxnSpPr>
          <p:nvPr/>
        </p:nvCxnSpPr>
        <p:spPr>
          <a:xfrm flipH="1">
            <a:off x="8965040" y="7851555"/>
            <a:ext cx="1059000" cy="1148400"/>
          </a:xfrm>
          <a:prstGeom prst="straightConnector1">
            <a:avLst/>
          </a:prstGeom>
          <a:noFill/>
          <a:ln cap="flat" cmpd="sng" w="38100">
            <a:solidFill>
              <a:srgbClr val="000000"/>
            </a:solidFill>
            <a:prstDash val="solid"/>
            <a:miter lim="400000"/>
            <a:headEnd len="sm" w="sm" type="none"/>
            <a:tailEnd len="med" w="med" type="triangle"/>
          </a:ln>
        </p:spPr>
      </p:cxnSp>
      <p:cxnSp>
        <p:nvCxnSpPr>
          <p:cNvPr id="311" name="Google Shape;311;p39"/>
          <p:cNvCxnSpPr>
            <a:stCxn id="287" idx="2"/>
            <a:endCxn id="292" idx="0"/>
          </p:cNvCxnSpPr>
          <p:nvPr/>
        </p:nvCxnSpPr>
        <p:spPr>
          <a:xfrm>
            <a:off x="11158490" y="8523705"/>
            <a:ext cx="436200" cy="486900"/>
          </a:xfrm>
          <a:prstGeom prst="straightConnector1">
            <a:avLst/>
          </a:prstGeom>
          <a:noFill/>
          <a:ln cap="flat" cmpd="sng" w="38100">
            <a:solidFill>
              <a:srgbClr val="000000"/>
            </a:solidFill>
            <a:prstDash val="solid"/>
            <a:miter lim="400000"/>
            <a:headEnd len="sm" w="sm" type="none"/>
            <a:tailEnd len="med" w="med" type="triangle"/>
          </a:ln>
        </p:spPr>
      </p:cxnSp>
      <p:cxnSp>
        <p:nvCxnSpPr>
          <p:cNvPr id="312" name="Google Shape;312;p39"/>
          <p:cNvCxnSpPr>
            <a:stCxn id="288" idx="2"/>
            <a:endCxn id="293" idx="0"/>
          </p:cNvCxnSpPr>
          <p:nvPr/>
        </p:nvCxnSpPr>
        <p:spPr>
          <a:xfrm flipH="1">
            <a:off x="14051794" y="8523705"/>
            <a:ext cx="247800" cy="519600"/>
          </a:xfrm>
          <a:prstGeom prst="straightConnector1">
            <a:avLst/>
          </a:prstGeom>
          <a:noFill/>
          <a:ln cap="flat" cmpd="sng" w="38100">
            <a:solidFill>
              <a:srgbClr val="000000"/>
            </a:solidFill>
            <a:prstDash val="solid"/>
            <a:miter lim="400000"/>
            <a:headEnd len="sm" w="sm" type="none"/>
            <a:tailEnd len="med" w="med" type="triangle"/>
          </a:ln>
        </p:spPr>
      </p:cxnSp>
      <p:cxnSp>
        <p:nvCxnSpPr>
          <p:cNvPr id="313" name="Google Shape;313;p39"/>
          <p:cNvCxnSpPr>
            <a:stCxn id="288" idx="3"/>
            <a:endCxn id="294" idx="0"/>
          </p:cNvCxnSpPr>
          <p:nvPr/>
        </p:nvCxnSpPr>
        <p:spPr>
          <a:xfrm>
            <a:off x="15434044" y="7851555"/>
            <a:ext cx="1247400" cy="1158900"/>
          </a:xfrm>
          <a:prstGeom prst="straightConnector1">
            <a:avLst/>
          </a:prstGeom>
          <a:noFill/>
          <a:ln cap="flat" cmpd="sng" w="38100">
            <a:solidFill>
              <a:srgbClr val="000000"/>
            </a:solidFill>
            <a:prstDash val="solid"/>
            <a:miter lim="400000"/>
            <a:headEnd len="sm" w="sm" type="none"/>
            <a:tailEnd len="med" w="med" type="triangle"/>
          </a:ln>
        </p:spPr>
      </p:cxnSp>
      <p:cxnSp>
        <p:nvCxnSpPr>
          <p:cNvPr id="314" name="Google Shape;314;p39"/>
          <p:cNvCxnSpPr>
            <a:stCxn id="289" idx="2"/>
            <a:endCxn id="295" idx="0"/>
          </p:cNvCxnSpPr>
          <p:nvPr/>
        </p:nvCxnSpPr>
        <p:spPr>
          <a:xfrm>
            <a:off x="17266681" y="8523705"/>
            <a:ext cx="2044500" cy="486900"/>
          </a:xfrm>
          <a:prstGeom prst="straightConnector1">
            <a:avLst/>
          </a:prstGeom>
          <a:noFill/>
          <a:ln cap="flat" cmpd="sng" w="38100">
            <a:solidFill>
              <a:srgbClr val="000000"/>
            </a:solidFill>
            <a:prstDash val="solid"/>
            <a:miter lim="400000"/>
            <a:headEnd len="sm" w="sm" type="none"/>
            <a:tailEnd len="med" w="med" type="triangle"/>
          </a:ln>
        </p:spPr>
      </p:cxnSp>
      <p:cxnSp>
        <p:nvCxnSpPr>
          <p:cNvPr id="315" name="Google Shape;315;p39"/>
          <p:cNvCxnSpPr>
            <a:stCxn id="289" idx="3"/>
            <a:endCxn id="296" idx="0"/>
          </p:cNvCxnSpPr>
          <p:nvPr/>
        </p:nvCxnSpPr>
        <p:spPr>
          <a:xfrm>
            <a:off x="18401131" y="7851555"/>
            <a:ext cx="3539400" cy="1158900"/>
          </a:xfrm>
          <a:prstGeom prst="straightConnector1">
            <a:avLst/>
          </a:prstGeom>
          <a:noFill/>
          <a:ln cap="flat" cmpd="sng" w="38100">
            <a:solidFill>
              <a:srgbClr val="000000"/>
            </a:solidFill>
            <a:prstDash val="solid"/>
            <a:miter lim="400000"/>
            <a:headEnd len="sm" w="sm" type="none"/>
            <a:tailEnd len="med" w="med" type="triangle"/>
          </a:ln>
        </p:spPr>
      </p:cxnSp>
      <p:cxnSp>
        <p:nvCxnSpPr>
          <p:cNvPr id="316" name="Google Shape;316;p39"/>
          <p:cNvCxnSpPr>
            <a:stCxn id="301" idx="2"/>
          </p:cNvCxnSpPr>
          <p:nvPr/>
        </p:nvCxnSpPr>
        <p:spPr>
          <a:xfrm flipH="1">
            <a:off x="2334274" y="10472796"/>
            <a:ext cx="1524000" cy="226800"/>
          </a:xfrm>
          <a:prstGeom prst="straightConnector1">
            <a:avLst/>
          </a:prstGeom>
          <a:noFill/>
          <a:ln cap="flat" cmpd="sng" w="38100">
            <a:solidFill>
              <a:srgbClr val="000000"/>
            </a:solidFill>
            <a:prstDash val="solid"/>
            <a:miter lim="400000"/>
            <a:headEnd len="sm" w="sm" type="none"/>
            <a:tailEnd len="med" w="med" type="triangle"/>
          </a:ln>
        </p:spPr>
      </p:cxnSp>
      <p:cxnSp>
        <p:nvCxnSpPr>
          <p:cNvPr id="317" name="Google Shape;317;p39"/>
          <p:cNvCxnSpPr>
            <a:stCxn id="301" idx="2"/>
            <a:endCxn id="299" idx="0"/>
          </p:cNvCxnSpPr>
          <p:nvPr/>
        </p:nvCxnSpPr>
        <p:spPr>
          <a:xfrm>
            <a:off x="3858274" y="10472796"/>
            <a:ext cx="1322700" cy="235200"/>
          </a:xfrm>
          <a:prstGeom prst="straightConnector1">
            <a:avLst/>
          </a:prstGeom>
          <a:noFill/>
          <a:ln cap="flat" cmpd="sng" w="38100">
            <a:solidFill>
              <a:srgbClr val="000000"/>
            </a:solidFill>
            <a:prstDash val="solid"/>
            <a:miter lim="400000"/>
            <a:headEnd len="sm" w="sm" type="none"/>
            <a:tailEnd len="med" w="med" type="triangle"/>
          </a:ln>
        </p:spPr>
      </p:cxnSp>
      <p:cxnSp>
        <p:nvCxnSpPr>
          <p:cNvPr id="318" name="Google Shape;318;p39"/>
          <p:cNvCxnSpPr>
            <a:stCxn id="293" idx="2"/>
            <a:endCxn id="300" idx="0"/>
          </p:cNvCxnSpPr>
          <p:nvPr/>
        </p:nvCxnSpPr>
        <p:spPr>
          <a:xfrm flipH="1">
            <a:off x="12729168" y="10387545"/>
            <a:ext cx="1322700" cy="519600"/>
          </a:xfrm>
          <a:prstGeom prst="straightConnector1">
            <a:avLst/>
          </a:prstGeom>
          <a:noFill/>
          <a:ln cap="flat" cmpd="sng" w="38100">
            <a:solidFill>
              <a:srgbClr val="000000"/>
            </a:solidFill>
            <a:prstDash val="solid"/>
            <a:miter lim="400000"/>
            <a:headEnd len="sm" w="sm" type="none"/>
            <a:tailEnd len="med" w="med" type="triangle"/>
          </a:ln>
        </p:spPr>
      </p:cxnSp>
      <p:cxnSp>
        <p:nvCxnSpPr>
          <p:cNvPr id="319" name="Google Shape;319;p39"/>
          <p:cNvCxnSpPr>
            <a:stCxn id="293" idx="2"/>
            <a:endCxn id="283" idx="0"/>
          </p:cNvCxnSpPr>
          <p:nvPr/>
        </p:nvCxnSpPr>
        <p:spPr>
          <a:xfrm>
            <a:off x="14051868" y="10387545"/>
            <a:ext cx="1259100" cy="519600"/>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Sort: sort</a:t>
            </a:r>
            <a:endParaRPr/>
          </a:p>
        </p:txBody>
      </p:sp>
      <p:sp>
        <p:nvSpPr>
          <p:cNvPr id="325" name="Google Shape;325;p4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Creating a recursion tree.</a:t>
            </a:r>
            <a:endParaRPr/>
          </a:p>
        </p:txBody>
      </p:sp>
      <p:sp>
        <p:nvSpPr>
          <p:cNvPr id="326" name="Google Shape;326;p40"/>
          <p:cNvSpPr/>
          <p:nvPr/>
        </p:nvSpPr>
        <p:spPr>
          <a:xfrm>
            <a:off x="14176545" y="1090708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(vec,7,7)</a:t>
            </a:r>
            <a:endParaRPr/>
          </a:p>
        </p:txBody>
      </p:sp>
      <p:sp>
        <p:nvSpPr>
          <p:cNvPr id="327" name="Google Shape;327;p40"/>
          <p:cNvSpPr/>
          <p:nvPr/>
        </p:nvSpPr>
        <p:spPr>
          <a:xfrm>
            <a:off x="9325772" y="5589579"/>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(vec,0,5)</a:t>
            </a:r>
            <a:endParaRPr/>
          </a:p>
        </p:txBody>
      </p:sp>
      <p:sp>
        <p:nvSpPr>
          <p:cNvPr id="328" name="Google Shape;328;p40"/>
          <p:cNvSpPr/>
          <p:nvPr/>
        </p:nvSpPr>
        <p:spPr>
          <a:xfrm>
            <a:off x="13863413" y="5589579"/>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a:t>
            </a:r>
            <a:r>
              <a:rPr lang="en-US" sz="2300">
                <a:solidFill>
                  <a:srgbClr val="FFFFFF"/>
                </a:solidFill>
                <a:latin typeface="Courier New"/>
                <a:ea typeface="Courier New"/>
                <a:cs typeface="Courier New"/>
                <a:sym typeface="Courier New"/>
              </a:rPr>
              <a:t>,6,10</a:t>
            </a:r>
            <a:r>
              <a:rPr b="0" i="0" lang="en-US" sz="2300" u="none" cap="none" strike="noStrike">
                <a:solidFill>
                  <a:srgbClr val="FFFFFF"/>
                </a:solidFill>
                <a:latin typeface="Courier New"/>
                <a:ea typeface="Courier New"/>
                <a:cs typeface="Courier New"/>
                <a:sym typeface="Courier New"/>
              </a:rPr>
              <a:t>)</a:t>
            </a:r>
            <a:endParaRPr/>
          </a:p>
        </p:txBody>
      </p:sp>
      <p:sp>
        <p:nvSpPr>
          <p:cNvPr id="329" name="Google Shape;329;p40"/>
          <p:cNvSpPr/>
          <p:nvPr/>
        </p:nvSpPr>
        <p:spPr>
          <a:xfrm>
            <a:off x="7056952" y="717940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(vec,0,2)</a:t>
            </a:r>
            <a:endParaRPr/>
          </a:p>
        </p:txBody>
      </p:sp>
      <p:sp>
        <p:nvSpPr>
          <p:cNvPr id="330" name="Google Shape;330;p40"/>
          <p:cNvSpPr/>
          <p:nvPr/>
        </p:nvSpPr>
        <p:spPr>
          <a:xfrm>
            <a:off x="10024040" y="717940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(vec,3,4)</a:t>
            </a:r>
            <a:endParaRPr/>
          </a:p>
        </p:txBody>
      </p:sp>
      <p:sp>
        <p:nvSpPr>
          <p:cNvPr id="331" name="Google Shape;331;p40"/>
          <p:cNvSpPr/>
          <p:nvPr/>
        </p:nvSpPr>
        <p:spPr>
          <a:xfrm>
            <a:off x="13165144" y="717940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(vec,6,8)</a:t>
            </a:r>
            <a:endParaRPr/>
          </a:p>
        </p:txBody>
      </p:sp>
      <p:sp>
        <p:nvSpPr>
          <p:cNvPr id="332" name="Google Shape;332;p40"/>
          <p:cNvSpPr/>
          <p:nvPr/>
        </p:nvSpPr>
        <p:spPr>
          <a:xfrm>
            <a:off x="16132231" y="717940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(vec,9,10)</a:t>
            </a:r>
            <a:endParaRPr/>
          </a:p>
        </p:txBody>
      </p:sp>
      <p:sp>
        <p:nvSpPr>
          <p:cNvPr id="333" name="Google Shape;333;p40"/>
          <p:cNvSpPr/>
          <p:nvPr/>
        </p:nvSpPr>
        <p:spPr>
          <a:xfrm>
            <a:off x="5201010" y="8976096"/>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(vec,2,2)</a:t>
            </a:r>
            <a:endParaRPr/>
          </a:p>
        </p:txBody>
      </p:sp>
      <p:sp>
        <p:nvSpPr>
          <p:cNvPr id="334" name="Google Shape;334;p40"/>
          <p:cNvSpPr/>
          <p:nvPr/>
        </p:nvSpPr>
        <p:spPr>
          <a:xfrm>
            <a:off x="7830596" y="9000064"/>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(vec,3,3)</a:t>
            </a:r>
            <a:endParaRPr/>
          </a:p>
        </p:txBody>
      </p:sp>
      <p:sp>
        <p:nvSpPr>
          <p:cNvPr id="335" name="Google Shape;335;p40"/>
          <p:cNvSpPr/>
          <p:nvPr/>
        </p:nvSpPr>
        <p:spPr>
          <a:xfrm>
            <a:off x="10460182" y="901049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(vec,4,4)</a:t>
            </a:r>
            <a:endParaRPr/>
          </a:p>
        </p:txBody>
      </p:sp>
      <p:sp>
        <p:nvSpPr>
          <p:cNvPr id="336" name="Google Shape;336;p40"/>
          <p:cNvSpPr/>
          <p:nvPr/>
        </p:nvSpPr>
        <p:spPr>
          <a:xfrm>
            <a:off x="12917418" y="904324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(vec,6,7)</a:t>
            </a:r>
            <a:endParaRPr/>
          </a:p>
        </p:txBody>
      </p:sp>
      <p:sp>
        <p:nvSpPr>
          <p:cNvPr id="337" name="Google Shape;337;p40"/>
          <p:cNvSpPr/>
          <p:nvPr/>
        </p:nvSpPr>
        <p:spPr>
          <a:xfrm>
            <a:off x="15547005" y="901049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(vec,8,8)</a:t>
            </a:r>
            <a:endParaRPr/>
          </a:p>
        </p:txBody>
      </p:sp>
      <p:sp>
        <p:nvSpPr>
          <p:cNvPr id="338" name="Google Shape;338;p40"/>
          <p:cNvSpPr/>
          <p:nvPr/>
        </p:nvSpPr>
        <p:spPr>
          <a:xfrm>
            <a:off x="18176591" y="901049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(vec,9,9)</a:t>
            </a:r>
            <a:endParaRPr/>
          </a:p>
        </p:txBody>
      </p:sp>
      <p:sp>
        <p:nvSpPr>
          <p:cNvPr id="339" name="Google Shape;339;p40"/>
          <p:cNvSpPr/>
          <p:nvPr/>
        </p:nvSpPr>
        <p:spPr>
          <a:xfrm>
            <a:off x="20806177" y="901049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(vec,10,17=0)</a:t>
            </a:r>
            <a:endParaRPr/>
          </a:p>
        </p:txBody>
      </p:sp>
      <p:sp>
        <p:nvSpPr>
          <p:cNvPr id="340" name="Google Shape;340;p40"/>
          <p:cNvSpPr/>
          <p:nvPr/>
        </p:nvSpPr>
        <p:spPr>
          <a:xfrm>
            <a:off x="11594592" y="411164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(vec,0,10)</a:t>
            </a:r>
            <a:endParaRPr/>
          </a:p>
        </p:txBody>
      </p:sp>
      <p:sp>
        <p:nvSpPr>
          <p:cNvPr id="341" name="Google Shape;341;p40"/>
          <p:cNvSpPr/>
          <p:nvPr/>
        </p:nvSpPr>
        <p:spPr>
          <a:xfrm>
            <a:off x="1464697" y="10711946"/>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(vec,0,0)</a:t>
            </a:r>
            <a:endParaRPr/>
          </a:p>
        </p:txBody>
      </p:sp>
      <p:sp>
        <p:nvSpPr>
          <p:cNvPr id="342" name="Google Shape;342;p40"/>
          <p:cNvSpPr/>
          <p:nvPr/>
        </p:nvSpPr>
        <p:spPr>
          <a:xfrm>
            <a:off x="4046650" y="10707914"/>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(vec,1,1)</a:t>
            </a:r>
            <a:endParaRPr/>
          </a:p>
        </p:txBody>
      </p:sp>
      <p:sp>
        <p:nvSpPr>
          <p:cNvPr id="343" name="Google Shape;343;p40"/>
          <p:cNvSpPr/>
          <p:nvPr/>
        </p:nvSpPr>
        <p:spPr>
          <a:xfrm>
            <a:off x="11594592" y="1090708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(vec,6,6)</a:t>
            </a:r>
            <a:endParaRPr/>
          </a:p>
        </p:txBody>
      </p:sp>
      <p:sp>
        <p:nvSpPr>
          <p:cNvPr id="344" name="Google Shape;344;p40"/>
          <p:cNvSpPr/>
          <p:nvPr/>
        </p:nvSpPr>
        <p:spPr>
          <a:xfrm>
            <a:off x="2723824" y="9128496"/>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(vec,0,1)</a:t>
            </a:r>
            <a:endParaRPr/>
          </a:p>
        </p:txBody>
      </p:sp>
      <p:cxnSp>
        <p:nvCxnSpPr>
          <p:cNvPr id="345" name="Google Shape;345;p40"/>
          <p:cNvCxnSpPr>
            <a:stCxn id="340" idx="1"/>
            <a:endCxn id="327" idx="0"/>
          </p:cNvCxnSpPr>
          <p:nvPr/>
        </p:nvCxnSpPr>
        <p:spPr>
          <a:xfrm flipH="1">
            <a:off x="10460292" y="4783795"/>
            <a:ext cx="1134300" cy="805800"/>
          </a:xfrm>
          <a:prstGeom prst="straightConnector1">
            <a:avLst/>
          </a:prstGeom>
          <a:noFill/>
          <a:ln cap="flat" cmpd="sng" w="38100">
            <a:solidFill>
              <a:srgbClr val="000000"/>
            </a:solidFill>
            <a:prstDash val="solid"/>
            <a:miter lim="400000"/>
            <a:headEnd len="sm" w="sm" type="none"/>
            <a:tailEnd len="med" w="med" type="triangle"/>
          </a:ln>
        </p:spPr>
      </p:cxnSp>
      <p:cxnSp>
        <p:nvCxnSpPr>
          <p:cNvPr id="346" name="Google Shape;346;p40"/>
          <p:cNvCxnSpPr>
            <a:stCxn id="340" idx="3"/>
            <a:endCxn id="328" idx="0"/>
          </p:cNvCxnSpPr>
          <p:nvPr/>
        </p:nvCxnSpPr>
        <p:spPr>
          <a:xfrm>
            <a:off x="13863492" y="4783795"/>
            <a:ext cx="1134300" cy="805800"/>
          </a:xfrm>
          <a:prstGeom prst="straightConnector1">
            <a:avLst/>
          </a:prstGeom>
          <a:noFill/>
          <a:ln cap="flat" cmpd="sng" w="38100">
            <a:solidFill>
              <a:srgbClr val="000000"/>
            </a:solidFill>
            <a:prstDash val="solid"/>
            <a:miter lim="400000"/>
            <a:headEnd len="sm" w="sm" type="none"/>
            <a:tailEnd len="med" w="med" type="triangle"/>
          </a:ln>
        </p:spPr>
      </p:cxnSp>
      <p:cxnSp>
        <p:nvCxnSpPr>
          <p:cNvPr id="347" name="Google Shape;347;p40"/>
          <p:cNvCxnSpPr>
            <a:stCxn id="327" idx="1"/>
            <a:endCxn id="329" idx="0"/>
          </p:cNvCxnSpPr>
          <p:nvPr/>
        </p:nvCxnSpPr>
        <p:spPr>
          <a:xfrm flipH="1">
            <a:off x="8191472" y="6261729"/>
            <a:ext cx="1134300" cy="917700"/>
          </a:xfrm>
          <a:prstGeom prst="straightConnector1">
            <a:avLst/>
          </a:prstGeom>
          <a:noFill/>
          <a:ln cap="flat" cmpd="sng" w="38100">
            <a:solidFill>
              <a:srgbClr val="000000"/>
            </a:solidFill>
            <a:prstDash val="solid"/>
            <a:miter lim="400000"/>
            <a:headEnd len="sm" w="sm" type="none"/>
            <a:tailEnd len="med" w="med" type="triangle"/>
          </a:ln>
        </p:spPr>
      </p:cxnSp>
      <p:cxnSp>
        <p:nvCxnSpPr>
          <p:cNvPr id="348" name="Google Shape;348;p40"/>
          <p:cNvCxnSpPr>
            <a:stCxn id="327" idx="2"/>
            <a:endCxn id="330" idx="0"/>
          </p:cNvCxnSpPr>
          <p:nvPr/>
        </p:nvCxnSpPr>
        <p:spPr>
          <a:xfrm>
            <a:off x="10460222" y="6933879"/>
            <a:ext cx="698400" cy="245400"/>
          </a:xfrm>
          <a:prstGeom prst="straightConnector1">
            <a:avLst/>
          </a:prstGeom>
          <a:noFill/>
          <a:ln cap="flat" cmpd="sng" w="38100">
            <a:solidFill>
              <a:srgbClr val="000000"/>
            </a:solidFill>
            <a:prstDash val="solid"/>
            <a:miter lim="400000"/>
            <a:headEnd len="sm" w="sm" type="none"/>
            <a:tailEnd len="med" w="med" type="triangle"/>
          </a:ln>
        </p:spPr>
      </p:cxnSp>
      <p:cxnSp>
        <p:nvCxnSpPr>
          <p:cNvPr id="349" name="Google Shape;349;p40"/>
          <p:cNvCxnSpPr>
            <a:stCxn id="328" idx="2"/>
            <a:endCxn id="331" idx="0"/>
          </p:cNvCxnSpPr>
          <p:nvPr/>
        </p:nvCxnSpPr>
        <p:spPr>
          <a:xfrm flipH="1">
            <a:off x="14299463" y="6933879"/>
            <a:ext cx="698400" cy="245400"/>
          </a:xfrm>
          <a:prstGeom prst="straightConnector1">
            <a:avLst/>
          </a:prstGeom>
          <a:noFill/>
          <a:ln cap="flat" cmpd="sng" w="38100">
            <a:solidFill>
              <a:srgbClr val="000000"/>
            </a:solidFill>
            <a:prstDash val="solid"/>
            <a:miter lim="400000"/>
            <a:headEnd len="sm" w="sm" type="none"/>
            <a:tailEnd len="med" w="med" type="triangle"/>
          </a:ln>
        </p:spPr>
      </p:cxnSp>
      <p:cxnSp>
        <p:nvCxnSpPr>
          <p:cNvPr id="350" name="Google Shape;350;p40"/>
          <p:cNvCxnSpPr>
            <a:stCxn id="328" idx="3"/>
            <a:endCxn id="332" idx="0"/>
          </p:cNvCxnSpPr>
          <p:nvPr/>
        </p:nvCxnSpPr>
        <p:spPr>
          <a:xfrm>
            <a:off x="16132313" y="6261729"/>
            <a:ext cx="1134300" cy="917700"/>
          </a:xfrm>
          <a:prstGeom prst="straightConnector1">
            <a:avLst/>
          </a:prstGeom>
          <a:noFill/>
          <a:ln cap="flat" cmpd="sng" w="38100">
            <a:solidFill>
              <a:srgbClr val="000000"/>
            </a:solidFill>
            <a:prstDash val="solid"/>
            <a:miter lim="400000"/>
            <a:headEnd len="sm" w="sm" type="none"/>
            <a:tailEnd len="med" w="med" type="triangle"/>
          </a:ln>
        </p:spPr>
      </p:cxnSp>
      <p:cxnSp>
        <p:nvCxnSpPr>
          <p:cNvPr id="351" name="Google Shape;351;p40"/>
          <p:cNvCxnSpPr>
            <a:stCxn id="329" idx="1"/>
            <a:endCxn id="344" idx="0"/>
          </p:cNvCxnSpPr>
          <p:nvPr/>
        </p:nvCxnSpPr>
        <p:spPr>
          <a:xfrm flipH="1">
            <a:off x="3858352" y="7851555"/>
            <a:ext cx="3198600" cy="1276800"/>
          </a:xfrm>
          <a:prstGeom prst="straightConnector1">
            <a:avLst/>
          </a:prstGeom>
          <a:noFill/>
          <a:ln cap="flat" cmpd="sng" w="38100">
            <a:solidFill>
              <a:srgbClr val="000000"/>
            </a:solidFill>
            <a:prstDash val="solid"/>
            <a:miter lim="400000"/>
            <a:headEnd len="sm" w="sm" type="none"/>
            <a:tailEnd len="med" w="med" type="triangle"/>
          </a:ln>
        </p:spPr>
      </p:cxnSp>
      <p:cxnSp>
        <p:nvCxnSpPr>
          <p:cNvPr id="352" name="Google Shape;352;p40"/>
          <p:cNvCxnSpPr>
            <a:stCxn id="329" idx="2"/>
            <a:endCxn id="333" idx="0"/>
          </p:cNvCxnSpPr>
          <p:nvPr/>
        </p:nvCxnSpPr>
        <p:spPr>
          <a:xfrm flipH="1">
            <a:off x="6335602" y="8523705"/>
            <a:ext cx="1855800" cy="452400"/>
          </a:xfrm>
          <a:prstGeom prst="straightConnector1">
            <a:avLst/>
          </a:prstGeom>
          <a:noFill/>
          <a:ln cap="flat" cmpd="sng" w="38100">
            <a:solidFill>
              <a:srgbClr val="000000"/>
            </a:solidFill>
            <a:prstDash val="solid"/>
            <a:miter lim="400000"/>
            <a:headEnd len="sm" w="sm" type="none"/>
            <a:tailEnd len="med" w="med" type="triangle"/>
          </a:ln>
        </p:spPr>
      </p:cxnSp>
      <p:cxnSp>
        <p:nvCxnSpPr>
          <p:cNvPr id="353" name="Google Shape;353;p40"/>
          <p:cNvCxnSpPr>
            <a:stCxn id="330" idx="1"/>
            <a:endCxn id="334" idx="0"/>
          </p:cNvCxnSpPr>
          <p:nvPr/>
        </p:nvCxnSpPr>
        <p:spPr>
          <a:xfrm flipH="1">
            <a:off x="8965040" y="7851555"/>
            <a:ext cx="1059000" cy="1148400"/>
          </a:xfrm>
          <a:prstGeom prst="straightConnector1">
            <a:avLst/>
          </a:prstGeom>
          <a:noFill/>
          <a:ln cap="flat" cmpd="sng" w="38100">
            <a:solidFill>
              <a:srgbClr val="000000"/>
            </a:solidFill>
            <a:prstDash val="solid"/>
            <a:miter lim="400000"/>
            <a:headEnd len="sm" w="sm" type="none"/>
            <a:tailEnd len="med" w="med" type="triangle"/>
          </a:ln>
        </p:spPr>
      </p:cxnSp>
      <p:cxnSp>
        <p:nvCxnSpPr>
          <p:cNvPr id="354" name="Google Shape;354;p40"/>
          <p:cNvCxnSpPr>
            <a:stCxn id="330" idx="2"/>
            <a:endCxn id="335" idx="0"/>
          </p:cNvCxnSpPr>
          <p:nvPr/>
        </p:nvCxnSpPr>
        <p:spPr>
          <a:xfrm>
            <a:off x="11158490" y="8523705"/>
            <a:ext cx="436200" cy="486900"/>
          </a:xfrm>
          <a:prstGeom prst="straightConnector1">
            <a:avLst/>
          </a:prstGeom>
          <a:noFill/>
          <a:ln cap="flat" cmpd="sng" w="38100">
            <a:solidFill>
              <a:srgbClr val="000000"/>
            </a:solidFill>
            <a:prstDash val="solid"/>
            <a:miter lim="400000"/>
            <a:headEnd len="sm" w="sm" type="none"/>
            <a:tailEnd len="med" w="med" type="triangle"/>
          </a:ln>
        </p:spPr>
      </p:cxnSp>
      <p:cxnSp>
        <p:nvCxnSpPr>
          <p:cNvPr id="355" name="Google Shape;355;p40"/>
          <p:cNvCxnSpPr>
            <a:stCxn id="331" idx="2"/>
            <a:endCxn id="336" idx="0"/>
          </p:cNvCxnSpPr>
          <p:nvPr/>
        </p:nvCxnSpPr>
        <p:spPr>
          <a:xfrm flipH="1">
            <a:off x="14051794" y="8523705"/>
            <a:ext cx="247800" cy="519600"/>
          </a:xfrm>
          <a:prstGeom prst="straightConnector1">
            <a:avLst/>
          </a:prstGeom>
          <a:noFill/>
          <a:ln cap="flat" cmpd="sng" w="38100">
            <a:solidFill>
              <a:srgbClr val="000000"/>
            </a:solidFill>
            <a:prstDash val="solid"/>
            <a:miter lim="400000"/>
            <a:headEnd len="sm" w="sm" type="none"/>
            <a:tailEnd len="med" w="med" type="triangle"/>
          </a:ln>
        </p:spPr>
      </p:cxnSp>
      <p:cxnSp>
        <p:nvCxnSpPr>
          <p:cNvPr id="356" name="Google Shape;356;p40"/>
          <p:cNvCxnSpPr>
            <a:stCxn id="331" idx="3"/>
            <a:endCxn id="337" idx="0"/>
          </p:cNvCxnSpPr>
          <p:nvPr/>
        </p:nvCxnSpPr>
        <p:spPr>
          <a:xfrm>
            <a:off x="15434044" y="7851555"/>
            <a:ext cx="1247400" cy="1158900"/>
          </a:xfrm>
          <a:prstGeom prst="straightConnector1">
            <a:avLst/>
          </a:prstGeom>
          <a:noFill/>
          <a:ln cap="flat" cmpd="sng" w="38100">
            <a:solidFill>
              <a:srgbClr val="000000"/>
            </a:solidFill>
            <a:prstDash val="solid"/>
            <a:miter lim="400000"/>
            <a:headEnd len="sm" w="sm" type="none"/>
            <a:tailEnd len="med" w="med" type="triangle"/>
          </a:ln>
        </p:spPr>
      </p:cxnSp>
      <p:cxnSp>
        <p:nvCxnSpPr>
          <p:cNvPr id="357" name="Google Shape;357;p40"/>
          <p:cNvCxnSpPr>
            <a:stCxn id="332" idx="2"/>
            <a:endCxn id="338" idx="0"/>
          </p:cNvCxnSpPr>
          <p:nvPr/>
        </p:nvCxnSpPr>
        <p:spPr>
          <a:xfrm>
            <a:off x="17266681" y="8523705"/>
            <a:ext cx="2044500" cy="486900"/>
          </a:xfrm>
          <a:prstGeom prst="straightConnector1">
            <a:avLst/>
          </a:prstGeom>
          <a:noFill/>
          <a:ln cap="flat" cmpd="sng" w="38100">
            <a:solidFill>
              <a:srgbClr val="000000"/>
            </a:solidFill>
            <a:prstDash val="solid"/>
            <a:miter lim="400000"/>
            <a:headEnd len="sm" w="sm" type="none"/>
            <a:tailEnd len="med" w="med" type="triangle"/>
          </a:ln>
        </p:spPr>
      </p:cxnSp>
      <p:cxnSp>
        <p:nvCxnSpPr>
          <p:cNvPr id="358" name="Google Shape;358;p40"/>
          <p:cNvCxnSpPr>
            <a:stCxn id="332" idx="3"/>
            <a:endCxn id="339" idx="0"/>
          </p:cNvCxnSpPr>
          <p:nvPr/>
        </p:nvCxnSpPr>
        <p:spPr>
          <a:xfrm>
            <a:off x="18401131" y="7851555"/>
            <a:ext cx="3539400" cy="1158900"/>
          </a:xfrm>
          <a:prstGeom prst="straightConnector1">
            <a:avLst/>
          </a:prstGeom>
          <a:noFill/>
          <a:ln cap="flat" cmpd="sng" w="38100">
            <a:solidFill>
              <a:srgbClr val="000000"/>
            </a:solidFill>
            <a:prstDash val="solid"/>
            <a:miter lim="400000"/>
            <a:headEnd len="sm" w="sm" type="none"/>
            <a:tailEnd len="med" w="med" type="triangle"/>
          </a:ln>
        </p:spPr>
      </p:cxnSp>
      <p:cxnSp>
        <p:nvCxnSpPr>
          <p:cNvPr id="359" name="Google Shape;359;p40"/>
          <p:cNvCxnSpPr>
            <a:stCxn id="344" idx="2"/>
          </p:cNvCxnSpPr>
          <p:nvPr/>
        </p:nvCxnSpPr>
        <p:spPr>
          <a:xfrm flipH="1">
            <a:off x="2334274" y="10472796"/>
            <a:ext cx="1524000" cy="226800"/>
          </a:xfrm>
          <a:prstGeom prst="straightConnector1">
            <a:avLst/>
          </a:prstGeom>
          <a:noFill/>
          <a:ln cap="flat" cmpd="sng" w="38100">
            <a:solidFill>
              <a:srgbClr val="000000"/>
            </a:solidFill>
            <a:prstDash val="solid"/>
            <a:miter lim="400000"/>
            <a:headEnd len="sm" w="sm" type="none"/>
            <a:tailEnd len="med" w="med" type="triangle"/>
          </a:ln>
        </p:spPr>
      </p:cxnSp>
      <p:cxnSp>
        <p:nvCxnSpPr>
          <p:cNvPr id="360" name="Google Shape;360;p40"/>
          <p:cNvCxnSpPr>
            <a:stCxn id="344" idx="2"/>
            <a:endCxn id="342" idx="0"/>
          </p:cNvCxnSpPr>
          <p:nvPr/>
        </p:nvCxnSpPr>
        <p:spPr>
          <a:xfrm>
            <a:off x="3858274" y="10472796"/>
            <a:ext cx="1322700" cy="235200"/>
          </a:xfrm>
          <a:prstGeom prst="straightConnector1">
            <a:avLst/>
          </a:prstGeom>
          <a:noFill/>
          <a:ln cap="flat" cmpd="sng" w="38100">
            <a:solidFill>
              <a:srgbClr val="000000"/>
            </a:solidFill>
            <a:prstDash val="solid"/>
            <a:miter lim="400000"/>
            <a:headEnd len="sm" w="sm" type="none"/>
            <a:tailEnd len="med" w="med" type="triangle"/>
          </a:ln>
        </p:spPr>
      </p:cxnSp>
      <p:cxnSp>
        <p:nvCxnSpPr>
          <p:cNvPr id="361" name="Google Shape;361;p40"/>
          <p:cNvCxnSpPr>
            <a:stCxn id="336" idx="2"/>
            <a:endCxn id="343" idx="0"/>
          </p:cNvCxnSpPr>
          <p:nvPr/>
        </p:nvCxnSpPr>
        <p:spPr>
          <a:xfrm flipH="1">
            <a:off x="12729168" y="10387545"/>
            <a:ext cx="1322700" cy="519600"/>
          </a:xfrm>
          <a:prstGeom prst="straightConnector1">
            <a:avLst/>
          </a:prstGeom>
          <a:noFill/>
          <a:ln cap="flat" cmpd="sng" w="38100">
            <a:solidFill>
              <a:srgbClr val="000000"/>
            </a:solidFill>
            <a:prstDash val="solid"/>
            <a:miter lim="400000"/>
            <a:headEnd len="sm" w="sm" type="none"/>
            <a:tailEnd len="med" w="med" type="triangle"/>
          </a:ln>
        </p:spPr>
      </p:cxnSp>
      <p:cxnSp>
        <p:nvCxnSpPr>
          <p:cNvPr id="362" name="Google Shape;362;p40"/>
          <p:cNvCxnSpPr>
            <a:stCxn id="336" idx="2"/>
            <a:endCxn id="326" idx="0"/>
          </p:cNvCxnSpPr>
          <p:nvPr/>
        </p:nvCxnSpPr>
        <p:spPr>
          <a:xfrm>
            <a:off x="14051868" y="10387545"/>
            <a:ext cx="1259100" cy="519600"/>
          </a:xfrm>
          <a:prstGeom prst="straightConnector1">
            <a:avLst/>
          </a:prstGeom>
          <a:noFill/>
          <a:ln cap="flat" cmpd="sng" w="38100">
            <a:solidFill>
              <a:srgbClr val="000000"/>
            </a:solidFill>
            <a:prstDash val="solid"/>
            <a:miter lim="400000"/>
            <a:headEnd len="sm" w="sm" type="none"/>
            <a:tailEnd len="med" w="med" type="triangle"/>
          </a:ln>
        </p:spPr>
      </p:cxnSp>
      <p:sp>
        <p:nvSpPr>
          <p:cNvPr id="363" name="Google Shape;363;p40"/>
          <p:cNvSpPr txBox="1"/>
          <p:nvPr/>
        </p:nvSpPr>
        <p:spPr>
          <a:xfrm>
            <a:off x="15186322" y="2070438"/>
            <a:ext cx="8077200" cy="33855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7D8490"/>
              </a:buClr>
              <a:buSzPts val="5000"/>
              <a:buFont typeface="Arial"/>
              <a:buNone/>
            </a:pPr>
            <a:r>
              <a:rPr b="0" i="0" lang="en-US" sz="5000" u="none" cap="none" strike="noStrike">
                <a:solidFill>
                  <a:srgbClr val="7D8490"/>
                </a:solidFill>
                <a:latin typeface="Arial"/>
                <a:ea typeface="Arial"/>
                <a:cs typeface="Arial"/>
                <a:sym typeface="Arial"/>
              </a:rPr>
              <a:t>There are </a:t>
            </a:r>
            <a:r>
              <a:rPr b="0" i="0" lang="en-US" sz="5000" u="none" cap="none" strike="noStrike">
                <a:solidFill>
                  <a:srgbClr val="7D8490"/>
                </a:solidFill>
                <a:latin typeface="Courier New"/>
                <a:ea typeface="Courier New"/>
                <a:cs typeface="Courier New"/>
                <a:sym typeface="Courier New"/>
              </a:rPr>
              <a:t>logn</a:t>
            </a:r>
            <a:r>
              <a:rPr b="0" i="0" lang="en-US" sz="5000" u="none" cap="none" strike="noStrike">
                <a:solidFill>
                  <a:srgbClr val="7D8490"/>
                </a:solidFill>
                <a:latin typeface="Arial"/>
                <a:ea typeface="Arial"/>
                <a:cs typeface="Arial"/>
                <a:sym typeface="Arial"/>
              </a:rPr>
              <a:t> levels and each level takes </a:t>
            </a:r>
            <a:r>
              <a:rPr b="0" i="0" lang="en-US" sz="5000" u="none" cap="none" strike="noStrike">
                <a:solidFill>
                  <a:srgbClr val="7D8490"/>
                </a:solidFill>
                <a:latin typeface="Courier New"/>
                <a:ea typeface="Courier New"/>
                <a:cs typeface="Courier New"/>
                <a:sym typeface="Courier New"/>
              </a:rPr>
              <a:t>O(n)</a:t>
            </a:r>
            <a:r>
              <a:rPr b="0" i="0" lang="en-US" sz="5000" u="none" cap="none" strike="noStrike">
                <a:solidFill>
                  <a:srgbClr val="7D8490"/>
                </a:solidFill>
                <a:latin typeface="Arial"/>
                <a:ea typeface="Arial"/>
                <a:cs typeface="Arial"/>
                <a:sym typeface="Arial"/>
              </a:rPr>
              <a:t> </a:t>
            </a:r>
            <a:endParaRPr b="0" i="0" sz="5000" u="none" cap="none" strike="noStrike">
              <a:solidFill>
                <a:srgbClr val="7D8490"/>
              </a:solidFill>
              <a:latin typeface="Arial"/>
              <a:ea typeface="Arial"/>
              <a:cs typeface="Arial"/>
              <a:sym typeface="Arial"/>
            </a:endParaRPr>
          </a:p>
          <a:p>
            <a:pPr indent="0" lvl="0" marL="0" marR="0" rtl="0" algn="r">
              <a:lnSpc>
                <a:spcPct val="100000"/>
              </a:lnSpc>
              <a:spcBef>
                <a:spcPts val="0"/>
              </a:spcBef>
              <a:spcAft>
                <a:spcPts val="0"/>
              </a:spcAft>
              <a:buClr>
                <a:srgbClr val="7D8490"/>
              </a:buClr>
              <a:buSzPts val="5000"/>
              <a:buFont typeface="Arial"/>
              <a:buNone/>
            </a:pPr>
            <a:r>
              <a:rPr b="0" i="0" lang="en-US" sz="5000" u="none" cap="none" strike="noStrike">
                <a:solidFill>
                  <a:srgbClr val="7D8490"/>
                </a:solidFill>
                <a:latin typeface="Arial"/>
                <a:ea typeface="Arial"/>
                <a:cs typeface="Arial"/>
                <a:sym typeface="Arial"/>
              </a:rPr>
              <a:t>(the merge</a:t>
            </a:r>
            <a:r>
              <a:rPr lang="en-US"/>
              <a:t> </a:t>
            </a:r>
            <a:r>
              <a:rPr b="0" i="0" lang="en-US" sz="5000" u="none" cap="none" strike="noStrike">
                <a:solidFill>
                  <a:srgbClr val="7D8490"/>
                </a:solidFill>
                <a:latin typeface="Arial"/>
                <a:ea typeface="Arial"/>
                <a:cs typeface="Arial"/>
                <a:sym typeface="Arial"/>
              </a:rPr>
              <a:t>step)</a:t>
            </a:r>
            <a:endParaRPr b="0" i="0" sz="5000" u="none" cap="none" strike="noStrike">
              <a:solidFill>
                <a:srgbClr val="7D8490"/>
              </a:solidFill>
              <a:latin typeface="Arial"/>
              <a:ea typeface="Arial"/>
              <a:cs typeface="Arial"/>
              <a:sym typeface="Arial"/>
            </a:endParaRPr>
          </a:p>
          <a:p>
            <a:pPr indent="0" lvl="0" marL="0" marR="0" rtl="0" algn="r">
              <a:lnSpc>
                <a:spcPct val="100000"/>
              </a:lnSpc>
              <a:spcBef>
                <a:spcPts val="0"/>
              </a:spcBef>
              <a:spcAft>
                <a:spcPts val="0"/>
              </a:spcAft>
              <a:buClr>
                <a:srgbClr val="7D8490"/>
              </a:buClr>
              <a:buSzPts val="5000"/>
              <a:buFont typeface="Arial"/>
              <a:buNone/>
            </a:pPr>
            <a:r>
              <a:t/>
            </a:r>
            <a:endParaRPr sz="5000">
              <a:solidFill>
                <a:srgbClr val="7D8490"/>
              </a:solidFill>
            </a:endParaRPr>
          </a:p>
          <a:p>
            <a:pPr indent="0" lvl="0" marL="0" marR="0" rtl="0" algn="r">
              <a:lnSpc>
                <a:spcPct val="110000"/>
              </a:lnSpc>
              <a:spcBef>
                <a:spcPts val="0"/>
              </a:spcBef>
              <a:spcAft>
                <a:spcPts val="0"/>
              </a:spcAft>
              <a:buClr>
                <a:srgbClr val="7D8490"/>
              </a:buClr>
              <a:buSzPts val="5000"/>
              <a:buFont typeface="Arial"/>
              <a:buNone/>
            </a:pPr>
            <a:r>
              <a:rPr b="0" i="0" lang="en-US" sz="5000" u="none" cap="none" strike="noStrike">
                <a:solidFill>
                  <a:srgbClr val="7D8490"/>
                </a:solidFill>
                <a:latin typeface="Arial"/>
                <a:ea typeface="Arial"/>
                <a:cs typeface="Arial"/>
                <a:sym typeface="Arial"/>
              </a:rPr>
              <a:t> so overall the complexity </a:t>
            </a:r>
            <a:endParaRPr/>
          </a:p>
          <a:p>
            <a:pPr indent="0" lvl="0" marL="0" marR="0" rtl="0" algn="r">
              <a:lnSpc>
                <a:spcPct val="110000"/>
              </a:lnSpc>
              <a:spcBef>
                <a:spcPts val="0"/>
              </a:spcBef>
              <a:spcAft>
                <a:spcPts val="0"/>
              </a:spcAft>
              <a:buClr>
                <a:srgbClr val="7D8490"/>
              </a:buClr>
              <a:buSzPts val="5000"/>
              <a:buFont typeface="Arial"/>
              <a:buNone/>
            </a:pPr>
            <a:r>
              <a:rPr b="0" i="0" lang="en-US" sz="5000" u="none" cap="none" strike="noStrike">
                <a:solidFill>
                  <a:srgbClr val="7D8490"/>
                </a:solidFill>
                <a:latin typeface="Arial"/>
                <a:ea typeface="Arial"/>
                <a:cs typeface="Arial"/>
                <a:sym typeface="Arial"/>
              </a:rPr>
              <a:t>is </a:t>
            </a:r>
            <a:r>
              <a:rPr b="0" i="0" lang="en-US" sz="5000" u="none" cap="none" strike="noStrike">
                <a:solidFill>
                  <a:srgbClr val="7D8490"/>
                </a:solidFill>
                <a:latin typeface="Courier New"/>
                <a:ea typeface="Courier New"/>
                <a:cs typeface="Courier New"/>
                <a:sym typeface="Courier New"/>
              </a:rPr>
              <a:t>O(nlogn)</a:t>
            </a:r>
            <a:r>
              <a:rPr b="0" i="0" lang="en-US" sz="5000" u="none" cap="none" strike="noStrike">
                <a:solidFill>
                  <a:srgbClr val="7D8490"/>
                </a:solidFill>
                <a:latin typeface="Arial"/>
                <a:ea typeface="Arial"/>
                <a:cs typeface="Arial"/>
                <a:sym typeface="Arial"/>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9000"/>
              <a:t>Calculating Big O: Space?</a:t>
            </a:r>
            <a:endParaRPr sz="9000"/>
          </a:p>
        </p:txBody>
      </p:sp>
      <p:sp>
        <p:nvSpPr>
          <p:cNvPr id="369" name="Google Shape;369;p4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What about space complexity for recursive algorithms?</a:t>
            </a:r>
            <a:endParaRPr/>
          </a:p>
        </p:txBody>
      </p:sp>
      <p:sp>
        <p:nvSpPr>
          <p:cNvPr id="370" name="Google Shape;370;p41"/>
          <p:cNvSpPr txBox="1"/>
          <p:nvPr/>
        </p:nvSpPr>
        <p:spPr>
          <a:xfrm>
            <a:off x="1524000" y="4826000"/>
            <a:ext cx="10871100" cy="8889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int someFunc(int n) {</a:t>
            </a:r>
            <a:endParaRPr sz="7000">
              <a:solidFill>
                <a:srgbClr val="53585F"/>
              </a:solidFill>
            </a:endParaRPr>
          </a:p>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	if (n % 2)</a:t>
            </a:r>
            <a:endParaRPr sz="7000">
              <a:solidFill>
                <a:srgbClr val="53585F"/>
              </a:solidFill>
            </a:endParaRPr>
          </a:p>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		return n;</a:t>
            </a:r>
            <a:endParaRPr sz="7000">
              <a:solidFill>
                <a:srgbClr val="53585F"/>
              </a:solidFill>
            </a:endParaRPr>
          </a:p>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	else</a:t>
            </a:r>
            <a:endParaRPr sz="7000">
              <a:solidFill>
                <a:srgbClr val="53585F"/>
              </a:solidFill>
            </a:endParaRPr>
          </a:p>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		return someFunc(n / 2);</a:t>
            </a:r>
            <a:endParaRPr sz="7000">
              <a:solidFill>
                <a:srgbClr val="53585F"/>
              </a:solidFill>
            </a:endParaRPr>
          </a:p>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a:t>
            </a:r>
            <a:endParaRPr sz="7000">
              <a:solidFill>
                <a:srgbClr val="53585F"/>
              </a:solidFill>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4000" strike="sngStrike">
                <a:solidFill>
                  <a:srgbClr val="FF0000"/>
                </a:solidFill>
                <a:latin typeface="Courier New"/>
                <a:ea typeface="Courier New"/>
                <a:cs typeface="Courier New"/>
                <a:sym typeface="Courier New"/>
              </a:rPr>
              <a:t>Easy – we never allocate any new variables so space is O(1), right?</a:t>
            </a:r>
            <a:endParaRPr sz="7000">
              <a:solidFill>
                <a:srgbClr val="53585F"/>
              </a:solidFill>
            </a:endParaRPr>
          </a:p>
          <a:p>
            <a:pPr indent="0" lvl="0" marL="0" rtl="0" algn="l">
              <a:lnSpc>
                <a:spcPct val="120000"/>
              </a:lnSpc>
              <a:spcBef>
                <a:spcPts val="0"/>
              </a:spcBef>
              <a:spcAft>
                <a:spcPts val="0"/>
              </a:spcAft>
              <a:buNone/>
            </a:pPr>
            <a:r>
              <a:rPr lang="en-US" sz="4000">
                <a:solidFill>
                  <a:srgbClr val="FF0000"/>
                </a:solidFill>
                <a:latin typeface="Courier New"/>
                <a:ea typeface="Courier New"/>
                <a:cs typeface="Courier New"/>
                <a:sym typeface="Courier New"/>
              </a:rPr>
              <a:t>WRONG!</a:t>
            </a:r>
            <a:endParaRPr sz="7000">
              <a:solidFill>
                <a:srgbClr val="53585F"/>
              </a:solidFill>
            </a:endParaRPr>
          </a:p>
          <a:p>
            <a:pPr indent="0" lvl="0" marL="0" rtl="0" algn="l">
              <a:lnSpc>
                <a:spcPct val="120000"/>
              </a:lnSpc>
              <a:spcBef>
                <a:spcPts val="0"/>
              </a:spcBef>
              <a:spcAft>
                <a:spcPts val="0"/>
              </a:spcAft>
              <a:buNone/>
            </a:pPr>
            <a:r>
              <a:t/>
            </a:r>
            <a:endParaRPr sz="4000" strike="sngStrike">
              <a:solidFill>
                <a:srgbClr val="FF0000"/>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p:txBody>
      </p:sp>
      <p:sp>
        <p:nvSpPr>
          <p:cNvPr id="371" name="Google Shape;371;p41"/>
          <p:cNvSpPr txBox="1"/>
          <p:nvPr/>
        </p:nvSpPr>
        <p:spPr>
          <a:xfrm>
            <a:off x="12541325" y="4826000"/>
            <a:ext cx="10871100" cy="8889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5400">
                <a:solidFill>
                  <a:srgbClr val="53585F"/>
                </a:solidFill>
              </a:rPr>
              <a:t>Easy – we never allocate any new variables so space is O(1), right?</a:t>
            </a:r>
            <a:endParaRPr sz="5400">
              <a:solidFill>
                <a:srgbClr val="53585F"/>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4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9000"/>
              <a:t>Calculating Big O: Space?</a:t>
            </a:r>
            <a:endParaRPr sz="9000"/>
          </a:p>
        </p:txBody>
      </p:sp>
      <p:sp>
        <p:nvSpPr>
          <p:cNvPr id="377" name="Google Shape;377;p4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What about space complexity for recursive algorithms?</a:t>
            </a:r>
            <a:endParaRPr/>
          </a:p>
        </p:txBody>
      </p:sp>
      <p:sp>
        <p:nvSpPr>
          <p:cNvPr id="378" name="Google Shape;378;p42"/>
          <p:cNvSpPr txBox="1"/>
          <p:nvPr/>
        </p:nvSpPr>
        <p:spPr>
          <a:xfrm>
            <a:off x="1524000" y="4826000"/>
            <a:ext cx="10871100" cy="8889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int someFunc(int n) {</a:t>
            </a:r>
            <a:endParaRPr sz="7000">
              <a:solidFill>
                <a:srgbClr val="53585F"/>
              </a:solidFill>
            </a:endParaRPr>
          </a:p>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	if (n % 2)</a:t>
            </a:r>
            <a:endParaRPr sz="7000">
              <a:solidFill>
                <a:srgbClr val="53585F"/>
              </a:solidFill>
            </a:endParaRPr>
          </a:p>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		return n;</a:t>
            </a:r>
            <a:endParaRPr sz="7000">
              <a:solidFill>
                <a:srgbClr val="53585F"/>
              </a:solidFill>
            </a:endParaRPr>
          </a:p>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	else</a:t>
            </a:r>
            <a:endParaRPr sz="7000">
              <a:solidFill>
                <a:srgbClr val="53585F"/>
              </a:solidFill>
            </a:endParaRPr>
          </a:p>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		return someFunc(n / 2);</a:t>
            </a:r>
            <a:endParaRPr sz="7000">
              <a:solidFill>
                <a:srgbClr val="53585F"/>
              </a:solidFill>
            </a:endParaRPr>
          </a:p>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a:t>
            </a:r>
            <a:endParaRPr sz="7000">
              <a:solidFill>
                <a:srgbClr val="53585F"/>
              </a:solidFill>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US" sz="4000" strike="sngStrike">
                <a:solidFill>
                  <a:srgbClr val="FF0000"/>
                </a:solidFill>
                <a:latin typeface="Courier New"/>
                <a:ea typeface="Courier New"/>
                <a:cs typeface="Courier New"/>
                <a:sym typeface="Courier New"/>
              </a:rPr>
              <a:t>Easy – we never allocate any new variables so space is O(1), right?</a:t>
            </a:r>
            <a:endParaRPr sz="7000">
              <a:solidFill>
                <a:srgbClr val="53585F"/>
              </a:solidFill>
            </a:endParaRPr>
          </a:p>
          <a:p>
            <a:pPr indent="0" lvl="0" marL="0" rtl="0" algn="l">
              <a:lnSpc>
                <a:spcPct val="120000"/>
              </a:lnSpc>
              <a:spcBef>
                <a:spcPts val="0"/>
              </a:spcBef>
              <a:spcAft>
                <a:spcPts val="0"/>
              </a:spcAft>
              <a:buNone/>
            </a:pPr>
            <a:r>
              <a:rPr lang="en-US" sz="4000">
                <a:solidFill>
                  <a:srgbClr val="FF0000"/>
                </a:solidFill>
                <a:latin typeface="Courier New"/>
                <a:ea typeface="Courier New"/>
                <a:cs typeface="Courier New"/>
                <a:sym typeface="Courier New"/>
              </a:rPr>
              <a:t>WRONG!</a:t>
            </a:r>
            <a:endParaRPr sz="7000">
              <a:solidFill>
                <a:srgbClr val="53585F"/>
              </a:solidFill>
            </a:endParaRPr>
          </a:p>
          <a:p>
            <a:pPr indent="0" lvl="0" marL="0" rtl="0" algn="l">
              <a:lnSpc>
                <a:spcPct val="120000"/>
              </a:lnSpc>
              <a:spcBef>
                <a:spcPts val="0"/>
              </a:spcBef>
              <a:spcAft>
                <a:spcPts val="0"/>
              </a:spcAft>
              <a:buNone/>
            </a:pPr>
            <a:r>
              <a:t/>
            </a:r>
            <a:endParaRPr sz="4000" strike="sngStrike">
              <a:solidFill>
                <a:srgbClr val="FF0000"/>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p:txBody>
      </p:sp>
      <p:sp>
        <p:nvSpPr>
          <p:cNvPr id="379" name="Google Shape;379;p42"/>
          <p:cNvSpPr txBox="1"/>
          <p:nvPr/>
        </p:nvSpPr>
        <p:spPr>
          <a:xfrm>
            <a:off x="12541325" y="4826000"/>
            <a:ext cx="10871100" cy="8889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5400" strike="sngStrike">
                <a:solidFill>
                  <a:srgbClr val="FF0000"/>
                </a:solidFill>
              </a:rPr>
              <a:t>Easy – we never allocate any new variables so space is O(1), right?</a:t>
            </a:r>
            <a:endParaRPr sz="5400" strike="sngStrike">
              <a:solidFill>
                <a:srgbClr val="FF0000"/>
              </a:solidFill>
            </a:endParaRPr>
          </a:p>
          <a:p>
            <a:pPr indent="0" lvl="0" marL="0" rtl="0" algn="l">
              <a:lnSpc>
                <a:spcPct val="120000"/>
              </a:lnSpc>
              <a:spcBef>
                <a:spcPts val="0"/>
              </a:spcBef>
              <a:spcAft>
                <a:spcPts val="0"/>
              </a:spcAft>
              <a:buNone/>
            </a:pPr>
            <a:r>
              <a:rPr b="1" lang="en-US" sz="5400">
                <a:solidFill>
                  <a:srgbClr val="FF0000"/>
                </a:solidFill>
              </a:rPr>
              <a:t>WRONG</a:t>
            </a:r>
            <a:endParaRPr b="1" sz="540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9000"/>
              <a:t>Calculating Big O: Space</a:t>
            </a:r>
            <a:endParaRPr sz="9000"/>
          </a:p>
        </p:txBody>
      </p:sp>
      <p:sp>
        <p:nvSpPr>
          <p:cNvPr id="385" name="Google Shape;385;p4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Recursive Algorithms: Space</a:t>
            </a:r>
            <a:endParaRPr/>
          </a:p>
        </p:txBody>
      </p:sp>
      <p:sp>
        <p:nvSpPr>
          <p:cNvPr id="386" name="Google Shape;386;p43"/>
          <p:cNvSpPr txBox="1"/>
          <p:nvPr/>
        </p:nvSpPr>
        <p:spPr>
          <a:xfrm>
            <a:off x="1524000" y="4826000"/>
            <a:ext cx="10871100" cy="49263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int someFunc(int n) {</a:t>
            </a:r>
            <a:endParaRPr sz="7000">
              <a:solidFill>
                <a:srgbClr val="53585F"/>
              </a:solidFill>
            </a:endParaRPr>
          </a:p>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	if (n % 2)</a:t>
            </a:r>
            <a:endParaRPr sz="7000">
              <a:solidFill>
                <a:srgbClr val="53585F"/>
              </a:solidFill>
            </a:endParaRPr>
          </a:p>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		return n;</a:t>
            </a:r>
            <a:endParaRPr sz="7000">
              <a:solidFill>
                <a:srgbClr val="53585F"/>
              </a:solidFill>
            </a:endParaRPr>
          </a:p>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	else</a:t>
            </a:r>
            <a:endParaRPr sz="7000">
              <a:solidFill>
                <a:srgbClr val="53585F"/>
              </a:solidFill>
            </a:endParaRPr>
          </a:p>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		return someFunc(n / 2);</a:t>
            </a:r>
            <a:endParaRPr sz="7000">
              <a:solidFill>
                <a:srgbClr val="53585F"/>
              </a:solidFill>
            </a:endParaRPr>
          </a:p>
          <a:p>
            <a:pPr indent="0" lvl="0" marL="0" rtl="0" algn="l">
              <a:lnSpc>
                <a:spcPct val="120000"/>
              </a:lnSpc>
              <a:spcBef>
                <a:spcPts val="0"/>
              </a:spcBef>
              <a:spcAft>
                <a:spcPts val="0"/>
              </a:spcAft>
              <a:buNone/>
            </a:pPr>
            <a:r>
              <a:rPr lang="en-US" sz="4000">
                <a:solidFill>
                  <a:srgbClr val="53585F"/>
                </a:solidFill>
                <a:latin typeface="Courier New"/>
                <a:ea typeface="Courier New"/>
                <a:cs typeface="Courier New"/>
                <a:sym typeface="Courier New"/>
              </a:rPr>
              <a:t>}</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4000">
              <a:solidFill>
                <a:srgbClr val="53585F"/>
              </a:solidFill>
              <a:latin typeface="Courier New"/>
              <a:ea typeface="Courier New"/>
              <a:cs typeface="Courier New"/>
              <a:sym typeface="Courier New"/>
            </a:endParaRPr>
          </a:p>
        </p:txBody>
      </p:sp>
      <p:sp>
        <p:nvSpPr>
          <p:cNvPr id="387" name="Google Shape;387;p43"/>
          <p:cNvSpPr txBox="1"/>
          <p:nvPr/>
        </p:nvSpPr>
        <p:spPr>
          <a:xfrm>
            <a:off x="12541325" y="4826000"/>
            <a:ext cx="10871100" cy="50142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5400" strike="sngStrike">
                <a:solidFill>
                  <a:srgbClr val="FF0000"/>
                </a:solidFill>
              </a:rPr>
              <a:t>Easy – we never allocate any new variables so space is O(1), right?</a:t>
            </a:r>
            <a:endParaRPr sz="5400" strike="sngStrike">
              <a:solidFill>
                <a:srgbClr val="FF0000"/>
              </a:solidFill>
            </a:endParaRPr>
          </a:p>
          <a:p>
            <a:pPr indent="0" lvl="0" marL="0" rtl="0" algn="l">
              <a:lnSpc>
                <a:spcPct val="120000"/>
              </a:lnSpc>
              <a:spcBef>
                <a:spcPts val="0"/>
              </a:spcBef>
              <a:spcAft>
                <a:spcPts val="0"/>
              </a:spcAft>
              <a:buNone/>
            </a:pPr>
            <a:r>
              <a:rPr b="1" lang="en-US" sz="5400">
                <a:solidFill>
                  <a:srgbClr val="FF0000"/>
                </a:solidFill>
              </a:rPr>
              <a:t>WRONG</a:t>
            </a:r>
            <a:endParaRPr b="1" sz="5400">
              <a:solidFill>
                <a:srgbClr val="FF0000"/>
              </a:solidFill>
            </a:endParaRPr>
          </a:p>
        </p:txBody>
      </p:sp>
      <p:sp>
        <p:nvSpPr>
          <p:cNvPr id="388" name="Google Shape;388;p43"/>
          <p:cNvSpPr txBox="1"/>
          <p:nvPr/>
        </p:nvSpPr>
        <p:spPr>
          <a:xfrm>
            <a:off x="1524000" y="9504000"/>
            <a:ext cx="21570600" cy="4212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rgbClr val="385998"/>
              </a:buClr>
              <a:buSzPts val="4000"/>
              <a:buFont typeface="Arial"/>
              <a:buNone/>
            </a:pPr>
            <a:r>
              <a:rPr lang="en-US" sz="5400">
                <a:solidFill>
                  <a:schemeClr val="dk1"/>
                </a:solidFill>
              </a:rPr>
              <a:t>Recursive algorithms require additional space to store the state of in-progress calls. This space is  allocated implicitly by the machine every time you make a recursive call, rather than explicitly by you like every time you initialize a new variable in the code.</a:t>
            </a:r>
            <a:endParaRPr sz="5400"/>
          </a:p>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44"/>
          <p:cNvSpPr txBox="1"/>
          <p:nvPr>
            <p:ph idx="1" type="body"/>
          </p:nvPr>
        </p:nvSpPr>
        <p:spPr>
          <a:xfrm>
            <a:off x="1524000" y="4826000"/>
            <a:ext cx="21336000" cy="8889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4000"/>
              <a:buNone/>
            </a:pPr>
            <a:r>
              <a:rPr lang="en-US" sz="4000">
                <a:solidFill>
                  <a:srgbClr val="53585F"/>
                </a:solidFill>
                <a:latin typeface="Courier New"/>
                <a:ea typeface="Courier New"/>
                <a:cs typeface="Courier New"/>
                <a:sym typeface="Courier New"/>
              </a:rPr>
              <a:t>int someFunc(int n) {</a:t>
            </a:r>
            <a:endParaRPr/>
          </a:p>
          <a:p>
            <a:pPr indent="0" lvl="0" marL="0" rtl="0" algn="l">
              <a:lnSpc>
                <a:spcPct val="120000"/>
              </a:lnSpc>
              <a:spcBef>
                <a:spcPts val="0"/>
              </a:spcBef>
              <a:spcAft>
                <a:spcPts val="0"/>
              </a:spcAft>
              <a:buSzPts val="4000"/>
              <a:buNone/>
            </a:pPr>
            <a:r>
              <a:rPr lang="en-US" sz="4000">
                <a:solidFill>
                  <a:srgbClr val="53585F"/>
                </a:solidFill>
                <a:latin typeface="Courier New"/>
                <a:ea typeface="Courier New"/>
                <a:cs typeface="Courier New"/>
                <a:sym typeface="Courier New"/>
              </a:rPr>
              <a:t>	if (n % 2)</a:t>
            </a:r>
            <a:endParaRPr/>
          </a:p>
          <a:p>
            <a:pPr indent="0" lvl="0" marL="0" rtl="0" algn="l">
              <a:lnSpc>
                <a:spcPct val="120000"/>
              </a:lnSpc>
              <a:spcBef>
                <a:spcPts val="0"/>
              </a:spcBef>
              <a:spcAft>
                <a:spcPts val="0"/>
              </a:spcAft>
              <a:buSzPts val="4000"/>
              <a:buNone/>
            </a:pPr>
            <a:r>
              <a:rPr lang="en-US" sz="4000">
                <a:solidFill>
                  <a:srgbClr val="53585F"/>
                </a:solidFill>
                <a:latin typeface="Courier New"/>
                <a:ea typeface="Courier New"/>
                <a:cs typeface="Courier New"/>
                <a:sym typeface="Courier New"/>
              </a:rPr>
              <a:t>		return n;</a:t>
            </a:r>
            <a:endParaRPr/>
          </a:p>
          <a:p>
            <a:pPr indent="0" lvl="0" marL="0" rtl="0" algn="l">
              <a:lnSpc>
                <a:spcPct val="120000"/>
              </a:lnSpc>
              <a:spcBef>
                <a:spcPts val="0"/>
              </a:spcBef>
              <a:spcAft>
                <a:spcPts val="0"/>
              </a:spcAft>
              <a:buSzPts val="4000"/>
              <a:buNone/>
            </a:pPr>
            <a:r>
              <a:rPr lang="en-US" sz="4000">
                <a:solidFill>
                  <a:srgbClr val="53585F"/>
                </a:solidFill>
                <a:latin typeface="Courier New"/>
                <a:ea typeface="Courier New"/>
                <a:cs typeface="Courier New"/>
                <a:sym typeface="Courier New"/>
              </a:rPr>
              <a:t>	else</a:t>
            </a:r>
            <a:endParaRPr/>
          </a:p>
          <a:p>
            <a:pPr indent="0" lvl="0" marL="0" rtl="0" algn="l">
              <a:lnSpc>
                <a:spcPct val="120000"/>
              </a:lnSpc>
              <a:spcBef>
                <a:spcPts val="0"/>
              </a:spcBef>
              <a:spcAft>
                <a:spcPts val="0"/>
              </a:spcAft>
              <a:buSzPts val="4000"/>
              <a:buNone/>
            </a:pPr>
            <a:r>
              <a:rPr lang="en-US" sz="4000">
                <a:solidFill>
                  <a:srgbClr val="53585F"/>
                </a:solidFill>
                <a:latin typeface="Courier New"/>
                <a:ea typeface="Courier New"/>
                <a:cs typeface="Courier New"/>
                <a:sym typeface="Courier New"/>
              </a:rPr>
              <a:t>		return someFunc(n / 2);</a:t>
            </a:r>
            <a:endParaRPr/>
          </a:p>
          <a:p>
            <a:pPr indent="0" lvl="0" marL="0" rtl="0" algn="l">
              <a:lnSpc>
                <a:spcPct val="120000"/>
              </a:lnSpc>
              <a:spcBef>
                <a:spcPts val="0"/>
              </a:spcBef>
              <a:spcAft>
                <a:spcPts val="0"/>
              </a:spcAft>
              <a:buSzPts val="4000"/>
              <a:buNone/>
            </a:pPr>
            <a:r>
              <a:rPr lang="en-US" sz="4000">
                <a:solidFill>
                  <a:srgbClr val="53585F"/>
                </a:solidFill>
                <a:latin typeface="Courier New"/>
                <a:ea typeface="Courier New"/>
                <a:cs typeface="Courier New"/>
                <a:sym typeface="Courier New"/>
              </a:rPr>
              <a:t>}</a:t>
            </a:r>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strike="sngStrike">
              <a:solidFill>
                <a:srgbClr val="FF0000"/>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p:txBody>
      </p:sp>
      <p:sp>
        <p:nvSpPr>
          <p:cNvPr id="394" name="Google Shape;394;p4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Recursive Algorithms</a:t>
            </a:r>
            <a:r>
              <a:rPr lang="en-US"/>
              <a:t>: Space</a:t>
            </a:r>
            <a:endParaRPr/>
          </a:p>
        </p:txBody>
      </p:sp>
      <p:sp>
        <p:nvSpPr>
          <p:cNvPr id="395" name="Google Shape;395;p44"/>
          <p:cNvSpPr txBox="1"/>
          <p:nvPr/>
        </p:nvSpPr>
        <p:spPr>
          <a:xfrm>
            <a:off x="1524000" y="9284025"/>
            <a:ext cx="12439800" cy="44319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385998"/>
              </a:buClr>
              <a:buSzPts val="4000"/>
              <a:buFont typeface="Arial"/>
              <a:buNone/>
            </a:pPr>
            <a:r>
              <a:rPr lang="en-US" sz="4000">
                <a:solidFill>
                  <a:srgbClr val="53585F"/>
                </a:solidFill>
                <a:latin typeface="Arial"/>
                <a:ea typeface="Arial"/>
                <a:cs typeface="Arial"/>
                <a:sym typeface="Arial"/>
              </a:rPr>
              <a:t>The extra space required is the height of the recursive stack because that is the number of recursive calls that have yet to be completed.  In linear recursion (like this), the height is the same as the number of nodes, but in branching recursion it won’t be.</a:t>
            </a:r>
            <a:endParaRPr/>
          </a:p>
        </p:txBody>
      </p:sp>
      <p:sp>
        <p:nvSpPr>
          <p:cNvPr id="396" name="Google Shape;396;p44"/>
          <p:cNvSpPr txBox="1"/>
          <p:nvPr/>
        </p:nvSpPr>
        <p:spPr>
          <a:xfrm>
            <a:off x="13963641" y="3005638"/>
            <a:ext cx="7515000" cy="8463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Arial"/>
              <a:buNone/>
            </a:pPr>
            <a:r>
              <a:rPr b="0" i="0" lang="en-US" sz="5000" u="none" cap="none" strike="noStrike">
                <a:solidFill>
                  <a:schemeClr val="dk1"/>
                </a:solidFill>
                <a:latin typeface="Arial"/>
                <a:ea typeface="Arial"/>
                <a:cs typeface="Arial"/>
                <a:sym typeface="Arial"/>
              </a:rPr>
              <a:t>Space = </a:t>
            </a:r>
            <a:r>
              <a:rPr b="0" i="0" lang="en-US" sz="5000" u="none" cap="none" strike="noStrike">
                <a:solidFill>
                  <a:schemeClr val="dk1"/>
                </a:solidFill>
                <a:latin typeface="Courier New"/>
                <a:ea typeface="Courier New"/>
                <a:cs typeface="Courier New"/>
                <a:sym typeface="Courier New"/>
              </a:rPr>
              <a:t>O(1) + O(logn)</a:t>
            </a:r>
            <a:endParaRPr/>
          </a:p>
        </p:txBody>
      </p:sp>
      <p:sp>
        <p:nvSpPr>
          <p:cNvPr id="397" name="Google Shape;397;p44"/>
          <p:cNvSpPr/>
          <p:nvPr/>
        </p:nvSpPr>
        <p:spPr>
          <a:xfrm>
            <a:off x="15563092" y="4544306"/>
            <a:ext cx="43161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Courier New"/>
              <a:buNone/>
            </a:pPr>
            <a:r>
              <a:rPr b="0" i="0" lang="en-US" sz="4000" u="none" cap="none" strike="noStrike">
                <a:solidFill>
                  <a:srgbClr val="FFFFFF"/>
                </a:solidFill>
                <a:latin typeface="Courier New"/>
                <a:ea typeface="Courier New"/>
                <a:cs typeface="Courier New"/>
                <a:sym typeface="Courier New"/>
              </a:rPr>
              <a:t>someFunc(48)</a:t>
            </a:r>
            <a:endParaRPr/>
          </a:p>
        </p:txBody>
      </p:sp>
      <p:sp>
        <p:nvSpPr>
          <p:cNvPr id="398" name="Google Shape;398;p44"/>
          <p:cNvSpPr/>
          <p:nvPr/>
        </p:nvSpPr>
        <p:spPr>
          <a:xfrm>
            <a:off x="15563092" y="6310451"/>
            <a:ext cx="43161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Courier New"/>
              <a:buNone/>
            </a:pPr>
            <a:r>
              <a:rPr b="0" i="0" lang="en-US" sz="4000" u="none" cap="none" strike="noStrike">
                <a:solidFill>
                  <a:srgbClr val="FFFFFF"/>
                </a:solidFill>
                <a:latin typeface="Courier New"/>
                <a:ea typeface="Courier New"/>
                <a:cs typeface="Courier New"/>
                <a:sym typeface="Courier New"/>
              </a:rPr>
              <a:t>someFunc(24)</a:t>
            </a:r>
            <a:endParaRPr/>
          </a:p>
        </p:txBody>
      </p:sp>
      <p:sp>
        <p:nvSpPr>
          <p:cNvPr id="399" name="Google Shape;399;p44"/>
          <p:cNvSpPr/>
          <p:nvPr/>
        </p:nvSpPr>
        <p:spPr>
          <a:xfrm>
            <a:off x="15563092" y="8076596"/>
            <a:ext cx="43161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Courier New"/>
              <a:buNone/>
            </a:pPr>
            <a:r>
              <a:rPr b="0" i="0" lang="en-US" sz="4000" u="none" cap="none" strike="noStrike">
                <a:solidFill>
                  <a:srgbClr val="FFFFFF"/>
                </a:solidFill>
                <a:latin typeface="Courier New"/>
                <a:ea typeface="Courier New"/>
                <a:cs typeface="Courier New"/>
                <a:sym typeface="Courier New"/>
              </a:rPr>
              <a:t>someFunc(12)</a:t>
            </a:r>
            <a:endParaRPr/>
          </a:p>
        </p:txBody>
      </p:sp>
      <p:sp>
        <p:nvSpPr>
          <p:cNvPr id="400" name="Google Shape;400;p44"/>
          <p:cNvSpPr/>
          <p:nvPr/>
        </p:nvSpPr>
        <p:spPr>
          <a:xfrm>
            <a:off x="15563092" y="9842741"/>
            <a:ext cx="43161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Courier New"/>
              <a:buNone/>
            </a:pPr>
            <a:r>
              <a:rPr b="0" i="0" lang="en-US" sz="4000" u="none" cap="none" strike="noStrike">
                <a:solidFill>
                  <a:srgbClr val="FFFFFF"/>
                </a:solidFill>
                <a:latin typeface="Courier New"/>
                <a:ea typeface="Courier New"/>
                <a:cs typeface="Courier New"/>
                <a:sym typeface="Courier New"/>
              </a:rPr>
              <a:t>someFunc(6)</a:t>
            </a:r>
            <a:endParaRPr/>
          </a:p>
        </p:txBody>
      </p:sp>
      <p:sp>
        <p:nvSpPr>
          <p:cNvPr id="401" name="Google Shape;401;p44"/>
          <p:cNvSpPr/>
          <p:nvPr/>
        </p:nvSpPr>
        <p:spPr>
          <a:xfrm>
            <a:off x="15563092" y="11608886"/>
            <a:ext cx="43161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Courier New"/>
              <a:buNone/>
            </a:pPr>
            <a:r>
              <a:rPr b="0" i="0" lang="en-US" sz="4000" u="none" cap="none" strike="noStrike">
                <a:solidFill>
                  <a:srgbClr val="FFFFFF"/>
                </a:solidFill>
                <a:latin typeface="Courier New"/>
                <a:ea typeface="Courier New"/>
                <a:cs typeface="Courier New"/>
                <a:sym typeface="Courier New"/>
              </a:rPr>
              <a:t>someFunc(3)</a:t>
            </a:r>
            <a:endParaRPr/>
          </a:p>
        </p:txBody>
      </p:sp>
      <p:cxnSp>
        <p:nvCxnSpPr>
          <p:cNvPr id="402" name="Google Shape;402;p44"/>
          <p:cNvCxnSpPr>
            <a:stCxn id="397" idx="2"/>
            <a:endCxn id="398" idx="0"/>
          </p:cNvCxnSpPr>
          <p:nvPr/>
        </p:nvCxnSpPr>
        <p:spPr>
          <a:xfrm>
            <a:off x="17721142" y="5888606"/>
            <a:ext cx="0" cy="421800"/>
          </a:xfrm>
          <a:prstGeom prst="straightConnector1">
            <a:avLst/>
          </a:prstGeom>
          <a:noFill/>
          <a:ln cap="flat" cmpd="sng" w="38100">
            <a:solidFill>
              <a:srgbClr val="000000"/>
            </a:solidFill>
            <a:prstDash val="solid"/>
            <a:miter lim="400000"/>
            <a:headEnd len="sm" w="sm" type="none"/>
            <a:tailEnd len="med" w="med" type="triangle"/>
          </a:ln>
        </p:spPr>
      </p:cxnSp>
      <p:cxnSp>
        <p:nvCxnSpPr>
          <p:cNvPr id="403" name="Google Shape;403;p44"/>
          <p:cNvCxnSpPr>
            <a:stCxn id="398" idx="2"/>
            <a:endCxn id="399" idx="0"/>
          </p:cNvCxnSpPr>
          <p:nvPr/>
        </p:nvCxnSpPr>
        <p:spPr>
          <a:xfrm>
            <a:off x="17721142" y="7654751"/>
            <a:ext cx="0" cy="421800"/>
          </a:xfrm>
          <a:prstGeom prst="straightConnector1">
            <a:avLst/>
          </a:prstGeom>
          <a:noFill/>
          <a:ln cap="flat" cmpd="sng" w="38100">
            <a:solidFill>
              <a:srgbClr val="000000"/>
            </a:solidFill>
            <a:prstDash val="solid"/>
            <a:miter lim="400000"/>
            <a:headEnd len="sm" w="sm" type="none"/>
            <a:tailEnd len="med" w="med" type="triangle"/>
          </a:ln>
        </p:spPr>
      </p:cxnSp>
      <p:cxnSp>
        <p:nvCxnSpPr>
          <p:cNvPr id="404" name="Google Shape;404;p44"/>
          <p:cNvCxnSpPr>
            <a:stCxn id="399" idx="2"/>
            <a:endCxn id="400" idx="0"/>
          </p:cNvCxnSpPr>
          <p:nvPr/>
        </p:nvCxnSpPr>
        <p:spPr>
          <a:xfrm>
            <a:off x="17721142" y="9420896"/>
            <a:ext cx="0" cy="421800"/>
          </a:xfrm>
          <a:prstGeom prst="straightConnector1">
            <a:avLst/>
          </a:prstGeom>
          <a:noFill/>
          <a:ln cap="flat" cmpd="sng" w="38100">
            <a:solidFill>
              <a:srgbClr val="000000"/>
            </a:solidFill>
            <a:prstDash val="solid"/>
            <a:miter lim="400000"/>
            <a:headEnd len="sm" w="sm" type="none"/>
            <a:tailEnd len="med" w="med" type="triangle"/>
          </a:ln>
        </p:spPr>
      </p:cxnSp>
      <p:cxnSp>
        <p:nvCxnSpPr>
          <p:cNvPr id="405" name="Google Shape;405;p44"/>
          <p:cNvCxnSpPr>
            <a:stCxn id="400" idx="2"/>
          </p:cNvCxnSpPr>
          <p:nvPr/>
        </p:nvCxnSpPr>
        <p:spPr>
          <a:xfrm>
            <a:off x="17721142" y="11187041"/>
            <a:ext cx="0" cy="421800"/>
          </a:xfrm>
          <a:prstGeom prst="straightConnector1">
            <a:avLst/>
          </a:prstGeom>
          <a:noFill/>
          <a:ln cap="flat" cmpd="sng" w="38100">
            <a:solidFill>
              <a:srgbClr val="000000"/>
            </a:solidFill>
            <a:prstDash val="solid"/>
            <a:miter lim="400000"/>
            <a:headEnd len="sm" w="sm" type="none"/>
            <a:tailEnd len="med" w="med" type="triangle"/>
          </a:ln>
        </p:spPr>
      </p:cxnSp>
      <p:sp>
        <p:nvSpPr>
          <p:cNvPr id="406" name="Google Shape;406;p4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9000"/>
              <a:t>Calculating Big O: Space</a:t>
            </a:r>
            <a:endParaRPr sz="9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9"/>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Computational complexity refers to how efficient the algorithm is as it scales </a:t>
            </a:r>
            <a:r>
              <a:rPr b="1" lang="en-US" sz="6000"/>
              <a:t>to larger and larger inputs.</a:t>
            </a:r>
            <a:endParaRPr/>
          </a:p>
        </p:txBody>
      </p:sp>
      <p:sp>
        <p:nvSpPr>
          <p:cNvPr id="44" name="Google Shape;44;p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Computational Complexity</a:t>
            </a:r>
            <a:endParaRPr/>
          </a:p>
        </p:txBody>
      </p:sp>
      <p:sp>
        <p:nvSpPr>
          <p:cNvPr id="45" name="Google Shape;45;p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Definition</a:t>
            </a:r>
            <a:endParaRPr/>
          </a:p>
        </p:txBody>
      </p:sp>
      <p:sp>
        <p:nvSpPr>
          <p:cNvPr id="46" name="Google Shape;46;p9"/>
          <p:cNvSpPr txBox="1"/>
          <p:nvPr/>
        </p:nvSpPr>
        <p:spPr>
          <a:xfrm>
            <a:off x="1524000" y="2879724"/>
            <a:ext cx="22063500" cy="11175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385998"/>
              </a:buClr>
              <a:buSzPts val="7200"/>
              <a:buFont typeface="Arial"/>
              <a:buNone/>
            </a:pPr>
            <a:r>
              <a:t/>
            </a:r>
            <a:endParaRPr b="0" i="0" sz="72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
                                        </p:tgtEl>
                                        <p:attrNameLst>
                                          <p:attrName>style.visibility</p:attrName>
                                        </p:attrNameLst>
                                      </p:cBhvr>
                                      <p:to>
                                        <p:strVal val="visible"/>
                                      </p:to>
                                    </p:set>
                                    <p:animEffect filter="fade" transition="in">
                                      <p:cBhvr>
                                        <p:cTn dur="500"/>
                                        <p:tgtEl>
                                          <p:spTgt spid="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5"/>
          <p:cNvSpPr txBox="1"/>
          <p:nvPr>
            <p:ph idx="1" type="body"/>
          </p:nvPr>
        </p:nvSpPr>
        <p:spPr>
          <a:xfrm>
            <a:off x="1524000" y="4826000"/>
            <a:ext cx="21336000" cy="8889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4000"/>
              <a:buNone/>
            </a:pPr>
            <a:r>
              <a:rPr lang="en-US" sz="4000">
                <a:solidFill>
                  <a:srgbClr val="53585F"/>
                </a:solidFill>
                <a:latin typeface="Courier New"/>
                <a:ea typeface="Courier New"/>
                <a:cs typeface="Courier New"/>
                <a:sym typeface="Courier New"/>
              </a:rPr>
              <a:t>int someFunc(int n) {</a:t>
            </a:r>
            <a:endParaRPr/>
          </a:p>
          <a:p>
            <a:pPr indent="0" lvl="0" marL="0" rtl="0" algn="l">
              <a:lnSpc>
                <a:spcPct val="120000"/>
              </a:lnSpc>
              <a:spcBef>
                <a:spcPts val="0"/>
              </a:spcBef>
              <a:spcAft>
                <a:spcPts val="0"/>
              </a:spcAft>
              <a:buSzPts val="4000"/>
              <a:buNone/>
            </a:pPr>
            <a:r>
              <a:rPr lang="en-US" sz="4000">
                <a:solidFill>
                  <a:srgbClr val="53585F"/>
                </a:solidFill>
                <a:latin typeface="Courier New"/>
                <a:ea typeface="Courier New"/>
                <a:cs typeface="Courier New"/>
                <a:sym typeface="Courier New"/>
              </a:rPr>
              <a:t>	if (n % 2)</a:t>
            </a:r>
            <a:endParaRPr/>
          </a:p>
          <a:p>
            <a:pPr indent="0" lvl="0" marL="0" rtl="0" algn="l">
              <a:lnSpc>
                <a:spcPct val="120000"/>
              </a:lnSpc>
              <a:spcBef>
                <a:spcPts val="0"/>
              </a:spcBef>
              <a:spcAft>
                <a:spcPts val="0"/>
              </a:spcAft>
              <a:buSzPts val="4000"/>
              <a:buNone/>
            </a:pPr>
            <a:r>
              <a:rPr lang="en-US" sz="4000">
                <a:solidFill>
                  <a:srgbClr val="53585F"/>
                </a:solidFill>
                <a:latin typeface="Courier New"/>
                <a:ea typeface="Courier New"/>
                <a:cs typeface="Courier New"/>
                <a:sym typeface="Courier New"/>
              </a:rPr>
              <a:t>		return n;</a:t>
            </a:r>
            <a:endParaRPr/>
          </a:p>
          <a:p>
            <a:pPr indent="0" lvl="0" marL="0" rtl="0" algn="l">
              <a:lnSpc>
                <a:spcPct val="120000"/>
              </a:lnSpc>
              <a:spcBef>
                <a:spcPts val="0"/>
              </a:spcBef>
              <a:spcAft>
                <a:spcPts val="0"/>
              </a:spcAft>
              <a:buSzPts val="4000"/>
              <a:buNone/>
            </a:pPr>
            <a:r>
              <a:rPr lang="en-US" sz="4000">
                <a:solidFill>
                  <a:srgbClr val="53585F"/>
                </a:solidFill>
                <a:latin typeface="Courier New"/>
                <a:ea typeface="Courier New"/>
                <a:cs typeface="Courier New"/>
                <a:sym typeface="Courier New"/>
              </a:rPr>
              <a:t>	else</a:t>
            </a:r>
            <a:endParaRPr/>
          </a:p>
          <a:p>
            <a:pPr indent="0" lvl="0" marL="0" rtl="0" algn="l">
              <a:lnSpc>
                <a:spcPct val="120000"/>
              </a:lnSpc>
              <a:spcBef>
                <a:spcPts val="0"/>
              </a:spcBef>
              <a:spcAft>
                <a:spcPts val="0"/>
              </a:spcAft>
              <a:buSzPts val="4000"/>
              <a:buNone/>
            </a:pPr>
            <a:r>
              <a:rPr lang="en-US" sz="4000">
                <a:solidFill>
                  <a:srgbClr val="53585F"/>
                </a:solidFill>
                <a:latin typeface="Courier New"/>
                <a:ea typeface="Courier New"/>
                <a:cs typeface="Courier New"/>
                <a:sym typeface="Courier New"/>
              </a:rPr>
              <a:t>		return someFunc(n / 2);</a:t>
            </a:r>
            <a:endParaRPr/>
          </a:p>
          <a:p>
            <a:pPr indent="0" lvl="0" marL="0" rtl="0" algn="l">
              <a:lnSpc>
                <a:spcPct val="120000"/>
              </a:lnSpc>
              <a:spcBef>
                <a:spcPts val="0"/>
              </a:spcBef>
              <a:spcAft>
                <a:spcPts val="0"/>
              </a:spcAft>
              <a:buSzPts val="4000"/>
              <a:buNone/>
            </a:pPr>
            <a:r>
              <a:rPr lang="en-US" sz="4000">
                <a:solidFill>
                  <a:srgbClr val="53585F"/>
                </a:solidFill>
                <a:latin typeface="Courier New"/>
                <a:ea typeface="Courier New"/>
                <a:cs typeface="Courier New"/>
                <a:sym typeface="Courier New"/>
              </a:rPr>
              <a:t>}</a:t>
            </a:r>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strike="sngStrike">
              <a:solidFill>
                <a:srgbClr val="FF0000"/>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a:p>
            <a:pPr indent="0" lvl="0" marL="0" rtl="0" algn="l">
              <a:lnSpc>
                <a:spcPct val="120000"/>
              </a:lnSpc>
              <a:spcBef>
                <a:spcPts val="0"/>
              </a:spcBef>
              <a:spcAft>
                <a:spcPts val="0"/>
              </a:spcAft>
              <a:buSzPts val="4000"/>
              <a:buNone/>
            </a:pPr>
            <a:r>
              <a:t/>
            </a:r>
            <a:endParaRPr sz="4000">
              <a:solidFill>
                <a:srgbClr val="53585F"/>
              </a:solidFill>
              <a:latin typeface="Courier New"/>
              <a:ea typeface="Courier New"/>
              <a:cs typeface="Courier New"/>
              <a:sym typeface="Courier New"/>
            </a:endParaRPr>
          </a:p>
        </p:txBody>
      </p:sp>
      <p:sp>
        <p:nvSpPr>
          <p:cNvPr id="412" name="Google Shape;412;p4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Recursive Algorithms</a:t>
            </a:r>
            <a:r>
              <a:rPr lang="en-US"/>
              <a:t>: Space</a:t>
            </a:r>
            <a:endParaRPr/>
          </a:p>
        </p:txBody>
      </p:sp>
      <p:sp>
        <p:nvSpPr>
          <p:cNvPr id="413" name="Google Shape;413;p45"/>
          <p:cNvSpPr txBox="1"/>
          <p:nvPr/>
        </p:nvSpPr>
        <p:spPr>
          <a:xfrm>
            <a:off x="1524000" y="9284025"/>
            <a:ext cx="12439800" cy="44319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385998"/>
              </a:buClr>
              <a:buSzPts val="4000"/>
              <a:buFont typeface="Arial"/>
              <a:buNone/>
            </a:pPr>
            <a:r>
              <a:rPr lang="en-US" sz="5400">
                <a:solidFill>
                  <a:srgbClr val="53585F"/>
                </a:solidFill>
              </a:rPr>
              <a:t>Explicit Space only: O(1)</a:t>
            </a:r>
            <a:endParaRPr sz="5400">
              <a:solidFill>
                <a:srgbClr val="53585F"/>
              </a:solidFill>
            </a:endParaRPr>
          </a:p>
          <a:p>
            <a:pPr indent="0" lvl="0" marL="0" marR="0" rtl="0" algn="l">
              <a:lnSpc>
                <a:spcPct val="120000"/>
              </a:lnSpc>
              <a:spcBef>
                <a:spcPts val="0"/>
              </a:spcBef>
              <a:spcAft>
                <a:spcPts val="0"/>
              </a:spcAft>
              <a:buClr>
                <a:srgbClr val="385998"/>
              </a:buClr>
              <a:buSzPts val="4000"/>
              <a:buFont typeface="Arial"/>
              <a:buNone/>
            </a:pPr>
            <a:r>
              <a:rPr lang="en-US" sz="5400">
                <a:solidFill>
                  <a:srgbClr val="53585F"/>
                </a:solidFill>
              </a:rPr>
              <a:t>Implicit + Explicit Space: O(logn)</a:t>
            </a:r>
            <a:endParaRPr sz="5400">
              <a:solidFill>
                <a:srgbClr val="53585F"/>
              </a:solidFill>
            </a:endParaRPr>
          </a:p>
        </p:txBody>
      </p:sp>
      <p:sp>
        <p:nvSpPr>
          <p:cNvPr id="414" name="Google Shape;414;p45"/>
          <p:cNvSpPr txBox="1"/>
          <p:nvPr/>
        </p:nvSpPr>
        <p:spPr>
          <a:xfrm>
            <a:off x="13963641" y="3005638"/>
            <a:ext cx="7515000" cy="8463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Arial"/>
              <a:buNone/>
            </a:pPr>
            <a:r>
              <a:rPr b="0" i="0" lang="en-US" sz="5000" u="none" cap="none" strike="noStrike">
                <a:solidFill>
                  <a:schemeClr val="dk1"/>
                </a:solidFill>
                <a:latin typeface="Arial"/>
                <a:ea typeface="Arial"/>
                <a:cs typeface="Arial"/>
                <a:sym typeface="Arial"/>
              </a:rPr>
              <a:t>Space = </a:t>
            </a:r>
            <a:r>
              <a:rPr b="0" i="0" lang="en-US" sz="5000" u="none" cap="none" strike="noStrike">
                <a:solidFill>
                  <a:schemeClr val="dk1"/>
                </a:solidFill>
                <a:latin typeface="Courier New"/>
                <a:ea typeface="Courier New"/>
                <a:cs typeface="Courier New"/>
                <a:sym typeface="Courier New"/>
              </a:rPr>
              <a:t>O(logn)</a:t>
            </a:r>
            <a:endParaRPr/>
          </a:p>
        </p:txBody>
      </p:sp>
      <p:sp>
        <p:nvSpPr>
          <p:cNvPr id="415" name="Google Shape;415;p45"/>
          <p:cNvSpPr/>
          <p:nvPr/>
        </p:nvSpPr>
        <p:spPr>
          <a:xfrm>
            <a:off x="15563092" y="4544306"/>
            <a:ext cx="43161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Courier New"/>
              <a:buNone/>
            </a:pPr>
            <a:r>
              <a:rPr b="0" i="0" lang="en-US" sz="4000" u="none" cap="none" strike="noStrike">
                <a:solidFill>
                  <a:srgbClr val="FFFFFF"/>
                </a:solidFill>
                <a:latin typeface="Courier New"/>
                <a:ea typeface="Courier New"/>
                <a:cs typeface="Courier New"/>
                <a:sym typeface="Courier New"/>
              </a:rPr>
              <a:t>someFunc(48)</a:t>
            </a:r>
            <a:endParaRPr/>
          </a:p>
        </p:txBody>
      </p:sp>
      <p:sp>
        <p:nvSpPr>
          <p:cNvPr id="416" name="Google Shape;416;p45"/>
          <p:cNvSpPr/>
          <p:nvPr/>
        </p:nvSpPr>
        <p:spPr>
          <a:xfrm>
            <a:off x="15563092" y="6310451"/>
            <a:ext cx="43161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Courier New"/>
              <a:buNone/>
            </a:pPr>
            <a:r>
              <a:rPr b="0" i="0" lang="en-US" sz="4000" u="none" cap="none" strike="noStrike">
                <a:solidFill>
                  <a:srgbClr val="FFFFFF"/>
                </a:solidFill>
                <a:latin typeface="Courier New"/>
                <a:ea typeface="Courier New"/>
                <a:cs typeface="Courier New"/>
                <a:sym typeface="Courier New"/>
              </a:rPr>
              <a:t>someFunc(24)</a:t>
            </a:r>
            <a:endParaRPr/>
          </a:p>
        </p:txBody>
      </p:sp>
      <p:sp>
        <p:nvSpPr>
          <p:cNvPr id="417" name="Google Shape;417;p45"/>
          <p:cNvSpPr/>
          <p:nvPr/>
        </p:nvSpPr>
        <p:spPr>
          <a:xfrm>
            <a:off x="15563092" y="8076596"/>
            <a:ext cx="43161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Courier New"/>
              <a:buNone/>
            </a:pPr>
            <a:r>
              <a:rPr b="0" i="0" lang="en-US" sz="4000" u="none" cap="none" strike="noStrike">
                <a:solidFill>
                  <a:srgbClr val="FFFFFF"/>
                </a:solidFill>
                <a:latin typeface="Courier New"/>
                <a:ea typeface="Courier New"/>
                <a:cs typeface="Courier New"/>
                <a:sym typeface="Courier New"/>
              </a:rPr>
              <a:t>someFunc(12)</a:t>
            </a:r>
            <a:endParaRPr/>
          </a:p>
        </p:txBody>
      </p:sp>
      <p:sp>
        <p:nvSpPr>
          <p:cNvPr id="418" name="Google Shape;418;p45"/>
          <p:cNvSpPr/>
          <p:nvPr/>
        </p:nvSpPr>
        <p:spPr>
          <a:xfrm>
            <a:off x="15563092" y="9842741"/>
            <a:ext cx="43161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Courier New"/>
              <a:buNone/>
            </a:pPr>
            <a:r>
              <a:rPr b="0" i="0" lang="en-US" sz="4000" u="none" cap="none" strike="noStrike">
                <a:solidFill>
                  <a:srgbClr val="FFFFFF"/>
                </a:solidFill>
                <a:latin typeface="Courier New"/>
                <a:ea typeface="Courier New"/>
                <a:cs typeface="Courier New"/>
                <a:sym typeface="Courier New"/>
              </a:rPr>
              <a:t>someFunc(6)</a:t>
            </a:r>
            <a:endParaRPr/>
          </a:p>
        </p:txBody>
      </p:sp>
      <p:sp>
        <p:nvSpPr>
          <p:cNvPr id="419" name="Google Shape;419;p45"/>
          <p:cNvSpPr/>
          <p:nvPr/>
        </p:nvSpPr>
        <p:spPr>
          <a:xfrm>
            <a:off x="15563092" y="11608886"/>
            <a:ext cx="43161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Courier New"/>
              <a:buNone/>
            </a:pPr>
            <a:r>
              <a:rPr b="0" i="0" lang="en-US" sz="4000" u="none" cap="none" strike="noStrike">
                <a:solidFill>
                  <a:srgbClr val="FFFFFF"/>
                </a:solidFill>
                <a:latin typeface="Courier New"/>
                <a:ea typeface="Courier New"/>
                <a:cs typeface="Courier New"/>
                <a:sym typeface="Courier New"/>
              </a:rPr>
              <a:t>someFunc(3)</a:t>
            </a:r>
            <a:endParaRPr/>
          </a:p>
        </p:txBody>
      </p:sp>
      <p:cxnSp>
        <p:nvCxnSpPr>
          <p:cNvPr id="420" name="Google Shape;420;p45"/>
          <p:cNvCxnSpPr>
            <a:stCxn id="415" idx="2"/>
            <a:endCxn id="416" idx="0"/>
          </p:cNvCxnSpPr>
          <p:nvPr/>
        </p:nvCxnSpPr>
        <p:spPr>
          <a:xfrm>
            <a:off x="17721142" y="5888606"/>
            <a:ext cx="0" cy="421800"/>
          </a:xfrm>
          <a:prstGeom prst="straightConnector1">
            <a:avLst/>
          </a:prstGeom>
          <a:noFill/>
          <a:ln cap="flat" cmpd="sng" w="38100">
            <a:solidFill>
              <a:srgbClr val="000000"/>
            </a:solidFill>
            <a:prstDash val="solid"/>
            <a:miter lim="400000"/>
            <a:headEnd len="sm" w="sm" type="none"/>
            <a:tailEnd len="med" w="med" type="triangle"/>
          </a:ln>
        </p:spPr>
      </p:cxnSp>
      <p:cxnSp>
        <p:nvCxnSpPr>
          <p:cNvPr id="421" name="Google Shape;421;p45"/>
          <p:cNvCxnSpPr>
            <a:stCxn id="416" idx="2"/>
            <a:endCxn id="417" idx="0"/>
          </p:cNvCxnSpPr>
          <p:nvPr/>
        </p:nvCxnSpPr>
        <p:spPr>
          <a:xfrm>
            <a:off x="17721142" y="7654751"/>
            <a:ext cx="0" cy="421800"/>
          </a:xfrm>
          <a:prstGeom prst="straightConnector1">
            <a:avLst/>
          </a:prstGeom>
          <a:noFill/>
          <a:ln cap="flat" cmpd="sng" w="38100">
            <a:solidFill>
              <a:srgbClr val="000000"/>
            </a:solidFill>
            <a:prstDash val="solid"/>
            <a:miter lim="400000"/>
            <a:headEnd len="sm" w="sm" type="none"/>
            <a:tailEnd len="med" w="med" type="triangle"/>
          </a:ln>
        </p:spPr>
      </p:cxnSp>
      <p:cxnSp>
        <p:nvCxnSpPr>
          <p:cNvPr id="422" name="Google Shape;422;p45"/>
          <p:cNvCxnSpPr>
            <a:stCxn id="417" idx="2"/>
            <a:endCxn id="418" idx="0"/>
          </p:cNvCxnSpPr>
          <p:nvPr/>
        </p:nvCxnSpPr>
        <p:spPr>
          <a:xfrm>
            <a:off x="17721142" y="9420896"/>
            <a:ext cx="0" cy="421800"/>
          </a:xfrm>
          <a:prstGeom prst="straightConnector1">
            <a:avLst/>
          </a:prstGeom>
          <a:noFill/>
          <a:ln cap="flat" cmpd="sng" w="38100">
            <a:solidFill>
              <a:srgbClr val="000000"/>
            </a:solidFill>
            <a:prstDash val="solid"/>
            <a:miter lim="400000"/>
            <a:headEnd len="sm" w="sm" type="none"/>
            <a:tailEnd len="med" w="med" type="triangle"/>
          </a:ln>
        </p:spPr>
      </p:cxnSp>
      <p:cxnSp>
        <p:nvCxnSpPr>
          <p:cNvPr id="423" name="Google Shape;423;p45"/>
          <p:cNvCxnSpPr>
            <a:stCxn id="418" idx="2"/>
          </p:cNvCxnSpPr>
          <p:nvPr/>
        </p:nvCxnSpPr>
        <p:spPr>
          <a:xfrm>
            <a:off x="17721142" y="11187041"/>
            <a:ext cx="0" cy="421800"/>
          </a:xfrm>
          <a:prstGeom prst="straightConnector1">
            <a:avLst/>
          </a:prstGeom>
          <a:noFill/>
          <a:ln cap="flat" cmpd="sng" w="38100">
            <a:solidFill>
              <a:srgbClr val="000000"/>
            </a:solidFill>
            <a:prstDash val="solid"/>
            <a:miter lim="400000"/>
            <a:headEnd len="sm" w="sm" type="none"/>
            <a:tailEnd len="med" w="med" type="triangle"/>
          </a:ln>
        </p:spPr>
      </p:cxnSp>
      <p:sp>
        <p:nvSpPr>
          <p:cNvPr id="424" name="Google Shape;424;p4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9000"/>
              <a:t>Calculating Big O: Space</a:t>
            </a:r>
            <a:endParaRPr sz="9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4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Sort: Space</a:t>
            </a:r>
            <a:endParaRPr/>
          </a:p>
        </p:txBody>
      </p:sp>
      <p:sp>
        <p:nvSpPr>
          <p:cNvPr id="430" name="Google Shape;430;p46"/>
          <p:cNvSpPr/>
          <p:nvPr/>
        </p:nvSpPr>
        <p:spPr>
          <a:xfrm>
            <a:off x="14176545" y="1090708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(vec,7,7)</a:t>
            </a:r>
            <a:endParaRPr/>
          </a:p>
        </p:txBody>
      </p:sp>
      <p:sp>
        <p:nvSpPr>
          <p:cNvPr id="431" name="Google Shape;431;p46"/>
          <p:cNvSpPr/>
          <p:nvPr/>
        </p:nvSpPr>
        <p:spPr>
          <a:xfrm>
            <a:off x="9325772" y="5589579"/>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(vec,0,5)</a:t>
            </a:r>
            <a:endParaRPr/>
          </a:p>
        </p:txBody>
      </p:sp>
      <p:sp>
        <p:nvSpPr>
          <p:cNvPr id="432" name="Google Shape;432;p46"/>
          <p:cNvSpPr/>
          <p:nvPr/>
        </p:nvSpPr>
        <p:spPr>
          <a:xfrm>
            <a:off x="13863413" y="5589579"/>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a:t>
            </a:r>
            <a:r>
              <a:rPr lang="en-US" sz="2300">
                <a:solidFill>
                  <a:srgbClr val="FFFFFF"/>
                </a:solidFill>
                <a:latin typeface="Courier New"/>
                <a:ea typeface="Courier New"/>
                <a:cs typeface="Courier New"/>
                <a:sym typeface="Courier New"/>
              </a:rPr>
              <a:t>,6,10</a:t>
            </a:r>
            <a:r>
              <a:rPr b="0" i="0" lang="en-US" sz="2300" u="none" cap="none" strike="noStrike">
                <a:solidFill>
                  <a:srgbClr val="FFFFFF"/>
                </a:solidFill>
                <a:latin typeface="Courier New"/>
                <a:ea typeface="Courier New"/>
                <a:cs typeface="Courier New"/>
                <a:sym typeface="Courier New"/>
              </a:rPr>
              <a:t>)</a:t>
            </a:r>
            <a:endParaRPr/>
          </a:p>
        </p:txBody>
      </p:sp>
      <p:sp>
        <p:nvSpPr>
          <p:cNvPr id="433" name="Google Shape;433;p46"/>
          <p:cNvSpPr/>
          <p:nvPr/>
        </p:nvSpPr>
        <p:spPr>
          <a:xfrm>
            <a:off x="7056952" y="717940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(vec,0,2)</a:t>
            </a:r>
            <a:endParaRPr/>
          </a:p>
        </p:txBody>
      </p:sp>
      <p:sp>
        <p:nvSpPr>
          <p:cNvPr id="434" name="Google Shape;434;p46"/>
          <p:cNvSpPr/>
          <p:nvPr/>
        </p:nvSpPr>
        <p:spPr>
          <a:xfrm>
            <a:off x="10024040" y="717940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(vec,3,4)</a:t>
            </a:r>
            <a:endParaRPr/>
          </a:p>
        </p:txBody>
      </p:sp>
      <p:sp>
        <p:nvSpPr>
          <p:cNvPr id="435" name="Google Shape;435;p46"/>
          <p:cNvSpPr/>
          <p:nvPr/>
        </p:nvSpPr>
        <p:spPr>
          <a:xfrm>
            <a:off x="13165144" y="717940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(vec,6,8)</a:t>
            </a:r>
            <a:endParaRPr/>
          </a:p>
        </p:txBody>
      </p:sp>
      <p:sp>
        <p:nvSpPr>
          <p:cNvPr id="436" name="Google Shape;436;p46"/>
          <p:cNvSpPr/>
          <p:nvPr/>
        </p:nvSpPr>
        <p:spPr>
          <a:xfrm>
            <a:off x="16132231" y="717940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(vec,9,10)</a:t>
            </a:r>
            <a:endParaRPr/>
          </a:p>
        </p:txBody>
      </p:sp>
      <p:sp>
        <p:nvSpPr>
          <p:cNvPr id="437" name="Google Shape;437;p46"/>
          <p:cNvSpPr/>
          <p:nvPr/>
        </p:nvSpPr>
        <p:spPr>
          <a:xfrm>
            <a:off x="5201010" y="8976096"/>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(vec,2,2)</a:t>
            </a:r>
            <a:endParaRPr/>
          </a:p>
        </p:txBody>
      </p:sp>
      <p:sp>
        <p:nvSpPr>
          <p:cNvPr id="438" name="Google Shape;438;p46"/>
          <p:cNvSpPr/>
          <p:nvPr/>
        </p:nvSpPr>
        <p:spPr>
          <a:xfrm>
            <a:off x="7830596" y="9000064"/>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(vec,3,3)</a:t>
            </a:r>
            <a:endParaRPr/>
          </a:p>
        </p:txBody>
      </p:sp>
      <p:sp>
        <p:nvSpPr>
          <p:cNvPr id="439" name="Google Shape;439;p46"/>
          <p:cNvSpPr/>
          <p:nvPr/>
        </p:nvSpPr>
        <p:spPr>
          <a:xfrm>
            <a:off x="10460182" y="901049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(vec,4,4)</a:t>
            </a:r>
            <a:endParaRPr/>
          </a:p>
        </p:txBody>
      </p:sp>
      <p:sp>
        <p:nvSpPr>
          <p:cNvPr id="440" name="Google Shape;440;p46"/>
          <p:cNvSpPr/>
          <p:nvPr/>
        </p:nvSpPr>
        <p:spPr>
          <a:xfrm>
            <a:off x="12917418" y="904324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(vec,6,7)</a:t>
            </a:r>
            <a:endParaRPr/>
          </a:p>
        </p:txBody>
      </p:sp>
      <p:sp>
        <p:nvSpPr>
          <p:cNvPr id="441" name="Google Shape;441;p46"/>
          <p:cNvSpPr/>
          <p:nvPr/>
        </p:nvSpPr>
        <p:spPr>
          <a:xfrm>
            <a:off x="15547005" y="901049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(vec,8,8)</a:t>
            </a:r>
            <a:endParaRPr/>
          </a:p>
        </p:txBody>
      </p:sp>
      <p:sp>
        <p:nvSpPr>
          <p:cNvPr id="442" name="Google Shape;442;p46"/>
          <p:cNvSpPr/>
          <p:nvPr/>
        </p:nvSpPr>
        <p:spPr>
          <a:xfrm>
            <a:off x="18176591" y="901049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(vec,9,9)</a:t>
            </a:r>
            <a:endParaRPr/>
          </a:p>
        </p:txBody>
      </p:sp>
      <p:sp>
        <p:nvSpPr>
          <p:cNvPr id="443" name="Google Shape;443;p46"/>
          <p:cNvSpPr/>
          <p:nvPr/>
        </p:nvSpPr>
        <p:spPr>
          <a:xfrm>
            <a:off x="20806177" y="901049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(vec,10,17=0)</a:t>
            </a:r>
            <a:endParaRPr/>
          </a:p>
        </p:txBody>
      </p:sp>
      <p:sp>
        <p:nvSpPr>
          <p:cNvPr id="444" name="Google Shape;444;p46"/>
          <p:cNvSpPr/>
          <p:nvPr/>
        </p:nvSpPr>
        <p:spPr>
          <a:xfrm>
            <a:off x="11594592" y="411164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(vec,0,10)</a:t>
            </a:r>
            <a:endParaRPr/>
          </a:p>
        </p:txBody>
      </p:sp>
      <p:sp>
        <p:nvSpPr>
          <p:cNvPr id="445" name="Google Shape;445;p46"/>
          <p:cNvSpPr/>
          <p:nvPr/>
        </p:nvSpPr>
        <p:spPr>
          <a:xfrm>
            <a:off x="1464697" y="10711946"/>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(vec,0,0)</a:t>
            </a:r>
            <a:endParaRPr/>
          </a:p>
        </p:txBody>
      </p:sp>
      <p:sp>
        <p:nvSpPr>
          <p:cNvPr id="446" name="Google Shape;446;p46"/>
          <p:cNvSpPr/>
          <p:nvPr/>
        </p:nvSpPr>
        <p:spPr>
          <a:xfrm>
            <a:off x="4046650" y="10707914"/>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(vec,1,1)</a:t>
            </a:r>
            <a:endParaRPr/>
          </a:p>
        </p:txBody>
      </p:sp>
      <p:sp>
        <p:nvSpPr>
          <p:cNvPr id="447" name="Google Shape;447;p46"/>
          <p:cNvSpPr/>
          <p:nvPr/>
        </p:nvSpPr>
        <p:spPr>
          <a:xfrm>
            <a:off x="11594592" y="1090708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(vec,6,6)</a:t>
            </a:r>
            <a:endParaRPr/>
          </a:p>
        </p:txBody>
      </p:sp>
      <p:sp>
        <p:nvSpPr>
          <p:cNvPr id="448" name="Google Shape;448;p46"/>
          <p:cNvSpPr/>
          <p:nvPr/>
        </p:nvSpPr>
        <p:spPr>
          <a:xfrm>
            <a:off x="2723824" y="9128496"/>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(vec,0,1)</a:t>
            </a:r>
            <a:endParaRPr/>
          </a:p>
        </p:txBody>
      </p:sp>
      <p:cxnSp>
        <p:nvCxnSpPr>
          <p:cNvPr id="449" name="Google Shape;449;p46"/>
          <p:cNvCxnSpPr>
            <a:stCxn id="444" idx="1"/>
            <a:endCxn id="431" idx="0"/>
          </p:cNvCxnSpPr>
          <p:nvPr/>
        </p:nvCxnSpPr>
        <p:spPr>
          <a:xfrm flipH="1">
            <a:off x="10460292" y="4783795"/>
            <a:ext cx="1134300" cy="805800"/>
          </a:xfrm>
          <a:prstGeom prst="straightConnector1">
            <a:avLst/>
          </a:prstGeom>
          <a:noFill/>
          <a:ln cap="flat" cmpd="sng" w="38100">
            <a:solidFill>
              <a:srgbClr val="000000"/>
            </a:solidFill>
            <a:prstDash val="solid"/>
            <a:miter lim="400000"/>
            <a:headEnd len="sm" w="sm" type="none"/>
            <a:tailEnd len="med" w="med" type="triangle"/>
          </a:ln>
        </p:spPr>
      </p:cxnSp>
      <p:cxnSp>
        <p:nvCxnSpPr>
          <p:cNvPr id="450" name="Google Shape;450;p46"/>
          <p:cNvCxnSpPr>
            <a:stCxn id="444" idx="3"/>
            <a:endCxn id="432" idx="0"/>
          </p:cNvCxnSpPr>
          <p:nvPr/>
        </p:nvCxnSpPr>
        <p:spPr>
          <a:xfrm>
            <a:off x="13863492" y="4783795"/>
            <a:ext cx="1134300" cy="805800"/>
          </a:xfrm>
          <a:prstGeom prst="straightConnector1">
            <a:avLst/>
          </a:prstGeom>
          <a:noFill/>
          <a:ln cap="flat" cmpd="sng" w="38100">
            <a:solidFill>
              <a:srgbClr val="000000"/>
            </a:solidFill>
            <a:prstDash val="solid"/>
            <a:miter lim="400000"/>
            <a:headEnd len="sm" w="sm" type="none"/>
            <a:tailEnd len="med" w="med" type="triangle"/>
          </a:ln>
        </p:spPr>
      </p:cxnSp>
      <p:cxnSp>
        <p:nvCxnSpPr>
          <p:cNvPr id="451" name="Google Shape;451;p46"/>
          <p:cNvCxnSpPr>
            <a:stCxn id="431" idx="1"/>
            <a:endCxn id="433" idx="0"/>
          </p:cNvCxnSpPr>
          <p:nvPr/>
        </p:nvCxnSpPr>
        <p:spPr>
          <a:xfrm flipH="1">
            <a:off x="8191472" y="6261729"/>
            <a:ext cx="1134300" cy="917700"/>
          </a:xfrm>
          <a:prstGeom prst="straightConnector1">
            <a:avLst/>
          </a:prstGeom>
          <a:noFill/>
          <a:ln cap="flat" cmpd="sng" w="38100">
            <a:solidFill>
              <a:srgbClr val="000000"/>
            </a:solidFill>
            <a:prstDash val="solid"/>
            <a:miter lim="400000"/>
            <a:headEnd len="sm" w="sm" type="none"/>
            <a:tailEnd len="med" w="med" type="triangle"/>
          </a:ln>
        </p:spPr>
      </p:cxnSp>
      <p:cxnSp>
        <p:nvCxnSpPr>
          <p:cNvPr id="452" name="Google Shape;452;p46"/>
          <p:cNvCxnSpPr>
            <a:stCxn id="431" idx="2"/>
            <a:endCxn id="434" idx="0"/>
          </p:cNvCxnSpPr>
          <p:nvPr/>
        </p:nvCxnSpPr>
        <p:spPr>
          <a:xfrm>
            <a:off x="10460222" y="6933879"/>
            <a:ext cx="698400" cy="245400"/>
          </a:xfrm>
          <a:prstGeom prst="straightConnector1">
            <a:avLst/>
          </a:prstGeom>
          <a:noFill/>
          <a:ln cap="flat" cmpd="sng" w="38100">
            <a:solidFill>
              <a:srgbClr val="000000"/>
            </a:solidFill>
            <a:prstDash val="solid"/>
            <a:miter lim="400000"/>
            <a:headEnd len="sm" w="sm" type="none"/>
            <a:tailEnd len="med" w="med" type="triangle"/>
          </a:ln>
        </p:spPr>
      </p:cxnSp>
      <p:cxnSp>
        <p:nvCxnSpPr>
          <p:cNvPr id="453" name="Google Shape;453;p46"/>
          <p:cNvCxnSpPr>
            <a:stCxn id="432" idx="2"/>
            <a:endCxn id="435" idx="0"/>
          </p:cNvCxnSpPr>
          <p:nvPr/>
        </p:nvCxnSpPr>
        <p:spPr>
          <a:xfrm flipH="1">
            <a:off x="14299463" y="6933879"/>
            <a:ext cx="698400" cy="245400"/>
          </a:xfrm>
          <a:prstGeom prst="straightConnector1">
            <a:avLst/>
          </a:prstGeom>
          <a:noFill/>
          <a:ln cap="flat" cmpd="sng" w="38100">
            <a:solidFill>
              <a:srgbClr val="000000"/>
            </a:solidFill>
            <a:prstDash val="solid"/>
            <a:miter lim="400000"/>
            <a:headEnd len="sm" w="sm" type="none"/>
            <a:tailEnd len="med" w="med" type="triangle"/>
          </a:ln>
        </p:spPr>
      </p:cxnSp>
      <p:cxnSp>
        <p:nvCxnSpPr>
          <p:cNvPr id="454" name="Google Shape;454;p46"/>
          <p:cNvCxnSpPr>
            <a:stCxn id="432" idx="3"/>
            <a:endCxn id="436" idx="0"/>
          </p:cNvCxnSpPr>
          <p:nvPr/>
        </p:nvCxnSpPr>
        <p:spPr>
          <a:xfrm>
            <a:off x="16132313" y="6261729"/>
            <a:ext cx="1134300" cy="917700"/>
          </a:xfrm>
          <a:prstGeom prst="straightConnector1">
            <a:avLst/>
          </a:prstGeom>
          <a:noFill/>
          <a:ln cap="flat" cmpd="sng" w="38100">
            <a:solidFill>
              <a:srgbClr val="000000"/>
            </a:solidFill>
            <a:prstDash val="solid"/>
            <a:miter lim="400000"/>
            <a:headEnd len="sm" w="sm" type="none"/>
            <a:tailEnd len="med" w="med" type="triangle"/>
          </a:ln>
        </p:spPr>
      </p:cxnSp>
      <p:cxnSp>
        <p:nvCxnSpPr>
          <p:cNvPr id="455" name="Google Shape;455;p46"/>
          <p:cNvCxnSpPr>
            <a:stCxn id="433" idx="1"/>
            <a:endCxn id="448" idx="0"/>
          </p:cNvCxnSpPr>
          <p:nvPr/>
        </p:nvCxnSpPr>
        <p:spPr>
          <a:xfrm flipH="1">
            <a:off x="3858352" y="7851555"/>
            <a:ext cx="3198600" cy="1276800"/>
          </a:xfrm>
          <a:prstGeom prst="straightConnector1">
            <a:avLst/>
          </a:prstGeom>
          <a:noFill/>
          <a:ln cap="flat" cmpd="sng" w="38100">
            <a:solidFill>
              <a:srgbClr val="000000"/>
            </a:solidFill>
            <a:prstDash val="solid"/>
            <a:miter lim="400000"/>
            <a:headEnd len="sm" w="sm" type="none"/>
            <a:tailEnd len="med" w="med" type="triangle"/>
          </a:ln>
        </p:spPr>
      </p:cxnSp>
      <p:cxnSp>
        <p:nvCxnSpPr>
          <p:cNvPr id="456" name="Google Shape;456;p46"/>
          <p:cNvCxnSpPr>
            <a:stCxn id="433" idx="2"/>
            <a:endCxn id="437" idx="0"/>
          </p:cNvCxnSpPr>
          <p:nvPr/>
        </p:nvCxnSpPr>
        <p:spPr>
          <a:xfrm flipH="1">
            <a:off x="6335602" y="8523705"/>
            <a:ext cx="1855800" cy="452400"/>
          </a:xfrm>
          <a:prstGeom prst="straightConnector1">
            <a:avLst/>
          </a:prstGeom>
          <a:noFill/>
          <a:ln cap="flat" cmpd="sng" w="38100">
            <a:solidFill>
              <a:srgbClr val="000000"/>
            </a:solidFill>
            <a:prstDash val="solid"/>
            <a:miter lim="400000"/>
            <a:headEnd len="sm" w="sm" type="none"/>
            <a:tailEnd len="med" w="med" type="triangle"/>
          </a:ln>
        </p:spPr>
      </p:cxnSp>
      <p:cxnSp>
        <p:nvCxnSpPr>
          <p:cNvPr id="457" name="Google Shape;457;p46"/>
          <p:cNvCxnSpPr>
            <a:stCxn id="434" idx="1"/>
            <a:endCxn id="438" idx="0"/>
          </p:cNvCxnSpPr>
          <p:nvPr/>
        </p:nvCxnSpPr>
        <p:spPr>
          <a:xfrm flipH="1">
            <a:off x="8965040" y="7851555"/>
            <a:ext cx="1059000" cy="1148400"/>
          </a:xfrm>
          <a:prstGeom prst="straightConnector1">
            <a:avLst/>
          </a:prstGeom>
          <a:noFill/>
          <a:ln cap="flat" cmpd="sng" w="38100">
            <a:solidFill>
              <a:srgbClr val="000000"/>
            </a:solidFill>
            <a:prstDash val="solid"/>
            <a:miter lim="400000"/>
            <a:headEnd len="sm" w="sm" type="none"/>
            <a:tailEnd len="med" w="med" type="triangle"/>
          </a:ln>
        </p:spPr>
      </p:cxnSp>
      <p:cxnSp>
        <p:nvCxnSpPr>
          <p:cNvPr id="458" name="Google Shape;458;p46"/>
          <p:cNvCxnSpPr>
            <a:stCxn id="434" idx="2"/>
            <a:endCxn id="439" idx="0"/>
          </p:cNvCxnSpPr>
          <p:nvPr/>
        </p:nvCxnSpPr>
        <p:spPr>
          <a:xfrm>
            <a:off x="11158490" y="8523705"/>
            <a:ext cx="436200" cy="486900"/>
          </a:xfrm>
          <a:prstGeom prst="straightConnector1">
            <a:avLst/>
          </a:prstGeom>
          <a:noFill/>
          <a:ln cap="flat" cmpd="sng" w="38100">
            <a:solidFill>
              <a:srgbClr val="000000"/>
            </a:solidFill>
            <a:prstDash val="solid"/>
            <a:miter lim="400000"/>
            <a:headEnd len="sm" w="sm" type="none"/>
            <a:tailEnd len="med" w="med" type="triangle"/>
          </a:ln>
        </p:spPr>
      </p:cxnSp>
      <p:cxnSp>
        <p:nvCxnSpPr>
          <p:cNvPr id="459" name="Google Shape;459;p46"/>
          <p:cNvCxnSpPr>
            <a:stCxn id="435" idx="2"/>
            <a:endCxn id="440" idx="0"/>
          </p:cNvCxnSpPr>
          <p:nvPr/>
        </p:nvCxnSpPr>
        <p:spPr>
          <a:xfrm flipH="1">
            <a:off x="14051794" y="8523705"/>
            <a:ext cx="247800" cy="519600"/>
          </a:xfrm>
          <a:prstGeom prst="straightConnector1">
            <a:avLst/>
          </a:prstGeom>
          <a:noFill/>
          <a:ln cap="flat" cmpd="sng" w="38100">
            <a:solidFill>
              <a:srgbClr val="000000"/>
            </a:solidFill>
            <a:prstDash val="solid"/>
            <a:miter lim="400000"/>
            <a:headEnd len="sm" w="sm" type="none"/>
            <a:tailEnd len="med" w="med" type="triangle"/>
          </a:ln>
        </p:spPr>
      </p:cxnSp>
      <p:cxnSp>
        <p:nvCxnSpPr>
          <p:cNvPr id="460" name="Google Shape;460;p46"/>
          <p:cNvCxnSpPr>
            <a:stCxn id="435" idx="3"/>
            <a:endCxn id="441" idx="0"/>
          </p:cNvCxnSpPr>
          <p:nvPr/>
        </p:nvCxnSpPr>
        <p:spPr>
          <a:xfrm>
            <a:off x="15434044" y="7851555"/>
            <a:ext cx="1247400" cy="1158900"/>
          </a:xfrm>
          <a:prstGeom prst="straightConnector1">
            <a:avLst/>
          </a:prstGeom>
          <a:noFill/>
          <a:ln cap="flat" cmpd="sng" w="38100">
            <a:solidFill>
              <a:srgbClr val="000000"/>
            </a:solidFill>
            <a:prstDash val="solid"/>
            <a:miter lim="400000"/>
            <a:headEnd len="sm" w="sm" type="none"/>
            <a:tailEnd len="med" w="med" type="triangle"/>
          </a:ln>
        </p:spPr>
      </p:cxnSp>
      <p:cxnSp>
        <p:nvCxnSpPr>
          <p:cNvPr id="461" name="Google Shape;461;p46"/>
          <p:cNvCxnSpPr>
            <a:stCxn id="436" idx="2"/>
            <a:endCxn id="442" idx="0"/>
          </p:cNvCxnSpPr>
          <p:nvPr/>
        </p:nvCxnSpPr>
        <p:spPr>
          <a:xfrm>
            <a:off x="17266681" y="8523705"/>
            <a:ext cx="2044500" cy="486900"/>
          </a:xfrm>
          <a:prstGeom prst="straightConnector1">
            <a:avLst/>
          </a:prstGeom>
          <a:noFill/>
          <a:ln cap="flat" cmpd="sng" w="38100">
            <a:solidFill>
              <a:srgbClr val="000000"/>
            </a:solidFill>
            <a:prstDash val="solid"/>
            <a:miter lim="400000"/>
            <a:headEnd len="sm" w="sm" type="none"/>
            <a:tailEnd len="med" w="med" type="triangle"/>
          </a:ln>
        </p:spPr>
      </p:cxnSp>
      <p:cxnSp>
        <p:nvCxnSpPr>
          <p:cNvPr id="462" name="Google Shape;462;p46"/>
          <p:cNvCxnSpPr>
            <a:stCxn id="436" idx="3"/>
            <a:endCxn id="443" idx="0"/>
          </p:cNvCxnSpPr>
          <p:nvPr/>
        </p:nvCxnSpPr>
        <p:spPr>
          <a:xfrm>
            <a:off x="18401131" y="7851555"/>
            <a:ext cx="3539400" cy="1158900"/>
          </a:xfrm>
          <a:prstGeom prst="straightConnector1">
            <a:avLst/>
          </a:prstGeom>
          <a:noFill/>
          <a:ln cap="flat" cmpd="sng" w="38100">
            <a:solidFill>
              <a:srgbClr val="000000"/>
            </a:solidFill>
            <a:prstDash val="solid"/>
            <a:miter lim="400000"/>
            <a:headEnd len="sm" w="sm" type="none"/>
            <a:tailEnd len="med" w="med" type="triangle"/>
          </a:ln>
        </p:spPr>
      </p:cxnSp>
      <p:cxnSp>
        <p:nvCxnSpPr>
          <p:cNvPr id="463" name="Google Shape;463;p46"/>
          <p:cNvCxnSpPr>
            <a:stCxn id="448" idx="2"/>
          </p:cNvCxnSpPr>
          <p:nvPr/>
        </p:nvCxnSpPr>
        <p:spPr>
          <a:xfrm flipH="1">
            <a:off x="2334274" y="10472796"/>
            <a:ext cx="1524000" cy="226800"/>
          </a:xfrm>
          <a:prstGeom prst="straightConnector1">
            <a:avLst/>
          </a:prstGeom>
          <a:noFill/>
          <a:ln cap="flat" cmpd="sng" w="38100">
            <a:solidFill>
              <a:srgbClr val="000000"/>
            </a:solidFill>
            <a:prstDash val="solid"/>
            <a:miter lim="400000"/>
            <a:headEnd len="sm" w="sm" type="none"/>
            <a:tailEnd len="med" w="med" type="triangle"/>
          </a:ln>
        </p:spPr>
      </p:cxnSp>
      <p:cxnSp>
        <p:nvCxnSpPr>
          <p:cNvPr id="464" name="Google Shape;464;p46"/>
          <p:cNvCxnSpPr>
            <a:stCxn id="448" idx="2"/>
            <a:endCxn id="446" idx="0"/>
          </p:cNvCxnSpPr>
          <p:nvPr/>
        </p:nvCxnSpPr>
        <p:spPr>
          <a:xfrm>
            <a:off x="3858274" y="10472796"/>
            <a:ext cx="1322700" cy="235200"/>
          </a:xfrm>
          <a:prstGeom prst="straightConnector1">
            <a:avLst/>
          </a:prstGeom>
          <a:noFill/>
          <a:ln cap="flat" cmpd="sng" w="38100">
            <a:solidFill>
              <a:srgbClr val="000000"/>
            </a:solidFill>
            <a:prstDash val="solid"/>
            <a:miter lim="400000"/>
            <a:headEnd len="sm" w="sm" type="none"/>
            <a:tailEnd len="med" w="med" type="triangle"/>
          </a:ln>
        </p:spPr>
      </p:cxnSp>
      <p:cxnSp>
        <p:nvCxnSpPr>
          <p:cNvPr id="465" name="Google Shape;465;p46"/>
          <p:cNvCxnSpPr>
            <a:stCxn id="440" idx="2"/>
            <a:endCxn id="447" idx="0"/>
          </p:cNvCxnSpPr>
          <p:nvPr/>
        </p:nvCxnSpPr>
        <p:spPr>
          <a:xfrm flipH="1">
            <a:off x="12729168" y="10387545"/>
            <a:ext cx="1322700" cy="519600"/>
          </a:xfrm>
          <a:prstGeom prst="straightConnector1">
            <a:avLst/>
          </a:prstGeom>
          <a:noFill/>
          <a:ln cap="flat" cmpd="sng" w="38100">
            <a:solidFill>
              <a:srgbClr val="000000"/>
            </a:solidFill>
            <a:prstDash val="solid"/>
            <a:miter lim="400000"/>
            <a:headEnd len="sm" w="sm" type="none"/>
            <a:tailEnd len="med" w="med" type="triangle"/>
          </a:ln>
        </p:spPr>
      </p:cxnSp>
      <p:cxnSp>
        <p:nvCxnSpPr>
          <p:cNvPr id="466" name="Google Shape;466;p46"/>
          <p:cNvCxnSpPr>
            <a:stCxn id="440" idx="2"/>
            <a:endCxn id="430" idx="0"/>
          </p:cNvCxnSpPr>
          <p:nvPr/>
        </p:nvCxnSpPr>
        <p:spPr>
          <a:xfrm>
            <a:off x="14051868" y="10387545"/>
            <a:ext cx="1259100" cy="519600"/>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4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Sort: Space</a:t>
            </a:r>
            <a:endParaRPr/>
          </a:p>
        </p:txBody>
      </p:sp>
      <p:sp>
        <p:nvSpPr>
          <p:cNvPr id="472" name="Google Shape;472;p47"/>
          <p:cNvSpPr/>
          <p:nvPr/>
        </p:nvSpPr>
        <p:spPr>
          <a:xfrm>
            <a:off x="14176545" y="1090708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(vec,7,7)</a:t>
            </a:r>
            <a:endParaRPr/>
          </a:p>
        </p:txBody>
      </p:sp>
      <p:sp>
        <p:nvSpPr>
          <p:cNvPr id="473" name="Google Shape;473;p47"/>
          <p:cNvSpPr/>
          <p:nvPr/>
        </p:nvSpPr>
        <p:spPr>
          <a:xfrm>
            <a:off x="9325772" y="5589579"/>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(vec,0,5)</a:t>
            </a:r>
            <a:endParaRPr/>
          </a:p>
        </p:txBody>
      </p:sp>
      <p:sp>
        <p:nvSpPr>
          <p:cNvPr id="474" name="Google Shape;474;p47"/>
          <p:cNvSpPr/>
          <p:nvPr/>
        </p:nvSpPr>
        <p:spPr>
          <a:xfrm>
            <a:off x="13863413" y="5589579"/>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a:t>
            </a:r>
            <a:r>
              <a:rPr lang="en-US" sz="2300">
                <a:solidFill>
                  <a:srgbClr val="FFFFFF"/>
                </a:solidFill>
                <a:latin typeface="Courier New"/>
                <a:ea typeface="Courier New"/>
                <a:cs typeface="Courier New"/>
                <a:sym typeface="Courier New"/>
              </a:rPr>
              <a:t>,6,10</a:t>
            </a:r>
            <a:r>
              <a:rPr b="0" i="0" lang="en-US" sz="2300" u="none" cap="none" strike="noStrike">
                <a:solidFill>
                  <a:srgbClr val="FFFFFF"/>
                </a:solidFill>
                <a:latin typeface="Courier New"/>
                <a:ea typeface="Courier New"/>
                <a:cs typeface="Courier New"/>
                <a:sym typeface="Courier New"/>
              </a:rPr>
              <a:t>)</a:t>
            </a:r>
            <a:endParaRPr/>
          </a:p>
        </p:txBody>
      </p:sp>
      <p:sp>
        <p:nvSpPr>
          <p:cNvPr id="475" name="Google Shape;475;p47"/>
          <p:cNvSpPr/>
          <p:nvPr/>
        </p:nvSpPr>
        <p:spPr>
          <a:xfrm>
            <a:off x="7056952" y="717940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(vec,0,2)</a:t>
            </a:r>
            <a:endParaRPr/>
          </a:p>
        </p:txBody>
      </p:sp>
      <p:sp>
        <p:nvSpPr>
          <p:cNvPr id="476" name="Google Shape;476;p47"/>
          <p:cNvSpPr/>
          <p:nvPr/>
        </p:nvSpPr>
        <p:spPr>
          <a:xfrm>
            <a:off x="10024040" y="717940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(vec,3,4)</a:t>
            </a:r>
            <a:endParaRPr/>
          </a:p>
        </p:txBody>
      </p:sp>
      <p:sp>
        <p:nvSpPr>
          <p:cNvPr id="477" name="Google Shape;477;p47"/>
          <p:cNvSpPr/>
          <p:nvPr/>
        </p:nvSpPr>
        <p:spPr>
          <a:xfrm>
            <a:off x="13165144" y="717940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(vec,6,8)</a:t>
            </a:r>
            <a:endParaRPr/>
          </a:p>
        </p:txBody>
      </p:sp>
      <p:sp>
        <p:nvSpPr>
          <p:cNvPr id="478" name="Google Shape;478;p47"/>
          <p:cNvSpPr/>
          <p:nvPr/>
        </p:nvSpPr>
        <p:spPr>
          <a:xfrm>
            <a:off x="16132231" y="717940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(vec,9,10)</a:t>
            </a:r>
            <a:endParaRPr/>
          </a:p>
        </p:txBody>
      </p:sp>
      <p:sp>
        <p:nvSpPr>
          <p:cNvPr id="479" name="Google Shape;479;p47"/>
          <p:cNvSpPr/>
          <p:nvPr/>
        </p:nvSpPr>
        <p:spPr>
          <a:xfrm>
            <a:off x="5201010" y="8976096"/>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(vec,2,2)</a:t>
            </a:r>
            <a:endParaRPr/>
          </a:p>
        </p:txBody>
      </p:sp>
      <p:sp>
        <p:nvSpPr>
          <p:cNvPr id="480" name="Google Shape;480;p47"/>
          <p:cNvSpPr/>
          <p:nvPr/>
        </p:nvSpPr>
        <p:spPr>
          <a:xfrm>
            <a:off x="7830596" y="9000064"/>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(vec,3,3)</a:t>
            </a:r>
            <a:endParaRPr/>
          </a:p>
        </p:txBody>
      </p:sp>
      <p:sp>
        <p:nvSpPr>
          <p:cNvPr id="481" name="Google Shape;481;p47"/>
          <p:cNvSpPr/>
          <p:nvPr/>
        </p:nvSpPr>
        <p:spPr>
          <a:xfrm>
            <a:off x="10460182" y="901049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(vec,4,4)</a:t>
            </a:r>
            <a:endParaRPr/>
          </a:p>
        </p:txBody>
      </p:sp>
      <p:sp>
        <p:nvSpPr>
          <p:cNvPr id="482" name="Google Shape;482;p47"/>
          <p:cNvSpPr/>
          <p:nvPr/>
        </p:nvSpPr>
        <p:spPr>
          <a:xfrm>
            <a:off x="12917418" y="904324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(vec,6,7)</a:t>
            </a:r>
            <a:endParaRPr/>
          </a:p>
        </p:txBody>
      </p:sp>
      <p:sp>
        <p:nvSpPr>
          <p:cNvPr id="483" name="Google Shape;483;p47"/>
          <p:cNvSpPr/>
          <p:nvPr/>
        </p:nvSpPr>
        <p:spPr>
          <a:xfrm>
            <a:off x="15547005" y="901049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(vec,8,8)</a:t>
            </a:r>
            <a:endParaRPr/>
          </a:p>
        </p:txBody>
      </p:sp>
      <p:sp>
        <p:nvSpPr>
          <p:cNvPr id="484" name="Google Shape;484;p47"/>
          <p:cNvSpPr/>
          <p:nvPr/>
        </p:nvSpPr>
        <p:spPr>
          <a:xfrm>
            <a:off x="18176591" y="901049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(vec,9,9)</a:t>
            </a:r>
            <a:endParaRPr/>
          </a:p>
        </p:txBody>
      </p:sp>
      <p:sp>
        <p:nvSpPr>
          <p:cNvPr id="485" name="Google Shape;485;p47"/>
          <p:cNvSpPr/>
          <p:nvPr/>
        </p:nvSpPr>
        <p:spPr>
          <a:xfrm>
            <a:off x="20806177" y="901049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(vec,10,17=0)</a:t>
            </a:r>
            <a:endParaRPr/>
          </a:p>
        </p:txBody>
      </p:sp>
      <p:sp>
        <p:nvSpPr>
          <p:cNvPr id="486" name="Google Shape;486;p47"/>
          <p:cNvSpPr/>
          <p:nvPr/>
        </p:nvSpPr>
        <p:spPr>
          <a:xfrm>
            <a:off x="11594592" y="411164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(vec,0,10)</a:t>
            </a:r>
            <a:endParaRPr/>
          </a:p>
        </p:txBody>
      </p:sp>
      <p:sp>
        <p:nvSpPr>
          <p:cNvPr id="487" name="Google Shape;487;p47"/>
          <p:cNvSpPr/>
          <p:nvPr/>
        </p:nvSpPr>
        <p:spPr>
          <a:xfrm>
            <a:off x="1464697" y="10711946"/>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(vec,0,0)</a:t>
            </a:r>
            <a:endParaRPr/>
          </a:p>
        </p:txBody>
      </p:sp>
      <p:sp>
        <p:nvSpPr>
          <p:cNvPr id="488" name="Google Shape;488;p47"/>
          <p:cNvSpPr/>
          <p:nvPr/>
        </p:nvSpPr>
        <p:spPr>
          <a:xfrm>
            <a:off x="4046650" y="10707914"/>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(vec,1,1)</a:t>
            </a:r>
            <a:endParaRPr/>
          </a:p>
        </p:txBody>
      </p:sp>
      <p:sp>
        <p:nvSpPr>
          <p:cNvPr id="489" name="Google Shape;489;p47"/>
          <p:cNvSpPr/>
          <p:nvPr/>
        </p:nvSpPr>
        <p:spPr>
          <a:xfrm>
            <a:off x="11594592" y="10907085"/>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(vec,6,6)</a:t>
            </a:r>
            <a:endParaRPr/>
          </a:p>
        </p:txBody>
      </p:sp>
      <p:sp>
        <p:nvSpPr>
          <p:cNvPr id="490" name="Google Shape;490;p47"/>
          <p:cNvSpPr/>
          <p:nvPr/>
        </p:nvSpPr>
        <p:spPr>
          <a:xfrm>
            <a:off x="2723824" y="9128496"/>
            <a:ext cx="2268900" cy="1344300"/>
          </a:xfrm>
          <a:prstGeom prst="roundRect">
            <a:avLst>
              <a:gd fmla="val 16667" name="adj"/>
            </a:avLst>
          </a:prstGeom>
          <a:blipFill rotWithShape="1">
            <a:blip r:embed="rId3">
              <a:alphaModFix/>
            </a:blip>
            <a:tile algn="tl" flip="none" tx="0" sx="99997" ty="0" sy="99997"/>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mergeSort</a:t>
            </a:r>
            <a:endParaRPr b="0" i="0" sz="2300" u="none" cap="none" strike="noStrike">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SzPts val="2300"/>
              <a:buFont typeface="Courier New"/>
              <a:buNone/>
            </a:pPr>
            <a:r>
              <a:rPr b="0" i="0" lang="en-US" sz="2300" u="none" cap="none" strike="noStrike">
                <a:solidFill>
                  <a:srgbClr val="FFFFFF"/>
                </a:solidFill>
                <a:latin typeface="Courier New"/>
                <a:ea typeface="Courier New"/>
                <a:cs typeface="Courier New"/>
                <a:sym typeface="Courier New"/>
              </a:rPr>
              <a:t>(vec,0,1)</a:t>
            </a:r>
            <a:endParaRPr/>
          </a:p>
        </p:txBody>
      </p:sp>
      <p:cxnSp>
        <p:nvCxnSpPr>
          <p:cNvPr id="491" name="Google Shape;491;p47"/>
          <p:cNvCxnSpPr>
            <a:stCxn id="486" idx="1"/>
            <a:endCxn id="473" idx="0"/>
          </p:cNvCxnSpPr>
          <p:nvPr/>
        </p:nvCxnSpPr>
        <p:spPr>
          <a:xfrm flipH="1">
            <a:off x="10460292" y="4783795"/>
            <a:ext cx="1134300" cy="805800"/>
          </a:xfrm>
          <a:prstGeom prst="straightConnector1">
            <a:avLst/>
          </a:prstGeom>
          <a:noFill/>
          <a:ln cap="flat" cmpd="sng" w="38100">
            <a:solidFill>
              <a:srgbClr val="000000"/>
            </a:solidFill>
            <a:prstDash val="solid"/>
            <a:miter lim="400000"/>
            <a:headEnd len="sm" w="sm" type="none"/>
            <a:tailEnd len="med" w="med" type="triangle"/>
          </a:ln>
        </p:spPr>
      </p:cxnSp>
      <p:cxnSp>
        <p:nvCxnSpPr>
          <p:cNvPr id="492" name="Google Shape;492;p47"/>
          <p:cNvCxnSpPr>
            <a:stCxn id="486" idx="3"/>
            <a:endCxn id="474" idx="0"/>
          </p:cNvCxnSpPr>
          <p:nvPr/>
        </p:nvCxnSpPr>
        <p:spPr>
          <a:xfrm>
            <a:off x="13863492" y="4783795"/>
            <a:ext cx="1134300" cy="805800"/>
          </a:xfrm>
          <a:prstGeom prst="straightConnector1">
            <a:avLst/>
          </a:prstGeom>
          <a:noFill/>
          <a:ln cap="flat" cmpd="sng" w="38100">
            <a:solidFill>
              <a:srgbClr val="000000"/>
            </a:solidFill>
            <a:prstDash val="solid"/>
            <a:miter lim="400000"/>
            <a:headEnd len="sm" w="sm" type="none"/>
            <a:tailEnd len="med" w="med" type="triangle"/>
          </a:ln>
        </p:spPr>
      </p:cxnSp>
      <p:cxnSp>
        <p:nvCxnSpPr>
          <p:cNvPr id="493" name="Google Shape;493;p47"/>
          <p:cNvCxnSpPr>
            <a:stCxn id="473" idx="1"/>
            <a:endCxn id="475" idx="0"/>
          </p:cNvCxnSpPr>
          <p:nvPr/>
        </p:nvCxnSpPr>
        <p:spPr>
          <a:xfrm flipH="1">
            <a:off x="8191472" y="6261729"/>
            <a:ext cx="1134300" cy="917700"/>
          </a:xfrm>
          <a:prstGeom prst="straightConnector1">
            <a:avLst/>
          </a:prstGeom>
          <a:noFill/>
          <a:ln cap="flat" cmpd="sng" w="38100">
            <a:solidFill>
              <a:srgbClr val="000000"/>
            </a:solidFill>
            <a:prstDash val="solid"/>
            <a:miter lim="400000"/>
            <a:headEnd len="sm" w="sm" type="none"/>
            <a:tailEnd len="med" w="med" type="triangle"/>
          </a:ln>
        </p:spPr>
      </p:cxnSp>
      <p:cxnSp>
        <p:nvCxnSpPr>
          <p:cNvPr id="494" name="Google Shape;494;p47"/>
          <p:cNvCxnSpPr>
            <a:stCxn id="473" idx="2"/>
            <a:endCxn id="476" idx="0"/>
          </p:cNvCxnSpPr>
          <p:nvPr/>
        </p:nvCxnSpPr>
        <p:spPr>
          <a:xfrm>
            <a:off x="10460222" y="6933879"/>
            <a:ext cx="698400" cy="245400"/>
          </a:xfrm>
          <a:prstGeom prst="straightConnector1">
            <a:avLst/>
          </a:prstGeom>
          <a:noFill/>
          <a:ln cap="flat" cmpd="sng" w="38100">
            <a:solidFill>
              <a:srgbClr val="000000"/>
            </a:solidFill>
            <a:prstDash val="solid"/>
            <a:miter lim="400000"/>
            <a:headEnd len="sm" w="sm" type="none"/>
            <a:tailEnd len="med" w="med" type="triangle"/>
          </a:ln>
        </p:spPr>
      </p:cxnSp>
      <p:cxnSp>
        <p:nvCxnSpPr>
          <p:cNvPr id="495" name="Google Shape;495;p47"/>
          <p:cNvCxnSpPr>
            <a:stCxn id="474" idx="2"/>
            <a:endCxn id="477" idx="0"/>
          </p:cNvCxnSpPr>
          <p:nvPr/>
        </p:nvCxnSpPr>
        <p:spPr>
          <a:xfrm flipH="1">
            <a:off x="14299463" y="6933879"/>
            <a:ext cx="698400" cy="245400"/>
          </a:xfrm>
          <a:prstGeom prst="straightConnector1">
            <a:avLst/>
          </a:prstGeom>
          <a:noFill/>
          <a:ln cap="flat" cmpd="sng" w="38100">
            <a:solidFill>
              <a:srgbClr val="000000"/>
            </a:solidFill>
            <a:prstDash val="solid"/>
            <a:miter lim="400000"/>
            <a:headEnd len="sm" w="sm" type="none"/>
            <a:tailEnd len="med" w="med" type="triangle"/>
          </a:ln>
        </p:spPr>
      </p:cxnSp>
      <p:cxnSp>
        <p:nvCxnSpPr>
          <p:cNvPr id="496" name="Google Shape;496;p47"/>
          <p:cNvCxnSpPr>
            <a:stCxn id="474" idx="3"/>
            <a:endCxn id="478" idx="0"/>
          </p:cNvCxnSpPr>
          <p:nvPr/>
        </p:nvCxnSpPr>
        <p:spPr>
          <a:xfrm>
            <a:off x="16132313" y="6261729"/>
            <a:ext cx="1134300" cy="917700"/>
          </a:xfrm>
          <a:prstGeom prst="straightConnector1">
            <a:avLst/>
          </a:prstGeom>
          <a:noFill/>
          <a:ln cap="flat" cmpd="sng" w="38100">
            <a:solidFill>
              <a:srgbClr val="000000"/>
            </a:solidFill>
            <a:prstDash val="solid"/>
            <a:miter lim="400000"/>
            <a:headEnd len="sm" w="sm" type="none"/>
            <a:tailEnd len="med" w="med" type="triangle"/>
          </a:ln>
        </p:spPr>
      </p:cxnSp>
      <p:cxnSp>
        <p:nvCxnSpPr>
          <p:cNvPr id="497" name="Google Shape;497;p47"/>
          <p:cNvCxnSpPr>
            <a:stCxn id="475" idx="1"/>
            <a:endCxn id="490" idx="0"/>
          </p:cNvCxnSpPr>
          <p:nvPr/>
        </p:nvCxnSpPr>
        <p:spPr>
          <a:xfrm flipH="1">
            <a:off x="3858352" y="7851555"/>
            <a:ext cx="3198600" cy="1276800"/>
          </a:xfrm>
          <a:prstGeom prst="straightConnector1">
            <a:avLst/>
          </a:prstGeom>
          <a:noFill/>
          <a:ln cap="flat" cmpd="sng" w="38100">
            <a:solidFill>
              <a:srgbClr val="000000"/>
            </a:solidFill>
            <a:prstDash val="solid"/>
            <a:miter lim="400000"/>
            <a:headEnd len="sm" w="sm" type="none"/>
            <a:tailEnd len="med" w="med" type="triangle"/>
          </a:ln>
        </p:spPr>
      </p:cxnSp>
      <p:cxnSp>
        <p:nvCxnSpPr>
          <p:cNvPr id="498" name="Google Shape;498;p47"/>
          <p:cNvCxnSpPr>
            <a:stCxn id="475" idx="2"/>
            <a:endCxn id="479" idx="0"/>
          </p:cNvCxnSpPr>
          <p:nvPr/>
        </p:nvCxnSpPr>
        <p:spPr>
          <a:xfrm flipH="1">
            <a:off x="6335602" y="8523705"/>
            <a:ext cx="1855800" cy="452400"/>
          </a:xfrm>
          <a:prstGeom prst="straightConnector1">
            <a:avLst/>
          </a:prstGeom>
          <a:noFill/>
          <a:ln cap="flat" cmpd="sng" w="38100">
            <a:solidFill>
              <a:srgbClr val="000000"/>
            </a:solidFill>
            <a:prstDash val="solid"/>
            <a:miter lim="400000"/>
            <a:headEnd len="sm" w="sm" type="none"/>
            <a:tailEnd len="med" w="med" type="triangle"/>
          </a:ln>
        </p:spPr>
      </p:cxnSp>
      <p:cxnSp>
        <p:nvCxnSpPr>
          <p:cNvPr id="499" name="Google Shape;499;p47"/>
          <p:cNvCxnSpPr>
            <a:stCxn id="476" idx="1"/>
            <a:endCxn id="480" idx="0"/>
          </p:cNvCxnSpPr>
          <p:nvPr/>
        </p:nvCxnSpPr>
        <p:spPr>
          <a:xfrm flipH="1">
            <a:off x="8965040" y="7851555"/>
            <a:ext cx="1059000" cy="1148400"/>
          </a:xfrm>
          <a:prstGeom prst="straightConnector1">
            <a:avLst/>
          </a:prstGeom>
          <a:noFill/>
          <a:ln cap="flat" cmpd="sng" w="38100">
            <a:solidFill>
              <a:srgbClr val="000000"/>
            </a:solidFill>
            <a:prstDash val="solid"/>
            <a:miter lim="400000"/>
            <a:headEnd len="sm" w="sm" type="none"/>
            <a:tailEnd len="med" w="med" type="triangle"/>
          </a:ln>
        </p:spPr>
      </p:cxnSp>
      <p:cxnSp>
        <p:nvCxnSpPr>
          <p:cNvPr id="500" name="Google Shape;500;p47"/>
          <p:cNvCxnSpPr>
            <a:stCxn id="476" idx="2"/>
            <a:endCxn id="481" idx="0"/>
          </p:cNvCxnSpPr>
          <p:nvPr/>
        </p:nvCxnSpPr>
        <p:spPr>
          <a:xfrm>
            <a:off x="11158490" y="8523705"/>
            <a:ext cx="436200" cy="486900"/>
          </a:xfrm>
          <a:prstGeom prst="straightConnector1">
            <a:avLst/>
          </a:prstGeom>
          <a:noFill/>
          <a:ln cap="flat" cmpd="sng" w="38100">
            <a:solidFill>
              <a:srgbClr val="000000"/>
            </a:solidFill>
            <a:prstDash val="solid"/>
            <a:miter lim="400000"/>
            <a:headEnd len="sm" w="sm" type="none"/>
            <a:tailEnd len="med" w="med" type="triangle"/>
          </a:ln>
        </p:spPr>
      </p:cxnSp>
      <p:cxnSp>
        <p:nvCxnSpPr>
          <p:cNvPr id="501" name="Google Shape;501;p47"/>
          <p:cNvCxnSpPr>
            <a:stCxn id="477" idx="2"/>
            <a:endCxn id="482" idx="0"/>
          </p:cNvCxnSpPr>
          <p:nvPr/>
        </p:nvCxnSpPr>
        <p:spPr>
          <a:xfrm flipH="1">
            <a:off x="14051794" y="8523705"/>
            <a:ext cx="247800" cy="519600"/>
          </a:xfrm>
          <a:prstGeom prst="straightConnector1">
            <a:avLst/>
          </a:prstGeom>
          <a:noFill/>
          <a:ln cap="flat" cmpd="sng" w="38100">
            <a:solidFill>
              <a:srgbClr val="000000"/>
            </a:solidFill>
            <a:prstDash val="solid"/>
            <a:miter lim="400000"/>
            <a:headEnd len="sm" w="sm" type="none"/>
            <a:tailEnd len="med" w="med" type="triangle"/>
          </a:ln>
        </p:spPr>
      </p:cxnSp>
      <p:cxnSp>
        <p:nvCxnSpPr>
          <p:cNvPr id="502" name="Google Shape;502;p47"/>
          <p:cNvCxnSpPr>
            <a:stCxn id="477" idx="3"/>
            <a:endCxn id="483" idx="0"/>
          </p:cNvCxnSpPr>
          <p:nvPr/>
        </p:nvCxnSpPr>
        <p:spPr>
          <a:xfrm>
            <a:off x="15434044" y="7851555"/>
            <a:ext cx="1247400" cy="1158900"/>
          </a:xfrm>
          <a:prstGeom prst="straightConnector1">
            <a:avLst/>
          </a:prstGeom>
          <a:noFill/>
          <a:ln cap="flat" cmpd="sng" w="38100">
            <a:solidFill>
              <a:srgbClr val="000000"/>
            </a:solidFill>
            <a:prstDash val="solid"/>
            <a:miter lim="400000"/>
            <a:headEnd len="sm" w="sm" type="none"/>
            <a:tailEnd len="med" w="med" type="triangle"/>
          </a:ln>
        </p:spPr>
      </p:cxnSp>
      <p:cxnSp>
        <p:nvCxnSpPr>
          <p:cNvPr id="503" name="Google Shape;503;p47"/>
          <p:cNvCxnSpPr>
            <a:stCxn id="478" idx="2"/>
            <a:endCxn id="484" idx="0"/>
          </p:cNvCxnSpPr>
          <p:nvPr/>
        </p:nvCxnSpPr>
        <p:spPr>
          <a:xfrm>
            <a:off x="17266681" y="8523705"/>
            <a:ext cx="2044500" cy="486900"/>
          </a:xfrm>
          <a:prstGeom prst="straightConnector1">
            <a:avLst/>
          </a:prstGeom>
          <a:noFill/>
          <a:ln cap="flat" cmpd="sng" w="38100">
            <a:solidFill>
              <a:srgbClr val="000000"/>
            </a:solidFill>
            <a:prstDash val="solid"/>
            <a:miter lim="400000"/>
            <a:headEnd len="sm" w="sm" type="none"/>
            <a:tailEnd len="med" w="med" type="triangle"/>
          </a:ln>
        </p:spPr>
      </p:cxnSp>
      <p:cxnSp>
        <p:nvCxnSpPr>
          <p:cNvPr id="504" name="Google Shape;504;p47"/>
          <p:cNvCxnSpPr>
            <a:stCxn id="478" idx="3"/>
            <a:endCxn id="485" idx="0"/>
          </p:cNvCxnSpPr>
          <p:nvPr/>
        </p:nvCxnSpPr>
        <p:spPr>
          <a:xfrm>
            <a:off x="18401131" y="7851555"/>
            <a:ext cx="3539400" cy="1158900"/>
          </a:xfrm>
          <a:prstGeom prst="straightConnector1">
            <a:avLst/>
          </a:prstGeom>
          <a:noFill/>
          <a:ln cap="flat" cmpd="sng" w="38100">
            <a:solidFill>
              <a:srgbClr val="000000"/>
            </a:solidFill>
            <a:prstDash val="solid"/>
            <a:miter lim="400000"/>
            <a:headEnd len="sm" w="sm" type="none"/>
            <a:tailEnd len="med" w="med" type="triangle"/>
          </a:ln>
        </p:spPr>
      </p:cxnSp>
      <p:cxnSp>
        <p:nvCxnSpPr>
          <p:cNvPr id="505" name="Google Shape;505;p47"/>
          <p:cNvCxnSpPr>
            <a:stCxn id="490" idx="2"/>
          </p:cNvCxnSpPr>
          <p:nvPr/>
        </p:nvCxnSpPr>
        <p:spPr>
          <a:xfrm flipH="1">
            <a:off x="2334274" y="10472796"/>
            <a:ext cx="1524000" cy="226800"/>
          </a:xfrm>
          <a:prstGeom prst="straightConnector1">
            <a:avLst/>
          </a:prstGeom>
          <a:noFill/>
          <a:ln cap="flat" cmpd="sng" w="38100">
            <a:solidFill>
              <a:srgbClr val="000000"/>
            </a:solidFill>
            <a:prstDash val="solid"/>
            <a:miter lim="400000"/>
            <a:headEnd len="sm" w="sm" type="none"/>
            <a:tailEnd len="med" w="med" type="triangle"/>
          </a:ln>
        </p:spPr>
      </p:cxnSp>
      <p:cxnSp>
        <p:nvCxnSpPr>
          <p:cNvPr id="506" name="Google Shape;506;p47"/>
          <p:cNvCxnSpPr>
            <a:stCxn id="490" idx="2"/>
            <a:endCxn id="488" idx="0"/>
          </p:cNvCxnSpPr>
          <p:nvPr/>
        </p:nvCxnSpPr>
        <p:spPr>
          <a:xfrm>
            <a:off x="3858274" y="10472796"/>
            <a:ext cx="1322700" cy="235200"/>
          </a:xfrm>
          <a:prstGeom prst="straightConnector1">
            <a:avLst/>
          </a:prstGeom>
          <a:noFill/>
          <a:ln cap="flat" cmpd="sng" w="38100">
            <a:solidFill>
              <a:srgbClr val="000000"/>
            </a:solidFill>
            <a:prstDash val="solid"/>
            <a:miter lim="400000"/>
            <a:headEnd len="sm" w="sm" type="none"/>
            <a:tailEnd len="med" w="med" type="triangle"/>
          </a:ln>
        </p:spPr>
      </p:cxnSp>
      <p:cxnSp>
        <p:nvCxnSpPr>
          <p:cNvPr id="507" name="Google Shape;507;p47"/>
          <p:cNvCxnSpPr>
            <a:stCxn id="482" idx="2"/>
            <a:endCxn id="489" idx="0"/>
          </p:cNvCxnSpPr>
          <p:nvPr/>
        </p:nvCxnSpPr>
        <p:spPr>
          <a:xfrm flipH="1">
            <a:off x="12729168" y="10387545"/>
            <a:ext cx="1322700" cy="519600"/>
          </a:xfrm>
          <a:prstGeom prst="straightConnector1">
            <a:avLst/>
          </a:prstGeom>
          <a:noFill/>
          <a:ln cap="flat" cmpd="sng" w="38100">
            <a:solidFill>
              <a:srgbClr val="000000"/>
            </a:solidFill>
            <a:prstDash val="solid"/>
            <a:miter lim="400000"/>
            <a:headEnd len="sm" w="sm" type="none"/>
            <a:tailEnd len="med" w="med" type="triangle"/>
          </a:ln>
        </p:spPr>
      </p:cxnSp>
      <p:cxnSp>
        <p:nvCxnSpPr>
          <p:cNvPr id="508" name="Google Shape;508;p47"/>
          <p:cNvCxnSpPr>
            <a:stCxn id="482" idx="2"/>
            <a:endCxn id="472" idx="0"/>
          </p:cNvCxnSpPr>
          <p:nvPr/>
        </p:nvCxnSpPr>
        <p:spPr>
          <a:xfrm>
            <a:off x="14051868" y="10387545"/>
            <a:ext cx="1259100" cy="519600"/>
          </a:xfrm>
          <a:prstGeom prst="straightConnector1">
            <a:avLst/>
          </a:prstGeom>
          <a:noFill/>
          <a:ln cap="flat" cmpd="sng" w="38100">
            <a:solidFill>
              <a:srgbClr val="000000"/>
            </a:solidFill>
            <a:prstDash val="solid"/>
            <a:miter lim="400000"/>
            <a:headEnd len="sm" w="sm" type="none"/>
            <a:tailEnd len="med" w="med" type="triangle"/>
          </a:ln>
        </p:spPr>
      </p:cxnSp>
      <p:sp>
        <p:nvSpPr>
          <p:cNvPr id="509" name="Google Shape;509;p47"/>
          <p:cNvSpPr txBox="1"/>
          <p:nvPr/>
        </p:nvSpPr>
        <p:spPr>
          <a:xfrm>
            <a:off x="15186322" y="2070438"/>
            <a:ext cx="8077200" cy="33855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7D8490"/>
              </a:buClr>
              <a:buSzPts val="5000"/>
              <a:buFont typeface="Arial"/>
              <a:buNone/>
            </a:pPr>
            <a:r>
              <a:rPr b="0" i="0" lang="en-US" sz="5000" u="none" cap="none" strike="noStrike">
                <a:solidFill>
                  <a:srgbClr val="7D8490"/>
                </a:solidFill>
                <a:latin typeface="Arial"/>
                <a:ea typeface="Arial"/>
                <a:cs typeface="Arial"/>
                <a:sym typeface="Arial"/>
              </a:rPr>
              <a:t>There are </a:t>
            </a:r>
            <a:r>
              <a:rPr b="0" i="0" lang="en-US" sz="5000" u="none" cap="none" strike="noStrike">
                <a:solidFill>
                  <a:srgbClr val="7D8490"/>
                </a:solidFill>
                <a:latin typeface="Courier New"/>
                <a:ea typeface="Courier New"/>
                <a:cs typeface="Courier New"/>
                <a:sym typeface="Courier New"/>
              </a:rPr>
              <a:t>logn</a:t>
            </a:r>
            <a:r>
              <a:rPr b="0" i="0" lang="en-US" sz="5000" u="none" cap="none" strike="noStrike">
                <a:solidFill>
                  <a:srgbClr val="7D8490"/>
                </a:solidFill>
                <a:latin typeface="Arial"/>
                <a:ea typeface="Arial"/>
                <a:cs typeface="Arial"/>
                <a:sym typeface="Arial"/>
              </a:rPr>
              <a:t> levels and each level </a:t>
            </a:r>
            <a:r>
              <a:rPr lang="en-US" sz="5000">
                <a:solidFill>
                  <a:srgbClr val="7D8490"/>
                </a:solidFill>
              </a:rPr>
              <a:t>uses</a:t>
            </a:r>
            <a:r>
              <a:rPr b="0" i="0" lang="en-US" sz="5000" u="none" cap="none" strike="noStrike">
                <a:solidFill>
                  <a:srgbClr val="7D8490"/>
                </a:solidFill>
                <a:latin typeface="Arial"/>
                <a:ea typeface="Arial"/>
                <a:cs typeface="Arial"/>
                <a:sym typeface="Arial"/>
              </a:rPr>
              <a:t> </a:t>
            </a:r>
            <a:r>
              <a:rPr b="0" i="0" lang="en-US" sz="5000" u="none" cap="none" strike="noStrike">
                <a:solidFill>
                  <a:srgbClr val="7D8490"/>
                </a:solidFill>
                <a:latin typeface="Courier New"/>
                <a:ea typeface="Courier New"/>
                <a:cs typeface="Courier New"/>
                <a:sym typeface="Courier New"/>
              </a:rPr>
              <a:t>O(n)</a:t>
            </a:r>
            <a:r>
              <a:rPr b="0" i="0" lang="en-US" sz="5000" u="none" cap="none" strike="noStrike">
                <a:solidFill>
                  <a:srgbClr val="7D8490"/>
                </a:solidFill>
                <a:latin typeface="Arial"/>
                <a:ea typeface="Arial"/>
                <a:cs typeface="Arial"/>
                <a:sym typeface="Arial"/>
              </a:rPr>
              <a:t> </a:t>
            </a:r>
            <a:endParaRPr b="0" i="0" sz="5000" u="none" cap="none" strike="noStrike">
              <a:solidFill>
                <a:srgbClr val="7D8490"/>
              </a:solidFill>
              <a:latin typeface="Arial"/>
              <a:ea typeface="Arial"/>
              <a:cs typeface="Arial"/>
              <a:sym typeface="Arial"/>
            </a:endParaRPr>
          </a:p>
          <a:p>
            <a:pPr indent="0" lvl="0" marL="0" marR="0" rtl="0" algn="r">
              <a:lnSpc>
                <a:spcPct val="100000"/>
              </a:lnSpc>
              <a:spcBef>
                <a:spcPts val="0"/>
              </a:spcBef>
              <a:spcAft>
                <a:spcPts val="0"/>
              </a:spcAft>
              <a:buClr>
                <a:srgbClr val="7D8490"/>
              </a:buClr>
              <a:buSzPts val="5000"/>
              <a:buFont typeface="Arial"/>
              <a:buNone/>
            </a:pPr>
            <a:r>
              <a:rPr lang="en-US" sz="5000">
                <a:solidFill>
                  <a:srgbClr val="7D8490"/>
                </a:solidFill>
              </a:rPr>
              <a:t>memory </a:t>
            </a:r>
            <a:r>
              <a:rPr b="0" i="0" lang="en-US" sz="5000" u="none" cap="none" strike="noStrike">
                <a:solidFill>
                  <a:srgbClr val="7D8490"/>
                </a:solidFill>
                <a:latin typeface="Arial"/>
                <a:ea typeface="Arial"/>
                <a:cs typeface="Arial"/>
                <a:sym typeface="Arial"/>
              </a:rPr>
              <a:t>(the merge</a:t>
            </a:r>
            <a:r>
              <a:rPr lang="en-US"/>
              <a:t> </a:t>
            </a:r>
            <a:r>
              <a:rPr b="0" i="0" lang="en-US" sz="5000" u="none" cap="none" strike="noStrike">
                <a:solidFill>
                  <a:srgbClr val="7D8490"/>
                </a:solidFill>
                <a:latin typeface="Arial"/>
                <a:ea typeface="Arial"/>
                <a:cs typeface="Arial"/>
                <a:sym typeface="Arial"/>
              </a:rPr>
              <a:t>step)</a:t>
            </a:r>
            <a:endParaRPr b="0" i="0" sz="5000" u="none" cap="none" strike="noStrike">
              <a:solidFill>
                <a:srgbClr val="7D8490"/>
              </a:solidFill>
              <a:latin typeface="Arial"/>
              <a:ea typeface="Arial"/>
              <a:cs typeface="Arial"/>
              <a:sym typeface="Arial"/>
            </a:endParaRPr>
          </a:p>
          <a:p>
            <a:pPr indent="0" lvl="0" marL="0" marR="0" rtl="0" algn="r">
              <a:lnSpc>
                <a:spcPct val="100000"/>
              </a:lnSpc>
              <a:spcBef>
                <a:spcPts val="0"/>
              </a:spcBef>
              <a:spcAft>
                <a:spcPts val="0"/>
              </a:spcAft>
              <a:buClr>
                <a:srgbClr val="7D8490"/>
              </a:buClr>
              <a:buSzPts val="5000"/>
              <a:buFont typeface="Arial"/>
              <a:buNone/>
            </a:pPr>
            <a:r>
              <a:t/>
            </a:r>
            <a:endParaRPr sz="5000">
              <a:solidFill>
                <a:srgbClr val="7D8490"/>
              </a:solidFill>
            </a:endParaRPr>
          </a:p>
          <a:p>
            <a:pPr indent="0" lvl="0" marL="0" marR="0" rtl="0" algn="r">
              <a:lnSpc>
                <a:spcPct val="110000"/>
              </a:lnSpc>
              <a:spcBef>
                <a:spcPts val="0"/>
              </a:spcBef>
              <a:spcAft>
                <a:spcPts val="0"/>
              </a:spcAft>
              <a:buClr>
                <a:srgbClr val="7D8490"/>
              </a:buClr>
              <a:buSzPts val="5000"/>
              <a:buFont typeface="Arial"/>
              <a:buNone/>
            </a:pPr>
            <a:r>
              <a:rPr b="0" i="0" lang="en-US" sz="5000" u="none" cap="none" strike="noStrike">
                <a:solidFill>
                  <a:srgbClr val="7D8490"/>
                </a:solidFill>
                <a:latin typeface="Arial"/>
                <a:ea typeface="Arial"/>
                <a:cs typeface="Arial"/>
                <a:sym typeface="Arial"/>
              </a:rPr>
              <a:t> overall the space complexity </a:t>
            </a:r>
            <a:endParaRPr/>
          </a:p>
          <a:p>
            <a:pPr indent="0" lvl="0" marL="0" marR="0" rtl="0" algn="r">
              <a:lnSpc>
                <a:spcPct val="110000"/>
              </a:lnSpc>
              <a:spcBef>
                <a:spcPts val="0"/>
              </a:spcBef>
              <a:spcAft>
                <a:spcPts val="0"/>
              </a:spcAft>
              <a:buClr>
                <a:srgbClr val="7D8490"/>
              </a:buClr>
              <a:buSzPts val="5000"/>
              <a:buFont typeface="Arial"/>
              <a:buNone/>
            </a:pPr>
            <a:r>
              <a:rPr b="0" i="0" lang="en-US" sz="5000" u="none" cap="none" strike="noStrike">
                <a:solidFill>
                  <a:srgbClr val="7D8490"/>
                </a:solidFill>
                <a:latin typeface="Arial"/>
                <a:ea typeface="Arial"/>
                <a:cs typeface="Arial"/>
                <a:sym typeface="Arial"/>
              </a:rPr>
              <a:t>is </a:t>
            </a:r>
            <a:r>
              <a:rPr b="0" i="0" lang="en-US" sz="5000" u="none" cap="none" strike="noStrike">
                <a:solidFill>
                  <a:srgbClr val="7D8490"/>
                </a:solidFill>
                <a:latin typeface="Courier New"/>
                <a:ea typeface="Courier New"/>
                <a:cs typeface="Courier New"/>
                <a:sym typeface="Courier New"/>
              </a:rPr>
              <a:t>O(n)</a:t>
            </a:r>
            <a:r>
              <a:rPr b="0" i="0" lang="en-US" sz="5000" u="none" cap="none" strike="noStrike">
                <a:solidFill>
                  <a:srgbClr val="7D8490"/>
                </a:solidFill>
                <a:latin typeface="Arial"/>
                <a:ea typeface="Arial"/>
                <a:cs typeface="Arial"/>
                <a:sym typeface="Arial"/>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48"/>
          <p:cNvSpPr txBox="1"/>
          <p:nvPr>
            <p:ph idx="1" type="body"/>
          </p:nvPr>
        </p:nvSpPr>
        <p:spPr>
          <a:xfrm>
            <a:off x="1524000" y="4826000"/>
            <a:ext cx="21336000" cy="609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Work together to analyze the recursive algorithms on the worksheet using these methods.</a:t>
            </a:r>
            <a:endParaRPr/>
          </a:p>
          <a:p>
            <a:pPr indent="0" lvl="0" marL="0" rtl="0" algn="l">
              <a:spcBef>
                <a:spcPts val="0"/>
              </a:spcBef>
              <a:spcAft>
                <a:spcPts val="0"/>
              </a:spcAft>
              <a:buNone/>
            </a:pPr>
            <a:r>
              <a:t/>
            </a:r>
            <a:endParaRPr/>
          </a:p>
        </p:txBody>
      </p:sp>
      <p:sp>
        <p:nvSpPr>
          <p:cNvPr id="515" name="Google Shape;515;p48"/>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Now it’s your turn!</a:t>
            </a:r>
            <a:endParaRPr/>
          </a:p>
        </p:txBody>
      </p:sp>
      <p:sp>
        <p:nvSpPr>
          <p:cNvPr id="516" name="Google Shape;516;p48"/>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Determine the Big O on your own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49"/>
          <p:cNvSpPr txBox="1"/>
          <p:nvPr>
            <p:ph idx="1" type="body"/>
          </p:nvPr>
        </p:nvSpPr>
        <p:spPr>
          <a:xfrm>
            <a:off x="1524000" y="4079700"/>
            <a:ext cx="21336000" cy="914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5000"/>
              <a:t>Done? Try this one: </a:t>
            </a:r>
            <a:endParaRPr sz="5000"/>
          </a:p>
          <a:p>
            <a:pPr indent="0" lvl="0" marL="0" rtl="0" algn="l">
              <a:spcBef>
                <a:spcPts val="0"/>
              </a:spcBef>
              <a:spcAft>
                <a:spcPts val="0"/>
              </a:spcAft>
              <a:buClr>
                <a:srgbClr val="385998"/>
              </a:buClr>
              <a:buSzPts val="2400"/>
              <a:buFont typeface="Arial"/>
              <a:buNone/>
            </a:pPr>
            <a:r>
              <a:rPr lang="en-US" sz="3200">
                <a:latin typeface="Courier New"/>
                <a:ea typeface="Courier New"/>
                <a:cs typeface="Courier New"/>
                <a:sym typeface="Courier New"/>
              </a:rPr>
              <a:t>void heapify(vector&lt;int&gt; &amp;vec, int i, int sz) {</a:t>
            </a:r>
            <a:endParaRPr sz="3200"/>
          </a:p>
          <a:p>
            <a:pPr indent="0" lvl="0" marL="0" rtl="0" algn="l">
              <a:spcBef>
                <a:spcPts val="0"/>
              </a:spcBef>
              <a:spcAft>
                <a:spcPts val="0"/>
              </a:spcAft>
              <a:buClr>
                <a:srgbClr val="385998"/>
              </a:buClr>
              <a:buSzPts val="2400"/>
              <a:buFont typeface="Arial"/>
              <a:buNone/>
            </a:pPr>
            <a:r>
              <a:rPr lang="en-US" sz="3200">
                <a:latin typeface="Courier New"/>
                <a:ea typeface="Courier New"/>
                <a:cs typeface="Courier New"/>
                <a:sym typeface="Courier New"/>
              </a:rPr>
              <a:t>	int m = i;</a:t>
            </a:r>
            <a:endParaRPr sz="3200"/>
          </a:p>
          <a:p>
            <a:pPr indent="0" lvl="0" marL="0" rtl="0" algn="l">
              <a:spcBef>
                <a:spcPts val="0"/>
              </a:spcBef>
              <a:spcAft>
                <a:spcPts val="0"/>
              </a:spcAft>
              <a:buClr>
                <a:srgbClr val="385998"/>
              </a:buClr>
              <a:buSzPts val="2400"/>
              <a:buFont typeface="Arial"/>
              <a:buNone/>
            </a:pPr>
            <a:r>
              <a:rPr lang="en-US" sz="3200">
                <a:latin typeface="Courier New"/>
                <a:ea typeface="Courier New"/>
                <a:cs typeface="Courier New"/>
                <a:sym typeface="Courier New"/>
              </a:rPr>
              <a:t>	if(i * 2 + 1 &lt; sz) {</a:t>
            </a:r>
            <a:endParaRPr sz="3200">
              <a:latin typeface="Courier New"/>
              <a:ea typeface="Courier New"/>
              <a:cs typeface="Courier New"/>
              <a:sym typeface="Courier New"/>
            </a:endParaRPr>
          </a:p>
          <a:p>
            <a:pPr indent="0" lvl="0" marL="0" rtl="0" algn="l">
              <a:spcBef>
                <a:spcPts val="0"/>
              </a:spcBef>
              <a:spcAft>
                <a:spcPts val="0"/>
              </a:spcAft>
              <a:buClr>
                <a:srgbClr val="385998"/>
              </a:buClr>
              <a:buSzPts val="2400"/>
              <a:buFont typeface="Arial"/>
              <a:buNone/>
            </a:pPr>
            <a:r>
              <a:rPr lang="en-US" sz="3200">
                <a:latin typeface="Courier New"/>
                <a:ea typeface="Courier New"/>
                <a:cs typeface="Courier New"/>
                <a:sym typeface="Courier New"/>
              </a:rPr>
              <a:t>		if(vec[i * 2 + 1] &gt; vec[i])</a:t>
            </a:r>
            <a:endParaRPr sz="3200">
              <a:latin typeface="Courier New"/>
              <a:ea typeface="Courier New"/>
              <a:cs typeface="Courier New"/>
              <a:sym typeface="Courier New"/>
            </a:endParaRPr>
          </a:p>
          <a:p>
            <a:pPr indent="0" lvl="0" marL="0" rtl="0" algn="l">
              <a:spcBef>
                <a:spcPts val="0"/>
              </a:spcBef>
              <a:spcAft>
                <a:spcPts val="0"/>
              </a:spcAft>
              <a:buClr>
                <a:srgbClr val="385998"/>
              </a:buClr>
              <a:buSzPts val="2400"/>
              <a:buFont typeface="Arial"/>
              <a:buNone/>
            </a:pPr>
            <a:r>
              <a:rPr lang="en-US" sz="3200">
                <a:latin typeface="Courier New"/>
                <a:ea typeface="Courier New"/>
                <a:cs typeface="Courier New"/>
                <a:sym typeface="Courier New"/>
              </a:rPr>
              <a:t>			m = i * 2 + 1;</a:t>
            </a:r>
            <a:endParaRPr sz="3200">
              <a:latin typeface="Courier New"/>
              <a:ea typeface="Courier New"/>
              <a:cs typeface="Courier New"/>
              <a:sym typeface="Courier New"/>
            </a:endParaRPr>
          </a:p>
          <a:p>
            <a:pPr indent="0" lvl="0" marL="0" rtl="0" algn="l">
              <a:spcBef>
                <a:spcPts val="0"/>
              </a:spcBef>
              <a:spcAft>
                <a:spcPts val="0"/>
              </a:spcAft>
              <a:buClr>
                <a:srgbClr val="385998"/>
              </a:buClr>
              <a:buSzPts val="2400"/>
              <a:buFont typeface="Arial"/>
              <a:buNone/>
            </a:pPr>
            <a:r>
              <a:rPr lang="en-US" sz="3200">
                <a:latin typeface="Courier New"/>
                <a:ea typeface="Courier New"/>
                <a:cs typeface="Courier New"/>
                <a:sym typeface="Courier New"/>
              </a:rPr>
              <a:t>		if(i * 2 + 2 &lt; sz)</a:t>
            </a:r>
            <a:endParaRPr sz="3200">
              <a:latin typeface="Courier New"/>
              <a:ea typeface="Courier New"/>
              <a:cs typeface="Courier New"/>
              <a:sym typeface="Courier New"/>
            </a:endParaRPr>
          </a:p>
          <a:p>
            <a:pPr indent="0" lvl="0" marL="0" rtl="0" algn="l">
              <a:spcBef>
                <a:spcPts val="0"/>
              </a:spcBef>
              <a:spcAft>
                <a:spcPts val="0"/>
              </a:spcAft>
              <a:buClr>
                <a:srgbClr val="385998"/>
              </a:buClr>
              <a:buSzPts val="2400"/>
              <a:buFont typeface="Arial"/>
              <a:buNone/>
            </a:pPr>
            <a:r>
              <a:rPr lang="en-US" sz="3200">
                <a:latin typeface="Courier New"/>
                <a:ea typeface="Courier New"/>
                <a:cs typeface="Courier New"/>
                <a:sym typeface="Courier New"/>
              </a:rPr>
              <a:t>			if(vec[i * 2 + 2] &gt; vec[m])</a:t>
            </a:r>
            <a:endParaRPr sz="3200">
              <a:latin typeface="Courier New"/>
              <a:ea typeface="Courier New"/>
              <a:cs typeface="Courier New"/>
              <a:sym typeface="Courier New"/>
            </a:endParaRPr>
          </a:p>
          <a:p>
            <a:pPr indent="0" lvl="0" marL="0" rtl="0" algn="l">
              <a:spcBef>
                <a:spcPts val="0"/>
              </a:spcBef>
              <a:spcAft>
                <a:spcPts val="0"/>
              </a:spcAft>
              <a:buClr>
                <a:srgbClr val="385998"/>
              </a:buClr>
              <a:buSzPts val="2400"/>
              <a:buFont typeface="Arial"/>
              <a:buNone/>
            </a:pPr>
            <a:r>
              <a:rPr lang="en-US" sz="3200">
                <a:latin typeface="Courier New"/>
                <a:ea typeface="Courier New"/>
                <a:cs typeface="Courier New"/>
                <a:sym typeface="Courier New"/>
              </a:rPr>
              <a:t>				m = i * 2 + 2;</a:t>
            </a:r>
            <a:endParaRPr sz="3200">
              <a:latin typeface="Courier New"/>
              <a:ea typeface="Courier New"/>
              <a:cs typeface="Courier New"/>
              <a:sym typeface="Courier New"/>
            </a:endParaRPr>
          </a:p>
          <a:p>
            <a:pPr indent="0" lvl="0" marL="0" rtl="0" algn="l">
              <a:spcBef>
                <a:spcPts val="0"/>
              </a:spcBef>
              <a:spcAft>
                <a:spcPts val="0"/>
              </a:spcAft>
              <a:buClr>
                <a:srgbClr val="385998"/>
              </a:buClr>
              <a:buSzPts val="2400"/>
              <a:buFont typeface="Arial"/>
              <a:buNone/>
            </a:pPr>
            <a:r>
              <a:rPr lang="en-US" sz="3200">
                <a:latin typeface="Courier New"/>
                <a:ea typeface="Courier New"/>
                <a:cs typeface="Courier New"/>
                <a:sym typeface="Courier New"/>
              </a:rPr>
              <a:t>	}</a:t>
            </a:r>
            <a:endParaRPr sz="3200"/>
          </a:p>
          <a:p>
            <a:pPr indent="0" lvl="0" marL="0" rtl="0" algn="l">
              <a:spcBef>
                <a:spcPts val="0"/>
              </a:spcBef>
              <a:spcAft>
                <a:spcPts val="0"/>
              </a:spcAft>
              <a:buClr>
                <a:srgbClr val="385998"/>
              </a:buClr>
              <a:buSzPts val="2400"/>
              <a:buFont typeface="Arial"/>
              <a:buNone/>
            </a:pPr>
            <a:r>
              <a:rPr lang="en-US" sz="3200">
                <a:latin typeface="Courier New"/>
                <a:ea typeface="Courier New"/>
                <a:cs typeface="Courier New"/>
                <a:sym typeface="Courier New"/>
              </a:rPr>
              <a:t>	if(m != i) {</a:t>
            </a:r>
            <a:endParaRPr sz="3200">
              <a:latin typeface="Courier New"/>
              <a:ea typeface="Courier New"/>
              <a:cs typeface="Courier New"/>
              <a:sym typeface="Courier New"/>
            </a:endParaRPr>
          </a:p>
          <a:p>
            <a:pPr indent="0" lvl="0" marL="0" rtl="0" algn="l">
              <a:spcBef>
                <a:spcPts val="0"/>
              </a:spcBef>
              <a:spcAft>
                <a:spcPts val="0"/>
              </a:spcAft>
              <a:buClr>
                <a:srgbClr val="385998"/>
              </a:buClr>
              <a:buSzPts val="2400"/>
              <a:buFont typeface="Arial"/>
              <a:buNone/>
            </a:pPr>
            <a:r>
              <a:rPr lang="en-US" sz="3200">
                <a:latin typeface="Courier New"/>
                <a:ea typeface="Courier New"/>
                <a:cs typeface="Courier New"/>
                <a:sym typeface="Courier New"/>
              </a:rPr>
              <a:t>		swap(vec, i, m);</a:t>
            </a:r>
            <a:endParaRPr sz="3200">
              <a:latin typeface="Courier New"/>
              <a:ea typeface="Courier New"/>
              <a:cs typeface="Courier New"/>
              <a:sym typeface="Courier New"/>
            </a:endParaRPr>
          </a:p>
          <a:p>
            <a:pPr indent="0" lvl="0" marL="0" rtl="0" algn="l">
              <a:spcBef>
                <a:spcPts val="0"/>
              </a:spcBef>
              <a:spcAft>
                <a:spcPts val="0"/>
              </a:spcAft>
              <a:buClr>
                <a:srgbClr val="385998"/>
              </a:buClr>
              <a:buSzPts val="2400"/>
              <a:buFont typeface="Arial"/>
              <a:buNone/>
            </a:pPr>
            <a:r>
              <a:rPr lang="en-US" sz="3200">
                <a:latin typeface="Courier New"/>
                <a:ea typeface="Courier New"/>
                <a:cs typeface="Courier New"/>
                <a:sym typeface="Courier New"/>
              </a:rPr>
              <a:t>		heapify(vec, m, sz);</a:t>
            </a:r>
            <a:endParaRPr sz="3200">
              <a:latin typeface="Courier New"/>
              <a:ea typeface="Courier New"/>
              <a:cs typeface="Courier New"/>
              <a:sym typeface="Courier New"/>
            </a:endParaRPr>
          </a:p>
          <a:p>
            <a:pPr indent="0" lvl="0" marL="0" rtl="0" algn="l">
              <a:spcBef>
                <a:spcPts val="0"/>
              </a:spcBef>
              <a:spcAft>
                <a:spcPts val="0"/>
              </a:spcAft>
              <a:buClr>
                <a:srgbClr val="385998"/>
              </a:buClr>
              <a:buSzPts val="2400"/>
              <a:buFont typeface="Arial"/>
              <a:buNone/>
            </a:pPr>
            <a:r>
              <a:rPr lang="en-US" sz="3200">
                <a:latin typeface="Courier New"/>
                <a:ea typeface="Courier New"/>
                <a:cs typeface="Courier New"/>
                <a:sym typeface="Courier New"/>
              </a:rPr>
              <a:t>	}</a:t>
            </a:r>
            <a:endParaRPr sz="3200"/>
          </a:p>
          <a:p>
            <a:pPr indent="0" lvl="0" marL="0" rtl="0" algn="l">
              <a:spcBef>
                <a:spcPts val="0"/>
              </a:spcBef>
              <a:spcAft>
                <a:spcPts val="0"/>
              </a:spcAft>
              <a:buClr>
                <a:srgbClr val="385998"/>
              </a:buClr>
              <a:buSzPts val="2400"/>
              <a:buFont typeface="Arial"/>
              <a:buNone/>
            </a:pPr>
            <a:r>
              <a:rPr lang="en-US" sz="3200">
                <a:latin typeface="Courier New"/>
                <a:ea typeface="Courier New"/>
                <a:cs typeface="Courier New"/>
                <a:sym typeface="Courier New"/>
              </a:rPr>
              <a:t>}</a:t>
            </a:r>
            <a:endParaRPr sz="3200"/>
          </a:p>
          <a:p>
            <a:pPr indent="0" lvl="0" marL="0" rtl="0" algn="l">
              <a:spcBef>
                <a:spcPts val="0"/>
              </a:spcBef>
              <a:spcAft>
                <a:spcPts val="0"/>
              </a:spcAft>
              <a:buNone/>
            </a:pPr>
            <a:r>
              <a:t/>
            </a:r>
            <a:endParaRPr/>
          </a:p>
        </p:txBody>
      </p:sp>
      <p:sp>
        <p:nvSpPr>
          <p:cNvPr id="522" name="Google Shape;522;p49"/>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Now it’s your turn!</a:t>
            </a:r>
            <a:endParaRPr/>
          </a:p>
        </p:txBody>
      </p:sp>
      <p:sp>
        <p:nvSpPr>
          <p:cNvPr id="523" name="Google Shape;523;p49"/>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Determine the Big O on your own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50"/>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Calculating Big O</a:t>
            </a:r>
            <a:endParaRPr/>
          </a:p>
        </p:txBody>
      </p:sp>
      <p:sp>
        <p:nvSpPr>
          <p:cNvPr id="529" name="Google Shape;529;p50"/>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What about quick sort?</a:t>
            </a:r>
            <a:endParaRPr/>
          </a:p>
        </p:txBody>
      </p:sp>
      <p:sp>
        <p:nvSpPr>
          <p:cNvPr id="530" name="Google Shape;530;p50"/>
          <p:cNvSpPr txBox="1"/>
          <p:nvPr>
            <p:ph idx="1" type="body"/>
          </p:nvPr>
        </p:nvSpPr>
        <p:spPr>
          <a:xfrm>
            <a:off x="15240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void quickSort(vector&lt;int&gt; &amp;vec,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if (l &lt;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int pivotIndex = partition(vec, l,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l, pivotIndex - 1);</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pivotIndex + 1,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int partition(vector&lt;int&gt;&amp; 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51"/>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Calculating Big O</a:t>
            </a:r>
            <a:endParaRPr/>
          </a:p>
        </p:txBody>
      </p:sp>
      <p:sp>
        <p:nvSpPr>
          <p:cNvPr id="536" name="Google Shape;536;p51"/>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What about quick sort?</a:t>
            </a:r>
            <a:endParaRPr/>
          </a:p>
        </p:txBody>
      </p:sp>
      <p:sp>
        <p:nvSpPr>
          <p:cNvPr id="537" name="Google Shape;537;p51"/>
          <p:cNvSpPr txBox="1"/>
          <p:nvPr>
            <p:ph idx="1" type="body"/>
          </p:nvPr>
        </p:nvSpPr>
        <p:spPr>
          <a:xfrm>
            <a:off x="15240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void quickSort(vector&lt;int&gt; &amp;vec,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if (l &lt;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int pivotIndex = partition(vec, l,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l, pivotIndex - 1);</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pivotIndex + 1,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int partition(vector&lt;int&gt;&amp; 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
        <p:nvSpPr>
          <p:cNvPr id="538" name="Google Shape;538;p51"/>
          <p:cNvSpPr txBox="1"/>
          <p:nvPr>
            <p:ph idx="1" type="body"/>
          </p:nvPr>
        </p:nvSpPr>
        <p:spPr>
          <a:xfrm>
            <a:off x="135129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t/>
            </a:r>
            <a:endParaRPr sz="6000"/>
          </a:p>
          <a:p>
            <a:pPr indent="0" lvl="0" marL="0" rtl="0" algn="l">
              <a:lnSpc>
                <a:spcPct val="120000"/>
              </a:lnSpc>
              <a:spcBef>
                <a:spcPts val="0"/>
              </a:spcBef>
              <a:spcAft>
                <a:spcPts val="0"/>
              </a:spcAft>
              <a:buClr>
                <a:srgbClr val="000000"/>
              </a:buClr>
              <a:buSzPts val="1100"/>
              <a:buFont typeface="Arial"/>
              <a:buNone/>
            </a:pPr>
            <a:r>
              <a:rPr lang="en-US" sz="6000"/>
              <a:t>Assume the partition </a:t>
            </a:r>
            <a:r>
              <a:rPr lang="en-US" sz="6000"/>
              <a:t>function has </a:t>
            </a:r>
            <a:r>
              <a:rPr lang="en-US" sz="6000"/>
              <a:t>complexity:</a:t>
            </a:r>
            <a:endParaRPr sz="6000"/>
          </a:p>
          <a:p>
            <a:pPr indent="-609600" lvl="0" marL="457200" rtl="0" algn="l">
              <a:lnSpc>
                <a:spcPct val="120000"/>
              </a:lnSpc>
              <a:spcBef>
                <a:spcPts val="0"/>
              </a:spcBef>
              <a:spcAft>
                <a:spcPts val="0"/>
              </a:spcAft>
              <a:buSzPts val="6000"/>
              <a:buFont typeface="Courier New"/>
              <a:buChar char="-"/>
            </a:pPr>
            <a:r>
              <a:rPr lang="en-US" sz="6000"/>
              <a:t>Time: </a:t>
            </a:r>
            <a:r>
              <a:rPr lang="en-US" sz="6000">
                <a:latin typeface="Courier New"/>
                <a:ea typeface="Courier New"/>
                <a:cs typeface="Courier New"/>
                <a:sym typeface="Courier New"/>
              </a:rPr>
              <a:t>O(n)</a:t>
            </a:r>
            <a:endParaRPr sz="6000">
              <a:latin typeface="Courier New"/>
              <a:ea typeface="Courier New"/>
              <a:cs typeface="Courier New"/>
              <a:sym typeface="Courier New"/>
            </a:endParaRPr>
          </a:p>
          <a:p>
            <a:pPr indent="-609600" lvl="0" marL="457200" rtl="0" algn="l">
              <a:lnSpc>
                <a:spcPct val="120000"/>
              </a:lnSpc>
              <a:spcBef>
                <a:spcPts val="0"/>
              </a:spcBef>
              <a:spcAft>
                <a:spcPts val="0"/>
              </a:spcAft>
              <a:buSzPts val="6000"/>
              <a:buFont typeface="Courier New"/>
              <a:buChar char="-"/>
            </a:pPr>
            <a:r>
              <a:rPr lang="en-US" sz="6000"/>
              <a:t>Space: </a:t>
            </a:r>
            <a:r>
              <a:rPr lang="en-US" sz="6000">
                <a:latin typeface="Courier New"/>
                <a:ea typeface="Courier New"/>
                <a:cs typeface="Courier New"/>
                <a:sym typeface="Courier New"/>
              </a:rPr>
              <a:t>O(1)</a:t>
            </a:r>
            <a:endParaRPr sz="60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52"/>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Calculating Big O</a:t>
            </a:r>
            <a:endParaRPr/>
          </a:p>
        </p:txBody>
      </p:sp>
      <p:sp>
        <p:nvSpPr>
          <p:cNvPr id="544" name="Google Shape;544;p52"/>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Quick sort: Time</a:t>
            </a:r>
            <a:endParaRPr/>
          </a:p>
        </p:txBody>
      </p:sp>
      <p:sp>
        <p:nvSpPr>
          <p:cNvPr id="545" name="Google Shape;545;p52"/>
          <p:cNvSpPr txBox="1"/>
          <p:nvPr>
            <p:ph idx="1" type="body"/>
          </p:nvPr>
        </p:nvSpPr>
        <p:spPr>
          <a:xfrm>
            <a:off x="1524000" y="6174250"/>
            <a:ext cx="120357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void quickSort(vector&lt;int&gt; &amp;vec,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if (l &lt; r) { </a:t>
            </a:r>
            <a:r>
              <a:rPr lang="en-US" sz="2900">
                <a:solidFill>
                  <a:srgbClr val="00B0F0"/>
                </a:solidFill>
                <a:latin typeface="Courier New"/>
                <a:ea typeface="Courier New"/>
                <a:cs typeface="Courier New"/>
                <a:sym typeface="Courier New"/>
              </a:rPr>
              <a:t>// O(1)</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int pivotIndex = partition(vec, l, r); </a:t>
            </a:r>
            <a:r>
              <a:rPr lang="en-US" sz="2900">
                <a:solidFill>
                  <a:srgbClr val="00B0F0"/>
                </a:solidFill>
                <a:latin typeface="Courier New"/>
                <a:ea typeface="Courier New"/>
                <a:cs typeface="Courier New"/>
                <a:sym typeface="Courier New"/>
              </a:rPr>
              <a:t>// O(n)</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l, pivotIndex - 1); </a:t>
            </a:r>
            <a:r>
              <a:rPr lang="en-US" sz="2900">
                <a:solidFill>
                  <a:srgbClr val="00B0F0"/>
                </a:solidFill>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pivotIndex + 1, r); </a:t>
            </a:r>
            <a:r>
              <a:rPr lang="en-US" sz="2900">
                <a:solidFill>
                  <a:srgbClr val="00B0F0"/>
                </a:solidFill>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int partition(vector&lt;int&gt;&amp; 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
        <p:nvSpPr>
          <p:cNvPr id="546" name="Google Shape;546;p52"/>
          <p:cNvSpPr txBox="1"/>
          <p:nvPr>
            <p:ph idx="1" type="body"/>
          </p:nvPr>
        </p:nvSpPr>
        <p:spPr>
          <a:xfrm>
            <a:off x="135129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t/>
            </a:r>
            <a:endParaRPr sz="6000"/>
          </a:p>
          <a:p>
            <a:pPr indent="0" lvl="0" marL="0" rtl="0" algn="l">
              <a:lnSpc>
                <a:spcPct val="120000"/>
              </a:lnSpc>
              <a:spcBef>
                <a:spcPts val="0"/>
              </a:spcBef>
              <a:spcAft>
                <a:spcPts val="0"/>
              </a:spcAft>
              <a:buClr>
                <a:srgbClr val="000000"/>
              </a:buClr>
              <a:buSzPts val="1100"/>
              <a:buFont typeface="Arial"/>
              <a:buNone/>
            </a:pPr>
            <a:r>
              <a:rPr lang="en-US" sz="6000"/>
              <a:t>Assume the partition function has complexity:</a:t>
            </a:r>
            <a:endParaRPr sz="6000"/>
          </a:p>
          <a:p>
            <a:pPr indent="-609600" lvl="0" marL="457200" rtl="0" algn="l">
              <a:lnSpc>
                <a:spcPct val="120000"/>
              </a:lnSpc>
              <a:spcBef>
                <a:spcPts val="0"/>
              </a:spcBef>
              <a:spcAft>
                <a:spcPts val="0"/>
              </a:spcAft>
              <a:buSzPts val="6000"/>
              <a:buFont typeface="Courier New"/>
              <a:buChar char="-"/>
            </a:pPr>
            <a:r>
              <a:rPr lang="en-US" sz="6000"/>
              <a:t>Time: </a:t>
            </a:r>
            <a:r>
              <a:rPr lang="en-US" sz="6000">
                <a:latin typeface="Courier New"/>
                <a:ea typeface="Courier New"/>
                <a:cs typeface="Courier New"/>
                <a:sym typeface="Courier New"/>
              </a:rPr>
              <a:t>O(n)</a:t>
            </a:r>
            <a:endParaRPr sz="6000">
              <a:latin typeface="Courier New"/>
              <a:ea typeface="Courier New"/>
              <a:cs typeface="Courier New"/>
              <a:sym typeface="Courier New"/>
            </a:endParaRPr>
          </a:p>
          <a:p>
            <a:pPr indent="-609600" lvl="0" marL="457200" rtl="0" algn="l">
              <a:lnSpc>
                <a:spcPct val="120000"/>
              </a:lnSpc>
              <a:spcBef>
                <a:spcPts val="0"/>
              </a:spcBef>
              <a:spcAft>
                <a:spcPts val="0"/>
              </a:spcAft>
              <a:buSzPts val="6000"/>
              <a:buFont typeface="Courier New"/>
              <a:buChar char="-"/>
            </a:pPr>
            <a:r>
              <a:rPr lang="en-US" sz="6000"/>
              <a:t>Space: </a:t>
            </a:r>
            <a:r>
              <a:rPr lang="en-US" sz="6000">
                <a:latin typeface="Courier New"/>
                <a:ea typeface="Courier New"/>
                <a:cs typeface="Courier New"/>
                <a:sym typeface="Courier New"/>
              </a:rPr>
              <a:t>O(1)</a:t>
            </a:r>
            <a:endParaRPr sz="60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53"/>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Calculating Big O</a:t>
            </a:r>
            <a:endParaRPr/>
          </a:p>
        </p:txBody>
      </p:sp>
      <p:sp>
        <p:nvSpPr>
          <p:cNvPr id="552" name="Google Shape;552;p53"/>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Quick sort: Time</a:t>
            </a:r>
            <a:endParaRPr/>
          </a:p>
        </p:txBody>
      </p:sp>
      <p:sp>
        <p:nvSpPr>
          <p:cNvPr id="553" name="Google Shape;553;p53"/>
          <p:cNvSpPr txBox="1"/>
          <p:nvPr>
            <p:ph idx="1" type="body"/>
          </p:nvPr>
        </p:nvSpPr>
        <p:spPr>
          <a:xfrm>
            <a:off x="1524000" y="6174250"/>
            <a:ext cx="120357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void quickSort(vector&lt;int&gt; &amp;vec,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if (l &lt; r) { </a:t>
            </a:r>
            <a:r>
              <a:rPr lang="en-US" sz="2900">
                <a:solidFill>
                  <a:srgbClr val="00B0F0"/>
                </a:solidFill>
                <a:latin typeface="Courier New"/>
                <a:ea typeface="Courier New"/>
                <a:cs typeface="Courier New"/>
                <a:sym typeface="Courier New"/>
              </a:rPr>
              <a:t>// O(1)</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int pivotIndex = partition(vec, l, r); </a:t>
            </a:r>
            <a:r>
              <a:rPr lang="en-US" sz="2900">
                <a:solidFill>
                  <a:srgbClr val="00B0F0"/>
                </a:solidFill>
                <a:latin typeface="Courier New"/>
                <a:ea typeface="Courier New"/>
                <a:cs typeface="Courier New"/>
                <a:sym typeface="Courier New"/>
              </a:rPr>
              <a:t>// O(n)</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l, pivotIndex - 1); </a:t>
            </a:r>
            <a:r>
              <a:rPr lang="en-US" sz="2900">
                <a:solidFill>
                  <a:srgbClr val="00B0F0"/>
                </a:solidFill>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pivotIndex + 1, r); </a:t>
            </a:r>
            <a:r>
              <a:rPr lang="en-US" sz="2900">
                <a:solidFill>
                  <a:srgbClr val="00B0F0"/>
                </a:solidFill>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int partition(vector&lt;int&gt;&amp; 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
        <p:nvSpPr>
          <p:cNvPr id="554" name="Google Shape;554;p53"/>
          <p:cNvSpPr txBox="1"/>
          <p:nvPr>
            <p:ph idx="1" type="body"/>
          </p:nvPr>
        </p:nvSpPr>
        <p:spPr>
          <a:xfrm>
            <a:off x="135129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6000"/>
              <a:t>The number of times quicksort recurses depends on the pivot position!</a:t>
            </a:r>
            <a:endParaRPr sz="60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54"/>
          <p:cNvSpPr/>
          <p:nvPr/>
        </p:nvSpPr>
        <p:spPr>
          <a:xfrm>
            <a:off x="921300" y="5183700"/>
            <a:ext cx="22633500" cy="4258800"/>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None/>
            </a:pPr>
            <a:r>
              <a:rPr b="0" i="0" lang="en-US" sz="7200" u="none" cap="none" strike="noStrike">
                <a:solidFill>
                  <a:srgbClr val="FFFFFF"/>
                </a:solidFill>
                <a:latin typeface="Arial"/>
                <a:ea typeface="Arial"/>
                <a:cs typeface="Arial"/>
                <a:sym typeface="Arial"/>
              </a:rPr>
              <a:t>CST 370 – ADVANCED ALGORITHMS</a:t>
            </a:r>
            <a:endParaRPr b="0" i="0" sz="7200" u="none" cap="none" strike="noStrike">
              <a:solidFill>
                <a:srgbClr val="FFFFFF"/>
              </a:solidFill>
              <a:latin typeface="Arial"/>
              <a:ea typeface="Arial"/>
              <a:cs typeface="Arial"/>
              <a:sym typeface="Arial"/>
            </a:endParaRPr>
          </a:p>
          <a:p>
            <a:pPr indent="0" lvl="0" marL="0" marR="0" rtl="0" algn="ctr">
              <a:lnSpc>
                <a:spcPct val="80000"/>
              </a:lnSpc>
              <a:spcBef>
                <a:spcPts val="0"/>
              </a:spcBef>
              <a:spcAft>
                <a:spcPts val="0"/>
              </a:spcAft>
              <a:buNone/>
            </a:pPr>
            <a:r>
              <a:t/>
            </a:r>
            <a:endParaRPr b="1" i="0" sz="8000" u="none" cap="none" strike="noStrike">
              <a:solidFill>
                <a:srgbClr val="FFFFFF"/>
              </a:solidFill>
              <a:latin typeface="Arial"/>
              <a:ea typeface="Arial"/>
              <a:cs typeface="Arial"/>
              <a:sym typeface="Arial"/>
            </a:endParaRPr>
          </a:p>
          <a:p>
            <a:pPr indent="0" lvl="0" marL="0" marR="0" rtl="0" algn="ctr">
              <a:lnSpc>
                <a:spcPct val="80000"/>
              </a:lnSpc>
              <a:spcBef>
                <a:spcPts val="0"/>
              </a:spcBef>
              <a:spcAft>
                <a:spcPts val="0"/>
              </a:spcAft>
              <a:buNone/>
            </a:pPr>
            <a:r>
              <a:rPr b="1" lang="en-US" sz="9600">
                <a:solidFill>
                  <a:schemeClr val="lt1"/>
                </a:solidFill>
              </a:rPr>
              <a:t>6.2 </a:t>
            </a:r>
            <a:r>
              <a:rPr b="1" lang="en-US" sz="9600">
                <a:solidFill>
                  <a:srgbClr val="FFFFFF"/>
                </a:solidFill>
              </a:rPr>
              <a:t>Best, Worst, and Average case complexity analysis (intro)</a:t>
            </a:r>
            <a:endParaRPr b="1" sz="9600">
              <a:solidFill>
                <a:srgbClr val="FFFFFF"/>
              </a:solidFill>
            </a:endParaRPr>
          </a:p>
          <a:p>
            <a:pPr indent="0" lvl="0" marL="0" marR="0" rtl="0" algn="ctr">
              <a:lnSpc>
                <a:spcPct val="80000"/>
              </a:lnSpc>
              <a:spcBef>
                <a:spcPts val="0"/>
              </a:spcBef>
              <a:spcAft>
                <a:spcPts val="0"/>
              </a:spcAft>
              <a:buNone/>
            </a:pPr>
            <a:r>
              <a:t/>
            </a:r>
            <a:endParaRPr b="1" sz="9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0"/>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385998"/>
              </a:buClr>
              <a:buSzPts val="6000"/>
              <a:buFont typeface="Arial"/>
              <a:buNone/>
            </a:pPr>
            <a:r>
              <a:rPr lang="en-US" sz="6000"/>
              <a:t>Computational complexity refers to how efficient the algorithm is as it scales </a:t>
            </a:r>
            <a:r>
              <a:rPr b="1" lang="en-US" sz="6000"/>
              <a:t>to larger and larger inputs.</a:t>
            </a:r>
            <a:endParaRPr/>
          </a:p>
          <a:p>
            <a:pPr indent="0" lvl="0" marL="0" rtl="0" algn="l">
              <a:lnSpc>
                <a:spcPct val="120000"/>
              </a:lnSpc>
              <a:spcBef>
                <a:spcPts val="0"/>
              </a:spcBef>
              <a:spcAft>
                <a:spcPts val="0"/>
              </a:spcAft>
              <a:buClr>
                <a:srgbClr val="385998"/>
              </a:buClr>
              <a:buSzPts val="6000"/>
              <a:buFont typeface="Arial"/>
              <a:buNone/>
            </a:pPr>
            <a:r>
              <a:t/>
            </a:r>
            <a:endParaRPr b="1" sz="6000"/>
          </a:p>
          <a:p>
            <a:pPr indent="0" lvl="0" marL="0" rtl="0" algn="l">
              <a:lnSpc>
                <a:spcPct val="120000"/>
              </a:lnSpc>
              <a:spcBef>
                <a:spcPts val="0"/>
              </a:spcBef>
              <a:spcAft>
                <a:spcPts val="0"/>
              </a:spcAft>
              <a:buClr>
                <a:srgbClr val="385998"/>
              </a:buClr>
              <a:buSzPts val="6000"/>
              <a:buFont typeface="Arial"/>
              <a:buNone/>
            </a:pPr>
            <a:r>
              <a:rPr b="1" lang="en-US" sz="6000"/>
              <a:t>Time complexity </a:t>
            </a:r>
            <a:r>
              <a:rPr lang="en-US" sz="6000"/>
              <a:t>refers to how the number of operations it takes to run the algorithm is related to its input size</a:t>
            </a:r>
            <a:r>
              <a:rPr i="1" lang="en-US" sz="6000"/>
              <a:t>.</a:t>
            </a:r>
            <a:endParaRPr i="1" sz="6000"/>
          </a:p>
          <a:p>
            <a:pPr indent="0" lvl="0" marL="0" rtl="0" algn="l">
              <a:lnSpc>
                <a:spcPct val="120000"/>
              </a:lnSpc>
              <a:spcBef>
                <a:spcPts val="0"/>
              </a:spcBef>
              <a:spcAft>
                <a:spcPts val="0"/>
              </a:spcAft>
              <a:buClr>
                <a:srgbClr val="385998"/>
              </a:buClr>
              <a:buSzPts val="6000"/>
              <a:buFont typeface="Arial"/>
              <a:buNone/>
            </a:pPr>
            <a:r>
              <a:rPr b="1" lang="en-US" sz="6000"/>
              <a:t>Space complexity </a:t>
            </a:r>
            <a:r>
              <a:rPr lang="en-US" sz="6000"/>
              <a:t>refers to how the amount of additional memory an algorithm consumes is related to its input size.</a:t>
            </a:r>
            <a:endParaRPr b="1" sz="6000"/>
          </a:p>
        </p:txBody>
      </p:sp>
      <p:sp>
        <p:nvSpPr>
          <p:cNvPr id="52" name="Google Shape;52;p1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Computational Complexity</a:t>
            </a:r>
            <a:endParaRPr/>
          </a:p>
        </p:txBody>
      </p:sp>
      <p:sp>
        <p:nvSpPr>
          <p:cNvPr id="53" name="Google Shape;53;p1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Definition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55"/>
          <p:cNvSpPr txBox="1"/>
          <p:nvPr>
            <p:ph idx="1" type="body"/>
          </p:nvPr>
        </p:nvSpPr>
        <p:spPr>
          <a:xfrm>
            <a:off x="1524000" y="4826000"/>
            <a:ext cx="19685700" cy="6096000"/>
          </a:xfrm>
          <a:prstGeom prst="rect">
            <a:avLst/>
          </a:prstGeom>
          <a:noFill/>
          <a:ln>
            <a:noFill/>
          </a:ln>
        </p:spPr>
        <p:txBody>
          <a:bodyPr anchorCtr="0" anchor="t" bIns="0" lIns="0" spcFirstLastPara="1" rIns="0" wrap="square" tIns="0">
            <a:noAutofit/>
          </a:bodyPr>
          <a:lstStyle/>
          <a:p>
            <a:pPr indent="-914400" lvl="0" marL="914400" rtl="0" algn="l">
              <a:lnSpc>
                <a:spcPct val="120000"/>
              </a:lnSpc>
              <a:spcBef>
                <a:spcPts val="0"/>
              </a:spcBef>
              <a:spcAft>
                <a:spcPts val="0"/>
              </a:spcAft>
              <a:buSzPts val="5500"/>
              <a:buAutoNum type="arabicPeriod"/>
            </a:pPr>
            <a:r>
              <a:rPr lang="en-US" sz="5500"/>
              <a:t>Informally define best-, worst-, and average-case complexities.</a:t>
            </a:r>
            <a:endParaRPr sz="5500"/>
          </a:p>
          <a:p>
            <a:pPr indent="-914400" lvl="0" marL="914400" rtl="0" algn="l">
              <a:lnSpc>
                <a:spcPct val="120000"/>
              </a:lnSpc>
              <a:spcBef>
                <a:spcPts val="0"/>
              </a:spcBef>
              <a:spcAft>
                <a:spcPts val="0"/>
              </a:spcAft>
              <a:buSzPts val="5500"/>
              <a:buAutoNum type="arabicPeriod"/>
            </a:pPr>
            <a:r>
              <a:rPr lang="en-US" sz="5500"/>
              <a:t>Explain what causes best-, worst-, and average-case complexities to differ.</a:t>
            </a:r>
            <a:endParaRPr sz="5500"/>
          </a:p>
          <a:p>
            <a:pPr indent="-914400" lvl="0" marL="914400" rtl="0" algn="l">
              <a:lnSpc>
                <a:spcPct val="120000"/>
              </a:lnSpc>
              <a:spcBef>
                <a:spcPts val="0"/>
              </a:spcBef>
              <a:spcAft>
                <a:spcPts val="0"/>
              </a:spcAft>
              <a:buSzPts val="5500"/>
              <a:buAutoNum type="arabicPeriod"/>
            </a:pPr>
            <a:r>
              <a:rPr lang="en-US" sz="5500"/>
              <a:t>Identify and justify the best-, worst-, and average-case complexities of quick sort.</a:t>
            </a:r>
            <a:endParaRPr sz="5500"/>
          </a:p>
        </p:txBody>
      </p:sp>
      <p:sp>
        <p:nvSpPr>
          <p:cNvPr id="565" name="Google Shape;565;p5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Objectives</a:t>
            </a:r>
            <a:endParaRPr/>
          </a:p>
        </p:txBody>
      </p:sp>
      <p:sp>
        <p:nvSpPr>
          <p:cNvPr id="566" name="Google Shape;566;p5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You will be able to…</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56"/>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Is the complexity always the same for all inputs?</a:t>
            </a:r>
            <a:endParaRPr/>
          </a:p>
        </p:txBody>
      </p:sp>
      <p:sp>
        <p:nvSpPr>
          <p:cNvPr id="572" name="Google Shape;572;p5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Calculating Big O</a:t>
            </a:r>
            <a:endParaRPr/>
          </a:p>
        </p:txBody>
      </p:sp>
      <p:sp>
        <p:nvSpPr>
          <p:cNvPr id="573" name="Google Shape;573;p5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Time Complexity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57"/>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Is the complexity always the same for all inputs?</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b="1" lang="en-US"/>
              <a:t>N</a:t>
            </a:r>
            <a:r>
              <a:rPr b="1" lang="en-US"/>
              <a:t>o</a:t>
            </a:r>
            <a:r>
              <a:rPr lang="en-US"/>
              <a:t>.  Computational complexity describes the relationship between input size and efficiency, but other attributes of input can affect its efficiency.</a:t>
            </a:r>
            <a:endParaRPr/>
          </a:p>
        </p:txBody>
      </p:sp>
      <p:sp>
        <p:nvSpPr>
          <p:cNvPr id="579" name="Google Shape;579;p5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Calculating Big O</a:t>
            </a:r>
            <a:endParaRPr/>
          </a:p>
        </p:txBody>
      </p:sp>
      <p:sp>
        <p:nvSpPr>
          <p:cNvPr id="580" name="Google Shape;580;p5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Time Complexity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58"/>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Quick sort: sort</a:t>
            </a:r>
            <a:endParaRPr/>
          </a:p>
        </p:txBody>
      </p:sp>
      <p:sp>
        <p:nvSpPr>
          <p:cNvPr id="586" name="Google Shape;586;p58"/>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Best-case time complexity</a:t>
            </a:r>
            <a:endParaRPr/>
          </a:p>
        </p:txBody>
      </p:sp>
      <p:sp>
        <p:nvSpPr>
          <p:cNvPr id="587" name="Google Shape;587;p58"/>
          <p:cNvSpPr txBox="1"/>
          <p:nvPr>
            <p:ph idx="1" type="body"/>
          </p:nvPr>
        </p:nvSpPr>
        <p:spPr>
          <a:xfrm>
            <a:off x="15240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void quickSort(vector&lt;int&gt; &amp;vec,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if (l &lt;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int pivotIndex = partition(vec, l,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l, pivotIndex - 1);</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pivotIndex + 1,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int partition(vector&lt;int&gt;&amp; 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
        <p:nvSpPr>
          <p:cNvPr id="588" name="Google Shape;588;p58"/>
          <p:cNvSpPr txBox="1"/>
          <p:nvPr>
            <p:ph idx="1" type="body"/>
          </p:nvPr>
        </p:nvSpPr>
        <p:spPr>
          <a:xfrm>
            <a:off x="135129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None/>
            </a:pPr>
            <a:r>
              <a:rPr lang="en-US" sz="6000"/>
              <a:t>Assuming we can control everything (pick the</a:t>
            </a:r>
            <a:endParaRPr sz="1400">
              <a:solidFill>
                <a:srgbClr val="000000"/>
              </a:solidFill>
            </a:endParaRPr>
          </a:p>
          <a:p>
            <a:pPr indent="0" lvl="0" marL="0" rtl="0" algn="l">
              <a:lnSpc>
                <a:spcPct val="110000"/>
              </a:lnSpc>
              <a:spcBef>
                <a:spcPts val="0"/>
              </a:spcBef>
              <a:spcAft>
                <a:spcPts val="0"/>
              </a:spcAft>
              <a:buNone/>
            </a:pPr>
            <a:r>
              <a:rPr lang="en-US" sz="6000"/>
              <a:t>input, pick the pivot, etc…) </a:t>
            </a:r>
            <a:endParaRPr sz="6000"/>
          </a:p>
          <a:p>
            <a:pPr indent="0" lvl="0" marL="0" rtl="0" algn="l">
              <a:lnSpc>
                <a:spcPct val="110000"/>
              </a:lnSpc>
              <a:spcBef>
                <a:spcPts val="0"/>
              </a:spcBef>
              <a:spcAft>
                <a:spcPts val="0"/>
              </a:spcAft>
              <a:buNone/>
            </a:pPr>
            <a:r>
              <a:t/>
            </a:r>
            <a:endParaRPr sz="6000"/>
          </a:p>
          <a:p>
            <a:pPr indent="0" lvl="0" marL="0" rtl="0" algn="l">
              <a:lnSpc>
                <a:spcPct val="110000"/>
              </a:lnSpc>
              <a:spcBef>
                <a:spcPts val="0"/>
              </a:spcBef>
              <a:spcAft>
                <a:spcPts val="0"/>
              </a:spcAft>
              <a:buNone/>
            </a:pPr>
            <a:r>
              <a:rPr lang="en-US" sz="6000"/>
              <a:t>what is the </a:t>
            </a:r>
            <a:r>
              <a:rPr b="1" lang="en-US" sz="6000"/>
              <a:t>best</a:t>
            </a:r>
            <a:r>
              <a:rPr lang="en-US" sz="6000"/>
              <a:t> time</a:t>
            </a:r>
            <a:endParaRPr sz="1400">
              <a:solidFill>
                <a:srgbClr val="000000"/>
              </a:solidFill>
            </a:endParaRPr>
          </a:p>
          <a:p>
            <a:pPr indent="0" lvl="0" marL="0" rtl="0" algn="l">
              <a:lnSpc>
                <a:spcPct val="110000"/>
              </a:lnSpc>
              <a:spcBef>
                <a:spcPts val="0"/>
              </a:spcBef>
              <a:spcAft>
                <a:spcPts val="0"/>
              </a:spcAft>
              <a:buNone/>
            </a:pPr>
            <a:r>
              <a:rPr lang="en-US" sz="6000"/>
              <a:t>complexity we can achieve?</a:t>
            </a:r>
            <a:endParaRPr sz="6000"/>
          </a:p>
          <a:p>
            <a:pPr indent="0" lvl="0" marL="0" rtl="0" algn="l">
              <a:lnSpc>
                <a:spcPct val="120000"/>
              </a:lnSpc>
              <a:spcBef>
                <a:spcPts val="0"/>
              </a:spcBef>
              <a:spcAft>
                <a:spcPts val="0"/>
              </a:spcAft>
              <a:buNone/>
            </a:pPr>
            <a:r>
              <a:t/>
            </a:r>
            <a:endParaRPr sz="6000"/>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59"/>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Quick sort: sort</a:t>
            </a:r>
            <a:endParaRPr/>
          </a:p>
        </p:txBody>
      </p:sp>
      <p:sp>
        <p:nvSpPr>
          <p:cNvPr id="594" name="Google Shape;594;p59"/>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Best-case time complexity</a:t>
            </a:r>
            <a:endParaRPr/>
          </a:p>
        </p:txBody>
      </p:sp>
      <p:sp>
        <p:nvSpPr>
          <p:cNvPr id="595" name="Google Shape;595;p59"/>
          <p:cNvSpPr txBox="1"/>
          <p:nvPr>
            <p:ph idx="1" type="body"/>
          </p:nvPr>
        </p:nvSpPr>
        <p:spPr>
          <a:xfrm>
            <a:off x="15240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void quickSort(vector&lt;int&gt; &amp;vec,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if (l &lt;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int pivotIndex = partition(vec, l,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l, pivotIndex - 1);</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pivotIndex + 1,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int partition(vector&lt;int&gt;&amp; 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
        <p:nvSpPr>
          <p:cNvPr id="596" name="Google Shape;596;p59"/>
          <p:cNvSpPr txBox="1"/>
          <p:nvPr>
            <p:ph idx="1" type="body"/>
          </p:nvPr>
        </p:nvSpPr>
        <p:spPr>
          <a:xfrm>
            <a:off x="13427050" y="6174250"/>
            <a:ext cx="98391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6000"/>
              <a:t>Easy:</a:t>
            </a:r>
            <a:endParaRPr sz="60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4400">
                <a:latin typeface="Courier New"/>
                <a:ea typeface="Courier New"/>
                <a:cs typeface="Courier New"/>
                <a:sym typeface="Courier New"/>
              </a:rPr>
              <a:t>void quickSort([], 0, 0);</a:t>
            </a:r>
            <a:endParaRPr sz="44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44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6000"/>
              <a:t>Time &amp; Space:</a:t>
            </a:r>
            <a:r>
              <a:rPr lang="en-US" sz="6000">
                <a:latin typeface="Courier New"/>
                <a:ea typeface="Courier New"/>
                <a:cs typeface="Courier New"/>
                <a:sym typeface="Courier New"/>
              </a:rPr>
              <a:t> </a:t>
            </a:r>
            <a:r>
              <a:rPr lang="en-US" sz="6000">
                <a:latin typeface="Courier New"/>
                <a:ea typeface="Courier New"/>
                <a:cs typeface="Courier New"/>
                <a:sym typeface="Courier New"/>
              </a:rPr>
              <a:t>O(1)</a:t>
            </a:r>
            <a:endParaRPr sz="60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60"/>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Quick sort: sort</a:t>
            </a:r>
            <a:endParaRPr/>
          </a:p>
        </p:txBody>
      </p:sp>
      <p:sp>
        <p:nvSpPr>
          <p:cNvPr id="602" name="Google Shape;602;p60"/>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Best-case time complexity</a:t>
            </a:r>
            <a:endParaRPr/>
          </a:p>
        </p:txBody>
      </p:sp>
      <p:sp>
        <p:nvSpPr>
          <p:cNvPr id="603" name="Google Shape;603;p60"/>
          <p:cNvSpPr txBox="1"/>
          <p:nvPr>
            <p:ph idx="1" type="body"/>
          </p:nvPr>
        </p:nvSpPr>
        <p:spPr>
          <a:xfrm>
            <a:off x="15240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void quickSort(vector&lt;int&gt; &amp;vec,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if (l &lt;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int pivotIndex = partition(vec, l,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l, pivotIndex - 1);</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pivotIndex + 1,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int partition(vector&lt;int&gt;&amp; 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
        <p:nvSpPr>
          <p:cNvPr id="604" name="Google Shape;604;p60"/>
          <p:cNvSpPr txBox="1"/>
          <p:nvPr>
            <p:ph idx="1" type="body"/>
          </p:nvPr>
        </p:nvSpPr>
        <p:spPr>
          <a:xfrm>
            <a:off x="135129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None/>
            </a:pPr>
            <a:r>
              <a:rPr lang="en-US" sz="6000"/>
              <a:t>Assuming we no control over the input. </a:t>
            </a:r>
            <a:endParaRPr sz="6000"/>
          </a:p>
          <a:p>
            <a:pPr indent="0" lvl="0" marL="0" rtl="0" algn="l">
              <a:lnSpc>
                <a:spcPct val="110000"/>
              </a:lnSpc>
              <a:spcBef>
                <a:spcPts val="0"/>
              </a:spcBef>
              <a:spcAft>
                <a:spcPts val="0"/>
              </a:spcAft>
              <a:buNone/>
            </a:pPr>
            <a:r>
              <a:t/>
            </a:r>
            <a:endParaRPr sz="6000"/>
          </a:p>
          <a:p>
            <a:pPr indent="0" lvl="0" marL="0" rtl="0" algn="l">
              <a:lnSpc>
                <a:spcPct val="110000"/>
              </a:lnSpc>
              <a:spcBef>
                <a:spcPts val="0"/>
              </a:spcBef>
              <a:spcAft>
                <a:spcPts val="0"/>
              </a:spcAft>
              <a:buClr>
                <a:schemeClr val="dk1"/>
              </a:buClr>
              <a:buSzPts val="6000"/>
              <a:buFont typeface="Arial"/>
              <a:buNone/>
            </a:pPr>
            <a:r>
              <a:rPr lang="en-US" sz="6000"/>
              <a:t>what is the </a:t>
            </a:r>
            <a:r>
              <a:rPr b="1" lang="en-US" sz="6000"/>
              <a:t>best</a:t>
            </a:r>
            <a:r>
              <a:rPr lang="en-US" sz="6000"/>
              <a:t> time</a:t>
            </a:r>
            <a:endParaRPr sz="1400">
              <a:solidFill>
                <a:srgbClr val="000000"/>
              </a:solidFill>
            </a:endParaRPr>
          </a:p>
          <a:p>
            <a:pPr indent="0" lvl="0" marL="0" rtl="0" algn="l">
              <a:lnSpc>
                <a:spcPct val="110000"/>
              </a:lnSpc>
              <a:spcBef>
                <a:spcPts val="0"/>
              </a:spcBef>
              <a:spcAft>
                <a:spcPts val="0"/>
              </a:spcAft>
              <a:buClr>
                <a:schemeClr val="dk1"/>
              </a:buClr>
              <a:buSzPts val="6000"/>
              <a:buFont typeface="Arial"/>
              <a:buNone/>
            </a:pPr>
            <a:r>
              <a:rPr lang="en-US" sz="6000"/>
              <a:t>complexity we can achieve?</a:t>
            </a:r>
            <a:endParaRPr sz="6000"/>
          </a:p>
          <a:p>
            <a:pPr indent="0" lvl="0" marL="0" rtl="0" algn="l">
              <a:lnSpc>
                <a:spcPct val="120000"/>
              </a:lnSpc>
              <a:spcBef>
                <a:spcPts val="0"/>
              </a:spcBef>
              <a:spcAft>
                <a:spcPts val="0"/>
              </a:spcAft>
              <a:buNone/>
            </a:pPr>
            <a:r>
              <a:t/>
            </a:r>
            <a:endParaRPr sz="6000"/>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61"/>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Quick sort: sort</a:t>
            </a:r>
            <a:endParaRPr/>
          </a:p>
        </p:txBody>
      </p:sp>
      <p:sp>
        <p:nvSpPr>
          <p:cNvPr id="610" name="Google Shape;610;p61"/>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Best-case time complexity</a:t>
            </a:r>
            <a:endParaRPr/>
          </a:p>
        </p:txBody>
      </p:sp>
      <p:sp>
        <p:nvSpPr>
          <p:cNvPr id="611" name="Google Shape;611;p61"/>
          <p:cNvSpPr txBox="1"/>
          <p:nvPr>
            <p:ph idx="1" type="body"/>
          </p:nvPr>
        </p:nvSpPr>
        <p:spPr>
          <a:xfrm>
            <a:off x="15240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void quickSort(vector&lt;int&gt; &amp;vec,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if (l &lt;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int pivotIndex = partition(vec, l,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l, pivotIndex - 1);</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pivotIndex + 1,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int partition(vector&lt;int&gt;&amp; 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
        <p:nvSpPr>
          <p:cNvPr id="612" name="Google Shape;612;p61"/>
          <p:cNvSpPr txBox="1"/>
          <p:nvPr>
            <p:ph idx="1" type="body"/>
          </p:nvPr>
        </p:nvSpPr>
        <p:spPr>
          <a:xfrm>
            <a:off x="135129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None/>
            </a:pPr>
            <a:r>
              <a:rPr lang="en-US" sz="6000"/>
              <a:t>If partition always picked a pivot that split the list in half (the median value), we will recurse the least number of times.</a:t>
            </a:r>
            <a:endParaRPr sz="6000"/>
          </a:p>
          <a:p>
            <a:pPr indent="0" lvl="0" marL="0" rtl="0" algn="l">
              <a:lnSpc>
                <a:spcPct val="120000"/>
              </a:lnSpc>
              <a:spcBef>
                <a:spcPts val="0"/>
              </a:spcBef>
              <a:spcAft>
                <a:spcPts val="0"/>
              </a:spcAft>
              <a:buNone/>
            </a:pPr>
            <a:r>
              <a:t/>
            </a:r>
            <a:endParaRPr sz="6000"/>
          </a:p>
          <a:p>
            <a:pPr indent="0" lvl="0" marL="0" rtl="0" algn="l">
              <a:lnSpc>
                <a:spcPct val="120000"/>
              </a:lnSpc>
              <a:spcBef>
                <a:spcPts val="0"/>
              </a:spcBef>
              <a:spcAft>
                <a:spcPts val="0"/>
              </a:spcAft>
              <a:buNone/>
            </a:pPr>
            <a:r>
              <a:rPr lang="en-US" sz="6000"/>
              <a:t>Time: O(nlogn)</a:t>
            </a:r>
            <a:endParaRPr sz="6000"/>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62"/>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Quick sort: sort</a:t>
            </a:r>
            <a:endParaRPr/>
          </a:p>
        </p:txBody>
      </p:sp>
      <p:sp>
        <p:nvSpPr>
          <p:cNvPr id="618" name="Google Shape;618;p62"/>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Worst</a:t>
            </a:r>
            <a:r>
              <a:rPr lang="en-US"/>
              <a:t>-case time complexity</a:t>
            </a:r>
            <a:endParaRPr/>
          </a:p>
        </p:txBody>
      </p:sp>
      <p:sp>
        <p:nvSpPr>
          <p:cNvPr id="619" name="Google Shape;619;p62"/>
          <p:cNvSpPr txBox="1"/>
          <p:nvPr>
            <p:ph idx="1" type="body"/>
          </p:nvPr>
        </p:nvSpPr>
        <p:spPr>
          <a:xfrm>
            <a:off x="15240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void quickSort(vector&lt;int&gt; &amp;vec,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if (l &lt;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int pivotIndex = partition(vec, l,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l, pivotIndex - 1);</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pivotIndex + 1,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int partition(vector&lt;int&gt;&amp; 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
        <p:nvSpPr>
          <p:cNvPr id="620" name="Google Shape;620;p62"/>
          <p:cNvSpPr txBox="1"/>
          <p:nvPr>
            <p:ph idx="1" type="body"/>
          </p:nvPr>
        </p:nvSpPr>
        <p:spPr>
          <a:xfrm>
            <a:off x="135129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None/>
            </a:pPr>
            <a:r>
              <a:rPr lang="en-US" sz="6000"/>
              <a:t>Assuming we can control everything (pick the</a:t>
            </a:r>
            <a:endParaRPr sz="1400">
              <a:solidFill>
                <a:srgbClr val="000000"/>
              </a:solidFill>
            </a:endParaRPr>
          </a:p>
          <a:p>
            <a:pPr indent="0" lvl="0" marL="0" rtl="0" algn="l">
              <a:lnSpc>
                <a:spcPct val="110000"/>
              </a:lnSpc>
              <a:spcBef>
                <a:spcPts val="0"/>
              </a:spcBef>
              <a:spcAft>
                <a:spcPts val="0"/>
              </a:spcAft>
              <a:buNone/>
            </a:pPr>
            <a:r>
              <a:rPr lang="en-US" sz="6000"/>
              <a:t>input, pick the pivot, etc…) </a:t>
            </a:r>
            <a:endParaRPr sz="6000"/>
          </a:p>
          <a:p>
            <a:pPr indent="0" lvl="0" marL="0" rtl="0" algn="l">
              <a:lnSpc>
                <a:spcPct val="110000"/>
              </a:lnSpc>
              <a:spcBef>
                <a:spcPts val="0"/>
              </a:spcBef>
              <a:spcAft>
                <a:spcPts val="0"/>
              </a:spcAft>
              <a:buNone/>
            </a:pPr>
            <a:r>
              <a:t/>
            </a:r>
            <a:endParaRPr sz="6000"/>
          </a:p>
          <a:p>
            <a:pPr indent="0" lvl="0" marL="0" rtl="0" algn="l">
              <a:lnSpc>
                <a:spcPct val="110000"/>
              </a:lnSpc>
              <a:spcBef>
                <a:spcPts val="0"/>
              </a:spcBef>
              <a:spcAft>
                <a:spcPts val="0"/>
              </a:spcAft>
              <a:buNone/>
            </a:pPr>
            <a:r>
              <a:rPr lang="en-US" sz="6000"/>
              <a:t>what is the </a:t>
            </a:r>
            <a:r>
              <a:rPr b="1" lang="en-US" sz="6000"/>
              <a:t>worst</a:t>
            </a:r>
            <a:r>
              <a:rPr lang="en-US" sz="6000"/>
              <a:t> time</a:t>
            </a:r>
            <a:endParaRPr sz="1400">
              <a:solidFill>
                <a:srgbClr val="000000"/>
              </a:solidFill>
            </a:endParaRPr>
          </a:p>
          <a:p>
            <a:pPr indent="0" lvl="0" marL="0" rtl="0" algn="l">
              <a:lnSpc>
                <a:spcPct val="110000"/>
              </a:lnSpc>
              <a:spcBef>
                <a:spcPts val="0"/>
              </a:spcBef>
              <a:spcAft>
                <a:spcPts val="0"/>
              </a:spcAft>
              <a:buNone/>
            </a:pPr>
            <a:r>
              <a:rPr lang="en-US" sz="6000"/>
              <a:t>complexity we can achieve?</a:t>
            </a:r>
            <a:endParaRPr sz="6000"/>
          </a:p>
          <a:p>
            <a:pPr indent="0" lvl="0" marL="0" rtl="0" algn="l">
              <a:lnSpc>
                <a:spcPct val="120000"/>
              </a:lnSpc>
              <a:spcBef>
                <a:spcPts val="0"/>
              </a:spcBef>
              <a:spcAft>
                <a:spcPts val="0"/>
              </a:spcAft>
              <a:buNone/>
            </a:pPr>
            <a:r>
              <a:t/>
            </a:r>
            <a:endParaRPr sz="6000"/>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63"/>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Quick sort: sort</a:t>
            </a:r>
            <a:endParaRPr/>
          </a:p>
        </p:txBody>
      </p:sp>
      <p:sp>
        <p:nvSpPr>
          <p:cNvPr id="626" name="Google Shape;626;p63"/>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Best-case time complexity</a:t>
            </a:r>
            <a:endParaRPr/>
          </a:p>
        </p:txBody>
      </p:sp>
      <p:sp>
        <p:nvSpPr>
          <p:cNvPr id="627" name="Google Shape;627;p63"/>
          <p:cNvSpPr txBox="1"/>
          <p:nvPr>
            <p:ph idx="1" type="body"/>
          </p:nvPr>
        </p:nvSpPr>
        <p:spPr>
          <a:xfrm>
            <a:off x="15240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void quickSort(vector&lt;int&gt; &amp;vec,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if (l &lt;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int pivotIndex = partition(vec, l,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l, pivotIndex - 1);</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pivotIndex + 1,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int partition(vector&lt;int&gt;&amp; 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
        <p:nvSpPr>
          <p:cNvPr id="628" name="Google Shape;628;p63"/>
          <p:cNvSpPr txBox="1"/>
          <p:nvPr>
            <p:ph idx="1" type="body"/>
          </p:nvPr>
        </p:nvSpPr>
        <p:spPr>
          <a:xfrm>
            <a:off x="135129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None/>
            </a:pPr>
            <a:r>
              <a:rPr lang="en-US" sz="6000"/>
              <a:t>If partition always picked the first or last value as the pivot, we will recurse O(n) of times.</a:t>
            </a:r>
            <a:endParaRPr sz="6000"/>
          </a:p>
          <a:p>
            <a:pPr indent="0" lvl="0" marL="0" rtl="0" algn="l">
              <a:lnSpc>
                <a:spcPct val="120000"/>
              </a:lnSpc>
              <a:spcBef>
                <a:spcPts val="0"/>
              </a:spcBef>
              <a:spcAft>
                <a:spcPts val="0"/>
              </a:spcAft>
              <a:buNone/>
            </a:pPr>
            <a:r>
              <a:t/>
            </a:r>
            <a:endParaRPr sz="6000"/>
          </a:p>
          <a:p>
            <a:pPr indent="0" lvl="0" marL="0" rtl="0" algn="l">
              <a:lnSpc>
                <a:spcPct val="120000"/>
              </a:lnSpc>
              <a:spcBef>
                <a:spcPts val="0"/>
              </a:spcBef>
              <a:spcAft>
                <a:spcPts val="0"/>
              </a:spcAft>
              <a:buNone/>
            </a:pPr>
            <a:r>
              <a:rPr lang="en-US" sz="6000"/>
              <a:t>Time: O(n^2)</a:t>
            </a:r>
            <a:endParaRPr sz="6000"/>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64"/>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Quick sort: sort</a:t>
            </a:r>
            <a:endParaRPr/>
          </a:p>
        </p:txBody>
      </p:sp>
      <p:sp>
        <p:nvSpPr>
          <p:cNvPr id="634" name="Google Shape;634;p64"/>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Average</a:t>
            </a:r>
            <a:r>
              <a:rPr lang="en-US"/>
              <a:t>-case time complexity</a:t>
            </a:r>
            <a:endParaRPr/>
          </a:p>
        </p:txBody>
      </p:sp>
      <p:sp>
        <p:nvSpPr>
          <p:cNvPr id="635" name="Google Shape;635;p64"/>
          <p:cNvSpPr txBox="1"/>
          <p:nvPr>
            <p:ph idx="1" type="body"/>
          </p:nvPr>
        </p:nvSpPr>
        <p:spPr>
          <a:xfrm>
            <a:off x="15240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void quickSort(vector&lt;int&gt; &amp;vec,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if (l &lt;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int pivotIndex = partition(vec, l,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l, pivotIndex - 1);</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pivotIndex + 1,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int partition(vector&lt;int&gt;&amp; 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
        <p:nvSpPr>
          <p:cNvPr id="636" name="Google Shape;636;p64"/>
          <p:cNvSpPr txBox="1"/>
          <p:nvPr>
            <p:ph idx="1" type="body"/>
          </p:nvPr>
        </p:nvSpPr>
        <p:spPr>
          <a:xfrm>
            <a:off x="135129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None/>
            </a:pPr>
            <a:r>
              <a:rPr lang="en-US" sz="6000"/>
              <a:t>Assuming we have no control over the input.  </a:t>
            </a:r>
            <a:endParaRPr sz="6000"/>
          </a:p>
          <a:p>
            <a:pPr indent="0" lvl="0" marL="0" rtl="0" algn="l">
              <a:lnSpc>
                <a:spcPct val="110000"/>
              </a:lnSpc>
              <a:spcBef>
                <a:spcPts val="0"/>
              </a:spcBef>
              <a:spcAft>
                <a:spcPts val="0"/>
              </a:spcAft>
              <a:buNone/>
            </a:pPr>
            <a:r>
              <a:t/>
            </a:r>
            <a:endParaRPr sz="6000"/>
          </a:p>
          <a:p>
            <a:pPr indent="0" lvl="0" marL="0" rtl="0" algn="l">
              <a:lnSpc>
                <a:spcPct val="110000"/>
              </a:lnSpc>
              <a:spcBef>
                <a:spcPts val="0"/>
              </a:spcBef>
              <a:spcAft>
                <a:spcPts val="0"/>
              </a:spcAft>
              <a:buNone/>
            </a:pPr>
            <a:r>
              <a:rPr lang="en-US" sz="6000"/>
              <a:t>What is the </a:t>
            </a:r>
            <a:r>
              <a:rPr b="1" lang="en-US" sz="6000"/>
              <a:t>best</a:t>
            </a:r>
            <a:r>
              <a:rPr lang="en-US" sz="6000"/>
              <a:t> time</a:t>
            </a:r>
            <a:endParaRPr sz="1400">
              <a:solidFill>
                <a:srgbClr val="000000"/>
              </a:solidFill>
            </a:endParaRPr>
          </a:p>
          <a:p>
            <a:pPr indent="0" lvl="0" marL="0" rtl="0" algn="l">
              <a:lnSpc>
                <a:spcPct val="110000"/>
              </a:lnSpc>
              <a:spcBef>
                <a:spcPts val="0"/>
              </a:spcBef>
              <a:spcAft>
                <a:spcPts val="0"/>
              </a:spcAft>
              <a:buNone/>
            </a:pPr>
            <a:r>
              <a:rPr lang="en-US" sz="6000"/>
              <a:t>complexity we can achieve?</a:t>
            </a:r>
            <a:endParaRPr sz="6000"/>
          </a:p>
          <a:p>
            <a:pPr indent="0" lvl="0" marL="0" rtl="0" algn="l">
              <a:lnSpc>
                <a:spcPct val="120000"/>
              </a:lnSpc>
              <a:spcBef>
                <a:spcPts val="0"/>
              </a:spcBef>
              <a:spcAft>
                <a:spcPts val="0"/>
              </a:spcAft>
              <a:buNone/>
            </a:pPr>
            <a:r>
              <a:t/>
            </a:r>
            <a:endParaRPr sz="6000"/>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1"/>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b="1" lang="en-US" sz="6000">
                <a:latin typeface="Courier New"/>
                <a:ea typeface="Courier New"/>
                <a:cs typeface="Courier New"/>
                <a:sym typeface="Courier New"/>
              </a:rPr>
              <a:t>O(n): </a:t>
            </a:r>
            <a:r>
              <a:rPr lang="en-US" sz="6000"/>
              <a:t>Read this as “Big O of n.” Assume </a:t>
            </a:r>
            <a:r>
              <a:rPr lang="en-US" sz="6000">
                <a:latin typeface="Courier New"/>
                <a:ea typeface="Courier New"/>
                <a:cs typeface="Courier New"/>
                <a:sym typeface="Courier New"/>
              </a:rPr>
              <a:t>n</a:t>
            </a:r>
            <a:r>
              <a:rPr lang="en-US" sz="6000"/>
              <a:t> represents a mathematical expression.</a:t>
            </a:r>
            <a:endParaRPr b="1" sz="6000"/>
          </a:p>
        </p:txBody>
      </p:sp>
      <p:sp>
        <p:nvSpPr>
          <p:cNvPr id="59" name="Google Shape;59;p1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Big O Notation</a:t>
            </a:r>
            <a:endParaRPr/>
          </a:p>
        </p:txBody>
      </p:sp>
      <p:sp>
        <p:nvSpPr>
          <p:cNvPr id="60" name="Google Shape;60;p1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Informal Definition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65"/>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Quick sort: sort</a:t>
            </a:r>
            <a:endParaRPr/>
          </a:p>
        </p:txBody>
      </p:sp>
      <p:sp>
        <p:nvSpPr>
          <p:cNvPr id="642" name="Google Shape;642;p65"/>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Average-case time complexity</a:t>
            </a:r>
            <a:endParaRPr/>
          </a:p>
        </p:txBody>
      </p:sp>
      <p:sp>
        <p:nvSpPr>
          <p:cNvPr id="643" name="Google Shape;643;p65"/>
          <p:cNvSpPr txBox="1"/>
          <p:nvPr>
            <p:ph idx="1" type="body"/>
          </p:nvPr>
        </p:nvSpPr>
        <p:spPr>
          <a:xfrm>
            <a:off x="15240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void quickSort(vector&lt;int&gt; &amp;vec,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if (l &lt;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int pivotIndex = partition(vec, l,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l, pivotIndex - 1);</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pivotIndex + 1,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int partition(vector&lt;int&gt;&amp; 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
        <p:nvSpPr>
          <p:cNvPr id="644" name="Google Shape;644;p65"/>
          <p:cNvSpPr txBox="1"/>
          <p:nvPr>
            <p:ph idx="1" type="body"/>
          </p:nvPr>
        </p:nvSpPr>
        <p:spPr>
          <a:xfrm>
            <a:off x="135129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None/>
            </a:pPr>
            <a:r>
              <a:rPr lang="en-US" sz="6000"/>
              <a:t>Just like the best-case. O(nlogn)</a:t>
            </a:r>
            <a:endParaRPr sz="6000"/>
          </a:p>
          <a:p>
            <a:pPr indent="0" lvl="0" marL="0" rtl="0" algn="l">
              <a:lnSpc>
                <a:spcPct val="120000"/>
              </a:lnSpc>
              <a:spcBef>
                <a:spcPts val="0"/>
              </a:spcBef>
              <a:spcAft>
                <a:spcPts val="0"/>
              </a:spcAft>
              <a:buNone/>
            </a:pPr>
            <a:r>
              <a:t/>
            </a:r>
            <a:endParaRPr sz="6000"/>
          </a:p>
          <a:p>
            <a:pPr indent="0" lvl="0" marL="0" rtl="0" algn="l">
              <a:lnSpc>
                <a:spcPct val="120000"/>
              </a:lnSpc>
              <a:spcBef>
                <a:spcPts val="0"/>
              </a:spcBef>
              <a:spcAft>
                <a:spcPts val="0"/>
              </a:spcAft>
              <a:buNone/>
            </a:pPr>
            <a:r>
              <a:rPr lang="en-US" sz="6000"/>
              <a:t>Average-case is commonly the same as either Best or Worst-case(or both!) </a:t>
            </a:r>
            <a:endParaRPr sz="6000"/>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66"/>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Quick sort: sort</a:t>
            </a:r>
            <a:endParaRPr/>
          </a:p>
        </p:txBody>
      </p:sp>
      <p:sp>
        <p:nvSpPr>
          <p:cNvPr id="650" name="Google Shape;650;p66"/>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Average-case time complexity</a:t>
            </a:r>
            <a:endParaRPr/>
          </a:p>
        </p:txBody>
      </p:sp>
      <p:sp>
        <p:nvSpPr>
          <p:cNvPr id="651" name="Google Shape;651;p66"/>
          <p:cNvSpPr txBox="1"/>
          <p:nvPr>
            <p:ph idx="1" type="body"/>
          </p:nvPr>
        </p:nvSpPr>
        <p:spPr>
          <a:xfrm>
            <a:off x="15240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void quickSort(vector&lt;int&gt; &amp;vec,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if (l &lt;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int pivotIndex = partition(vec, l,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l, pivotIndex - 1);</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quickSort(vec, pivotIndex + 1, r);</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int partition(vector&lt;int&gt;&amp; vec, int l, int r)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 ...</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rPr lang="en-US" sz="2900">
                <a:latin typeface="Courier New"/>
                <a:ea typeface="Courier New"/>
                <a:cs typeface="Courier New"/>
                <a:sym typeface="Courier New"/>
              </a:rPr>
              <a:t>}</a:t>
            </a:r>
            <a:endParaRPr sz="2900">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
        <p:nvSpPr>
          <p:cNvPr id="652" name="Google Shape;652;p66"/>
          <p:cNvSpPr txBox="1"/>
          <p:nvPr>
            <p:ph idx="1" type="body"/>
          </p:nvPr>
        </p:nvSpPr>
        <p:spPr>
          <a:xfrm>
            <a:off x="13512900" y="6174250"/>
            <a:ext cx="10871100" cy="54819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None/>
            </a:pPr>
            <a:r>
              <a:rPr lang="en-US" sz="6000"/>
              <a:t>The better we are at picking our pivot, the better our time complexity will be.</a:t>
            </a:r>
            <a:endParaRPr sz="6000"/>
          </a:p>
          <a:p>
            <a:pPr indent="0" lvl="0" marL="0" rtl="0" algn="l">
              <a:lnSpc>
                <a:spcPct val="120000"/>
              </a:lnSpc>
              <a:spcBef>
                <a:spcPts val="0"/>
              </a:spcBef>
              <a:spcAft>
                <a:spcPts val="0"/>
              </a:spcAft>
              <a:buNone/>
            </a:pPr>
            <a:r>
              <a:t/>
            </a:r>
            <a:endParaRPr sz="6000"/>
          </a:p>
          <a:p>
            <a:pPr indent="0" lvl="0" marL="0" rtl="0" algn="l">
              <a:lnSpc>
                <a:spcPct val="120000"/>
              </a:lnSpc>
              <a:spcBef>
                <a:spcPts val="0"/>
              </a:spcBef>
              <a:spcAft>
                <a:spcPts val="0"/>
              </a:spcAft>
              <a:buClr>
                <a:srgbClr val="385998"/>
              </a:buClr>
              <a:buSzPts val="2900"/>
              <a:buFont typeface="Arial"/>
              <a:buNone/>
            </a:pPr>
            <a:r>
              <a:t/>
            </a:r>
            <a:endParaRPr sz="29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2"/>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b="1" lang="en-US" sz="6000">
                <a:latin typeface="Courier New"/>
                <a:ea typeface="Courier New"/>
                <a:cs typeface="Courier New"/>
                <a:sym typeface="Courier New"/>
              </a:rPr>
              <a:t>O(n): </a:t>
            </a:r>
            <a:r>
              <a:rPr lang="en-US" sz="6000"/>
              <a:t>Read this as “Big O of n.” Assume </a:t>
            </a:r>
            <a:r>
              <a:rPr lang="en-US" sz="6000">
                <a:latin typeface="Courier New"/>
                <a:ea typeface="Courier New"/>
                <a:cs typeface="Courier New"/>
                <a:sym typeface="Courier New"/>
              </a:rPr>
              <a:t>n</a:t>
            </a:r>
            <a:r>
              <a:rPr lang="en-US" sz="6000"/>
              <a:t> represents a mathematical expression.</a:t>
            </a:r>
            <a:endParaRPr/>
          </a:p>
          <a:p>
            <a:pPr indent="0" lvl="0" marL="0" rtl="0" algn="l">
              <a:lnSpc>
                <a:spcPct val="120000"/>
              </a:lnSpc>
              <a:spcBef>
                <a:spcPts val="0"/>
              </a:spcBef>
              <a:spcAft>
                <a:spcPts val="0"/>
              </a:spcAft>
              <a:buClr>
                <a:srgbClr val="385998"/>
              </a:buClr>
              <a:buSzPts val="6000"/>
              <a:buFont typeface="Arial"/>
              <a:buNone/>
            </a:pPr>
            <a:r>
              <a:t/>
            </a:r>
            <a:endParaRPr sz="6000"/>
          </a:p>
          <a:p>
            <a:pPr indent="0" lvl="0" marL="0" rtl="0" algn="l">
              <a:spcBef>
                <a:spcPts val="0"/>
              </a:spcBef>
              <a:spcAft>
                <a:spcPts val="0"/>
              </a:spcAft>
              <a:buClr>
                <a:srgbClr val="385998"/>
              </a:buClr>
              <a:buSzPts val="6000"/>
              <a:buFont typeface="Arial"/>
              <a:buNone/>
            </a:pPr>
            <a:r>
              <a:rPr lang="en-US" sz="6000"/>
              <a:t>Big O is an </a:t>
            </a:r>
            <a:r>
              <a:rPr i="1" lang="en-US" sz="6000"/>
              <a:t>approximation </a:t>
            </a:r>
            <a:r>
              <a:rPr lang="en-US" sz="6000"/>
              <a:t>that tells us about an algorithm’s </a:t>
            </a:r>
            <a:r>
              <a:rPr i="1" lang="en-US" sz="6000"/>
              <a:t>worst-case scenario </a:t>
            </a:r>
            <a:r>
              <a:rPr lang="en-US" sz="6000"/>
              <a:t>use of time or space.</a:t>
            </a:r>
            <a:endParaRPr sz="6000"/>
          </a:p>
        </p:txBody>
      </p:sp>
      <p:sp>
        <p:nvSpPr>
          <p:cNvPr id="66" name="Google Shape;66;p1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Big O Notation</a:t>
            </a:r>
            <a:endParaRPr/>
          </a:p>
        </p:txBody>
      </p:sp>
      <p:sp>
        <p:nvSpPr>
          <p:cNvPr id="67" name="Google Shape;67;p1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Informal Definition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b="1" lang="en-US" sz="6000">
                <a:latin typeface="Courier New"/>
                <a:ea typeface="Courier New"/>
                <a:cs typeface="Courier New"/>
                <a:sym typeface="Courier New"/>
              </a:rPr>
              <a:t>O(n): </a:t>
            </a:r>
            <a:r>
              <a:rPr lang="en-US" sz="6000"/>
              <a:t>Read this as “Big O of n.” Assume </a:t>
            </a:r>
            <a:r>
              <a:rPr lang="en-US" sz="6000">
                <a:latin typeface="Courier New"/>
                <a:ea typeface="Courier New"/>
                <a:cs typeface="Courier New"/>
                <a:sym typeface="Courier New"/>
              </a:rPr>
              <a:t>n</a:t>
            </a:r>
            <a:r>
              <a:rPr lang="en-US" sz="6000"/>
              <a:t> represents</a:t>
            </a:r>
            <a:r>
              <a:rPr lang="en-US" sz="6000"/>
              <a:t> a mathematical expression</a:t>
            </a:r>
            <a:r>
              <a:rPr lang="en-US" sz="6000"/>
              <a:t>.</a:t>
            </a:r>
            <a:endParaRPr/>
          </a:p>
          <a:p>
            <a:pPr indent="0" lvl="0" marL="0" rtl="0" algn="l">
              <a:lnSpc>
                <a:spcPct val="120000"/>
              </a:lnSpc>
              <a:spcBef>
                <a:spcPts val="0"/>
              </a:spcBef>
              <a:spcAft>
                <a:spcPts val="0"/>
              </a:spcAft>
              <a:buClr>
                <a:srgbClr val="385998"/>
              </a:buClr>
              <a:buSzPts val="6000"/>
              <a:buFont typeface="Arial"/>
              <a:buNone/>
            </a:pPr>
            <a:r>
              <a:t/>
            </a:r>
            <a:endParaRPr/>
          </a:p>
          <a:p>
            <a:pPr indent="0" lvl="0" marL="0" rtl="0" algn="l">
              <a:spcBef>
                <a:spcPts val="0"/>
              </a:spcBef>
              <a:spcAft>
                <a:spcPts val="0"/>
              </a:spcAft>
              <a:buClr>
                <a:srgbClr val="385998"/>
              </a:buClr>
              <a:buSzPts val="6000"/>
              <a:buFont typeface="Arial"/>
              <a:buNone/>
            </a:pPr>
            <a:r>
              <a:rPr b="1" lang="en-US" sz="6000"/>
              <a:t>O(n) time</a:t>
            </a:r>
            <a:r>
              <a:rPr lang="en-US" sz="6000"/>
              <a:t> means an algorithm takes </a:t>
            </a:r>
            <a:r>
              <a:rPr i="1" lang="en-US" sz="6000"/>
              <a:t>approximately </a:t>
            </a:r>
            <a:r>
              <a:rPr lang="en-US" sz="6000"/>
              <a:t>n operations </a:t>
            </a:r>
            <a:r>
              <a:rPr i="1" lang="en-US" sz="6000"/>
              <a:t>at most </a:t>
            </a:r>
            <a:r>
              <a:rPr lang="en-US" sz="6000"/>
              <a:t>to run.</a:t>
            </a:r>
            <a:endParaRPr sz="6000"/>
          </a:p>
          <a:p>
            <a:pPr indent="0" lvl="0" marL="0" rtl="0" algn="l">
              <a:lnSpc>
                <a:spcPct val="120000"/>
              </a:lnSpc>
              <a:spcBef>
                <a:spcPts val="0"/>
              </a:spcBef>
              <a:spcAft>
                <a:spcPts val="0"/>
              </a:spcAft>
              <a:buClr>
                <a:srgbClr val="385998"/>
              </a:buClr>
              <a:buSzPts val="6000"/>
              <a:buFont typeface="Arial"/>
              <a:buNone/>
            </a:pPr>
            <a:r>
              <a:rPr b="1" lang="en-US" sz="6000"/>
              <a:t>O(n) space</a:t>
            </a:r>
            <a:r>
              <a:rPr lang="en-US" sz="6000"/>
              <a:t> means an algorithm consumes </a:t>
            </a:r>
            <a:r>
              <a:rPr i="1" lang="en-US" sz="6000"/>
              <a:t>approximately </a:t>
            </a:r>
            <a:r>
              <a:rPr lang="en-US" sz="6000"/>
              <a:t>n units of memory </a:t>
            </a:r>
            <a:r>
              <a:rPr i="1" lang="en-US" sz="6000"/>
              <a:t>at most</a:t>
            </a:r>
            <a:r>
              <a:rPr lang="en-US" sz="6000"/>
              <a:t> to run</a:t>
            </a:r>
            <a:r>
              <a:rPr i="1" lang="en-US" sz="6000"/>
              <a:t>.</a:t>
            </a:r>
            <a:endParaRPr sz="6000"/>
          </a:p>
        </p:txBody>
      </p:sp>
      <p:sp>
        <p:nvSpPr>
          <p:cNvPr id="73" name="Google Shape;73;p1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Big O Notation</a:t>
            </a:r>
            <a:endParaRPr/>
          </a:p>
        </p:txBody>
      </p:sp>
      <p:sp>
        <p:nvSpPr>
          <p:cNvPr id="74" name="Google Shape;74;p13"/>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Informal Definition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Common Complexity Classes</a:t>
            </a:r>
            <a:endParaRPr/>
          </a:p>
        </p:txBody>
      </p:sp>
      <p:sp>
        <p:nvSpPr>
          <p:cNvPr id="80" name="Google Shape;80;p1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 graph of input size to operations</a:t>
            </a:r>
            <a:endParaRPr/>
          </a:p>
        </p:txBody>
      </p:sp>
      <p:pic>
        <p:nvPicPr>
          <p:cNvPr id="81" name="Google Shape;81;p14"/>
          <p:cNvPicPr preferRelativeResize="0"/>
          <p:nvPr/>
        </p:nvPicPr>
        <p:blipFill rotWithShape="1">
          <a:blip r:embed="rId3">
            <a:alphaModFix/>
          </a:blip>
          <a:srcRect b="0" l="0" r="0" t="0"/>
          <a:stretch/>
        </p:blipFill>
        <p:spPr>
          <a:xfrm>
            <a:off x="1524000" y="4079876"/>
            <a:ext cx="14445343" cy="83757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Facebook">
      <a:dk1>
        <a:srgbClr val="53585F"/>
      </a:dk1>
      <a:lt1>
        <a:srgbClr val="FFFFFF"/>
      </a:lt1>
      <a:dk2>
        <a:srgbClr val="7D8490"/>
      </a:dk2>
      <a:lt2>
        <a:srgbClr val="EDEEF1"/>
      </a:lt2>
      <a:accent1>
        <a:srgbClr val="3B5998"/>
      </a:accent1>
      <a:accent2>
        <a:srgbClr val="6D84B4"/>
      </a:accent2>
      <a:accent3>
        <a:srgbClr val="D8DFEA"/>
      </a:accent3>
      <a:accent4>
        <a:srgbClr val="FBC300"/>
      </a:accent4>
      <a:accent5>
        <a:srgbClr val="FBEAAD"/>
      </a:accent5>
      <a:accent6>
        <a:srgbClr val="5890FF"/>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