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13716000" cx="24384000"/>
  <p:notesSz cx="6858000" cy="9144000"/>
  <p:embeddedFontLst>
    <p:embeddedFont>
      <p:font typeface="Merriweather Sans"/>
      <p:regular r:id="rId78"/>
      <p:bold r:id="rId79"/>
      <p:italic r:id="rId80"/>
      <p:boldItalic r:id="rId81"/>
    </p:embeddedFont>
    <p:embeddedFont>
      <p:font typeface="Helvetica Neue"/>
      <p:regular r:id="rId82"/>
      <p:bold r:id="rId83"/>
      <p:italic r:id="rId84"/>
      <p:boldItalic r:id="rId85"/>
    </p:embeddedFont>
    <p:embeddedFont>
      <p:font typeface="Gill Sans"/>
      <p:regular r:id="rId86"/>
      <p:bold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312">
          <p15:clr>
            <a:srgbClr val="A4A3A4"/>
          </p15:clr>
        </p15:guide>
        <p15:guide id="2" pos="7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D3EB0BB-DB95-4BC1-9265-ED20604F5FA3}">
  <a:tblStyle styleId="{8D3EB0BB-DB95-4BC1-9265-ED20604F5FA3}" styleName="Table_0">
    <a:wholeTbl>
      <a:tcTxStyle b="off" i="off">
        <a:font>
          <a:latin typeface="Gill Sans"/>
          <a:ea typeface="Gill Sans"/>
          <a:cs typeface="Gill Sans"/>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E7E9EF"/>
          </a:solidFill>
        </a:fill>
      </a:tcStyle>
    </a:wholeTbl>
    <a:band1H>
      <a:tcTxStyle/>
      <a:tcStyle>
        <a:fill>
          <a:solidFill>
            <a:srgbClr val="CDD0DD"/>
          </a:solidFill>
        </a:fill>
      </a:tcStyle>
    </a:band1H>
    <a:band2H>
      <a:tcTxStyle/>
    </a:band2H>
    <a:band1V>
      <a:tcTxStyle/>
      <a:tcStyle>
        <a:fill>
          <a:solidFill>
            <a:srgbClr val="CDD0DD"/>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E7E9EF"/>
          </a:solidFill>
        </a:fill>
      </a:tcStyle>
    </a:lastRow>
    <a:seCell>
      <a:tcTxStyle/>
    </a:seCell>
    <a:swCell>
      <a:tcTxStyle/>
    </a:swCell>
    <a:firstRow>
      <a:tcTxStyle b="on" i="off">
        <a:font>
          <a:latin typeface="Gill Sans"/>
          <a:ea typeface="Gill Sans"/>
          <a:cs typeface="Gill Sans"/>
        </a:font>
        <a:schemeClr val="lt1"/>
      </a:tcTxStyle>
      <a:tcStyle>
        <a:fill>
          <a:solidFill>
            <a:schemeClr val="accent2"/>
          </a:solidFill>
        </a:fill>
      </a:tcStyle>
    </a:firstRow>
    <a:neCell>
      <a:tcTxStyle/>
    </a:neCell>
    <a:nwCell>
      <a:tcTxStyle/>
    </a:nwCell>
  </a:tblStyle>
  <a:tblStyle styleId="{06C8EC39-19F8-4B78-BF50-746739E60DFD}" styleName="Table_1">
    <a:wholeTbl>
      <a:tcTxStyle b="off" i="off">
        <a:font>
          <a:latin typeface="Gill Sans"/>
          <a:ea typeface="Gill Sans"/>
          <a:cs typeface="Gill Sans"/>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9E9E9"/>
          </a:solidFill>
        </a:fill>
      </a:tcStyle>
    </a:wholeTbl>
    <a:band1H>
      <a:tcTxStyle/>
      <a:tcStyle>
        <a:fill>
          <a:solidFill>
            <a:srgbClr val="CFD0D1"/>
          </a:solidFill>
        </a:fill>
      </a:tcStyle>
    </a:band1H>
    <a:band2H>
      <a:tcTxStyle/>
    </a:band2H>
    <a:band1V>
      <a:tcTxStyle/>
      <a:tcStyle>
        <a:fill>
          <a:solidFill>
            <a:srgbClr val="CFD0D1"/>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9E9E9"/>
          </a:solidFill>
        </a:fill>
      </a:tcStyle>
    </a:lastRow>
    <a:seCell>
      <a:tcTxStyle/>
    </a:seCell>
    <a:swCell>
      <a:tcTxStyle/>
    </a:swCell>
    <a:firstRow>
      <a:tcTxStyle b="on" i="off"/>
      <a:tcStyle>
        <a:fill>
          <a:solidFill>
            <a:srgbClr val="E9E9E9"/>
          </a:solidFill>
        </a:fill>
      </a:tcStyle>
    </a:firstRow>
    <a:neCell>
      <a:tcTxStyle/>
    </a:neCell>
    <a:nwCell>
      <a:tcTxStyle/>
    </a:nwCell>
  </a:tblStyle>
  <a:tblStyle styleId="{A2CC0869-C865-455E-8F18-0EC4CAE10D58}" styleName="Table_2">
    <a:wholeTbl>
      <a:tcTxStyle b="off" i="off">
        <a:font>
          <a:latin typeface="Gill Sans"/>
          <a:ea typeface="Gill Sans"/>
          <a:cs typeface="Gill San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9E9"/>
          </a:solidFill>
        </a:fill>
      </a:tcStyle>
    </a:wholeTbl>
    <a:band1H>
      <a:tcTxStyle/>
      <a:tcStyle>
        <a:fill>
          <a:solidFill>
            <a:srgbClr val="CFD0D1"/>
          </a:solidFill>
        </a:fill>
      </a:tcStyle>
    </a:band1H>
    <a:band2H>
      <a:tcTxStyle/>
    </a:band2H>
    <a:band1V>
      <a:tcTxStyle/>
      <a:tcStyle>
        <a:fill>
          <a:solidFill>
            <a:srgbClr val="CFD0D1"/>
          </a:solidFill>
        </a:fill>
      </a:tcStyle>
    </a:band1V>
    <a:band2V>
      <a:tcTxStyle/>
    </a:band2V>
    <a:lastCol>
      <a:tcTxStyle b="on" i="off">
        <a:font>
          <a:latin typeface="Gill Sans"/>
          <a:ea typeface="Gill Sans"/>
          <a:cs typeface="Gill Sans"/>
        </a:font>
        <a:schemeClr val="lt1"/>
      </a:tcTxStyle>
      <a:tcStyle>
        <a:fill>
          <a:solidFill>
            <a:schemeClr val="dk1"/>
          </a:solidFill>
        </a:fill>
      </a:tcStyle>
    </a:lastCol>
    <a:firstCol>
      <a:tcTxStyle b="on" i="off">
        <a:font>
          <a:latin typeface="Gill Sans"/>
          <a:ea typeface="Gill Sans"/>
          <a:cs typeface="Gill Sans"/>
        </a:font>
        <a:schemeClr val="lt1"/>
      </a:tcTxStyle>
      <a:tcStyle>
        <a:fill>
          <a:solidFill>
            <a:schemeClr val="dk1"/>
          </a:solidFill>
        </a:fill>
      </a:tcStyle>
    </a:firstCol>
    <a:lastRow>
      <a:tcTxStyle b="on" i="off">
        <a:font>
          <a:latin typeface="Gill Sans"/>
          <a:ea typeface="Gill Sans"/>
          <a:cs typeface="Gill Sans"/>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Gill Sans"/>
          <a:ea typeface="Gill Sans"/>
          <a:cs typeface="Gill Sans"/>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312" orient="horz"/>
        <p:guide pos="780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HelveticaNeue-italic.fntdata"/><Relationship Id="rId83" Type="http://schemas.openxmlformats.org/officeDocument/2006/relationships/font" Target="fonts/HelveticaNeue-bold.fntdata"/><Relationship Id="rId42" Type="http://schemas.openxmlformats.org/officeDocument/2006/relationships/slide" Target="slides/slide36.xml"/><Relationship Id="rId86" Type="http://schemas.openxmlformats.org/officeDocument/2006/relationships/font" Target="fonts/GillSans-regular.fntdata"/><Relationship Id="rId41" Type="http://schemas.openxmlformats.org/officeDocument/2006/relationships/slide" Target="slides/slide35.xml"/><Relationship Id="rId85" Type="http://schemas.openxmlformats.org/officeDocument/2006/relationships/font" Target="fonts/HelveticaNeue-boldItalic.fntdata"/><Relationship Id="rId44" Type="http://schemas.openxmlformats.org/officeDocument/2006/relationships/slide" Target="slides/slide38.xml"/><Relationship Id="rId43" Type="http://schemas.openxmlformats.org/officeDocument/2006/relationships/slide" Target="slides/slide37.xml"/><Relationship Id="rId87" Type="http://schemas.openxmlformats.org/officeDocument/2006/relationships/font" Target="fonts/GillSans-bold.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MerriweatherSans-italic.fntdata"/><Relationship Id="rId82" Type="http://schemas.openxmlformats.org/officeDocument/2006/relationships/font" Target="fonts/HelveticaNeue-regular.fntdata"/><Relationship Id="rId81" Type="http://schemas.openxmlformats.org/officeDocument/2006/relationships/font" Target="fonts/Merriweather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MerriweatherSans-bold.fntdata"/><Relationship Id="rId34" Type="http://schemas.openxmlformats.org/officeDocument/2006/relationships/slide" Target="slides/slide28.xml"/><Relationship Id="rId78" Type="http://schemas.openxmlformats.org/officeDocument/2006/relationships/font" Target="fonts/MerriweatherSans-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 name="Shape 16"/>
        <p:cNvGrpSpPr/>
        <p:nvPr/>
      </p:nvGrpSpPr>
      <p:grpSpPr>
        <a:xfrm>
          <a:off x="0" y="0"/>
          <a:ext cx="0" cy="0"/>
          <a:chOff x="0" y="0"/>
          <a:chExt cx="0" cy="0"/>
        </a:xfrm>
      </p:grpSpPr>
      <p:sp>
        <p:nvSpPr>
          <p:cNvPr id="17" name="Google Shape;17;g504df4658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 name="Google Shape;18;g504df46586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https://www.geeksforgeeks.org/topological-sorting/</a:t>
            </a:r>
            <a:endParaRPr/>
          </a:p>
          <a:p>
            <a:pPr indent="0" lvl="0" marL="0" rtl="0" algn="l">
              <a:spcBef>
                <a:spcPts val="0"/>
              </a:spcBef>
              <a:spcAft>
                <a:spcPts val="0"/>
              </a:spcAft>
              <a:buNone/>
            </a:pPr>
            <a:r>
              <a:rPr lang="en-US"/>
              <a:t>https://www.geeksforgeeks.org/topological-sorting-indegree-based-solution/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 name="Shape 22"/>
        <p:cNvGrpSpPr/>
        <p:nvPr/>
      </p:nvGrpSpPr>
      <p:grpSpPr>
        <a:xfrm>
          <a:off x="0" y="0"/>
          <a:ext cx="0" cy="0"/>
          <a:chOff x="0" y="0"/>
          <a:chExt cx="0" cy="0"/>
        </a:xfrm>
      </p:grpSpPr>
      <p:sp>
        <p:nvSpPr>
          <p:cNvPr id="23" name="Google Shape;23;g504df46586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 name="Google Shape;24;g504df46586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 name="Google Shape;3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9" name="Google Shape;539;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3" name="Google Shape;593;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7" name="Google Shape;627;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2" name="Google Shape;652;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7" name="Google Shape;677;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7" name="Google Shape;727;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2" name="Google Shape;752;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7" name="Google Shape;777;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2" name="Google Shape;802;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7" name="Google Shape;827;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2" name="Google Shape;852;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7" name="Google Shape;877;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2" name="Google Shape;902;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Google Shape;926;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7" name="Google Shape;927;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Google Shape;951;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2" name="Google Shape;952;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5" name="Shape 975"/>
        <p:cNvGrpSpPr/>
        <p:nvPr/>
      </p:nvGrpSpPr>
      <p:grpSpPr>
        <a:xfrm>
          <a:off x="0" y="0"/>
          <a:ext cx="0" cy="0"/>
          <a:chOff x="0" y="0"/>
          <a:chExt cx="0" cy="0"/>
        </a:xfrm>
      </p:grpSpPr>
      <p:sp>
        <p:nvSpPr>
          <p:cNvPr id="976" name="Google Shape;976;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7" name="Google Shape;977;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0" name="Shape 1000"/>
        <p:cNvGrpSpPr/>
        <p:nvPr/>
      </p:nvGrpSpPr>
      <p:grpSpPr>
        <a:xfrm>
          <a:off x="0" y="0"/>
          <a:ext cx="0" cy="0"/>
          <a:chOff x="0" y="0"/>
          <a:chExt cx="0" cy="0"/>
        </a:xfrm>
      </p:grpSpPr>
      <p:sp>
        <p:nvSpPr>
          <p:cNvPr id="1001" name="Google Shape;1001;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2" name="Google Shape;1002;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Google Shape;1026;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7" name="Google Shape;1027;p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2" name="Google Shape;1052;p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5" name="Shape 1075"/>
        <p:cNvGrpSpPr/>
        <p:nvPr/>
      </p:nvGrpSpPr>
      <p:grpSpPr>
        <a:xfrm>
          <a:off x="0" y="0"/>
          <a:ext cx="0" cy="0"/>
          <a:chOff x="0" y="0"/>
          <a:chExt cx="0" cy="0"/>
        </a:xfrm>
      </p:grpSpPr>
      <p:sp>
        <p:nvSpPr>
          <p:cNvPr id="1076" name="Google Shape;107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7" name="Google Shape;1077;p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Google Shape;110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2" name="Google Shape;1102;p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5" name="Shape 1125"/>
        <p:cNvGrpSpPr/>
        <p:nvPr/>
      </p:nvGrpSpPr>
      <p:grpSpPr>
        <a:xfrm>
          <a:off x="0" y="0"/>
          <a:ext cx="0" cy="0"/>
          <a:chOff x="0" y="0"/>
          <a:chExt cx="0" cy="0"/>
        </a:xfrm>
      </p:grpSpPr>
      <p:sp>
        <p:nvSpPr>
          <p:cNvPr id="1126" name="Google Shape;1126;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7" name="Google Shape;1127;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Google Shape;1151;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2" name="Google Shape;1152;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5" name="Shape 1175"/>
        <p:cNvGrpSpPr/>
        <p:nvPr/>
      </p:nvGrpSpPr>
      <p:grpSpPr>
        <a:xfrm>
          <a:off x="0" y="0"/>
          <a:ext cx="0" cy="0"/>
          <a:chOff x="0" y="0"/>
          <a:chExt cx="0" cy="0"/>
        </a:xfrm>
      </p:grpSpPr>
      <p:sp>
        <p:nvSpPr>
          <p:cNvPr id="1176" name="Google Shape;1176;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7" name="Google Shape;1177;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2" name="Google Shape;1202;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5" name="Shape 1225"/>
        <p:cNvGrpSpPr/>
        <p:nvPr/>
      </p:nvGrpSpPr>
      <p:grpSpPr>
        <a:xfrm>
          <a:off x="0" y="0"/>
          <a:ext cx="0" cy="0"/>
          <a:chOff x="0" y="0"/>
          <a:chExt cx="0" cy="0"/>
        </a:xfrm>
      </p:grpSpPr>
      <p:sp>
        <p:nvSpPr>
          <p:cNvPr id="1226" name="Google Shape;1226;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7" name="Google Shape;1227;p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2" name="Google Shape;1252;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5" name="Shape 1275"/>
        <p:cNvGrpSpPr/>
        <p:nvPr/>
      </p:nvGrpSpPr>
      <p:grpSpPr>
        <a:xfrm>
          <a:off x="0" y="0"/>
          <a:ext cx="0" cy="0"/>
          <a:chOff x="0" y="0"/>
          <a:chExt cx="0" cy="0"/>
        </a:xfrm>
      </p:grpSpPr>
      <p:sp>
        <p:nvSpPr>
          <p:cNvPr id="1276" name="Google Shape;1276;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7" name="Google Shape;1277;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0" name="Shape 1300"/>
        <p:cNvGrpSpPr/>
        <p:nvPr/>
      </p:nvGrpSpPr>
      <p:grpSpPr>
        <a:xfrm>
          <a:off x="0" y="0"/>
          <a:ext cx="0" cy="0"/>
          <a:chOff x="0" y="0"/>
          <a:chExt cx="0" cy="0"/>
        </a:xfrm>
      </p:grpSpPr>
      <p:sp>
        <p:nvSpPr>
          <p:cNvPr id="1301" name="Google Shape;1301;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2" name="Google Shape;1302;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5" name="Shape 1325"/>
        <p:cNvGrpSpPr/>
        <p:nvPr/>
      </p:nvGrpSpPr>
      <p:grpSpPr>
        <a:xfrm>
          <a:off x="0" y="0"/>
          <a:ext cx="0" cy="0"/>
          <a:chOff x="0" y="0"/>
          <a:chExt cx="0" cy="0"/>
        </a:xfrm>
      </p:grpSpPr>
      <p:sp>
        <p:nvSpPr>
          <p:cNvPr id="1326" name="Google Shape;1326;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7" name="Google Shape;1327;p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0" name="Shape 1350"/>
        <p:cNvGrpSpPr/>
        <p:nvPr/>
      </p:nvGrpSpPr>
      <p:grpSpPr>
        <a:xfrm>
          <a:off x="0" y="0"/>
          <a:ext cx="0" cy="0"/>
          <a:chOff x="0" y="0"/>
          <a:chExt cx="0" cy="0"/>
        </a:xfrm>
      </p:grpSpPr>
      <p:sp>
        <p:nvSpPr>
          <p:cNvPr id="1351" name="Google Shape;1351;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2" name="Google Shape;1352;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5" name="Shape 1375"/>
        <p:cNvGrpSpPr/>
        <p:nvPr/>
      </p:nvGrpSpPr>
      <p:grpSpPr>
        <a:xfrm>
          <a:off x="0" y="0"/>
          <a:ext cx="0" cy="0"/>
          <a:chOff x="0" y="0"/>
          <a:chExt cx="0" cy="0"/>
        </a:xfrm>
      </p:grpSpPr>
      <p:sp>
        <p:nvSpPr>
          <p:cNvPr id="1376" name="Google Shape;1376;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7" name="Google Shape;1377;p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0" name="Shape 1400"/>
        <p:cNvGrpSpPr/>
        <p:nvPr/>
      </p:nvGrpSpPr>
      <p:grpSpPr>
        <a:xfrm>
          <a:off x="0" y="0"/>
          <a:ext cx="0" cy="0"/>
          <a:chOff x="0" y="0"/>
          <a:chExt cx="0" cy="0"/>
        </a:xfrm>
      </p:grpSpPr>
      <p:sp>
        <p:nvSpPr>
          <p:cNvPr id="1401" name="Google Shape;1401;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2" name="Google Shape;140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7" name="Shape 1407"/>
        <p:cNvGrpSpPr/>
        <p:nvPr/>
      </p:nvGrpSpPr>
      <p:grpSpPr>
        <a:xfrm>
          <a:off x="0" y="0"/>
          <a:ext cx="0" cy="0"/>
          <a:chOff x="0" y="0"/>
          <a:chExt cx="0" cy="0"/>
        </a:xfrm>
      </p:grpSpPr>
      <p:sp>
        <p:nvSpPr>
          <p:cNvPr id="1408" name="Google Shape;1408;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9" name="Google Shape;140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3" name="Shape 1413"/>
        <p:cNvGrpSpPr/>
        <p:nvPr/>
      </p:nvGrpSpPr>
      <p:grpSpPr>
        <a:xfrm>
          <a:off x="0" y="0"/>
          <a:ext cx="0" cy="0"/>
          <a:chOff x="0" y="0"/>
          <a:chExt cx="0" cy="0"/>
        </a:xfrm>
      </p:grpSpPr>
      <p:sp>
        <p:nvSpPr>
          <p:cNvPr id="1414" name="Google Shape;1414;g504df46586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5" name="Google Shape;1415;g504df4658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0" name="Shape 1420"/>
        <p:cNvGrpSpPr/>
        <p:nvPr/>
      </p:nvGrpSpPr>
      <p:grpSpPr>
        <a:xfrm>
          <a:off x="0" y="0"/>
          <a:ext cx="0" cy="0"/>
          <a:chOff x="0" y="0"/>
          <a:chExt cx="0" cy="0"/>
        </a:xfrm>
      </p:grpSpPr>
      <p:sp>
        <p:nvSpPr>
          <p:cNvPr id="1421" name="Google Shape;1421;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2" name="Google Shape;142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7" name="Shape 1427"/>
        <p:cNvGrpSpPr/>
        <p:nvPr/>
      </p:nvGrpSpPr>
      <p:grpSpPr>
        <a:xfrm>
          <a:off x="0" y="0"/>
          <a:ext cx="0" cy="0"/>
          <a:chOff x="0" y="0"/>
          <a:chExt cx="0" cy="0"/>
        </a:xfrm>
      </p:grpSpPr>
      <p:sp>
        <p:nvSpPr>
          <p:cNvPr id="1428" name="Google Shape;1428;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9" name="Google Shape;142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stitial" showMasterSp="0">
  <p:cSld name="Interstitial">
    <p:bg>
      <p:bgPr>
        <a:solidFill>
          <a:schemeClr val="accent1"/>
        </a:solidFill>
      </p:bgPr>
    </p:bg>
    <p:spTree>
      <p:nvGrpSpPr>
        <p:cNvPr id="7" name="Shape 7"/>
        <p:cNvGrpSpPr/>
        <p:nvPr/>
      </p:nvGrpSpPr>
      <p:grpSpPr>
        <a:xfrm>
          <a:off x="0" y="0"/>
          <a:ext cx="0" cy="0"/>
          <a:chOff x="0" y="0"/>
          <a:chExt cx="0" cy="0"/>
        </a:xfrm>
      </p:grpSpPr>
      <p:sp>
        <p:nvSpPr>
          <p:cNvPr id="8" name="Google Shape;8;p2"/>
          <p:cNvSpPr txBox="1"/>
          <p:nvPr>
            <p:ph type="title"/>
          </p:nvPr>
        </p:nvSpPr>
        <p:spPr>
          <a:xfrm>
            <a:off x="1524000" y="5715000"/>
            <a:ext cx="21336000" cy="2286000"/>
          </a:xfrm>
          <a:prstGeom prst="rect">
            <a:avLst/>
          </a:prstGeom>
          <a:noFill/>
          <a:ln>
            <a:noFill/>
          </a:ln>
        </p:spPr>
        <p:txBody>
          <a:bodyPr anchorCtr="0" anchor="ctr" bIns="0" lIns="0" spcFirstLastPara="1" rIns="0" wrap="square" tIns="0"/>
          <a:lstStyle>
            <a:lvl1pPr lvl="0" marR="0" rtl="0" algn="ctr">
              <a:spcBef>
                <a:spcPts val="0"/>
              </a:spcBef>
              <a:spcAft>
                <a:spcPts val="0"/>
              </a:spcAft>
              <a:buSzPts val="1400"/>
              <a:buNone/>
              <a:defRPr b="0" i="0" sz="120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agraph Subtitle" showMasterSp="0">
  <p:cSld name="Paragraph Subtitle">
    <p:bg>
      <p:bgPr>
        <a:solidFill>
          <a:schemeClr val="lt2"/>
        </a:solidFill>
      </p:bgPr>
    </p:bg>
    <p:spTree>
      <p:nvGrpSpPr>
        <p:cNvPr id="9" name="Shape 9"/>
        <p:cNvGrpSpPr/>
        <p:nvPr/>
      </p:nvGrpSpPr>
      <p:grpSpPr>
        <a:xfrm>
          <a:off x="0" y="0"/>
          <a:ext cx="0" cy="0"/>
          <a:chOff x="0" y="0"/>
          <a:chExt cx="0" cy="0"/>
        </a:xfrm>
      </p:grpSpPr>
      <p:sp>
        <p:nvSpPr>
          <p:cNvPr id="10" name="Google Shape;10;p3"/>
          <p:cNvSpPr txBox="1"/>
          <p:nvPr>
            <p:ph idx="1" type="body"/>
          </p:nvPr>
        </p:nvSpPr>
        <p:spPr>
          <a:xfrm>
            <a:off x="1524000" y="4826000"/>
            <a:ext cx="21336000" cy="6096000"/>
          </a:xfrm>
          <a:prstGeom prst="rect">
            <a:avLst/>
          </a:prstGeom>
          <a:noFill/>
          <a:ln>
            <a:noFill/>
          </a:ln>
        </p:spPr>
        <p:txBody>
          <a:bodyPr anchorCtr="0" anchor="t" bIns="0" lIns="0" spcFirstLastPara="1" rIns="0" wrap="square" tIns="0"/>
          <a:lstStyle>
            <a:lvl1pPr indent="-228600" lvl="0" marL="457200" marR="0" rtl="0" algn="l">
              <a:lnSpc>
                <a:spcPct val="120000"/>
              </a:lnSpc>
              <a:spcBef>
                <a:spcPts val="0"/>
              </a:spcBef>
              <a:spcAft>
                <a:spcPts val="0"/>
              </a:spcAft>
              <a:buClr>
                <a:srgbClr val="385998"/>
              </a:buClr>
              <a:buSzPts val="7000"/>
              <a:buFont typeface="Arial"/>
              <a:buNone/>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
        <p:nvSpPr>
          <p:cNvPr id="11" name="Google Shape;11;p3"/>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2" name="Google Shape;12;p3"/>
          <p:cNvSpPr txBox="1"/>
          <p:nvPr>
            <p:ph idx="2" type="body"/>
          </p:nvPr>
        </p:nvSpPr>
        <p:spPr>
          <a:xfrm>
            <a:off x="1524000" y="2921000"/>
            <a:ext cx="21336000" cy="1117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6000" u="none" cap="none" strike="noStrike">
                <a:solidFill>
                  <a:schemeClr val="accent6"/>
                </a:solidFill>
                <a:latin typeface="Arial"/>
                <a:ea typeface="Arial"/>
                <a:cs typeface="Arial"/>
                <a:sym typeface="Arial"/>
              </a:defRPr>
            </a:lvl1pPr>
            <a:lvl2pPr indent="-228600" lvl="1" marL="9144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2pPr>
            <a:lvl3pPr indent="-228600" lvl="2" marL="13716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3pPr>
            <a:lvl4pPr indent="-228600" lvl="3" marL="18288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4pPr>
            <a:lvl5pPr indent="-228600" lvl="4" marL="22860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showMasterSp="0">
  <p:cSld name="Bullet">
    <p:bg>
      <p:bgPr>
        <a:solidFill>
          <a:schemeClr val="lt2"/>
        </a:solidFill>
      </p:bgPr>
    </p:bg>
    <p:spTree>
      <p:nvGrpSpPr>
        <p:cNvPr id="13" name="Shape 13"/>
        <p:cNvGrpSpPr/>
        <p:nvPr/>
      </p:nvGrpSpPr>
      <p:grpSpPr>
        <a:xfrm>
          <a:off x="0" y="0"/>
          <a:ext cx="0" cy="0"/>
          <a:chOff x="0" y="0"/>
          <a:chExt cx="0" cy="0"/>
        </a:xfrm>
      </p:grpSpPr>
      <p:sp>
        <p:nvSpPr>
          <p:cNvPr id="14" name="Google Shape;14;p4"/>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5" name="Google Shape;15;p4"/>
          <p:cNvSpPr txBox="1"/>
          <p:nvPr>
            <p:ph idx="1" type="body"/>
          </p:nvPr>
        </p:nvSpPr>
        <p:spPr>
          <a:xfrm>
            <a:off x="1524000" y="3111500"/>
            <a:ext cx="21336000" cy="9525000"/>
          </a:xfrm>
          <a:prstGeom prst="rect">
            <a:avLst/>
          </a:prstGeom>
          <a:noFill/>
          <a:ln>
            <a:noFill/>
          </a:ln>
        </p:spPr>
        <p:txBody>
          <a:bodyPr anchorCtr="0" anchor="t" bIns="0" lIns="0" spcFirstLastPara="1" rIns="0" wrap="square" tIns="0"/>
          <a:lstStyle>
            <a:lvl1pPr indent="-673100" lvl="0" marL="457200" marR="0" rtl="0" algn="l">
              <a:lnSpc>
                <a:spcPct val="120000"/>
              </a:lnSpc>
              <a:spcBef>
                <a:spcPts val="0"/>
              </a:spcBef>
              <a:spcAft>
                <a:spcPts val="0"/>
              </a:spcAft>
              <a:buClr>
                <a:srgbClr val="385998"/>
              </a:buClr>
              <a:buSzPts val="7000"/>
              <a:buFont typeface="Arial"/>
              <a:buChar char="•"/>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5" name="Shape 5"/>
        <p:cNvGrpSpPr/>
        <p:nvPr/>
      </p:nvGrpSpPr>
      <p:grpSpPr>
        <a:xfrm>
          <a:off x="0" y="0"/>
          <a:ext cx="0" cy="0"/>
          <a:chOff x="0" y="0"/>
          <a:chExt cx="0" cy="0"/>
        </a:xfrm>
      </p:grpSpPr>
      <p:pic>
        <p:nvPicPr>
          <p:cNvPr descr="Wordmark-Cover.pdf" id="6" name="Google Shape;6;p1"/>
          <p:cNvPicPr preferRelativeResize="0"/>
          <p:nvPr/>
        </p:nvPicPr>
        <p:blipFill rotWithShape="1">
          <a:blip r:embed="rId1">
            <a:alphaModFix/>
          </a:blip>
          <a:srcRect b="0" l="0" r="0" t="0"/>
          <a:stretch/>
        </p:blipFill>
        <p:spPr>
          <a:xfrm>
            <a:off x="7137696" y="5080000"/>
            <a:ext cx="10106526" cy="3556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s://repl.it/@dsyang/topologicalsort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 name="Shape 19"/>
        <p:cNvGrpSpPr/>
        <p:nvPr/>
      </p:nvGrpSpPr>
      <p:grpSpPr>
        <a:xfrm>
          <a:off x="0" y="0"/>
          <a:ext cx="0" cy="0"/>
          <a:chOff x="0" y="0"/>
          <a:chExt cx="0" cy="0"/>
        </a:xfrm>
      </p:grpSpPr>
      <p:sp>
        <p:nvSpPr>
          <p:cNvPr id="20" name="Google Shape;20;p5"/>
          <p:cNvSpPr txBox="1"/>
          <p:nvPr>
            <p:ph idx="1" type="body"/>
          </p:nvPr>
        </p:nvSpPr>
        <p:spPr>
          <a:xfrm>
            <a:off x="1524000" y="4826000"/>
            <a:ext cx="21336000" cy="6096000"/>
          </a:xfrm>
          <a:prstGeom prst="rect">
            <a:avLst/>
          </a:prstGeom>
        </p:spPr>
        <p:txBody>
          <a:bodyPr anchorCtr="0" anchor="t" bIns="0" lIns="0" spcFirstLastPara="1" rIns="0" wrap="square" tIns="0">
            <a:noAutofit/>
          </a:bodyPr>
          <a:lstStyle/>
          <a:p>
            <a:pPr indent="-673100" lvl="0" marL="457200" rtl="0" algn="l">
              <a:spcBef>
                <a:spcPts val="0"/>
              </a:spcBef>
              <a:spcAft>
                <a:spcPts val="0"/>
              </a:spcAft>
              <a:buSzPts val="7000"/>
              <a:buChar char="-"/>
            </a:pPr>
            <a:r>
              <a:rPr lang="en-US"/>
              <a:t>HW2 is due on 2/26/19</a:t>
            </a:r>
            <a:endParaRPr/>
          </a:p>
          <a:p>
            <a:pPr indent="-673100" lvl="0" marL="457200" rtl="0" algn="l">
              <a:spcBef>
                <a:spcPts val="0"/>
              </a:spcBef>
              <a:spcAft>
                <a:spcPts val="0"/>
              </a:spcAft>
              <a:buSzPts val="7000"/>
              <a:buChar char="-"/>
            </a:pPr>
            <a:r>
              <a:rPr lang="en-US"/>
              <a:t>Extra Credit Problems are out on iLearn</a:t>
            </a:r>
            <a:endParaRPr/>
          </a:p>
          <a:p>
            <a:pPr indent="-673100" lvl="0" marL="457200" rtl="0" algn="l">
              <a:spcBef>
                <a:spcPts val="0"/>
              </a:spcBef>
              <a:spcAft>
                <a:spcPts val="0"/>
              </a:spcAft>
              <a:buSzPts val="7000"/>
              <a:buChar char="-"/>
            </a:pPr>
            <a:r>
              <a:rPr lang="en-US"/>
              <a:t>Respond to @andy’s review session question on slack</a:t>
            </a:r>
            <a:endParaRPr/>
          </a:p>
          <a:p>
            <a:pPr indent="-673100" lvl="0" marL="457200" rtl="0" algn="l">
              <a:spcBef>
                <a:spcPts val="0"/>
              </a:spcBef>
              <a:spcAft>
                <a:spcPts val="0"/>
              </a:spcAft>
              <a:buSzPts val="7000"/>
              <a:buChar char="-"/>
            </a:pPr>
            <a:r>
              <a:rPr lang="en-US"/>
              <a:t>CSUMB Career Fair is tomorrow!</a:t>
            </a:r>
            <a:endParaRPr/>
          </a:p>
        </p:txBody>
      </p:sp>
      <p:sp>
        <p:nvSpPr>
          <p:cNvPr id="21" name="Google Shape;21;p5"/>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Announcements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4"/>
          <p:cNvSpPr txBox="1"/>
          <p:nvPr>
            <p:ph idx="1" type="body"/>
          </p:nvPr>
        </p:nvSpPr>
        <p:spPr>
          <a:xfrm>
            <a:off x="1524000" y="4079875"/>
            <a:ext cx="21336000"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Task scheduling with dependency resolution is a common problem, not just in real-world scenarios we might wish to solve algorithmically, but in software itself.</a:t>
            </a:r>
            <a:endParaRPr/>
          </a:p>
          <a:p>
            <a:pPr indent="0" lvl="0" marL="0" rtl="0" algn="l">
              <a:lnSpc>
                <a:spcPct val="120000"/>
              </a:lnSpc>
              <a:spcBef>
                <a:spcPts val="0"/>
              </a:spcBef>
              <a:spcAft>
                <a:spcPts val="0"/>
              </a:spcAft>
              <a:buClr>
                <a:srgbClr val="385998"/>
              </a:buClr>
              <a:buSzPts val="6000"/>
              <a:buFont typeface="Arial"/>
              <a:buNone/>
            </a:pPr>
            <a:r>
              <a:rPr lang="en-US" sz="6000"/>
              <a:t>For example,</a:t>
            </a:r>
            <a:endParaRPr/>
          </a:p>
          <a:p>
            <a:pPr indent="-857250" lvl="0" marL="857250" rtl="0" algn="l">
              <a:lnSpc>
                <a:spcPct val="120000"/>
              </a:lnSpc>
              <a:spcBef>
                <a:spcPts val="0"/>
              </a:spcBef>
              <a:spcAft>
                <a:spcPts val="0"/>
              </a:spcAft>
              <a:buSzPts val="6000"/>
              <a:buFont typeface="Arial"/>
              <a:buChar char="•"/>
            </a:pPr>
            <a:r>
              <a:rPr lang="en-US" sz="6000"/>
              <a:t>Code compilation</a:t>
            </a:r>
            <a:endParaRPr/>
          </a:p>
          <a:p>
            <a:pPr indent="-857250" lvl="0" marL="857250" rtl="0" algn="l">
              <a:lnSpc>
                <a:spcPct val="120000"/>
              </a:lnSpc>
              <a:spcBef>
                <a:spcPts val="0"/>
              </a:spcBef>
              <a:spcAft>
                <a:spcPts val="0"/>
              </a:spcAft>
              <a:buSzPts val="6000"/>
              <a:buFont typeface="Arial"/>
              <a:buChar char="•"/>
            </a:pPr>
            <a:r>
              <a:rPr lang="en-US" sz="6000"/>
              <a:t>Data serialization/de-serialization</a:t>
            </a:r>
            <a:endParaRPr/>
          </a:p>
          <a:p>
            <a:pPr indent="-857250" lvl="0" marL="857250" rtl="0" algn="l">
              <a:lnSpc>
                <a:spcPct val="120000"/>
              </a:lnSpc>
              <a:spcBef>
                <a:spcPts val="0"/>
              </a:spcBef>
              <a:spcAft>
                <a:spcPts val="0"/>
              </a:spcAft>
              <a:buSzPts val="6000"/>
              <a:buFont typeface="Arial"/>
              <a:buChar char="•"/>
            </a:pPr>
            <a:r>
              <a:rPr lang="en-US" sz="6000"/>
              <a:t>Software updates</a:t>
            </a:r>
            <a:endParaRPr/>
          </a:p>
          <a:p>
            <a:pPr indent="0" lvl="0" marL="0" rtl="0" algn="l">
              <a:lnSpc>
                <a:spcPct val="120000"/>
              </a:lnSpc>
              <a:spcBef>
                <a:spcPts val="0"/>
              </a:spcBef>
              <a:spcAft>
                <a:spcPts val="0"/>
              </a:spcAft>
              <a:buClr>
                <a:srgbClr val="385998"/>
              </a:buClr>
              <a:buSzPts val="6000"/>
              <a:buFont typeface="Arial"/>
              <a:buNone/>
            </a:pPr>
            <a:r>
              <a:t/>
            </a:r>
            <a:endParaRPr sz="6000"/>
          </a:p>
        </p:txBody>
      </p:sp>
      <p:sp>
        <p:nvSpPr>
          <p:cNvPr id="82" name="Google Shape;82;p1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83" name="Google Shape;83;p1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Motivation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idx="1" type="body"/>
          </p:nvPr>
        </p:nvSpPr>
        <p:spPr>
          <a:xfrm>
            <a:off x="1523999" y="4079875"/>
            <a:ext cx="10133533"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We can solve a problem of this type by representing it as a graph and finding a topological sort.</a:t>
            </a:r>
            <a:endParaRPr/>
          </a:p>
        </p:txBody>
      </p:sp>
      <p:sp>
        <p:nvSpPr>
          <p:cNvPr id="89" name="Google Shape;89;p1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90" name="Google Shape;90;p1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Motivation</a:t>
            </a:r>
            <a:endParaRPr/>
          </a:p>
        </p:txBody>
      </p:sp>
      <p:sp>
        <p:nvSpPr>
          <p:cNvPr id="91" name="Google Shape;91;p15"/>
          <p:cNvSpPr/>
          <p:nvPr/>
        </p:nvSpPr>
        <p:spPr>
          <a:xfrm>
            <a:off x="11833123" y="67818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Midterm</a:t>
            </a:r>
            <a:endParaRPr/>
          </a:p>
        </p:txBody>
      </p:sp>
      <p:sp>
        <p:nvSpPr>
          <p:cNvPr id="92" name="Google Shape;92;p15"/>
          <p:cNvSpPr/>
          <p:nvPr/>
        </p:nvSpPr>
        <p:spPr>
          <a:xfrm>
            <a:off x="15112180" y="40386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Homework</a:t>
            </a:r>
            <a:endParaRPr/>
          </a:p>
        </p:txBody>
      </p:sp>
      <p:sp>
        <p:nvSpPr>
          <p:cNvPr id="93" name="Google Shape;93;p15"/>
          <p:cNvSpPr/>
          <p:nvPr/>
        </p:nvSpPr>
        <p:spPr>
          <a:xfrm>
            <a:off x="19094245" y="4784076"/>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Lecture Review</a:t>
            </a:r>
            <a:endParaRPr/>
          </a:p>
        </p:txBody>
      </p:sp>
      <p:sp>
        <p:nvSpPr>
          <p:cNvPr id="94" name="Google Shape;94;p15"/>
          <p:cNvSpPr/>
          <p:nvPr/>
        </p:nvSpPr>
        <p:spPr>
          <a:xfrm>
            <a:off x="15112180" y="9767767"/>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CST205 Project</a:t>
            </a:r>
            <a:endParaRPr/>
          </a:p>
        </p:txBody>
      </p:sp>
      <p:sp>
        <p:nvSpPr>
          <p:cNvPr id="95" name="Google Shape;95;p15"/>
          <p:cNvSpPr/>
          <p:nvPr/>
        </p:nvSpPr>
        <p:spPr>
          <a:xfrm>
            <a:off x="19094245" y="8461255"/>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Friends!</a:t>
            </a:r>
            <a:endParaRPr/>
          </a:p>
        </p:txBody>
      </p:sp>
      <p:cxnSp>
        <p:nvCxnSpPr>
          <p:cNvPr id="96" name="Google Shape;96;p15"/>
          <p:cNvCxnSpPr>
            <a:endCxn id="91" idx="7"/>
          </p:cNvCxnSpPr>
          <p:nvPr/>
        </p:nvCxnSpPr>
        <p:spPr>
          <a:xfrm flipH="1">
            <a:off x="14174590" y="6314732"/>
            <a:ext cx="1161300" cy="868800"/>
          </a:xfrm>
          <a:prstGeom prst="straightConnector1">
            <a:avLst/>
          </a:prstGeom>
          <a:noFill/>
          <a:ln cap="flat" cmpd="sng" w="38100">
            <a:solidFill>
              <a:srgbClr val="000000"/>
            </a:solidFill>
            <a:prstDash val="solid"/>
            <a:miter lim="400000"/>
            <a:headEnd len="sm" w="sm" type="none"/>
            <a:tailEnd len="med" w="med" type="triangle"/>
          </a:ln>
        </p:spPr>
      </p:cxnSp>
      <p:cxnSp>
        <p:nvCxnSpPr>
          <p:cNvPr id="97" name="Google Shape;97;p15"/>
          <p:cNvCxnSpPr/>
          <p:nvPr/>
        </p:nvCxnSpPr>
        <p:spPr>
          <a:xfrm flipH="1">
            <a:off x="14576322" y="6781800"/>
            <a:ext cx="4517923" cy="1074895"/>
          </a:xfrm>
          <a:prstGeom prst="straightConnector1">
            <a:avLst/>
          </a:prstGeom>
          <a:noFill/>
          <a:ln cap="flat" cmpd="sng" w="38100">
            <a:solidFill>
              <a:srgbClr val="000000"/>
            </a:solidFill>
            <a:prstDash val="solid"/>
            <a:miter lim="400000"/>
            <a:headEnd len="sm" w="sm" type="none"/>
            <a:tailEnd len="med" w="med" type="triangle"/>
          </a:ln>
        </p:spPr>
      </p:cxnSp>
      <p:cxnSp>
        <p:nvCxnSpPr>
          <p:cNvPr id="98" name="Google Shape;98;p15"/>
          <p:cNvCxnSpPr/>
          <p:nvPr/>
        </p:nvCxnSpPr>
        <p:spPr>
          <a:xfrm rot="10800000">
            <a:off x="17853028" y="5622925"/>
            <a:ext cx="1238866" cy="193098"/>
          </a:xfrm>
          <a:prstGeom prst="straightConnector1">
            <a:avLst/>
          </a:prstGeom>
          <a:noFill/>
          <a:ln cap="flat" cmpd="sng" w="38100">
            <a:solidFill>
              <a:srgbClr val="000000"/>
            </a:solidFill>
            <a:prstDash val="solid"/>
            <a:miter lim="400000"/>
            <a:headEnd len="sm" w="sm" type="none"/>
            <a:tailEnd len="med" w="med" type="triangle"/>
          </a:ln>
        </p:spPr>
      </p:cxnSp>
      <p:cxnSp>
        <p:nvCxnSpPr>
          <p:cNvPr id="99" name="Google Shape;99;p15"/>
          <p:cNvCxnSpPr/>
          <p:nvPr/>
        </p:nvCxnSpPr>
        <p:spPr>
          <a:xfrm flipH="1" rot="10800000">
            <a:off x="17855380" y="10158280"/>
            <a:ext cx="1238865" cy="732617"/>
          </a:xfrm>
          <a:prstGeom prst="straightConnector1">
            <a:avLst/>
          </a:prstGeom>
          <a:noFill/>
          <a:ln cap="flat" cmpd="sng" w="38100">
            <a:solidFill>
              <a:srgbClr val="000000"/>
            </a:solidFill>
            <a:prstDash val="solid"/>
            <a:miter lim="400000"/>
            <a:headEnd len="sm" w="sm" type="none"/>
            <a:tailEnd len="med" w="med" type="triangle"/>
          </a:ln>
        </p:spPr>
      </p:cxnSp>
      <p:cxnSp>
        <p:nvCxnSpPr>
          <p:cNvPr id="100" name="Google Shape;100;p15"/>
          <p:cNvCxnSpPr/>
          <p:nvPr/>
        </p:nvCxnSpPr>
        <p:spPr>
          <a:xfrm>
            <a:off x="14576323" y="8602171"/>
            <a:ext cx="4517922" cy="698437"/>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1523999" y="4079875"/>
            <a:ext cx="10133533"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A </a:t>
            </a:r>
            <a:r>
              <a:rPr b="1" lang="en-US" sz="6000"/>
              <a:t>topological sorting </a:t>
            </a:r>
            <a:r>
              <a:rPr lang="en-US" sz="6000"/>
              <a:t>of a graph is an ordering of the vertices in which, for every directed edge AB (A</a:t>
            </a:r>
            <a:r>
              <a:rPr lang="en-US"/>
              <a:t>→</a:t>
            </a:r>
            <a:r>
              <a:rPr lang="en-US" sz="6000"/>
              <a:t>B), A comes before B in the ordering.</a:t>
            </a:r>
            <a:endParaRPr/>
          </a:p>
        </p:txBody>
      </p:sp>
      <p:sp>
        <p:nvSpPr>
          <p:cNvPr id="106" name="Google Shape;106;p1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07" name="Google Shape;107;p1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Definition</a:t>
            </a:r>
            <a:endParaRPr/>
          </a:p>
        </p:txBody>
      </p:sp>
      <p:sp>
        <p:nvSpPr>
          <p:cNvPr id="108" name="Google Shape;108;p16"/>
          <p:cNvSpPr/>
          <p:nvPr/>
        </p:nvSpPr>
        <p:spPr>
          <a:xfrm>
            <a:off x="11833123" y="67818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Midterm</a:t>
            </a:r>
            <a:endParaRPr/>
          </a:p>
        </p:txBody>
      </p:sp>
      <p:sp>
        <p:nvSpPr>
          <p:cNvPr id="109" name="Google Shape;109;p16"/>
          <p:cNvSpPr/>
          <p:nvPr/>
        </p:nvSpPr>
        <p:spPr>
          <a:xfrm>
            <a:off x="15112180" y="40386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Homework</a:t>
            </a:r>
            <a:endParaRPr/>
          </a:p>
        </p:txBody>
      </p:sp>
      <p:sp>
        <p:nvSpPr>
          <p:cNvPr id="110" name="Google Shape;110;p16"/>
          <p:cNvSpPr/>
          <p:nvPr/>
        </p:nvSpPr>
        <p:spPr>
          <a:xfrm>
            <a:off x="19094245" y="4784076"/>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Lecture Review</a:t>
            </a:r>
            <a:endParaRPr/>
          </a:p>
        </p:txBody>
      </p:sp>
      <p:sp>
        <p:nvSpPr>
          <p:cNvPr id="111" name="Google Shape;111;p16"/>
          <p:cNvSpPr/>
          <p:nvPr/>
        </p:nvSpPr>
        <p:spPr>
          <a:xfrm>
            <a:off x="15112180" y="9767767"/>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CST205 Project</a:t>
            </a:r>
            <a:endParaRPr/>
          </a:p>
        </p:txBody>
      </p:sp>
      <p:sp>
        <p:nvSpPr>
          <p:cNvPr id="112" name="Google Shape;112;p16"/>
          <p:cNvSpPr/>
          <p:nvPr/>
        </p:nvSpPr>
        <p:spPr>
          <a:xfrm>
            <a:off x="19094245" y="8461255"/>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Friends!</a:t>
            </a:r>
            <a:endParaRPr/>
          </a:p>
        </p:txBody>
      </p:sp>
      <p:cxnSp>
        <p:nvCxnSpPr>
          <p:cNvPr id="113" name="Google Shape;113;p16"/>
          <p:cNvCxnSpPr>
            <a:endCxn id="108" idx="7"/>
          </p:cNvCxnSpPr>
          <p:nvPr/>
        </p:nvCxnSpPr>
        <p:spPr>
          <a:xfrm flipH="1">
            <a:off x="14174590" y="6314732"/>
            <a:ext cx="1161300" cy="868800"/>
          </a:xfrm>
          <a:prstGeom prst="straightConnector1">
            <a:avLst/>
          </a:prstGeom>
          <a:noFill/>
          <a:ln cap="flat" cmpd="sng" w="38100">
            <a:solidFill>
              <a:srgbClr val="000000"/>
            </a:solidFill>
            <a:prstDash val="solid"/>
            <a:miter lim="400000"/>
            <a:headEnd len="sm" w="sm" type="none"/>
            <a:tailEnd len="med" w="med" type="triangle"/>
          </a:ln>
        </p:spPr>
      </p:cxnSp>
      <p:cxnSp>
        <p:nvCxnSpPr>
          <p:cNvPr id="114" name="Google Shape;114;p16"/>
          <p:cNvCxnSpPr/>
          <p:nvPr/>
        </p:nvCxnSpPr>
        <p:spPr>
          <a:xfrm flipH="1">
            <a:off x="14576322" y="6781800"/>
            <a:ext cx="4517923" cy="1074895"/>
          </a:xfrm>
          <a:prstGeom prst="straightConnector1">
            <a:avLst/>
          </a:prstGeom>
          <a:noFill/>
          <a:ln cap="flat" cmpd="sng" w="38100">
            <a:solidFill>
              <a:srgbClr val="000000"/>
            </a:solidFill>
            <a:prstDash val="solid"/>
            <a:miter lim="400000"/>
            <a:headEnd len="sm" w="sm" type="none"/>
            <a:tailEnd len="med" w="med" type="triangle"/>
          </a:ln>
        </p:spPr>
      </p:cxnSp>
      <p:cxnSp>
        <p:nvCxnSpPr>
          <p:cNvPr id="115" name="Google Shape;115;p16"/>
          <p:cNvCxnSpPr/>
          <p:nvPr/>
        </p:nvCxnSpPr>
        <p:spPr>
          <a:xfrm rot="10800000">
            <a:off x="17853028" y="5622925"/>
            <a:ext cx="1238866" cy="193098"/>
          </a:xfrm>
          <a:prstGeom prst="straightConnector1">
            <a:avLst/>
          </a:prstGeom>
          <a:noFill/>
          <a:ln cap="flat" cmpd="sng" w="38100">
            <a:solidFill>
              <a:srgbClr val="000000"/>
            </a:solidFill>
            <a:prstDash val="solid"/>
            <a:miter lim="400000"/>
            <a:headEnd len="sm" w="sm" type="none"/>
            <a:tailEnd len="med" w="med" type="triangle"/>
          </a:ln>
        </p:spPr>
      </p:cxnSp>
      <p:cxnSp>
        <p:nvCxnSpPr>
          <p:cNvPr id="116" name="Google Shape;116;p16"/>
          <p:cNvCxnSpPr/>
          <p:nvPr/>
        </p:nvCxnSpPr>
        <p:spPr>
          <a:xfrm flipH="1" rot="10800000">
            <a:off x="17855380" y="10158280"/>
            <a:ext cx="1238865" cy="732617"/>
          </a:xfrm>
          <a:prstGeom prst="straightConnector1">
            <a:avLst/>
          </a:prstGeom>
          <a:noFill/>
          <a:ln cap="flat" cmpd="sng" w="38100">
            <a:solidFill>
              <a:srgbClr val="000000"/>
            </a:solidFill>
            <a:prstDash val="solid"/>
            <a:miter lim="400000"/>
            <a:headEnd len="sm" w="sm" type="none"/>
            <a:tailEnd len="med" w="med" type="triangle"/>
          </a:ln>
        </p:spPr>
      </p:cxnSp>
      <p:cxnSp>
        <p:nvCxnSpPr>
          <p:cNvPr id="117" name="Google Shape;117;p16"/>
          <p:cNvCxnSpPr/>
          <p:nvPr/>
        </p:nvCxnSpPr>
        <p:spPr>
          <a:xfrm>
            <a:off x="14576323" y="8602171"/>
            <a:ext cx="4517922" cy="698437"/>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idx="1" type="body"/>
          </p:nvPr>
        </p:nvSpPr>
        <p:spPr>
          <a:xfrm>
            <a:off x="1523999" y="4079875"/>
            <a:ext cx="10133533"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A </a:t>
            </a:r>
            <a:r>
              <a:rPr b="1" lang="en-US" sz="6000"/>
              <a:t>topological sorting </a:t>
            </a:r>
            <a:r>
              <a:rPr lang="en-US" sz="6000"/>
              <a:t>of a graph is an ordering of the vertices in which, for every directed edge AB (A</a:t>
            </a:r>
            <a:r>
              <a:rPr lang="en-US"/>
              <a:t>→</a:t>
            </a:r>
            <a:r>
              <a:rPr lang="en-US" sz="6000"/>
              <a:t>B), A comes before B in the ordering.</a:t>
            </a:r>
            <a:endParaRPr/>
          </a:p>
          <a:p>
            <a:pPr indent="0" lvl="0" marL="0" rtl="0" algn="l">
              <a:lnSpc>
                <a:spcPct val="120000"/>
              </a:lnSpc>
              <a:spcBef>
                <a:spcPts val="0"/>
              </a:spcBef>
              <a:spcAft>
                <a:spcPts val="0"/>
              </a:spcAft>
              <a:buClr>
                <a:srgbClr val="385998"/>
              </a:buClr>
              <a:buSzPts val="6000"/>
              <a:buFont typeface="Arial"/>
              <a:buNone/>
            </a:pPr>
            <a:r>
              <a:rPr i="1" lang="en-US" sz="6000"/>
              <a:t>There may be multiple possible topological sorts!</a:t>
            </a:r>
            <a:endParaRPr/>
          </a:p>
        </p:txBody>
      </p:sp>
      <p:sp>
        <p:nvSpPr>
          <p:cNvPr id="123" name="Google Shape;123;p1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24" name="Google Shape;124;p1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Definition</a:t>
            </a:r>
            <a:endParaRPr/>
          </a:p>
        </p:txBody>
      </p:sp>
      <p:sp>
        <p:nvSpPr>
          <p:cNvPr id="125" name="Google Shape;125;p17"/>
          <p:cNvSpPr/>
          <p:nvPr/>
        </p:nvSpPr>
        <p:spPr>
          <a:xfrm>
            <a:off x="11833123" y="67818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Midterm</a:t>
            </a:r>
            <a:endParaRPr/>
          </a:p>
        </p:txBody>
      </p:sp>
      <p:sp>
        <p:nvSpPr>
          <p:cNvPr id="126" name="Google Shape;126;p17"/>
          <p:cNvSpPr/>
          <p:nvPr/>
        </p:nvSpPr>
        <p:spPr>
          <a:xfrm>
            <a:off x="15112180" y="40386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Homework</a:t>
            </a:r>
            <a:endParaRPr/>
          </a:p>
        </p:txBody>
      </p:sp>
      <p:sp>
        <p:nvSpPr>
          <p:cNvPr id="127" name="Google Shape;127;p17"/>
          <p:cNvSpPr/>
          <p:nvPr/>
        </p:nvSpPr>
        <p:spPr>
          <a:xfrm>
            <a:off x="19094245" y="4784076"/>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Lecture Review</a:t>
            </a:r>
            <a:endParaRPr/>
          </a:p>
        </p:txBody>
      </p:sp>
      <p:sp>
        <p:nvSpPr>
          <p:cNvPr id="128" name="Google Shape;128;p17"/>
          <p:cNvSpPr/>
          <p:nvPr/>
        </p:nvSpPr>
        <p:spPr>
          <a:xfrm>
            <a:off x="15112180" y="9767767"/>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CST205 Project</a:t>
            </a:r>
            <a:endParaRPr/>
          </a:p>
        </p:txBody>
      </p:sp>
      <p:sp>
        <p:nvSpPr>
          <p:cNvPr id="129" name="Google Shape;129;p17"/>
          <p:cNvSpPr/>
          <p:nvPr/>
        </p:nvSpPr>
        <p:spPr>
          <a:xfrm>
            <a:off x="19094245" y="8461255"/>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Friends!</a:t>
            </a:r>
            <a:endParaRPr/>
          </a:p>
        </p:txBody>
      </p:sp>
      <p:cxnSp>
        <p:nvCxnSpPr>
          <p:cNvPr id="130" name="Google Shape;130;p17"/>
          <p:cNvCxnSpPr>
            <a:endCxn id="125" idx="7"/>
          </p:cNvCxnSpPr>
          <p:nvPr/>
        </p:nvCxnSpPr>
        <p:spPr>
          <a:xfrm flipH="1">
            <a:off x="14174590" y="6314732"/>
            <a:ext cx="1161300" cy="868800"/>
          </a:xfrm>
          <a:prstGeom prst="straightConnector1">
            <a:avLst/>
          </a:prstGeom>
          <a:noFill/>
          <a:ln cap="flat" cmpd="sng" w="38100">
            <a:solidFill>
              <a:srgbClr val="000000"/>
            </a:solidFill>
            <a:prstDash val="solid"/>
            <a:miter lim="400000"/>
            <a:headEnd len="sm" w="sm" type="none"/>
            <a:tailEnd len="med" w="med" type="triangle"/>
          </a:ln>
        </p:spPr>
      </p:cxnSp>
      <p:cxnSp>
        <p:nvCxnSpPr>
          <p:cNvPr id="131" name="Google Shape;131;p17"/>
          <p:cNvCxnSpPr/>
          <p:nvPr/>
        </p:nvCxnSpPr>
        <p:spPr>
          <a:xfrm flipH="1">
            <a:off x="14576322" y="6781800"/>
            <a:ext cx="4517923" cy="1074895"/>
          </a:xfrm>
          <a:prstGeom prst="straightConnector1">
            <a:avLst/>
          </a:prstGeom>
          <a:noFill/>
          <a:ln cap="flat" cmpd="sng" w="38100">
            <a:solidFill>
              <a:srgbClr val="000000"/>
            </a:solidFill>
            <a:prstDash val="solid"/>
            <a:miter lim="400000"/>
            <a:headEnd len="sm" w="sm" type="none"/>
            <a:tailEnd len="med" w="med" type="triangle"/>
          </a:ln>
        </p:spPr>
      </p:cxnSp>
      <p:cxnSp>
        <p:nvCxnSpPr>
          <p:cNvPr id="132" name="Google Shape;132;p17"/>
          <p:cNvCxnSpPr/>
          <p:nvPr/>
        </p:nvCxnSpPr>
        <p:spPr>
          <a:xfrm rot="10800000">
            <a:off x="17853028" y="5622925"/>
            <a:ext cx="1238866" cy="193098"/>
          </a:xfrm>
          <a:prstGeom prst="straightConnector1">
            <a:avLst/>
          </a:prstGeom>
          <a:noFill/>
          <a:ln cap="flat" cmpd="sng" w="38100">
            <a:solidFill>
              <a:srgbClr val="000000"/>
            </a:solidFill>
            <a:prstDash val="solid"/>
            <a:miter lim="400000"/>
            <a:headEnd len="sm" w="sm" type="none"/>
            <a:tailEnd len="med" w="med" type="triangle"/>
          </a:ln>
        </p:spPr>
      </p:cxnSp>
      <p:cxnSp>
        <p:nvCxnSpPr>
          <p:cNvPr id="133" name="Google Shape;133;p17"/>
          <p:cNvCxnSpPr/>
          <p:nvPr/>
        </p:nvCxnSpPr>
        <p:spPr>
          <a:xfrm flipH="1" rot="10800000">
            <a:off x="17855380" y="10158280"/>
            <a:ext cx="1238865" cy="732617"/>
          </a:xfrm>
          <a:prstGeom prst="straightConnector1">
            <a:avLst/>
          </a:prstGeom>
          <a:noFill/>
          <a:ln cap="flat" cmpd="sng" w="38100">
            <a:solidFill>
              <a:srgbClr val="000000"/>
            </a:solidFill>
            <a:prstDash val="solid"/>
            <a:miter lim="400000"/>
            <a:headEnd len="sm" w="sm" type="none"/>
            <a:tailEnd len="med" w="med" type="triangle"/>
          </a:ln>
        </p:spPr>
      </p:cxnSp>
      <p:cxnSp>
        <p:nvCxnSpPr>
          <p:cNvPr id="134" name="Google Shape;134;p17"/>
          <p:cNvCxnSpPr/>
          <p:nvPr/>
        </p:nvCxnSpPr>
        <p:spPr>
          <a:xfrm>
            <a:off x="14576323" y="8602171"/>
            <a:ext cx="4517922" cy="698437"/>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ph idx="1" type="body"/>
          </p:nvPr>
        </p:nvSpPr>
        <p:spPr>
          <a:xfrm>
            <a:off x="1523999" y="4079875"/>
            <a:ext cx="10133533"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CST370 Lecture Review, CST370 Homework, CST205 Project, CST370 Midterm, Friends!</a:t>
            </a:r>
            <a:endParaRPr/>
          </a:p>
          <a:p>
            <a:pPr indent="0" lvl="0" marL="0" rtl="0" algn="l">
              <a:lnSpc>
                <a:spcPct val="120000"/>
              </a:lnSpc>
              <a:spcBef>
                <a:spcPts val="0"/>
              </a:spcBef>
              <a:spcAft>
                <a:spcPts val="0"/>
              </a:spcAft>
              <a:buClr>
                <a:srgbClr val="385998"/>
              </a:buClr>
              <a:buSzPts val="6000"/>
              <a:buFont typeface="Arial"/>
              <a:buNone/>
            </a:pPr>
            <a:r>
              <a:rPr i="1" lang="en-US" sz="6000"/>
              <a:t>Another topological sorting: </a:t>
            </a:r>
            <a:r>
              <a:rPr lang="en-US" sz="6000"/>
              <a:t>CST205 Project, CST370 Lecture Review, CST370 Homework, CST370 Midterm, Friends!</a:t>
            </a:r>
            <a:endParaRPr/>
          </a:p>
        </p:txBody>
      </p:sp>
      <p:sp>
        <p:nvSpPr>
          <p:cNvPr id="140" name="Google Shape;140;p1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41" name="Google Shape;141;p1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a:t>
            </a:r>
            <a:endParaRPr/>
          </a:p>
        </p:txBody>
      </p:sp>
      <p:sp>
        <p:nvSpPr>
          <p:cNvPr id="142" name="Google Shape;142;p18"/>
          <p:cNvSpPr/>
          <p:nvPr/>
        </p:nvSpPr>
        <p:spPr>
          <a:xfrm>
            <a:off x="11833123" y="67818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Midterm</a:t>
            </a:r>
            <a:endParaRPr/>
          </a:p>
        </p:txBody>
      </p:sp>
      <p:sp>
        <p:nvSpPr>
          <p:cNvPr id="143" name="Google Shape;143;p18"/>
          <p:cNvSpPr/>
          <p:nvPr/>
        </p:nvSpPr>
        <p:spPr>
          <a:xfrm>
            <a:off x="15112180" y="40386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Homework</a:t>
            </a:r>
            <a:endParaRPr/>
          </a:p>
        </p:txBody>
      </p:sp>
      <p:sp>
        <p:nvSpPr>
          <p:cNvPr id="144" name="Google Shape;144;p18"/>
          <p:cNvSpPr/>
          <p:nvPr/>
        </p:nvSpPr>
        <p:spPr>
          <a:xfrm>
            <a:off x="19094245" y="4784076"/>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Lecture Review</a:t>
            </a:r>
            <a:endParaRPr/>
          </a:p>
        </p:txBody>
      </p:sp>
      <p:sp>
        <p:nvSpPr>
          <p:cNvPr id="145" name="Google Shape;145;p18"/>
          <p:cNvSpPr/>
          <p:nvPr/>
        </p:nvSpPr>
        <p:spPr>
          <a:xfrm>
            <a:off x="15112180" y="9767767"/>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CST205 Project</a:t>
            </a:r>
            <a:endParaRPr/>
          </a:p>
        </p:txBody>
      </p:sp>
      <p:sp>
        <p:nvSpPr>
          <p:cNvPr id="146" name="Google Shape;146;p18"/>
          <p:cNvSpPr/>
          <p:nvPr/>
        </p:nvSpPr>
        <p:spPr>
          <a:xfrm>
            <a:off x="19094245" y="8461255"/>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Friends!</a:t>
            </a:r>
            <a:endParaRPr/>
          </a:p>
        </p:txBody>
      </p:sp>
      <p:cxnSp>
        <p:nvCxnSpPr>
          <p:cNvPr id="147" name="Google Shape;147;p18"/>
          <p:cNvCxnSpPr>
            <a:endCxn id="142" idx="7"/>
          </p:cNvCxnSpPr>
          <p:nvPr/>
        </p:nvCxnSpPr>
        <p:spPr>
          <a:xfrm flipH="1">
            <a:off x="14174590" y="6314732"/>
            <a:ext cx="1161300" cy="868800"/>
          </a:xfrm>
          <a:prstGeom prst="straightConnector1">
            <a:avLst/>
          </a:prstGeom>
          <a:noFill/>
          <a:ln cap="flat" cmpd="sng" w="38100">
            <a:solidFill>
              <a:srgbClr val="000000"/>
            </a:solidFill>
            <a:prstDash val="solid"/>
            <a:miter lim="400000"/>
            <a:headEnd len="sm" w="sm" type="none"/>
            <a:tailEnd len="med" w="med" type="triangle"/>
          </a:ln>
        </p:spPr>
      </p:cxnSp>
      <p:cxnSp>
        <p:nvCxnSpPr>
          <p:cNvPr id="148" name="Google Shape;148;p18"/>
          <p:cNvCxnSpPr/>
          <p:nvPr/>
        </p:nvCxnSpPr>
        <p:spPr>
          <a:xfrm flipH="1">
            <a:off x="14576322" y="6781800"/>
            <a:ext cx="4517923" cy="1074895"/>
          </a:xfrm>
          <a:prstGeom prst="straightConnector1">
            <a:avLst/>
          </a:prstGeom>
          <a:noFill/>
          <a:ln cap="flat" cmpd="sng" w="38100">
            <a:solidFill>
              <a:srgbClr val="000000"/>
            </a:solidFill>
            <a:prstDash val="solid"/>
            <a:miter lim="400000"/>
            <a:headEnd len="sm" w="sm" type="none"/>
            <a:tailEnd len="med" w="med" type="triangle"/>
          </a:ln>
        </p:spPr>
      </p:cxnSp>
      <p:cxnSp>
        <p:nvCxnSpPr>
          <p:cNvPr id="149" name="Google Shape;149;p18"/>
          <p:cNvCxnSpPr/>
          <p:nvPr/>
        </p:nvCxnSpPr>
        <p:spPr>
          <a:xfrm rot="10800000">
            <a:off x="17853028" y="5622925"/>
            <a:ext cx="1238866" cy="193098"/>
          </a:xfrm>
          <a:prstGeom prst="straightConnector1">
            <a:avLst/>
          </a:prstGeom>
          <a:noFill/>
          <a:ln cap="flat" cmpd="sng" w="38100">
            <a:solidFill>
              <a:srgbClr val="000000"/>
            </a:solidFill>
            <a:prstDash val="solid"/>
            <a:miter lim="400000"/>
            <a:headEnd len="sm" w="sm" type="none"/>
            <a:tailEnd len="med" w="med" type="triangle"/>
          </a:ln>
        </p:spPr>
      </p:cxnSp>
      <p:cxnSp>
        <p:nvCxnSpPr>
          <p:cNvPr id="150" name="Google Shape;150;p18"/>
          <p:cNvCxnSpPr/>
          <p:nvPr/>
        </p:nvCxnSpPr>
        <p:spPr>
          <a:xfrm flipH="1" rot="10800000">
            <a:off x="17855380" y="10158280"/>
            <a:ext cx="1238865" cy="732617"/>
          </a:xfrm>
          <a:prstGeom prst="straightConnector1">
            <a:avLst/>
          </a:prstGeom>
          <a:noFill/>
          <a:ln cap="flat" cmpd="sng" w="38100">
            <a:solidFill>
              <a:srgbClr val="000000"/>
            </a:solidFill>
            <a:prstDash val="solid"/>
            <a:miter lim="400000"/>
            <a:headEnd len="sm" w="sm" type="none"/>
            <a:tailEnd len="med" w="med" type="triangle"/>
          </a:ln>
        </p:spPr>
      </p:cxnSp>
      <p:cxnSp>
        <p:nvCxnSpPr>
          <p:cNvPr id="151" name="Google Shape;151;p18"/>
          <p:cNvCxnSpPr/>
          <p:nvPr/>
        </p:nvCxnSpPr>
        <p:spPr>
          <a:xfrm>
            <a:off x="14576323" y="8602171"/>
            <a:ext cx="4517922" cy="698437"/>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9"/>
          <p:cNvSpPr txBox="1"/>
          <p:nvPr>
            <p:ph idx="1" type="body"/>
          </p:nvPr>
        </p:nvSpPr>
        <p:spPr>
          <a:xfrm>
            <a:off x="1523999" y="4079875"/>
            <a:ext cx="10133533"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Not a topological sorting: CST370 Lecture Review, CST370 Homework, CST370 Midterm, Friends!, CST205 Project</a:t>
            </a:r>
            <a:endParaRPr/>
          </a:p>
          <a:p>
            <a:pPr indent="0" lvl="0" marL="0" rtl="0" algn="l">
              <a:lnSpc>
                <a:spcPct val="120000"/>
              </a:lnSpc>
              <a:spcBef>
                <a:spcPts val="0"/>
              </a:spcBef>
              <a:spcAft>
                <a:spcPts val="0"/>
              </a:spcAft>
              <a:buClr>
                <a:srgbClr val="385998"/>
              </a:buClr>
              <a:buSzPts val="6000"/>
              <a:buFont typeface="Arial"/>
              <a:buNone/>
            </a:pPr>
            <a:r>
              <a:rPr i="1" lang="en-US" sz="6000"/>
              <a:t>Why?</a:t>
            </a:r>
            <a:endParaRPr/>
          </a:p>
        </p:txBody>
      </p:sp>
      <p:sp>
        <p:nvSpPr>
          <p:cNvPr id="157" name="Google Shape;157;p1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58" name="Google Shape;158;p1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a:t>
            </a:r>
            <a:endParaRPr/>
          </a:p>
        </p:txBody>
      </p:sp>
      <p:sp>
        <p:nvSpPr>
          <p:cNvPr id="159" name="Google Shape;159;p19"/>
          <p:cNvSpPr/>
          <p:nvPr/>
        </p:nvSpPr>
        <p:spPr>
          <a:xfrm>
            <a:off x="11833123" y="67818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Midterm</a:t>
            </a:r>
            <a:endParaRPr/>
          </a:p>
        </p:txBody>
      </p:sp>
      <p:sp>
        <p:nvSpPr>
          <p:cNvPr id="160" name="Google Shape;160;p19"/>
          <p:cNvSpPr/>
          <p:nvPr/>
        </p:nvSpPr>
        <p:spPr>
          <a:xfrm>
            <a:off x="15112180" y="40386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Homework</a:t>
            </a:r>
            <a:endParaRPr/>
          </a:p>
        </p:txBody>
      </p:sp>
      <p:sp>
        <p:nvSpPr>
          <p:cNvPr id="161" name="Google Shape;161;p19"/>
          <p:cNvSpPr/>
          <p:nvPr/>
        </p:nvSpPr>
        <p:spPr>
          <a:xfrm>
            <a:off x="19094245" y="4784076"/>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Lecture Review</a:t>
            </a:r>
            <a:endParaRPr/>
          </a:p>
        </p:txBody>
      </p:sp>
      <p:sp>
        <p:nvSpPr>
          <p:cNvPr id="162" name="Google Shape;162;p19"/>
          <p:cNvSpPr/>
          <p:nvPr/>
        </p:nvSpPr>
        <p:spPr>
          <a:xfrm>
            <a:off x="15112180" y="9767767"/>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CST205 Project</a:t>
            </a:r>
            <a:endParaRPr/>
          </a:p>
        </p:txBody>
      </p:sp>
      <p:sp>
        <p:nvSpPr>
          <p:cNvPr id="163" name="Google Shape;163;p19"/>
          <p:cNvSpPr/>
          <p:nvPr/>
        </p:nvSpPr>
        <p:spPr>
          <a:xfrm>
            <a:off x="19094245" y="8461255"/>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Friends!</a:t>
            </a:r>
            <a:endParaRPr/>
          </a:p>
        </p:txBody>
      </p:sp>
      <p:cxnSp>
        <p:nvCxnSpPr>
          <p:cNvPr id="164" name="Google Shape;164;p19"/>
          <p:cNvCxnSpPr>
            <a:endCxn id="159" idx="7"/>
          </p:cNvCxnSpPr>
          <p:nvPr/>
        </p:nvCxnSpPr>
        <p:spPr>
          <a:xfrm flipH="1">
            <a:off x="14174590" y="6314732"/>
            <a:ext cx="1161300" cy="868800"/>
          </a:xfrm>
          <a:prstGeom prst="straightConnector1">
            <a:avLst/>
          </a:prstGeom>
          <a:noFill/>
          <a:ln cap="flat" cmpd="sng" w="38100">
            <a:solidFill>
              <a:srgbClr val="000000"/>
            </a:solidFill>
            <a:prstDash val="solid"/>
            <a:miter lim="400000"/>
            <a:headEnd len="sm" w="sm" type="none"/>
            <a:tailEnd len="med" w="med" type="triangle"/>
          </a:ln>
        </p:spPr>
      </p:cxnSp>
      <p:cxnSp>
        <p:nvCxnSpPr>
          <p:cNvPr id="165" name="Google Shape;165;p19"/>
          <p:cNvCxnSpPr/>
          <p:nvPr/>
        </p:nvCxnSpPr>
        <p:spPr>
          <a:xfrm flipH="1">
            <a:off x="14576322" y="6781800"/>
            <a:ext cx="4517923" cy="1074895"/>
          </a:xfrm>
          <a:prstGeom prst="straightConnector1">
            <a:avLst/>
          </a:prstGeom>
          <a:noFill/>
          <a:ln cap="flat" cmpd="sng" w="38100">
            <a:solidFill>
              <a:srgbClr val="000000"/>
            </a:solidFill>
            <a:prstDash val="solid"/>
            <a:miter lim="400000"/>
            <a:headEnd len="sm" w="sm" type="none"/>
            <a:tailEnd len="med" w="med" type="triangle"/>
          </a:ln>
        </p:spPr>
      </p:cxnSp>
      <p:cxnSp>
        <p:nvCxnSpPr>
          <p:cNvPr id="166" name="Google Shape;166;p19"/>
          <p:cNvCxnSpPr/>
          <p:nvPr/>
        </p:nvCxnSpPr>
        <p:spPr>
          <a:xfrm rot="10800000">
            <a:off x="17853028" y="5622925"/>
            <a:ext cx="1238866" cy="193098"/>
          </a:xfrm>
          <a:prstGeom prst="straightConnector1">
            <a:avLst/>
          </a:prstGeom>
          <a:noFill/>
          <a:ln cap="flat" cmpd="sng" w="38100">
            <a:solidFill>
              <a:srgbClr val="000000"/>
            </a:solidFill>
            <a:prstDash val="solid"/>
            <a:miter lim="400000"/>
            <a:headEnd len="sm" w="sm" type="none"/>
            <a:tailEnd len="med" w="med" type="triangle"/>
          </a:ln>
        </p:spPr>
      </p:cxnSp>
      <p:cxnSp>
        <p:nvCxnSpPr>
          <p:cNvPr id="167" name="Google Shape;167;p19"/>
          <p:cNvCxnSpPr/>
          <p:nvPr/>
        </p:nvCxnSpPr>
        <p:spPr>
          <a:xfrm flipH="1" rot="10800000">
            <a:off x="17855380" y="10158280"/>
            <a:ext cx="1238865" cy="732617"/>
          </a:xfrm>
          <a:prstGeom prst="straightConnector1">
            <a:avLst/>
          </a:prstGeom>
          <a:noFill/>
          <a:ln cap="flat" cmpd="sng" w="38100">
            <a:solidFill>
              <a:srgbClr val="000000"/>
            </a:solidFill>
            <a:prstDash val="solid"/>
            <a:miter lim="400000"/>
            <a:headEnd len="sm" w="sm" type="none"/>
            <a:tailEnd len="med" w="med" type="triangle"/>
          </a:ln>
        </p:spPr>
      </p:cxnSp>
      <p:cxnSp>
        <p:nvCxnSpPr>
          <p:cNvPr id="168" name="Google Shape;168;p19"/>
          <p:cNvCxnSpPr/>
          <p:nvPr/>
        </p:nvCxnSpPr>
        <p:spPr>
          <a:xfrm>
            <a:off x="14576323" y="8602171"/>
            <a:ext cx="4517922" cy="698437"/>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idx="1" type="body"/>
          </p:nvPr>
        </p:nvSpPr>
        <p:spPr>
          <a:xfrm>
            <a:off x="1523999" y="4079875"/>
            <a:ext cx="10133533"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Is a topological sorting ever impossible?</a:t>
            </a:r>
            <a:endParaRPr/>
          </a:p>
        </p:txBody>
      </p:sp>
      <p:sp>
        <p:nvSpPr>
          <p:cNvPr id="174" name="Google Shape;174;p2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75" name="Google Shape;175;p2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a:t>
            </a:r>
            <a:endParaRPr/>
          </a:p>
        </p:txBody>
      </p:sp>
      <p:sp>
        <p:nvSpPr>
          <p:cNvPr id="176" name="Google Shape;176;p20"/>
          <p:cNvSpPr/>
          <p:nvPr/>
        </p:nvSpPr>
        <p:spPr>
          <a:xfrm>
            <a:off x="11833123" y="67818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Midterm</a:t>
            </a:r>
            <a:endParaRPr/>
          </a:p>
        </p:txBody>
      </p:sp>
      <p:sp>
        <p:nvSpPr>
          <p:cNvPr id="177" name="Google Shape;177;p20"/>
          <p:cNvSpPr/>
          <p:nvPr/>
        </p:nvSpPr>
        <p:spPr>
          <a:xfrm>
            <a:off x="15112180" y="40386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Homework</a:t>
            </a:r>
            <a:endParaRPr/>
          </a:p>
        </p:txBody>
      </p:sp>
      <p:sp>
        <p:nvSpPr>
          <p:cNvPr id="178" name="Google Shape;178;p20"/>
          <p:cNvSpPr/>
          <p:nvPr/>
        </p:nvSpPr>
        <p:spPr>
          <a:xfrm>
            <a:off x="19094245" y="4784076"/>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Lecture Review</a:t>
            </a:r>
            <a:endParaRPr/>
          </a:p>
        </p:txBody>
      </p:sp>
      <p:sp>
        <p:nvSpPr>
          <p:cNvPr id="179" name="Google Shape;179;p20"/>
          <p:cNvSpPr/>
          <p:nvPr/>
        </p:nvSpPr>
        <p:spPr>
          <a:xfrm>
            <a:off x="15112180" y="9767767"/>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CST205 Project</a:t>
            </a:r>
            <a:endParaRPr/>
          </a:p>
        </p:txBody>
      </p:sp>
      <p:sp>
        <p:nvSpPr>
          <p:cNvPr id="180" name="Google Shape;180;p20"/>
          <p:cNvSpPr/>
          <p:nvPr/>
        </p:nvSpPr>
        <p:spPr>
          <a:xfrm>
            <a:off x="19094245" y="8461255"/>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Friends!</a:t>
            </a:r>
            <a:endParaRPr/>
          </a:p>
        </p:txBody>
      </p:sp>
      <p:cxnSp>
        <p:nvCxnSpPr>
          <p:cNvPr id="181" name="Google Shape;181;p20"/>
          <p:cNvCxnSpPr>
            <a:endCxn id="176" idx="7"/>
          </p:cNvCxnSpPr>
          <p:nvPr/>
        </p:nvCxnSpPr>
        <p:spPr>
          <a:xfrm flipH="1">
            <a:off x="14174590" y="6314732"/>
            <a:ext cx="1161300" cy="868800"/>
          </a:xfrm>
          <a:prstGeom prst="straightConnector1">
            <a:avLst/>
          </a:prstGeom>
          <a:noFill/>
          <a:ln cap="flat" cmpd="sng" w="38100">
            <a:solidFill>
              <a:srgbClr val="000000"/>
            </a:solidFill>
            <a:prstDash val="solid"/>
            <a:miter lim="400000"/>
            <a:headEnd len="sm" w="sm" type="none"/>
            <a:tailEnd len="med" w="med" type="triangle"/>
          </a:ln>
        </p:spPr>
      </p:cxnSp>
      <p:cxnSp>
        <p:nvCxnSpPr>
          <p:cNvPr id="182" name="Google Shape;182;p20"/>
          <p:cNvCxnSpPr/>
          <p:nvPr/>
        </p:nvCxnSpPr>
        <p:spPr>
          <a:xfrm flipH="1">
            <a:off x="14576322" y="6781800"/>
            <a:ext cx="4517923" cy="1074895"/>
          </a:xfrm>
          <a:prstGeom prst="straightConnector1">
            <a:avLst/>
          </a:prstGeom>
          <a:noFill/>
          <a:ln cap="flat" cmpd="sng" w="38100">
            <a:solidFill>
              <a:srgbClr val="000000"/>
            </a:solidFill>
            <a:prstDash val="solid"/>
            <a:miter lim="400000"/>
            <a:headEnd len="sm" w="sm" type="none"/>
            <a:tailEnd len="med" w="med" type="triangle"/>
          </a:ln>
        </p:spPr>
      </p:cxnSp>
      <p:cxnSp>
        <p:nvCxnSpPr>
          <p:cNvPr id="183" name="Google Shape;183;p20"/>
          <p:cNvCxnSpPr/>
          <p:nvPr/>
        </p:nvCxnSpPr>
        <p:spPr>
          <a:xfrm rot="10800000">
            <a:off x="17853028" y="5622925"/>
            <a:ext cx="1238866" cy="193098"/>
          </a:xfrm>
          <a:prstGeom prst="straightConnector1">
            <a:avLst/>
          </a:prstGeom>
          <a:noFill/>
          <a:ln cap="flat" cmpd="sng" w="38100">
            <a:solidFill>
              <a:srgbClr val="000000"/>
            </a:solidFill>
            <a:prstDash val="solid"/>
            <a:miter lim="400000"/>
            <a:headEnd len="sm" w="sm" type="none"/>
            <a:tailEnd len="med" w="med" type="triangle"/>
          </a:ln>
        </p:spPr>
      </p:cxnSp>
      <p:cxnSp>
        <p:nvCxnSpPr>
          <p:cNvPr id="184" name="Google Shape;184;p20"/>
          <p:cNvCxnSpPr/>
          <p:nvPr/>
        </p:nvCxnSpPr>
        <p:spPr>
          <a:xfrm flipH="1" rot="10800000">
            <a:off x="17855380" y="10158280"/>
            <a:ext cx="1238865" cy="732617"/>
          </a:xfrm>
          <a:prstGeom prst="straightConnector1">
            <a:avLst/>
          </a:prstGeom>
          <a:noFill/>
          <a:ln cap="flat" cmpd="sng" w="38100">
            <a:solidFill>
              <a:srgbClr val="000000"/>
            </a:solidFill>
            <a:prstDash val="solid"/>
            <a:miter lim="400000"/>
            <a:headEnd len="sm" w="sm" type="none"/>
            <a:tailEnd len="med" w="med" type="triangle"/>
          </a:ln>
        </p:spPr>
      </p:cxnSp>
      <p:cxnSp>
        <p:nvCxnSpPr>
          <p:cNvPr id="185" name="Google Shape;185;p20"/>
          <p:cNvCxnSpPr/>
          <p:nvPr/>
        </p:nvCxnSpPr>
        <p:spPr>
          <a:xfrm>
            <a:off x="14576323" y="8602171"/>
            <a:ext cx="4517922" cy="698437"/>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idx="1" type="body"/>
          </p:nvPr>
        </p:nvSpPr>
        <p:spPr>
          <a:xfrm>
            <a:off x="1523999" y="4079875"/>
            <a:ext cx="10133533"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Is a topological sorting ever impossible?</a:t>
            </a:r>
            <a:endParaRPr/>
          </a:p>
          <a:p>
            <a:pPr indent="0" lvl="0" marL="0" rtl="0" algn="l">
              <a:lnSpc>
                <a:spcPct val="120000"/>
              </a:lnSpc>
              <a:spcBef>
                <a:spcPts val="0"/>
              </a:spcBef>
              <a:spcAft>
                <a:spcPts val="0"/>
              </a:spcAft>
              <a:buClr>
                <a:srgbClr val="385998"/>
              </a:buClr>
              <a:buSzPts val="6000"/>
              <a:buFont typeface="Arial"/>
              <a:buNone/>
            </a:pPr>
            <a:r>
              <a:rPr i="1" lang="en-US" sz="6000"/>
              <a:t>Yes!  It is impossible if the graph is cyclic. Why?</a:t>
            </a:r>
            <a:endParaRPr/>
          </a:p>
        </p:txBody>
      </p:sp>
      <p:sp>
        <p:nvSpPr>
          <p:cNvPr id="191" name="Google Shape;191;p2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92" name="Google Shape;192;p2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a:t>
            </a:r>
            <a:endParaRPr/>
          </a:p>
        </p:txBody>
      </p:sp>
      <p:sp>
        <p:nvSpPr>
          <p:cNvPr id="193" name="Google Shape;193;p21"/>
          <p:cNvSpPr/>
          <p:nvPr/>
        </p:nvSpPr>
        <p:spPr>
          <a:xfrm>
            <a:off x="11833123" y="67818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Midterm</a:t>
            </a:r>
            <a:endParaRPr/>
          </a:p>
        </p:txBody>
      </p:sp>
      <p:sp>
        <p:nvSpPr>
          <p:cNvPr id="194" name="Google Shape;194;p21"/>
          <p:cNvSpPr/>
          <p:nvPr/>
        </p:nvSpPr>
        <p:spPr>
          <a:xfrm>
            <a:off x="15112180" y="40386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Homework</a:t>
            </a:r>
            <a:endParaRPr/>
          </a:p>
        </p:txBody>
      </p:sp>
      <p:sp>
        <p:nvSpPr>
          <p:cNvPr id="195" name="Google Shape;195;p21"/>
          <p:cNvSpPr/>
          <p:nvPr/>
        </p:nvSpPr>
        <p:spPr>
          <a:xfrm>
            <a:off x="19094245" y="4784076"/>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Lecture Review</a:t>
            </a:r>
            <a:endParaRPr/>
          </a:p>
        </p:txBody>
      </p:sp>
      <p:sp>
        <p:nvSpPr>
          <p:cNvPr id="196" name="Google Shape;196;p21"/>
          <p:cNvSpPr/>
          <p:nvPr/>
        </p:nvSpPr>
        <p:spPr>
          <a:xfrm>
            <a:off x="15112180" y="9767767"/>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CST205 Project</a:t>
            </a:r>
            <a:endParaRPr/>
          </a:p>
        </p:txBody>
      </p:sp>
      <p:sp>
        <p:nvSpPr>
          <p:cNvPr id="197" name="Google Shape;197;p21"/>
          <p:cNvSpPr/>
          <p:nvPr/>
        </p:nvSpPr>
        <p:spPr>
          <a:xfrm>
            <a:off x="19094245" y="8461255"/>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Friends!</a:t>
            </a:r>
            <a:endParaRPr/>
          </a:p>
        </p:txBody>
      </p:sp>
      <p:cxnSp>
        <p:nvCxnSpPr>
          <p:cNvPr id="198" name="Google Shape;198;p21"/>
          <p:cNvCxnSpPr>
            <a:endCxn id="193" idx="7"/>
          </p:cNvCxnSpPr>
          <p:nvPr/>
        </p:nvCxnSpPr>
        <p:spPr>
          <a:xfrm flipH="1">
            <a:off x="14174590" y="6314732"/>
            <a:ext cx="1161300" cy="868800"/>
          </a:xfrm>
          <a:prstGeom prst="straightConnector1">
            <a:avLst/>
          </a:prstGeom>
          <a:noFill/>
          <a:ln cap="flat" cmpd="sng" w="38100">
            <a:solidFill>
              <a:srgbClr val="FF0000"/>
            </a:solidFill>
            <a:prstDash val="solid"/>
            <a:miter lim="400000"/>
            <a:headEnd len="sm" w="sm" type="none"/>
            <a:tailEnd len="med" w="med" type="triangle"/>
          </a:ln>
        </p:spPr>
      </p:cxnSp>
      <p:cxnSp>
        <p:nvCxnSpPr>
          <p:cNvPr id="199" name="Google Shape;199;p21"/>
          <p:cNvCxnSpPr/>
          <p:nvPr/>
        </p:nvCxnSpPr>
        <p:spPr>
          <a:xfrm flipH="1">
            <a:off x="14576322" y="6781800"/>
            <a:ext cx="4517923" cy="1074895"/>
          </a:xfrm>
          <a:prstGeom prst="straightConnector1">
            <a:avLst/>
          </a:prstGeom>
          <a:noFill/>
          <a:ln cap="flat" cmpd="sng" w="38100">
            <a:solidFill>
              <a:srgbClr val="000000"/>
            </a:solidFill>
            <a:prstDash val="solid"/>
            <a:miter lim="400000"/>
            <a:headEnd len="sm" w="sm" type="none"/>
            <a:tailEnd len="med" w="med" type="triangle"/>
          </a:ln>
        </p:spPr>
      </p:cxnSp>
      <p:cxnSp>
        <p:nvCxnSpPr>
          <p:cNvPr id="200" name="Google Shape;200;p21"/>
          <p:cNvCxnSpPr/>
          <p:nvPr/>
        </p:nvCxnSpPr>
        <p:spPr>
          <a:xfrm rot="10800000">
            <a:off x="17853028" y="5622925"/>
            <a:ext cx="1238866" cy="193098"/>
          </a:xfrm>
          <a:prstGeom prst="straightConnector1">
            <a:avLst/>
          </a:prstGeom>
          <a:noFill/>
          <a:ln cap="flat" cmpd="sng" w="38100">
            <a:solidFill>
              <a:srgbClr val="000000"/>
            </a:solidFill>
            <a:prstDash val="solid"/>
            <a:miter lim="400000"/>
            <a:headEnd len="sm" w="sm" type="none"/>
            <a:tailEnd len="med" w="med" type="triangle"/>
          </a:ln>
        </p:spPr>
      </p:cxnSp>
      <p:cxnSp>
        <p:nvCxnSpPr>
          <p:cNvPr id="201" name="Google Shape;201;p21"/>
          <p:cNvCxnSpPr/>
          <p:nvPr/>
        </p:nvCxnSpPr>
        <p:spPr>
          <a:xfrm flipH="1" rot="10800000">
            <a:off x="17855380" y="10158280"/>
            <a:ext cx="1238865" cy="732617"/>
          </a:xfrm>
          <a:prstGeom prst="straightConnector1">
            <a:avLst/>
          </a:prstGeom>
          <a:noFill/>
          <a:ln cap="flat" cmpd="sng" w="38100">
            <a:solidFill>
              <a:srgbClr val="000000"/>
            </a:solidFill>
            <a:prstDash val="solid"/>
            <a:miter lim="400000"/>
            <a:headEnd len="sm" w="sm" type="none"/>
            <a:tailEnd len="med" w="med" type="triangle"/>
          </a:ln>
        </p:spPr>
      </p:cxnSp>
      <p:cxnSp>
        <p:nvCxnSpPr>
          <p:cNvPr id="202" name="Google Shape;202;p21"/>
          <p:cNvCxnSpPr/>
          <p:nvPr/>
        </p:nvCxnSpPr>
        <p:spPr>
          <a:xfrm>
            <a:off x="14576323" y="8602171"/>
            <a:ext cx="4517922" cy="698437"/>
          </a:xfrm>
          <a:prstGeom prst="straightConnector1">
            <a:avLst/>
          </a:prstGeom>
          <a:noFill/>
          <a:ln cap="flat" cmpd="sng" w="38100">
            <a:solidFill>
              <a:srgbClr val="000000"/>
            </a:solidFill>
            <a:prstDash val="solid"/>
            <a:miter lim="400000"/>
            <a:headEnd len="sm" w="sm" type="none"/>
            <a:tailEnd len="med" w="med" type="triangle"/>
          </a:ln>
        </p:spPr>
      </p:cxnSp>
      <p:sp>
        <p:nvSpPr>
          <p:cNvPr id="203" name="Google Shape;203;p21"/>
          <p:cNvSpPr/>
          <p:nvPr/>
        </p:nvSpPr>
        <p:spPr>
          <a:xfrm>
            <a:off x="12381664" y="1336675"/>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Redo</a:t>
            </a:r>
            <a:endParaRPr/>
          </a:p>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Quiz</a:t>
            </a:r>
            <a:endParaRPr/>
          </a:p>
        </p:txBody>
      </p:sp>
      <p:cxnSp>
        <p:nvCxnSpPr>
          <p:cNvPr id="204" name="Google Shape;204;p21"/>
          <p:cNvCxnSpPr/>
          <p:nvPr/>
        </p:nvCxnSpPr>
        <p:spPr>
          <a:xfrm flipH="1" rot="10800000">
            <a:off x="13271786" y="4079875"/>
            <a:ext cx="200866" cy="2517416"/>
          </a:xfrm>
          <a:prstGeom prst="straightConnector1">
            <a:avLst/>
          </a:prstGeom>
          <a:noFill/>
          <a:ln cap="flat" cmpd="sng" w="38100">
            <a:solidFill>
              <a:srgbClr val="FF0000"/>
            </a:solidFill>
            <a:prstDash val="solid"/>
            <a:miter lim="400000"/>
            <a:headEnd len="sm" w="sm" type="none"/>
            <a:tailEnd len="med" w="med" type="triangle"/>
          </a:ln>
        </p:spPr>
      </p:cxnSp>
      <p:cxnSp>
        <p:nvCxnSpPr>
          <p:cNvPr id="205" name="Google Shape;205;p21"/>
          <p:cNvCxnSpPr/>
          <p:nvPr/>
        </p:nvCxnSpPr>
        <p:spPr>
          <a:xfrm>
            <a:off x="15025402" y="3363960"/>
            <a:ext cx="823594" cy="739540"/>
          </a:xfrm>
          <a:prstGeom prst="straightConnector1">
            <a:avLst/>
          </a:prstGeom>
          <a:noFill/>
          <a:ln cap="flat" cmpd="sng" w="38100">
            <a:solidFill>
              <a:srgbClr val="FF0000"/>
            </a:solidFill>
            <a:prstDash val="solid"/>
            <a:miter lim="400000"/>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2"/>
          <p:cNvSpPr txBox="1"/>
          <p:nvPr>
            <p:ph idx="1" type="body"/>
          </p:nvPr>
        </p:nvSpPr>
        <p:spPr>
          <a:xfrm>
            <a:off x="1523999" y="4079875"/>
            <a:ext cx="10133533"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Is a topological sorting ever impossible?</a:t>
            </a:r>
            <a:endParaRPr/>
          </a:p>
          <a:p>
            <a:pPr indent="0" lvl="0" marL="0" rtl="0" algn="l">
              <a:lnSpc>
                <a:spcPct val="120000"/>
              </a:lnSpc>
              <a:spcBef>
                <a:spcPts val="0"/>
              </a:spcBef>
              <a:spcAft>
                <a:spcPts val="0"/>
              </a:spcAft>
              <a:buClr>
                <a:srgbClr val="385998"/>
              </a:buClr>
              <a:buSzPts val="6000"/>
              <a:buFont typeface="Arial"/>
              <a:buNone/>
            </a:pPr>
            <a:r>
              <a:rPr i="1" lang="en-US" sz="6000"/>
              <a:t>Yes!  It is impossible if the graph is cyclic. Why?</a:t>
            </a:r>
            <a:endParaRPr/>
          </a:p>
          <a:p>
            <a:pPr indent="0" lvl="0" marL="0" rtl="0" algn="l">
              <a:lnSpc>
                <a:spcPct val="120000"/>
              </a:lnSpc>
              <a:spcBef>
                <a:spcPts val="0"/>
              </a:spcBef>
              <a:spcAft>
                <a:spcPts val="0"/>
              </a:spcAft>
              <a:buClr>
                <a:srgbClr val="385998"/>
              </a:buClr>
              <a:buSzPts val="5000"/>
              <a:buFont typeface="Arial"/>
              <a:buNone/>
            </a:pPr>
            <a:r>
              <a:rPr lang="en-US" sz="5000">
                <a:solidFill>
                  <a:srgbClr val="FF0000"/>
                </a:solidFill>
              </a:rPr>
              <a:t>Redo CST370 Quiz</a:t>
            </a:r>
            <a:r>
              <a:rPr lang="en-US" sz="5000"/>
              <a:t>→CST370 Homework→</a:t>
            </a:r>
            <a:r>
              <a:rPr lang="en-US" sz="5000">
                <a:solidFill>
                  <a:srgbClr val="FF0000"/>
                </a:solidFill>
              </a:rPr>
              <a:t>CST370 Midterm</a:t>
            </a:r>
            <a:endParaRPr/>
          </a:p>
          <a:p>
            <a:pPr indent="0" lvl="0" marL="0" rtl="0" algn="l">
              <a:lnSpc>
                <a:spcPct val="120000"/>
              </a:lnSpc>
              <a:spcBef>
                <a:spcPts val="0"/>
              </a:spcBef>
              <a:spcAft>
                <a:spcPts val="0"/>
              </a:spcAft>
              <a:buClr>
                <a:srgbClr val="385998"/>
              </a:buClr>
              <a:buSzPts val="5000"/>
              <a:buFont typeface="Arial"/>
              <a:buNone/>
            </a:pPr>
            <a:r>
              <a:rPr lang="en-US" sz="5000"/>
              <a:t>But also</a:t>
            </a:r>
            <a:endParaRPr/>
          </a:p>
          <a:p>
            <a:pPr indent="0" lvl="0" marL="0" rtl="0" algn="l">
              <a:lnSpc>
                <a:spcPct val="120000"/>
              </a:lnSpc>
              <a:spcBef>
                <a:spcPts val="0"/>
              </a:spcBef>
              <a:spcAft>
                <a:spcPts val="0"/>
              </a:spcAft>
              <a:buClr>
                <a:srgbClr val="385998"/>
              </a:buClr>
              <a:buSzPts val="5000"/>
              <a:buFont typeface="Arial"/>
              <a:buNone/>
            </a:pPr>
            <a:r>
              <a:rPr lang="en-US" sz="5000">
                <a:solidFill>
                  <a:srgbClr val="FF0000"/>
                </a:solidFill>
              </a:rPr>
              <a:t>CST370 Midterm Redo</a:t>
            </a:r>
            <a:r>
              <a:rPr lang="en-US" sz="5000"/>
              <a:t>→</a:t>
            </a:r>
            <a:r>
              <a:rPr lang="en-US" sz="5000">
                <a:solidFill>
                  <a:srgbClr val="FF0000"/>
                </a:solidFill>
              </a:rPr>
              <a:t>CST370 Quiz</a:t>
            </a:r>
            <a:endParaRPr/>
          </a:p>
          <a:p>
            <a:pPr indent="0" lvl="0" marL="0" rtl="0" algn="l">
              <a:lnSpc>
                <a:spcPct val="120000"/>
              </a:lnSpc>
              <a:spcBef>
                <a:spcPts val="0"/>
              </a:spcBef>
              <a:spcAft>
                <a:spcPts val="0"/>
              </a:spcAft>
              <a:buClr>
                <a:srgbClr val="385998"/>
              </a:buClr>
              <a:buSzPts val="5000"/>
              <a:buFont typeface="Arial"/>
              <a:buNone/>
            </a:pPr>
            <a:r>
              <a:rPr lang="en-US" sz="5000">
                <a:solidFill>
                  <a:srgbClr val="292C2F"/>
                </a:solidFill>
              </a:rPr>
              <a:t>”The chicken and the egg” problem</a:t>
            </a:r>
            <a:endParaRPr/>
          </a:p>
        </p:txBody>
      </p:sp>
      <p:sp>
        <p:nvSpPr>
          <p:cNvPr id="211" name="Google Shape;211;p2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212" name="Google Shape;212;p2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a:t>
            </a:r>
            <a:endParaRPr/>
          </a:p>
        </p:txBody>
      </p:sp>
      <p:sp>
        <p:nvSpPr>
          <p:cNvPr id="213" name="Google Shape;213;p22"/>
          <p:cNvSpPr/>
          <p:nvPr/>
        </p:nvSpPr>
        <p:spPr>
          <a:xfrm>
            <a:off x="11833123" y="67818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Midterm</a:t>
            </a:r>
            <a:endParaRPr/>
          </a:p>
        </p:txBody>
      </p:sp>
      <p:sp>
        <p:nvSpPr>
          <p:cNvPr id="214" name="Google Shape;214;p22"/>
          <p:cNvSpPr/>
          <p:nvPr/>
        </p:nvSpPr>
        <p:spPr>
          <a:xfrm>
            <a:off x="15112180" y="4038600"/>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Homework</a:t>
            </a:r>
            <a:endParaRPr/>
          </a:p>
        </p:txBody>
      </p:sp>
      <p:sp>
        <p:nvSpPr>
          <p:cNvPr id="215" name="Google Shape;215;p22"/>
          <p:cNvSpPr/>
          <p:nvPr/>
        </p:nvSpPr>
        <p:spPr>
          <a:xfrm>
            <a:off x="19094245" y="4784076"/>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Lecture Review</a:t>
            </a:r>
            <a:endParaRPr/>
          </a:p>
        </p:txBody>
      </p:sp>
      <p:sp>
        <p:nvSpPr>
          <p:cNvPr id="216" name="Google Shape;216;p22"/>
          <p:cNvSpPr/>
          <p:nvPr/>
        </p:nvSpPr>
        <p:spPr>
          <a:xfrm>
            <a:off x="15112180" y="9767767"/>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CST205 Project</a:t>
            </a:r>
            <a:endParaRPr/>
          </a:p>
        </p:txBody>
      </p:sp>
      <p:sp>
        <p:nvSpPr>
          <p:cNvPr id="217" name="Google Shape;217;p22"/>
          <p:cNvSpPr/>
          <p:nvPr/>
        </p:nvSpPr>
        <p:spPr>
          <a:xfrm>
            <a:off x="19094245" y="8461255"/>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Friends!</a:t>
            </a:r>
            <a:endParaRPr/>
          </a:p>
        </p:txBody>
      </p:sp>
      <p:cxnSp>
        <p:nvCxnSpPr>
          <p:cNvPr id="218" name="Google Shape;218;p22"/>
          <p:cNvCxnSpPr>
            <a:endCxn id="213" idx="7"/>
          </p:cNvCxnSpPr>
          <p:nvPr/>
        </p:nvCxnSpPr>
        <p:spPr>
          <a:xfrm flipH="1">
            <a:off x="14174590" y="6314732"/>
            <a:ext cx="1161300" cy="868800"/>
          </a:xfrm>
          <a:prstGeom prst="straightConnector1">
            <a:avLst/>
          </a:prstGeom>
          <a:noFill/>
          <a:ln cap="flat" cmpd="sng" w="38100">
            <a:solidFill>
              <a:srgbClr val="FF0000"/>
            </a:solidFill>
            <a:prstDash val="solid"/>
            <a:miter lim="400000"/>
            <a:headEnd len="sm" w="sm" type="none"/>
            <a:tailEnd len="med" w="med" type="triangle"/>
          </a:ln>
        </p:spPr>
      </p:cxnSp>
      <p:cxnSp>
        <p:nvCxnSpPr>
          <p:cNvPr id="219" name="Google Shape;219;p22"/>
          <p:cNvCxnSpPr/>
          <p:nvPr/>
        </p:nvCxnSpPr>
        <p:spPr>
          <a:xfrm flipH="1">
            <a:off x="14576322" y="6781800"/>
            <a:ext cx="4517923" cy="1074895"/>
          </a:xfrm>
          <a:prstGeom prst="straightConnector1">
            <a:avLst/>
          </a:prstGeom>
          <a:noFill/>
          <a:ln cap="flat" cmpd="sng" w="38100">
            <a:solidFill>
              <a:srgbClr val="000000"/>
            </a:solidFill>
            <a:prstDash val="solid"/>
            <a:miter lim="400000"/>
            <a:headEnd len="sm" w="sm" type="none"/>
            <a:tailEnd len="med" w="med" type="triangle"/>
          </a:ln>
        </p:spPr>
      </p:cxnSp>
      <p:cxnSp>
        <p:nvCxnSpPr>
          <p:cNvPr id="220" name="Google Shape;220;p22"/>
          <p:cNvCxnSpPr/>
          <p:nvPr/>
        </p:nvCxnSpPr>
        <p:spPr>
          <a:xfrm rot="10800000">
            <a:off x="17853028" y="5622925"/>
            <a:ext cx="1238866" cy="193098"/>
          </a:xfrm>
          <a:prstGeom prst="straightConnector1">
            <a:avLst/>
          </a:prstGeom>
          <a:noFill/>
          <a:ln cap="flat" cmpd="sng" w="38100">
            <a:solidFill>
              <a:srgbClr val="000000"/>
            </a:solidFill>
            <a:prstDash val="solid"/>
            <a:miter lim="400000"/>
            <a:headEnd len="sm" w="sm" type="none"/>
            <a:tailEnd len="med" w="med" type="triangle"/>
          </a:ln>
        </p:spPr>
      </p:cxnSp>
      <p:cxnSp>
        <p:nvCxnSpPr>
          <p:cNvPr id="221" name="Google Shape;221;p22"/>
          <p:cNvCxnSpPr/>
          <p:nvPr/>
        </p:nvCxnSpPr>
        <p:spPr>
          <a:xfrm flipH="1" rot="10800000">
            <a:off x="17855380" y="10158280"/>
            <a:ext cx="1238865" cy="732617"/>
          </a:xfrm>
          <a:prstGeom prst="straightConnector1">
            <a:avLst/>
          </a:prstGeom>
          <a:noFill/>
          <a:ln cap="flat" cmpd="sng" w="38100">
            <a:solidFill>
              <a:srgbClr val="000000"/>
            </a:solidFill>
            <a:prstDash val="solid"/>
            <a:miter lim="400000"/>
            <a:headEnd len="sm" w="sm" type="none"/>
            <a:tailEnd len="med" w="med" type="triangle"/>
          </a:ln>
        </p:spPr>
      </p:cxnSp>
      <p:cxnSp>
        <p:nvCxnSpPr>
          <p:cNvPr id="222" name="Google Shape;222;p22"/>
          <p:cNvCxnSpPr/>
          <p:nvPr/>
        </p:nvCxnSpPr>
        <p:spPr>
          <a:xfrm>
            <a:off x="14576323" y="8602171"/>
            <a:ext cx="4517922" cy="698437"/>
          </a:xfrm>
          <a:prstGeom prst="straightConnector1">
            <a:avLst/>
          </a:prstGeom>
          <a:noFill/>
          <a:ln cap="flat" cmpd="sng" w="38100">
            <a:solidFill>
              <a:srgbClr val="000000"/>
            </a:solidFill>
            <a:prstDash val="solid"/>
            <a:miter lim="400000"/>
            <a:headEnd len="sm" w="sm" type="none"/>
            <a:tailEnd len="med" w="med" type="triangle"/>
          </a:ln>
        </p:spPr>
      </p:cxnSp>
      <p:sp>
        <p:nvSpPr>
          <p:cNvPr id="223" name="Google Shape;223;p22"/>
          <p:cNvSpPr/>
          <p:nvPr/>
        </p:nvSpPr>
        <p:spPr>
          <a:xfrm>
            <a:off x="12381664" y="1336675"/>
            <a:ext cx="2743200" cy="274320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Redo</a:t>
            </a:r>
            <a:endParaRPr/>
          </a:p>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CST370 Quiz</a:t>
            </a:r>
            <a:endParaRPr/>
          </a:p>
        </p:txBody>
      </p:sp>
      <p:cxnSp>
        <p:nvCxnSpPr>
          <p:cNvPr id="224" name="Google Shape;224;p22"/>
          <p:cNvCxnSpPr/>
          <p:nvPr/>
        </p:nvCxnSpPr>
        <p:spPr>
          <a:xfrm flipH="1" rot="10800000">
            <a:off x="13271786" y="4079875"/>
            <a:ext cx="200866" cy="2517416"/>
          </a:xfrm>
          <a:prstGeom prst="straightConnector1">
            <a:avLst/>
          </a:prstGeom>
          <a:noFill/>
          <a:ln cap="flat" cmpd="sng" w="38100">
            <a:solidFill>
              <a:srgbClr val="FF0000"/>
            </a:solidFill>
            <a:prstDash val="solid"/>
            <a:miter lim="400000"/>
            <a:headEnd len="sm" w="sm" type="none"/>
            <a:tailEnd len="med" w="med" type="triangle"/>
          </a:ln>
        </p:spPr>
      </p:cxnSp>
      <p:cxnSp>
        <p:nvCxnSpPr>
          <p:cNvPr id="225" name="Google Shape;225;p22"/>
          <p:cNvCxnSpPr/>
          <p:nvPr/>
        </p:nvCxnSpPr>
        <p:spPr>
          <a:xfrm>
            <a:off x="15025402" y="3363960"/>
            <a:ext cx="823594" cy="739540"/>
          </a:xfrm>
          <a:prstGeom prst="straightConnector1">
            <a:avLst/>
          </a:prstGeom>
          <a:noFill/>
          <a:ln cap="flat" cmpd="sng" w="38100">
            <a:solidFill>
              <a:srgbClr val="FF0000"/>
            </a:solidFill>
            <a:prstDash val="solid"/>
            <a:miter lim="400000"/>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3"/>
          <p:cNvSpPr txBox="1"/>
          <p:nvPr>
            <p:ph idx="1" type="body"/>
          </p:nvPr>
        </p:nvSpPr>
        <p:spPr>
          <a:xfrm>
            <a:off x="1523999" y="4079875"/>
            <a:ext cx="21336000" cy="9263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solidFill>
                  <a:srgbClr val="292C2F"/>
                </a:solidFill>
              </a:rPr>
              <a:t>Two Methods:</a:t>
            </a:r>
            <a:endParaRPr/>
          </a:p>
          <a:p>
            <a:pPr indent="-1143000" lvl="0" marL="1143000" rtl="0" algn="l">
              <a:lnSpc>
                <a:spcPct val="120000"/>
              </a:lnSpc>
              <a:spcBef>
                <a:spcPts val="0"/>
              </a:spcBef>
              <a:spcAft>
                <a:spcPts val="0"/>
              </a:spcAft>
              <a:buSzPts val="6000"/>
              <a:buFont typeface="Helvetica Neue"/>
              <a:buAutoNum type="arabicPeriod"/>
            </a:pPr>
            <a:r>
              <a:rPr lang="en-US" sz="6000">
                <a:solidFill>
                  <a:srgbClr val="292C2F"/>
                </a:solidFill>
              </a:rPr>
              <a:t>Modified DFS</a:t>
            </a:r>
            <a:endParaRPr/>
          </a:p>
          <a:p>
            <a:pPr indent="-1143000" lvl="0" marL="1143000" rtl="0" algn="l">
              <a:lnSpc>
                <a:spcPct val="120000"/>
              </a:lnSpc>
              <a:spcBef>
                <a:spcPts val="0"/>
              </a:spcBef>
              <a:spcAft>
                <a:spcPts val="0"/>
              </a:spcAft>
              <a:buSzPts val="6000"/>
              <a:buFont typeface="Helvetica Neue"/>
              <a:buAutoNum type="arabicPeriod"/>
            </a:pPr>
            <a:r>
              <a:rPr lang="en-US" sz="6000">
                <a:solidFill>
                  <a:srgbClr val="292C2F"/>
                </a:solidFill>
              </a:rPr>
              <a:t>Kahn’s Algorithm</a:t>
            </a:r>
            <a:endParaRPr/>
          </a:p>
        </p:txBody>
      </p:sp>
      <p:sp>
        <p:nvSpPr>
          <p:cNvPr id="231" name="Google Shape;231;p2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232" name="Google Shape;232;p2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 name="Shape 25"/>
        <p:cNvGrpSpPr/>
        <p:nvPr/>
      </p:nvGrpSpPr>
      <p:grpSpPr>
        <a:xfrm>
          <a:off x="0" y="0"/>
          <a:ext cx="0" cy="0"/>
          <a:chOff x="0" y="0"/>
          <a:chExt cx="0" cy="0"/>
        </a:xfrm>
      </p:grpSpPr>
      <p:sp>
        <p:nvSpPr>
          <p:cNvPr id="26" name="Google Shape;26;p6"/>
          <p:cNvSpPr txBox="1"/>
          <p:nvPr>
            <p:ph type="title"/>
          </p:nvPr>
        </p:nvSpPr>
        <p:spPr>
          <a:xfrm>
            <a:off x="1524000" y="1041400"/>
            <a:ext cx="21336000" cy="183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In-Class Quiz</a:t>
            </a:r>
            <a:endParaRPr/>
          </a:p>
        </p:txBody>
      </p:sp>
      <p:sp>
        <p:nvSpPr>
          <p:cNvPr id="27" name="Google Shape;27;p6"/>
          <p:cNvSpPr txBox="1"/>
          <p:nvPr>
            <p:ph idx="1" type="body"/>
          </p:nvPr>
        </p:nvSpPr>
        <p:spPr>
          <a:xfrm>
            <a:off x="1524000" y="3111500"/>
            <a:ext cx="21336000" cy="952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QuizCST370-S19_Quiz_6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password is kangaroo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4"/>
          <p:cNvSpPr txBox="1"/>
          <p:nvPr>
            <p:ph idx="1" type="body"/>
          </p:nvPr>
        </p:nvSpPr>
        <p:spPr>
          <a:xfrm>
            <a:off x="1523999" y="4079875"/>
            <a:ext cx="21336001"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solidFill>
                  <a:srgbClr val="292C2F"/>
                </a:solidFill>
              </a:rPr>
              <a:t>Main Ideas:</a:t>
            </a:r>
            <a:endParaRPr/>
          </a:p>
          <a:p>
            <a:pPr indent="-1143000" lvl="0" marL="1143000" rtl="0" algn="l">
              <a:lnSpc>
                <a:spcPct val="120000"/>
              </a:lnSpc>
              <a:spcBef>
                <a:spcPts val="0"/>
              </a:spcBef>
              <a:spcAft>
                <a:spcPts val="0"/>
              </a:spcAft>
              <a:buSzPts val="6000"/>
              <a:buFont typeface="Helvetica Neue"/>
              <a:buAutoNum type="arabicPeriod"/>
            </a:pPr>
            <a:r>
              <a:rPr lang="en-US" sz="6000">
                <a:solidFill>
                  <a:srgbClr val="292C2F"/>
                </a:solidFill>
              </a:rPr>
              <a:t>Use a stack to store the ordering.  Add current item to stack only after the recursive calls on the neighbors terminate. This will ensure the origin node comes above the destination in the stack.</a:t>
            </a:r>
            <a:endParaRPr/>
          </a:p>
          <a:p>
            <a:pPr indent="-1143000" lvl="0" marL="1143000" rtl="0" algn="l">
              <a:lnSpc>
                <a:spcPct val="120000"/>
              </a:lnSpc>
              <a:spcBef>
                <a:spcPts val="0"/>
              </a:spcBef>
              <a:spcAft>
                <a:spcPts val="0"/>
              </a:spcAft>
              <a:buSzPts val="6000"/>
              <a:buFont typeface="Helvetica Neue"/>
              <a:buAutoNum type="arabicPeriod"/>
            </a:pPr>
            <a:r>
              <a:rPr lang="en-US" sz="6000">
                <a:solidFill>
                  <a:srgbClr val="292C2F"/>
                </a:solidFill>
              </a:rPr>
              <a:t>Perform the DFS with </a:t>
            </a:r>
            <a:r>
              <a:rPr b="1" lang="en-US" sz="6000">
                <a:solidFill>
                  <a:srgbClr val="292C2F"/>
                </a:solidFill>
              </a:rPr>
              <a:t>every</a:t>
            </a:r>
            <a:r>
              <a:rPr lang="en-US" sz="6000">
                <a:solidFill>
                  <a:srgbClr val="292C2F"/>
                </a:solidFill>
              </a:rPr>
              <a:t> node – in unconnected graphs some nodes are unreachable from a single origin node.</a:t>
            </a:r>
            <a:endParaRPr/>
          </a:p>
        </p:txBody>
      </p:sp>
      <p:sp>
        <p:nvSpPr>
          <p:cNvPr id="238" name="Google Shape;238;p2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239" name="Google Shape;239;p2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245" name="Google Shape;245;p2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246" name="Google Shape;246;p25"/>
          <p:cNvSpPr/>
          <p:nvPr/>
        </p:nvSpPr>
        <p:spPr>
          <a:xfrm>
            <a:off x="2200656" y="5711952"/>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247" name="Google Shape;247;p25"/>
          <p:cNvSpPr/>
          <p:nvPr/>
        </p:nvSpPr>
        <p:spPr>
          <a:xfrm>
            <a:off x="4120896" y="4402201"/>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248" name="Google Shape;248;p25"/>
          <p:cNvSpPr/>
          <p:nvPr/>
        </p:nvSpPr>
        <p:spPr>
          <a:xfrm>
            <a:off x="6504432" y="4661916"/>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249" name="Google Shape;249;p25"/>
          <p:cNvSpPr/>
          <p:nvPr/>
        </p:nvSpPr>
        <p:spPr>
          <a:xfrm>
            <a:off x="1712976" y="798880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250" name="Google Shape;250;p25"/>
          <p:cNvSpPr/>
          <p:nvPr/>
        </p:nvSpPr>
        <p:spPr>
          <a:xfrm>
            <a:off x="3296412" y="9887712"/>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251" name="Google Shape;251;p25"/>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252" name="Google Shape;252;p25"/>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253" name="Google Shape;253;p25"/>
          <p:cNvSpPr/>
          <p:nvPr/>
        </p:nvSpPr>
        <p:spPr>
          <a:xfrm>
            <a:off x="8138160" y="63398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254" name="Google Shape;254;p25"/>
          <p:cNvCxnSpPr>
            <a:stCxn id="24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255" name="Google Shape;255;p25"/>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256" name="Google Shape;256;p25"/>
          <p:cNvCxnSpPr>
            <a:stCxn id="248" idx="5"/>
            <a:endCxn id="25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257" name="Google Shape;257;p25"/>
          <p:cNvCxnSpPr>
            <a:endCxn id="25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258" name="Google Shape;258;p25"/>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259" name="Google Shape;259;p25"/>
          <p:cNvCxnSpPr>
            <a:endCxn id="25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260" name="Google Shape;260;p25"/>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261" name="Google Shape;261;p25"/>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262" name="Google Shape;262;p25"/>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263" name="Google Shape;263;p25"/>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bl>
          </a:graphicData>
        </a:graphic>
      </p:graphicFrame>
      <p:sp>
        <p:nvSpPr>
          <p:cNvPr id="264" name="Google Shape;264;p25"/>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265" name="Google Shape;265;p25"/>
          <p:cNvCxnSpPr>
            <a:stCxn id="25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266" name="Google Shape;266;p25"/>
          <p:cNvCxnSpPr>
            <a:endCxn id="24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272" name="Google Shape;272;p2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273" name="Google Shape;273;p26"/>
          <p:cNvSpPr/>
          <p:nvPr/>
        </p:nvSpPr>
        <p:spPr>
          <a:xfrm>
            <a:off x="2200656" y="5711952"/>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274" name="Google Shape;274;p26"/>
          <p:cNvSpPr/>
          <p:nvPr/>
        </p:nvSpPr>
        <p:spPr>
          <a:xfrm>
            <a:off x="4120896" y="4402201"/>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275" name="Google Shape;275;p26"/>
          <p:cNvSpPr/>
          <p:nvPr/>
        </p:nvSpPr>
        <p:spPr>
          <a:xfrm>
            <a:off x="6504432" y="4661916"/>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276" name="Google Shape;276;p26"/>
          <p:cNvSpPr/>
          <p:nvPr/>
        </p:nvSpPr>
        <p:spPr>
          <a:xfrm>
            <a:off x="1712976" y="798880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277" name="Google Shape;277;p26"/>
          <p:cNvSpPr/>
          <p:nvPr/>
        </p:nvSpPr>
        <p:spPr>
          <a:xfrm>
            <a:off x="3296412" y="9887712"/>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278" name="Google Shape;278;p26"/>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279" name="Google Shape;279;p26"/>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280" name="Google Shape;280;p26"/>
          <p:cNvSpPr/>
          <p:nvPr/>
        </p:nvSpPr>
        <p:spPr>
          <a:xfrm>
            <a:off x="8138160" y="63398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281" name="Google Shape;281;p26"/>
          <p:cNvCxnSpPr>
            <a:stCxn id="273"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282" name="Google Shape;282;p26"/>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283" name="Google Shape;283;p26"/>
          <p:cNvCxnSpPr>
            <a:stCxn id="275" idx="5"/>
            <a:endCxn id="280"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284" name="Google Shape;284;p26"/>
          <p:cNvCxnSpPr>
            <a:endCxn id="277"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285" name="Google Shape;285;p26"/>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286" name="Google Shape;286;p26"/>
          <p:cNvCxnSpPr>
            <a:endCxn id="278"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287" name="Google Shape;287;p26"/>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288" name="Google Shape;288;p26"/>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289" name="Google Shape;289;p26"/>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290" name="Google Shape;290;p26"/>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bl>
          </a:graphicData>
        </a:graphic>
      </p:graphicFrame>
      <p:sp>
        <p:nvSpPr>
          <p:cNvPr id="291" name="Google Shape;291;p26"/>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292" name="Google Shape;292;p26"/>
          <p:cNvCxnSpPr/>
          <p:nvPr/>
        </p:nvCxnSpPr>
        <p:spPr>
          <a:xfrm flipH="1">
            <a:off x="4481434" y="7370086"/>
            <a:ext cx="3833488" cy="2973893"/>
          </a:xfrm>
          <a:prstGeom prst="straightConnector1">
            <a:avLst/>
          </a:prstGeom>
          <a:noFill/>
          <a:ln cap="flat" cmpd="sng" w="76200">
            <a:solidFill>
              <a:srgbClr val="000000"/>
            </a:solidFill>
            <a:prstDash val="solid"/>
            <a:miter lim="400000"/>
            <a:headEnd len="sm" w="sm" type="none"/>
            <a:tailEnd len="med" w="med" type="triangle"/>
          </a:ln>
        </p:spPr>
      </p:cxnSp>
      <p:cxnSp>
        <p:nvCxnSpPr>
          <p:cNvPr id="293" name="Google Shape;293;p26"/>
          <p:cNvCxnSpPr/>
          <p:nvPr/>
        </p:nvCxnSpPr>
        <p:spPr>
          <a:xfrm flipH="1">
            <a:off x="2743222" y="5479100"/>
            <a:ext cx="3761210" cy="268647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299" name="Google Shape;299;p2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300" name="Google Shape;300;p27"/>
          <p:cNvSpPr/>
          <p:nvPr/>
        </p:nvSpPr>
        <p:spPr>
          <a:xfrm>
            <a:off x="2200656" y="5711952"/>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301" name="Google Shape;301;p27"/>
          <p:cNvSpPr/>
          <p:nvPr/>
        </p:nvSpPr>
        <p:spPr>
          <a:xfrm>
            <a:off x="4120896" y="4402201"/>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302" name="Google Shape;302;p27"/>
          <p:cNvSpPr/>
          <p:nvPr/>
        </p:nvSpPr>
        <p:spPr>
          <a:xfrm>
            <a:off x="6504432" y="4661916"/>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303" name="Google Shape;303;p27"/>
          <p:cNvSpPr/>
          <p:nvPr/>
        </p:nvSpPr>
        <p:spPr>
          <a:xfrm>
            <a:off x="1712976" y="798880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304" name="Google Shape;304;p27"/>
          <p:cNvSpPr/>
          <p:nvPr/>
        </p:nvSpPr>
        <p:spPr>
          <a:xfrm>
            <a:off x="3296412" y="9887712"/>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305" name="Google Shape;305;p27"/>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306" name="Google Shape;306;p27"/>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307" name="Google Shape;307;p27"/>
          <p:cNvSpPr/>
          <p:nvPr/>
        </p:nvSpPr>
        <p:spPr>
          <a:xfrm>
            <a:off x="8138160" y="63398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308" name="Google Shape;308;p27"/>
          <p:cNvCxnSpPr>
            <a:stCxn id="300"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309" name="Google Shape;309;p27"/>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310" name="Google Shape;310;p27"/>
          <p:cNvCxnSpPr>
            <a:stCxn id="302" idx="5"/>
            <a:endCxn id="307"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311" name="Google Shape;311;p27"/>
          <p:cNvCxnSpPr>
            <a:endCxn id="304"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312" name="Google Shape;312;p27"/>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313" name="Google Shape;313;p27"/>
          <p:cNvCxnSpPr>
            <a:endCxn id="305"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314" name="Google Shape;314;p27"/>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315" name="Google Shape;315;p27"/>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316" name="Google Shape;316;p27"/>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317" name="Google Shape;317;p27"/>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r h="1039300">
                <a:tc>
                  <a:txBody>
                    <a:bodyPr>
                      <a:noAutofit/>
                    </a:bodyPr>
                    <a:lstStyle/>
                    <a:p>
                      <a:pPr indent="0" lvl="0" marL="0" marR="0" rtl="0" algn="ctr">
                        <a:spcBef>
                          <a:spcPts val="0"/>
                        </a:spcBef>
                        <a:spcAft>
                          <a:spcPts val="0"/>
                        </a:spcAft>
                        <a:buNone/>
                      </a:pPr>
                      <a:r>
                        <a:t/>
                      </a:r>
                      <a:endParaRPr sz="2400"/>
                    </a:p>
                  </a:txBody>
                  <a:tcPr marT="45725" marB="45725" marR="91450" marL="91450"/>
                </a:tc>
              </a:tr>
            </a:tbl>
          </a:graphicData>
        </a:graphic>
      </p:graphicFrame>
      <p:sp>
        <p:nvSpPr>
          <p:cNvPr id="318" name="Google Shape;318;p27"/>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319" name="Google Shape;319;p27"/>
          <p:cNvCxnSpPr/>
          <p:nvPr/>
        </p:nvCxnSpPr>
        <p:spPr>
          <a:xfrm flipH="1">
            <a:off x="4481434" y="7370086"/>
            <a:ext cx="3833488" cy="2973893"/>
          </a:xfrm>
          <a:prstGeom prst="straightConnector1">
            <a:avLst/>
          </a:prstGeom>
          <a:noFill/>
          <a:ln cap="flat" cmpd="sng" w="76200">
            <a:solidFill>
              <a:srgbClr val="000000"/>
            </a:solidFill>
            <a:prstDash val="solid"/>
            <a:miter lim="400000"/>
            <a:headEnd len="sm" w="sm" type="none"/>
            <a:tailEnd len="med" w="med" type="triangle"/>
          </a:ln>
        </p:spPr>
      </p:cxnSp>
      <p:cxnSp>
        <p:nvCxnSpPr>
          <p:cNvPr id="320" name="Google Shape;320;p27"/>
          <p:cNvCxnSpPr/>
          <p:nvPr/>
        </p:nvCxnSpPr>
        <p:spPr>
          <a:xfrm flipH="1">
            <a:off x="2743222" y="5479100"/>
            <a:ext cx="3761210" cy="268647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326" name="Google Shape;326;p2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327" name="Google Shape;327;p28"/>
          <p:cNvSpPr/>
          <p:nvPr/>
        </p:nvSpPr>
        <p:spPr>
          <a:xfrm>
            <a:off x="2200656" y="5711952"/>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328" name="Google Shape;328;p28"/>
          <p:cNvSpPr/>
          <p:nvPr/>
        </p:nvSpPr>
        <p:spPr>
          <a:xfrm>
            <a:off x="4120896" y="440220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329" name="Google Shape;329;p28"/>
          <p:cNvSpPr/>
          <p:nvPr/>
        </p:nvSpPr>
        <p:spPr>
          <a:xfrm>
            <a:off x="6504432" y="4661916"/>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330" name="Google Shape;330;p28"/>
          <p:cNvSpPr/>
          <p:nvPr/>
        </p:nvSpPr>
        <p:spPr>
          <a:xfrm>
            <a:off x="1712976" y="798880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331" name="Google Shape;331;p28"/>
          <p:cNvSpPr/>
          <p:nvPr/>
        </p:nvSpPr>
        <p:spPr>
          <a:xfrm>
            <a:off x="3296412" y="9887712"/>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332" name="Google Shape;332;p28"/>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333" name="Google Shape;333;p28"/>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334" name="Google Shape;334;p28"/>
          <p:cNvSpPr/>
          <p:nvPr/>
        </p:nvSpPr>
        <p:spPr>
          <a:xfrm>
            <a:off x="8138160" y="6339840"/>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335" name="Google Shape;335;p28"/>
          <p:cNvCxnSpPr>
            <a:stCxn id="327"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336" name="Google Shape;336;p28"/>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337" name="Google Shape;337;p28"/>
          <p:cNvCxnSpPr>
            <a:stCxn id="329" idx="5"/>
            <a:endCxn id="334"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338" name="Google Shape;338;p28"/>
          <p:cNvCxnSpPr>
            <a:endCxn id="331"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339" name="Google Shape;339;p28"/>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340" name="Google Shape;340;p28"/>
          <p:cNvCxnSpPr>
            <a:endCxn id="332"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341" name="Google Shape;341;p28"/>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342" name="Google Shape;342;p28"/>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343" name="Google Shape;343;p28"/>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344" name="Google Shape;344;p28"/>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r>
            </a:tbl>
          </a:graphicData>
        </a:graphic>
      </p:graphicFrame>
      <p:sp>
        <p:nvSpPr>
          <p:cNvPr id="345" name="Google Shape;345;p28"/>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346" name="Google Shape;346;p28"/>
          <p:cNvCxnSpPr/>
          <p:nvPr/>
        </p:nvCxnSpPr>
        <p:spPr>
          <a:xfrm flipH="1">
            <a:off x="4481434" y="7370086"/>
            <a:ext cx="3833488" cy="2973893"/>
          </a:xfrm>
          <a:prstGeom prst="straightConnector1">
            <a:avLst/>
          </a:prstGeom>
          <a:noFill/>
          <a:ln cap="flat" cmpd="sng" w="76200">
            <a:solidFill>
              <a:srgbClr val="000000"/>
            </a:solidFill>
            <a:prstDash val="solid"/>
            <a:miter lim="400000"/>
            <a:headEnd len="sm" w="sm" type="none"/>
            <a:tailEnd len="med" w="med" type="triangle"/>
          </a:ln>
        </p:spPr>
      </p:cxnSp>
      <p:cxnSp>
        <p:nvCxnSpPr>
          <p:cNvPr id="347" name="Google Shape;347;p28"/>
          <p:cNvCxnSpPr/>
          <p:nvPr/>
        </p:nvCxnSpPr>
        <p:spPr>
          <a:xfrm flipH="1">
            <a:off x="2743222" y="5479100"/>
            <a:ext cx="3761210" cy="268647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353" name="Google Shape;353;p2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354" name="Google Shape;354;p29"/>
          <p:cNvSpPr/>
          <p:nvPr/>
        </p:nvSpPr>
        <p:spPr>
          <a:xfrm>
            <a:off x="2200656" y="5711952"/>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355" name="Google Shape;355;p29"/>
          <p:cNvSpPr/>
          <p:nvPr/>
        </p:nvSpPr>
        <p:spPr>
          <a:xfrm>
            <a:off x="4120896" y="440220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356" name="Google Shape;356;p29"/>
          <p:cNvSpPr/>
          <p:nvPr/>
        </p:nvSpPr>
        <p:spPr>
          <a:xfrm>
            <a:off x="6504432" y="4661916"/>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357" name="Google Shape;357;p29"/>
          <p:cNvSpPr/>
          <p:nvPr/>
        </p:nvSpPr>
        <p:spPr>
          <a:xfrm>
            <a:off x="1712976" y="798880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358" name="Google Shape;358;p29"/>
          <p:cNvSpPr/>
          <p:nvPr/>
        </p:nvSpPr>
        <p:spPr>
          <a:xfrm>
            <a:off x="3296412" y="9887712"/>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359" name="Google Shape;359;p29"/>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360" name="Google Shape;360;p29"/>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361" name="Google Shape;361;p29"/>
          <p:cNvSpPr/>
          <p:nvPr/>
        </p:nvSpPr>
        <p:spPr>
          <a:xfrm>
            <a:off x="8138160" y="633984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362" name="Google Shape;362;p29"/>
          <p:cNvCxnSpPr>
            <a:stCxn id="354"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363" name="Google Shape;363;p29"/>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364" name="Google Shape;364;p29"/>
          <p:cNvCxnSpPr>
            <a:stCxn id="356" idx="5"/>
            <a:endCxn id="361"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365" name="Google Shape;365;p29"/>
          <p:cNvCxnSpPr>
            <a:endCxn id="358"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366" name="Google Shape;366;p29"/>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367" name="Google Shape;367;p29"/>
          <p:cNvCxnSpPr>
            <a:endCxn id="359"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368" name="Google Shape;368;p29"/>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369" name="Google Shape;369;p29"/>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370" name="Google Shape;370;p29"/>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371" name="Google Shape;371;p29"/>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r>
            </a:tbl>
          </a:graphicData>
        </a:graphic>
      </p:graphicFrame>
      <p:sp>
        <p:nvSpPr>
          <p:cNvPr id="372" name="Google Shape;372;p29"/>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373" name="Google Shape;373;p29"/>
          <p:cNvCxnSpPr/>
          <p:nvPr/>
        </p:nvCxnSpPr>
        <p:spPr>
          <a:xfrm flipH="1">
            <a:off x="4481434" y="7370086"/>
            <a:ext cx="3833488" cy="2973893"/>
          </a:xfrm>
          <a:prstGeom prst="straightConnector1">
            <a:avLst/>
          </a:prstGeom>
          <a:noFill/>
          <a:ln cap="flat" cmpd="sng" w="76200">
            <a:solidFill>
              <a:srgbClr val="000000"/>
            </a:solidFill>
            <a:prstDash val="solid"/>
            <a:miter lim="400000"/>
            <a:headEnd len="sm" w="sm" type="none"/>
            <a:tailEnd len="med" w="med" type="triangle"/>
          </a:ln>
        </p:spPr>
      </p:cxnSp>
      <p:cxnSp>
        <p:nvCxnSpPr>
          <p:cNvPr id="374" name="Google Shape;374;p29"/>
          <p:cNvCxnSpPr/>
          <p:nvPr/>
        </p:nvCxnSpPr>
        <p:spPr>
          <a:xfrm flipH="1">
            <a:off x="2743222" y="5479100"/>
            <a:ext cx="3761210" cy="268647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380" name="Google Shape;380;p3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381" name="Google Shape;381;p30"/>
          <p:cNvSpPr/>
          <p:nvPr/>
        </p:nvSpPr>
        <p:spPr>
          <a:xfrm>
            <a:off x="2200656" y="5711952"/>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382" name="Google Shape;382;p30"/>
          <p:cNvSpPr/>
          <p:nvPr/>
        </p:nvSpPr>
        <p:spPr>
          <a:xfrm>
            <a:off x="4120896" y="440220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383" name="Google Shape;383;p30"/>
          <p:cNvSpPr/>
          <p:nvPr/>
        </p:nvSpPr>
        <p:spPr>
          <a:xfrm>
            <a:off x="6504432" y="4661916"/>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384" name="Google Shape;384;p30"/>
          <p:cNvSpPr/>
          <p:nvPr/>
        </p:nvSpPr>
        <p:spPr>
          <a:xfrm>
            <a:off x="1712976" y="798880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385" name="Google Shape;385;p30"/>
          <p:cNvSpPr/>
          <p:nvPr/>
        </p:nvSpPr>
        <p:spPr>
          <a:xfrm>
            <a:off x="3296412" y="988771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386" name="Google Shape;386;p30"/>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387" name="Google Shape;387;p30"/>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388" name="Google Shape;388;p30"/>
          <p:cNvSpPr/>
          <p:nvPr/>
        </p:nvSpPr>
        <p:spPr>
          <a:xfrm>
            <a:off x="8138160" y="6339840"/>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389" name="Google Shape;389;p30"/>
          <p:cNvCxnSpPr>
            <a:stCxn id="38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390" name="Google Shape;390;p30"/>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391" name="Google Shape;391;p30"/>
          <p:cNvCxnSpPr>
            <a:stCxn id="383" idx="5"/>
            <a:endCxn id="38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392" name="Google Shape;392;p30"/>
          <p:cNvCxnSpPr>
            <a:endCxn id="38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393" name="Google Shape;393;p30"/>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394" name="Google Shape;394;p30"/>
          <p:cNvCxnSpPr>
            <a:endCxn id="38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395" name="Google Shape;395;p30"/>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396" name="Google Shape;396;p30"/>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397" name="Google Shape;397;p30"/>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398" name="Google Shape;398;p30"/>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r>
            </a:tbl>
          </a:graphicData>
        </a:graphic>
      </p:graphicFrame>
      <p:sp>
        <p:nvSpPr>
          <p:cNvPr id="399" name="Google Shape;399;p30"/>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400" name="Google Shape;400;p30"/>
          <p:cNvCxnSpPr/>
          <p:nvPr/>
        </p:nvCxnSpPr>
        <p:spPr>
          <a:xfrm flipH="1">
            <a:off x="4481434" y="7370086"/>
            <a:ext cx="3833488" cy="2973893"/>
          </a:xfrm>
          <a:prstGeom prst="straightConnector1">
            <a:avLst/>
          </a:prstGeom>
          <a:noFill/>
          <a:ln cap="flat" cmpd="sng" w="76200">
            <a:solidFill>
              <a:srgbClr val="000000"/>
            </a:solidFill>
            <a:prstDash val="solid"/>
            <a:miter lim="400000"/>
            <a:headEnd len="sm" w="sm" type="none"/>
            <a:tailEnd len="med" w="med" type="triangle"/>
          </a:ln>
        </p:spPr>
      </p:cxnSp>
      <p:cxnSp>
        <p:nvCxnSpPr>
          <p:cNvPr id="401" name="Google Shape;401;p30"/>
          <p:cNvCxnSpPr/>
          <p:nvPr/>
        </p:nvCxnSpPr>
        <p:spPr>
          <a:xfrm flipH="1">
            <a:off x="2743222" y="5479100"/>
            <a:ext cx="3761210" cy="268647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407" name="Google Shape;407;p3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408" name="Google Shape;408;p31"/>
          <p:cNvSpPr/>
          <p:nvPr/>
        </p:nvSpPr>
        <p:spPr>
          <a:xfrm>
            <a:off x="2200656" y="5711952"/>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409" name="Google Shape;409;p31"/>
          <p:cNvSpPr/>
          <p:nvPr/>
        </p:nvSpPr>
        <p:spPr>
          <a:xfrm>
            <a:off x="4120896" y="440220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410" name="Google Shape;410;p31"/>
          <p:cNvSpPr/>
          <p:nvPr/>
        </p:nvSpPr>
        <p:spPr>
          <a:xfrm>
            <a:off x="6504432" y="4661916"/>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411" name="Google Shape;411;p31"/>
          <p:cNvSpPr/>
          <p:nvPr/>
        </p:nvSpPr>
        <p:spPr>
          <a:xfrm>
            <a:off x="1712976" y="798880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412" name="Google Shape;412;p31"/>
          <p:cNvSpPr/>
          <p:nvPr/>
        </p:nvSpPr>
        <p:spPr>
          <a:xfrm>
            <a:off x="3296412" y="988771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413" name="Google Shape;413;p31"/>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414" name="Google Shape;414;p31"/>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415" name="Google Shape;415;p31"/>
          <p:cNvSpPr/>
          <p:nvPr/>
        </p:nvSpPr>
        <p:spPr>
          <a:xfrm>
            <a:off x="8138160" y="6339840"/>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416" name="Google Shape;416;p31"/>
          <p:cNvCxnSpPr>
            <a:stCxn id="408"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417" name="Google Shape;417;p31"/>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418" name="Google Shape;418;p31"/>
          <p:cNvCxnSpPr>
            <a:stCxn id="410" idx="5"/>
            <a:endCxn id="415"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419" name="Google Shape;419;p31"/>
          <p:cNvCxnSpPr>
            <a:endCxn id="412"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420" name="Google Shape;420;p31"/>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421" name="Google Shape;421;p31"/>
          <p:cNvCxnSpPr>
            <a:endCxn id="413"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422" name="Google Shape;422;p31"/>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423" name="Google Shape;423;p31"/>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424" name="Google Shape;424;p31"/>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425" name="Google Shape;425;p31"/>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r>
            </a:tbl>
          </a:graphicData>
        </a:graphic>
      </p:graphicFrame>
      <p:sp>
        <p:nvSpPr>
          <p:cNvPr id="426" name="Google Shape;426;p31"/>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427" name="Google Shape;427;p31"/>
          <p:cNvCxnSpPr/>
          <p:nvPr/>
        </p:nvCxnSpPr>
        <p:spPr>
          <a:xfrm flipH="1">
            <a:off x="4481434" y="7370086"/>
            <a:ext cx="3833488" cy="2973893"/>
          </a:xfrm>
          <a:prstGeom prst="straightConnector1">
            <a:avLst/>
          </a:prstGeom>
          <a:noFill/>
          <a:ln cap="flat" cmpd="sng" w="76200">
            <a:solidFill>
              <a:srgbClr val="000000"/>
            </a:solidFill>
            <a:prstDash val="solid"/>
            <a:miter lim="400000"/>
            <a:headEnd len="sm" w="sm" type="none"/>
            <a:tailEnd len="med" w="med" type="triangle"/>
          </a:ln>
        </p:spPr>
      </p:cxnSp>
      <p:cxnSp>
        <p:nvCxnSpPr>
          <p:cNvPr id="428" name="Google Shape;428;p31"/>
          <p:cNvCxnSpPr/>
          <p:nvPr/>
        </p:nvCxnSpPr>
        <p:spPr>
          <a:xfrm flipH="1">
            <a:off x="2743222" y="5479100"/>
            <a:ext cx="3761210" cy="268647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434" name="Google Shape;434;p3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435" name="Google Shape;435;p32"/>
          <p:cNvSpPr/>
          <p:nvPr/>
        </p:nvSpPr>
        <p:spPr>
          <a:xfrm>
            <a:off x="2200656" y="571195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436" name="Google Shape;436;p32"/>
          <p:cNvSpPr/>
          <p:nvPr/>
        </p:nvSpPr>
        <p:spPr>
          <a:xfrm>
            <a:off x="4120896" y="440220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437" name="Google Shape;437;p32"/>
          <p:cNvSpPr/>
          <p:nvPr/>
        </p:nvSpPr>
        <p:spPr>
          <a:xfrm>
            <a:off x="6504432" y="466191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438" name="Google Shape;438;p32"/>
          <p:cNvSpPr/>
          <p:nvPr/>
        </p:nvSpPr>
        <p:spPr>
          <a:xfrm>
            <a:off x="1712976" y="798880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439" name="Google Shape;439;p32"/>
          <p:cNvSpPr/>
          <p:nvPr/>
        </p:nvSpPr>
        <p:spPr>
          <a:xfrm>
            <a:off x="3296412" y="988771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440" name="Google Shape;440;p32"/>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441" name="Google Shape;441;p32"/>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442" name="Google Shape;442;p32"/>
          <p:cNvSpPr/>
          <p:nvPr/>
        </p:nvSpPr>
        <p:spPr>
          <a:xfrm>
            <a:off x="8138160" y="6339840"/>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443" name="Google Shape;443;p32"/>
          <p:cNvCxnSpPr>
            <a:stCxn id="435"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444" name="Google Shape;444;p32"/>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445" name="Google Shape;445;p32"/>
          <p:cNvCxnSpPr>
            <a:stCxn id="437" idx="5"/>
            <a:endCxn id="442"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446" name="Google Shape;446;p32"/>
          <p:cNvCxnSpPr>
            <a:endCxn id="439"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447" name="Google Shape;447;p32"/>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448" name="Google Shape;448;p32"/>
          <p:cNvCxnSpPr>
            <a:endCxn id="440"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449" name="Google Shape;449;p32"/>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450" name="Google Shape;450;p32"/>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451" name="Google Shape;451;p32"/>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452" name="Google Shape;452;p32"/>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r>
            </a:tbl>
          </a:graphicData>
        </a:graphic>
      </p:graphicFrame>
      <p:sp>
        <p:nvSpPr>
          <p:cNvPr id="453" name="Google Shape;453;p32"/>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454" name="Google Shape;454;p32"/>
          <p:cNvCxnSpPr/>
          <p:nvPr/>
        </p:nvCxnSpPr>
        <p:spPr>
          <a:xfrm flipH="1">
            <a:off x="4481434" y="7370086"/>
            <a:ext cx="3833488" cy="2973893"/>
          </a:xfrm>
          <a:prstGeom prst="straightConnector1">
            <a:avLst/>
          </a:prstGeom>
          <a:noFill/>
          <a:ln cap="flat" cmpd="sng" w="76200">
            <a:solidFill>
              <a:srgbClr val="000000"/>
            </a:solidFill>
            <a:prstDash val="solid"/>
            <a:miter lim="400000"/>
            <a:headEnd len="sm" w="sm" type="none"/>
            <a:tailEnd len="med" w="med" type="triangle"/>
          </a:ln>
        </p:spPr>
      </p:cxnSp>
      <p:cxnSp>
        <p:nvCxnSpPr>
          <p:cNvPr id="455" name="Google Shape;455;p32"/>
          <p:cNvCxnSpPr/>
          <p:nvPr/>
        </p:nvCxnSpPr>
        <p:spPr>
          <a:xfrm flipH="1">
            <a:off x="2743222" y="5479100"/>
            <a:ext cx="3761210" cy="268647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3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461" name="Google Shape;461;p3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462" name="Google Shape;462;p33"/>
          <p:cNvSpPr/>
          <p:nvPr/>
        </p:nvSpPr>
        <p:spPr>
          <a:xfrm>
            <a:off x="2200656" y="571195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463" name="Google Shape;463;p33"/>
          <p:cNvSpPr/>
          <p:nvPr/>
        </p:nvSpPr>
        <p:spPr>
          <a:xfrm>
            <a:off x="4120896" y="440220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464" name="Google Shape;464;p33"/>
          <p:cNvSpPr/>
          <p:nvPr/>
        </p:nvSpPr>
        <p:spPr>
          <a:xfrm>
            <a:off x="6504432" y="4661916"/>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465" name="Google Shape;465;p33"/>
          <p:cNvSpPr/>
          <p:nvPr/>
        </p:nvSpPr>
        <p:spPr>
          <a:xfrm>
            <a:off x="1712976" y="7988808"/>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466" name="Google Shape;466;p33"/>
          <p:cNvSpPr/>
          <p:nvPr/>
        </p:nvSpPr>
        <p:spPr>
          <a:xfrm>
            <a:off x="3296412" y="988771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467" name="Google Shape;467;p33"/>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468" name="Google Shape;468;p33"/>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469" name="Google Shape;469;p33"/>
          <p:cNvSpPr/>
          <p:nvPr/>
        </p:nvSpPr>
        <p:spPr>
          <a:xfrm>
            <a:off x="8138160" y="6339840"/>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470" name="Google Shape;470;p33"/>
          <p:cNvCxnSpPr>
            <a:stCxn id="462"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471" name="Google Shape;471;p33"/>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472" name="Google Shape;472;p33"/>
          <p:cNvCxnSpPr>
            <a:stCxn id="464" idx="5"/>
            <a:endCxn id="469"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473" name="Google Shape;473;p33"/>
          <p:cNvCxnSpPr>
            <a:endCxn id="466"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474" name="Google Shape;474;p33"/>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475" name="Google Shape;475;p33"/>
          <p:cNvCxnSpPr>
            <a:endCxn id="467"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476" name="Google Shape;476;p33"/>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477" name="Google Shape;477;p33"/>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478" name="Google Shape;478;p33"/>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479" name="Google Shape;479;p33"/>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r>
            </a:tbl>
          </a:graphicData>
        </a:graphic>
      </p:graphicFrame>
      <p:sp>
        <p:nvSpPr>
          <p:cNvPr id="480" name="Google Shape;480;p33"/>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481" name="Google Shape;481;p33"/>
          <p:cNvCxnSpPr/>
          <p:nvPr/>
        </p:nvCxnSpPr>
        <p:spPr>
          <a:xfrm flipH="1">
            <a:off x="4481434" y="7370086"/>
            <a:ext cx="3833488" cy="2973893"/>
          </a:xfrm>
          <a:prstGeom prst="straightConnector1">
            <a:avLst/>
          </a:prstGeom>
          <a:noFill/>
          <a:ln cap="flat" cmpd="sng" w="76200">
            <a:solidFill>
              <a:srgbClr val="000000"/>
            </a:solidFill>
            <a:prstDash val="solid"/>
            <a:miter lim="400000"/>
            <a:headEnd len="sm" w="sm" type="none"/>
            <a:tailEnd len="med" w="med" type="triangle"/>
          </a:ln>
        </p:spPr>
      </p:cxnSp>
      <p:cxnSp>
        <p:nvCxnSpPr>
          <p:cNvPr id="482" name="Google Shape;482;p33"/>
          <p:cNvCxnSpPr/>
          <p:nvPr/>
        </p:nvCxnSpPr>
        <p:spPr>
          <a:xfrm flipH="1">
            <a:off x="2743222" y="5479100"/>
            <a:ext cx="3761210" cy="268647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7"/>
          <p:cNvSpPr/>
          <p:nvPr/>
        </p:nvSpPr>
        <p:spPr>
          <a:xfrm>
            <a:off x="1521833" y="5183696"/>
            <a:ext cx="21340333" cy="3076868"/>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b="0" i="0" lang="en-US" sz="7200" u="none" cap="none" strike="noStrike">
                <a:solidFill>
                  <a:srgbClr val="FFFFFF"/>
                </a:solidFill>
                <a:latin typeface="Arial"/>
                <a:ea typeface="Arial"/>
                <a:cs typeface="Arial"/>
                <a:sym typeface="Arial"/>
              </a:rPr>
              <a:t>CST 370 – ADVANCED ALGORITHMS</a:t>
            </a:r>
            <a:endParaRPr b="0" i="0" sz="72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t/>
            </a:r>
            <a:endParaRPr b="1" i="0" sz="80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rPr b="1" lang="en-US" sz="9600">
                <a:solidFill>
                  <a:schemeClr val="lt1"/>
                </a:solidFill>
              </a:rPr>
              <a:t>9. </a:t>
            </a:r>
            <a:r>
              <a:rPr b="1" i="0" lang="en-US" sz="9600" u="none" cap="none" strike="noStrike">
                <a:solidFill>
                  <a:schemeClr val="lt1"/>
                </a:solidFill>
                <a:latin typeface="Arial"/>
                <a:ea typeface="Arial"/>
                <a:cs typeface="Arial"/>
                <a:sym typeface="Arial"/>
              </a:rPr>
              <a:t>Topological Sorting</a:t>
            </a:r>
            <a:endParaRPr b="1" i="0" sz="120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3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488" name="Google Shape;488;p3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489" name="Google Shape;489;p34"/>
          <p:cNvSpPr/>
          <p:nvPr/>
        </p:nvSpPr>
        <p:spPr>
          <a:xfrm>
            <a:off x="2200656" y="571195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490" name="Google Shape;490;p34"/>
          <p:cNvSpPr/>
          <p:nvPr/>
        </p:nvSpPr>
        <p:spPr>
          <a:xfrm>
            <a:off x="4120896" y="440220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491" name="Google Shape;491;p34"/>
          <p:cNvSpPr/>
          <p:nvPr/>
        </p:nvSpPr>
        <p:spPr>
          <a:xfrm>
            <a:off x="6504432" y="4661916"/>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492" name="Google Shape;492;p34"/>
          <p:cNvSpPr/>
          <p:nvPr/>
        </p:nvSpPr>
        <p:spPr>
          <a:xfrm>
            <a:off x="1712976" y="7988808"/>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493" name="Google Shape;493;p34"/>
          <p:cNvSpPr/>
          <p:nvPr/>
        </p:nvSpPr>
        <p:spPr>
          <a:xfrm>
            <a:off x="3296412" y="988771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494" name="Google Shape;494;p34"/>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495" name="Google Shape;495;p34"/>
          <p:cNvSpPr/>
          <p:nvPr/>
        </p:nvSpPr>
        <p:spPr>
          <a:xfrm>
            <a:off x="7790688" y="8778240"/>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496" name="Google Shape;496;p34"/>
          <p:cNvSpPr/>
          <p:nvPr/>
        </p:nvSpPr>
        <p:spPr>
          <a:xfrm>
            <a:off x="8138160" y="6339840"/>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497" name="Google Shape;497;p34"/>
          <p:cNvCxnSpPr>
            <a:stCxn id="489"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498" name="Google Shape;498;p34"/>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499" name="Google Shape;499;p34"/>
          <p:cNvCxnSpPr>
            <a:stCxn id="491" idx="5"/>
            <a:endCxn id="496"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500" name="Google Shape;500;p34"/>
          <p:cNvCxnSpPr>
            <a:endCxn id="493"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501" name="Google Shape;501;p34"/>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502" name="Google Shape;502;p34"/>
          <p:cNvCxnSpPr>
            <a:endCxn id="494"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503" name="Google Shape;503;p34"/>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504" name="Google Shape;504;p34"/>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505" name="Google Shape;505;p34"/>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506" name="Google Shape;506;p34"/>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r>
            </a:tbl>
          </a:graphicData>
        </a:graphic>
      </p:graphicFrame>
      <p:sp>
        <p:nvSpPr>
          <p:cNvPr id="507" name="Google Shape;507;p34"/>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508" name="Google Shape;508;p34"/>
          <p:cNvCxnSpPr/>
          <p:nvPr/>
        </p:nvCxnSpPr>
        <p:spPr>
          <a:xfrm flipH="1">
            <a:off x="4481434" y="7370086"/>
            <a:ext cx="3833488" cy="2973893"/>
          </a:xfrm>
          <a:prstGeom prst="straightConnector1">
            <a:avLst/>
          </a:prstGeom>
          <a:noFill/>
          <a:ln cap="flat" cmpd="sng" w="76200">
            <a:solidFill>
              <a:srgbClr val="000000"/>
            </a:solidFill>
            <a:prstDash val="solid"/>
            <a:miter lim="400000"/>
            <a:headEnd len="sm" w="sm" type="none"/>
            <a:tailEnd len="med" w="med" type="triangle"/>
          </a:ln>
        </p:spPr>
      </p:cxnSp>
      <p:cxnSp>
        <p:nvCxnSpPr>
          <p:cNvPr id="509" name="Google Shape;509;p34"/>
          <p:cNvCxnSpPr/>
          <p:nvPr/>
        </p:nvCxnSpPr>
        <p:spPr>
          <a:xfrm flipH="1">
            <a:off x="2743222" y="5479100"/>
            <a:ext cx="3761210" cy="268647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3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515" name="Google Shape;515;p3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516" name="Google Shape;516;p35"/>
          <p:cNvSpPr/>
          <p:nvPr/>
        </p:nvSpPr>
        <p:spPr>
          <a:xfrm>
            <a:off x="2200656" y="571195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517" name="Google Shape;517;p35"/>
          <p:cNvSpPr/>
          <p:nvPr/>
        </p:nvSpPr>
        <p:spPr>
          <a:xfrm>
            <a:off x="4120896" y="440220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518" name="Google Shape;518;p35"/>
          <p:cNvSpPr/>
          <p:nvPr/>
        </p:nvSpPr>
        <p:spPr>
          <a:xfrm>
            <a:off x="6504432" y="4661916"/>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519" name="Google Shape;519;p35"/>
          <p:cNvSpPr/>
          <p:nvPr/>
        </p:nvSpPr>
        <p:spPr>
          <a:xfrm>
            <a:off x="1712976" y="7988808"/>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520" name="Google Shape;520;p35"/>
          <p:cNvSpPr/>
          <p:nvPr/>
        </p:nvSpPr>
        <p:spPr>
          <a:xfrm>
            <a:off x="3296412" y="988771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521" name="Google Shape;521;p35"/>
          <p:cNvSpPr/>
          <p:nvPr/>
        </p:nvSpPr>
        <p:spPr>
          <a:xfrm>
            <a:off x="5599176" y="9985248"/>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522" name="Google Shape;522;p35"/>
          <p:cNvSpPr/>
          <p:nvPr/>
        </p:nvSpPr>
        <p:spPr>
          <a:xfrm>
            <a:off x="7790688" y="8778240"/>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523" name="Google Shape;523;p35"/>
          <p:cNvSpPr/>
          <p:nvPr/>
        </p:nvSpPr>
        <p:spPr>
          <a:xfrm>
            <a:off x="8138160" y="6339840"/>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524" name="Google Shape;524;p35"/>
          <p:cNvCxnSpPr>
            <a:stCxn id="51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525" name="Google Shape;525;p35"/>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526" name="Google Shape;526;p35"/>
          <p:cNvCxnSpPr>
            <a:stCxn id="518" idx="5"/>
            <a:endCxn id="52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527" name="Google Shape;527;p35"/>
          <p:cNvCxnSpPr>
            <a:endCxn id="52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528" name="Google Shape;528;p35"/>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529" name="Google Shape;529;p35"/>
          <p:cNvCxnSpPr>
            <a:endCxn id="52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530" name="Google Shape;530;p35"/>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531" name="Google Shape;531;p35"/>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532" name="Google Shape;532;p35"/>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533" name="Google Shape;533;p35"/>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r>
            </a:tbl>
          </a:graphicData>
        </a:graphic>
      </p:graphicFrame>
      <p:sp>
        <p:nvSpPr>
          <p:cNvPr id="534" name="Google Shape;534;p35"/>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535" name="Google Shape;535;p35"/>
          <p:cNvCxnSpPr/>
          <p:nvPr/>
        </p:nvCxnSpPr>
        <p:spPr>
          <a:xfrm flipH="1">
            <a:off x="4481434" y="7370086"/>
            <a:ext cx="3833488" cy="2973893"/>
          </a:xfrm>
          <a:prstGeom prst="straightConnector1">
            <a:avLst/>
          </a:prstGeom>
          <a:noFill/>
          <a:ln cap="flat" cmpd="sng" w="76200">
            <a:solidFill>
              <a:srgbClr val="000000"/>
            </a:solidFill>
            <a:prstDash val="solid"/>
            <a:miter lim="400000"/>
            <a:headEnd len="sm" w="sm" type="none"/>
            <a:tailEnd len="med" w="med" type="triangle"/>
          </a:ln>
        </p:spPr>
      </p:cxnSp>
      <p:cxnSp>
        <p:nvCxnSpPr>
          <p:cNvPr id="536" name="Google Shape;536;p35"/>
          <p:cNvCxnSpPr/>
          <p:nvPr/>
        </p:nvCxnSpPr>
        <p:spPr>
          <a:xfrm flipH="1">
            <a:off x="2743222" y="5479100"/>
            <a:ext cx="3761210" cy="268647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3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542" name="Google Shape;542;p3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543" name="Google Shape;543;p36"/>
          <p:cNvSpPr/>
          <p:nvPr/>
        </p:nvSpPr>
        <p:spPr>
          <a:xfrm>
            <a:off x="2200656" y="571195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544" name="Google Shape;544;p36"/>
          <p:cNvSpPr/>
          <p:nvPr/>
        </p:nvSpPr>
        <p:spPr>
          <a:xfrm>
            <a:off x="4120896" y="440220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545" name="Google Shape;545;p36"/>
          <p:cNvSpPr/>
          <p:nvPr/>
        </p:nvSpPr>
        <p:spPr>
          <a:xfrm>
            <a:off x="6504432" y="4661916"/>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546" name="Google Shape;546;p36"/>
          <p:cNvSpPr/>
          <p:nvPr/>
        </p:nvSpPr>
        <p:spPr>
          <a:xfrm>
            <a:off x="1712976" y="7988808"/>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547" name="Google Shape;547;p36"/>
          <p:cNvSpPr/>
          <p:nvPr/>
        </p:nvSpPr>
        <p:spPr>
          <a:xfrm>
            <a:off x="3296412" y="988771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548" name="Google Shape;548;p36"/>
          <p:cNvSpPr/>
          <p:nvPr/>
        </p:nvSpPr>
        <p:spPr>
          <a:xfrm>
            <a:off x="5599176" y="9985248"/>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549" name="Google Shape;549;p36"/>
          <p:cNvSpPr/>
          <p:nvPr/>
        </p:nvSpPr>
        <p:spPr>
          <a:xfrm>
            <a:off x="7790688" y="8778240"/>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550" name="Google Shape;550;p36"/>
          <p:cNvSpPr/>
          <p:nvPr/>
        </p:nvSpPr>
        <p:spPr>
          <a:xfrm>
            <a:off x="8138160" y="6339840"/>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551" name="Google Shape;551;p36"/>
          <p:cNvCxnSpPr>
            <a:stCxn id="543"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552" name="Google Shape;552;p36"/>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553" name="Google Shape;553;p36"/>
          <p:cNvCxnSpPr>
            <a:stCxn id="545" idx="5"/>
            <a:endCxn id="550"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554" name="Google Shape;554;p36"/>
          <p:cNvCxnSpPr>
            <a:endCxn id="547"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555" name="Google Shape;555;p36"/>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556" name="Google Shape;556;p36"/>
          <p:cNvCxnSpPr>
            <a:endCxn id="548"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557" name="Google Shape;557;p36"/>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558" name="Google Shape;558;p36"/>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559" name="Google Shape;559;p36"/>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560" name="Google Shape;560;p36"/>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r>
            </a:tbl>
          </a:graphicData>
        </a:graphic>
      </p:graphicFrame>
      <p:sp>
        <p:nvSpPr>
          <p:cNvPr id="561" name="Google Shape;561;p36"/>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562" name="Google Shape;562;p36"/>
          <p:cNvCxnSpPr/>
          <p:nvPr/>
        </p:nvCxnSpPr>
        <p:spPr>
          <a:xfrm flipH="1">
            <a:off x="4481434" y="7370086"/>
            <a:ext cx="3833488" cy="2973893"/>
          </a:xfrm>
          <a:prstGeom prst="straightConnector1">
            <a:avLst/>
          </a:prstGeom>
          <a:noFill/>
          <a:ln cap="flat" cmpd="sng" w="76200">
            <a:solidFill>
              <a:srgbClr val="000000"/>
            </a:solidFill>
            <a:prstDash val="solid"/>
            <a:miter lim="400000"/>
            <a:headEnd len="sm" w="sm" type="none"/>
            <a:tailEnd len="med" w="med" type="triangle"/>
          </a:ln>
        </p:spPr>
      </p:cxnSp>
      <p:cxnSp>
        <p:nvCxnSpPr>
          <p:cNvPr id="563" name="Google Shape;563;p36"/>
          <p:cNvCxnSpPr/>
          <p:nvPr/>
        </p:nvCxnSpPr>
        <p:spPr>
          <a:xfrm flipH="1">
            <a:off x="2743222" y="5479100"/>
            <a:ext cx="3761210" cy="268647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3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569" name="Google Shape;569;p3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570" name="Google Shape;570;p37"/>
          <p:cNvSpPr/>
          <p:nvPr/>
        </p:nvSpPr>
        <p:spPr>
          <a:xfrm>
            <a:off x="2200656" y="571195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571" name="Google Shape;571;p37"/>
          <p:cNvSpPr/>
          <p:nvPr/>
        </p:nvSpPr>
        <p:spPr>
          <a:xfrm>
            <a:off x="4120896" y="440220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572" name="Google Shape;572;p37"/>
          <p:cNvSpPr/>
          <p:nvPr/>
        </p:nvSpPr>
        <p:spPr>
          <a:xfrm>
            <a:off x="6504432" y="466191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573" name="Google Shape;573;p37"/>
          <p:cNvSpPr/>
          <p:nvPr/>
        </p:nvSpPr>
        <p:spPr>
          <a:xfrm>
            <a:off x="1712976" y="7988808"/>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574" name="Google Shape;574;p37"/>
          <p:cNvSpPr/>
          <p:nvPr/>
        </p:nvSpPr>
        <p:spPr>
          <a:xfrm>
            <a:off x="3296412" y="988771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575" name="Google Shape;575;p37"/>
          <p:cNvSpPr/>
          <p:nvPr/>
        </p:nvSpPr>
        <p:spPr>
          <a:xfrm>
            <a:off x="5599176" y="9985248"/>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576" name="Google Shape;576;p37"/>
          <p:cNvSpPr/>
          <p:nvPr/>
        </p:nvSpPr>
        <p:spPr>
          <a:xfrm>
            <a:off x="7790688" y="8778240"/>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577" name="Google Shape;577;p37"/>
          <p:cNvSpPr/>
          <p:nvPr/>
        </p:nvSpPr>
        <p:spPr>
          <a:xfrm>
            <a:off x="8138160" y="6339840"/>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578" name="Google Shape;578;p37"/>
          <p:cNvCxnSpPr>
            <a:stCxn id="570"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579" name="Google Shape;579;p37"/>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580" name="Google Shape;580;p37"/>
          <p:cNvCxnSpPr>
            <a:stCxn id="572" idx="5"/>
            <a:endCxn id="577"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581" name="Google Shape;581;p37"/>
          <p:cNvCxnSpPr>
            <a:endCxn id="574"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582" name="Google Shape;582;p37"/>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583" name="Google Shape;583;p37"/>
          <p:cNvCxnSpPr>
            <a:endCxn id="575"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584" name="Google Shape;584;p37"/>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585" name="Google Shape;585;p37"/>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586" name="Google Shape;586;p37"/>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587" name="Google Shape;587;p37"/>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r>
            </a:tbl>
          </a:graphicData>
        </a:graphic>
      </p:graphicFrame>
      <p:sp>
        <p:nvSpPr>
          <p:cNvPr id="588" name="Google Shape;588;p37"/>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589" name="Google Shape;589;p37"/>
          <p:cNvCxnSpPr/>
          <p:nvPr/>
        </p:nvCxnSpPr>
        <p:spPr>
          <a:xfrm flipH="1">
            <a:off x="4481434" y="7370086"/>
            <a:ext cx="3833488" cy="2973893"/>
          </a:xfrm>
          <a:prstGeom prst="straightConnector1">
            <a:avLst/>
          </a:prstGeom>
          <a:noFill/>
          <a:ln cap="flat" cmpd="sng" w="76200">
            <a:solidFill>
              <a:srgbClr val="000000"/>
            </a:solidFill>
            <a:prstDash val="solid"/>
            <a:miter lim="400000"/>
            <a:headEnd len="sm" w="sm" type="none"/>
            <a:tailEnd len="med" w="med" type="triangle"/>
          </a:ln>
        </p:spPr>
      </p:cxnSp>
      <p:cxnSp>
        <p:nvCxnSpPr>
          <p:cNvPr id="590" name="Google Shape;590;p37"/>
          <p:cNvCxnSpPr/>
          <p:nvPr/>
        </p:nvCxnSpPr>
        <p:spPr>
          <a:xfrm flipH="1">
            <a:off x="2743222" y="5479100"/>
            <a:ext cx="3761210" cy="268647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3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596" name="Google Shape;596;p3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Modified DFS</a:t>
            </a:r>
            <a:endParaRPr/>
          </a:p>
        </p:txBody>
      </p:sp>
      <p:sp>
        <p:nvSpPr>
          <p:cNvPr id="597" name="Google Shape;597;p38"/>
          <p:cNvSpPr/>
          <p:nvPr/>
        </p:nvSpPr>
        <p:spPr>
          <a:xfrm>
            <a:off x="2200656" y="571195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598" name="Google Shape;598;p38"/>
          <p:cNvSpPr/>
          <p:nvPr/>
        </p:nvSpPr>
        <p:spPr>
          <a:xfrm>
            <a:off x="4120896" y="440220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599" name="Google Shape;599;p38"/>
          <p:cNvSpPr/>
          <p:nvPr/>
        </p:nvSpPr>
        <p:spPr>
          <a:xfrm>
            <a:off x="6504432" y="4661916"/>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600" name="Google Shape;600;p38"/>
          <p:cNvSpPr/>
          <p:nvPr/>
        </p:nvSpPr>
        <p:spPr>
          <a:xfrm>
            <a:off x="1712976" y="7988808"/>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601" name="Google Shape;601;p38"/>
          <p:cNvSpPr/>
          <p:nvPr/>
        </p:nvSpPr>
        <p:spPr>
          <a:xfrm>
            <a:off x="3296412" y="9887712"/>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602" name="Google Shape;602;p38"/>
          <p:cNvSpPr/>
          <p:nvPr/>
        </p:nvSpPr>
        <p:spPr>
          <a:xfrm>
            <a:off x="5599176" y="9985248"/>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603" name="Google Shape;603;p38"/>
          <p:cNvSpPr/>
          <p:nvPr/>
        </p:nvSpPr>
        <p:spPr>
          <a:xfrm>
            <a:off x="7790688" y="8778240"/>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604" name="Google Shape;604;p38"/>
          <p:cNvSpPr/>
          <p:nvPr/>
        </p:nvSpPr>
        <p:spPr>
          <a:xfrm>
            <a:off x="8138160" y="6339840"/>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605" name="Google Shape;605;p38"/>
          <p:cNvCxnSpPr>
            <a:stCxn id="597"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606" name="Google Shape;606;p38"/>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607" name="Google Shape;607;p38"/>
          <p:cNvCxnSpPr>
            <a:stCxn id="599" idx="5"/>
            <a:endCxn id="604"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608" name="Google Shape;608;p38"/>
          <p:cNvCxnSpPr>
            <a:endCxn id="601"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609" name="Google Shape;609;p38"/>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610" name="Google Shape;610;p38"/>
          <p:cNvCxnSpPr>
            <a:endCxn id="602"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sp>
        <p:nvSpPr>
          <p:cNvPr id="611" name="Google Shape;611;p38"/>
          <p:cNvSpPr/>
          <p:nvPr/>
        </p:nvSpPr>
        <p:spPr>
          <a:xfrm>
            <a:off x="11310851" y="4875596"/>
            <a:ext cx="1207008" cy="1207008"/>
          </a:xfrm>
          <a:prstGeom prst="ellipse">
            <a:avLst/>
          </a:prstGeom>
          <a:solidFill>
            <a:srgbClr val="00B05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612" name="Google Shape;612;p38"/>
          <p:cNvSpPr/>
          <p:nvPr/>
        </p:nvSpPr>
        <p:spPr>
          <a:xfrm>
            <a:off x="11310851" y="6918960"/>
            <a:ext cx="1207008" cy="1207008"/>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sp>
        <p:nvSpPr>
          <p:cNvPr id="613" name="Google Shape;613;p38"/>
          <p:cNvSpPr txBox="1"/>
          <p:nvPr/>
        </p:nvSpPr>
        <p:spPr>
          <a:xfrm>
            <a:off x="13039344" y="4905071"/>
            <a:ext cx="4572000" cy="5078313"/>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B050"/>
              </a:buClr>
              <a:buSzPts val="6000"/>
              <a:buFont typeface="Arial"/>
              <a:buNone/>
            </a:pPr>
            <a:r>
              <a:rPr b="0" i="0" lang="en-US" sz="6000" u="none" cap="none" strike="noStrike">
                <a:solidFill>
                  <a:srgbClr val="00B050"/>
                </a:solidFill>
                <a:latin typeface="Arial"/>
                <a:ea typeface="Arial"/>
                <a:cs typeface="Arial"/>
                <a:sym typeface="Arial"/>
              </a:rPr>
              <a:t>Current node</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Current path</a:t>
            </a:r>
            <a:endParaRPr/>
          </a:p>
          <a:p>
            <a:pPr indent="0" lvl="0" marL="0" marR="0" rtl="0" algn="l">
              <a:lnSpc>
                <a:spcPct val="110000"/>
              </a:lnSpc>
              <a:spcBef>
                <a:spcPts val="0"/>
              </a:spcBef>
              <a:spcAft>
                <a:spcPts val="0"/>
              </a:spcAft>
              <a:buClr>
                <a:srgbClr val="7D8490"/>
              </a:buClr>
              <a:buSzPts val="6000"/>
              <a:buFont typeface="Arial"/>
              <a:buNone/>
            </a:pPr>
            <a:r>
              <a:t/>
            </a:r>
            <a:endParaRPr b="0" i="0" sz="6000" u="none" cap="none" strike="noStrike">
              <a:solidFill>
                <a:srgbClr val="7D8490"/>
              </a:solidFill>
              <a:latin typeface="Arial"/>
              <a:ea typeface="Arial"/>
              <a:cs typeface="Arial"/>
              <a:sym typeface="Arial"/>
            </a:endParaRPr>
          </a:p>
          <a:p>
            <a:pPr indent="0" lvl="0" marL="0" marR="0" rtl="0" algn="l">
              <a:lnSpc>
                <a:spcPct val="110000"/>
              </a:lnSpc>
              <a:spcBef>
                <a:spcPts val="0"/>
              </a:spcBef>
              <a:spcAft>
                <a:spcPts val="0"/>
              </a:spcAft>
              <a:buClr>
                <a:srgbClr val="FF0000"/>
              </a:buClr>
              <a:buSzPts val="6000"/>
              <a:buFont typeface="Arial"/>
              <a:buNone/>
            </a:pPr>
            <a:r>
              <a:rPr b="0" i="0" lang="en-US" sz="6000" u="none" cap="none" strike="noStrike">
                <a:solidFill>
                  <a:srgbClr val="FF0000"/>
                </a:solidFill>
                <a:latin typeface="Arial"/>
                <a:ea typeface="Arial"/>
                <a:cs typeface="Arial"/>
                <a:sym typeface="Arial"/>
              </a:rPr>
              <a:t>Visited node</a:t>
            </a:r>
            <a:endParaRPr b="0" i="0" sz="6000" u="none" cap="none" strike="noStrike">
              <a:solidFill>
                <a:srgbClr val="FF0000"/>
              </a:solidFill>
              <a:latin typeface="Arial"/>
              <a:ea typeface="Arial"/>
              <a:cs typeface="Arial"/>
              <a:sym typeface="Arial"/>
            </a:endParaRPr>
          </a:p>
        </p:txBody>
      </p:sp>
      <p:graphicFrame>
        <p:nvGraphicFramePr>
          <p:cNvPr id="614" name="Google Shape;614;p38"/>
          <p:cNvGraphicFramePr/>
          <p:nvPr/>
        </p:nvGraphicFramePr>
        <p:xfrm>
          <a:off x="17851627" y="4079875"/>
          <a:ext cx="3000000" cy="3000000"/>
        </p:xfrm>
        <a:graphic>
          <a:graphicData uri="http://schemas.openxmlformats.org/drawingml/2006/table">
            <a:tbl>
              <a:tblPr>
                <a:noFill/>
                <a:tableStyleId>{06C8EC39-19F8-4B78-BF50-746739E60DFD}</a:tableStyleId>
              </a:tblPr>
              <a:tblGrid>
                <a:gridCol w="1207000"/>
              </a:tblGrid>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r>
              <a:tr h="1039300">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r>
            </a:tbl>
          </a:graphicData>
        </a:graphic>
      </p:graphicFrame>
      <p:sp>
        <p:nvSpPr>
          <p:cNvPr id="615" name="Google Shape;615;p38"/>
          <p:cNvSpPr/>
          <p:nvPr/>
        </p:nvSpPr>
        <p:spPr>
          <a:xfrm>
            <a:off x="11308102" y="8918621"/>
            <a:ext cx="1207008" cy="1207008"/>
          </a:xfrm>
          <a:prstGeom prst="ellipse">
            <a:avLst/>
          </a:prstGeom>
          <a:solidFill>
            <a:srgbClr val="FF000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7D8490"/>
              </a:buClr>
              <a:buSzPts val="5550"/>
              <a:buFont typeface="Arial"/>
              <a:buNone/>
            </a:pPr>
            <a:r>
              <a:t/>
            </a:r>
            <a:endParaRPr b="0" i="0" sz="5550" u="none" cap="none" strike="noStrike">
              <a:solidFill>
                <a:srgbClr val="FFFFFF"/>
              </a:solidFill>
              <a:latin typeface="Gill Sans"/>
              <a:ea typeface="Gill Sans"/>
              <a:cs typeface="Gill Sans"/>
              <a:sym typeface="Gill Sans"/>
            </a:endParaRPr>
          </a:p>
        </p:txBody>
      </p:sp>
      <p:cxnSp>
        <p:nvCxnSpPr>
          <p:cNvPr id="616" name="Google Shape;616;p38"/>
          <p:cNvCxnSpPr/>
          <p:nvPr/>
        </p:nvCxnSpPr>
        <p:spPr>
          <a:xfrm flipH="1">
            <a:off x="4481434" y="7370086"/>
            <a:ext cx="3833488" cy="2973893"/>
          </a:xfrm>
          <a:prstGeom prst="straightConnector1">
            <a:avLst/>
          </a:prstGeom>
          <a:noFill/>
          <a:ln cap="flat" cmpd="sng" w="76200">
            <a:solidFill>
              <a:srgbClr val="000000"/>
            </a:solidFill>
            <a:prstDash val="solid"/>
            <a:miter lim="400000"/>
            <a:headEnd len="sm" w="sm" type="none"/>
            <a:tailEnd len="med" w="med" type="triangle"/>
          </a:ln>
        </p:spPr>
      </p:cxnSp>
      <p:cxnSp>
        <p:nvCxnSpPr>
          <p:cNvPr id="617" name="Google Shape;617;p38"/>
          <p:cNvCxnSpPr/>
          <p:nvPr/>
        </p:nvCxnSpPr>
        <p:spPr>
          <a:xfrm flipH="1">
            <a:off x="2743222" y="5479100"/>
            <a:ext cx="3761210" cy="2686470"/>
          </a:xfrm>
          <a:prstGeom prst="straightConnector1">
            <a:avLst/>
          </a:prstGeom>
          <a:noFill/>
          <a:ln cap="flat" cmpd="sng" w="76200">
            <a:solidFill>
              <a:srgbClr val="000000"/>
            </a:solidFill>
            <a:prstDash val="solid"/>
            <a:miter lim="400000"/>
            <a:headEnd len="sm" w="sm"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39"/>
          <p:cNvSpPr txBox="1"/>
          <p:nvPr>
            <p:ph idx="1" type="body"/>
          </p:nvPr>
        </p:nvSpPr>
        <p:spPr>
          <a:xfrm>
            <a:off x="1523999" y="4079875"/>
            <a:ext cx="21336001"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solidFill>
                  <a:srgbClr val="292C2F"/>
                </a:solidFill>
              </a:rPr>
              <a:t>Process:</a:t>
            </a:r>
            <a:endParaRPr/>
          </a:p>
          <a:p>
            <a:pPr indent="-1117600" lvl="0" marL="1143000" rtl="0" algn="l">
              <a:lnSpc>
                <a:spcPct val="120000"/>
              </a:lnSpc>
              <a:spcBef>
                <a:spcPts val="0"/>
              </a:spcBef>
              <a:spcAft>
                <a:spcPts val="0"/>
              </a:spcAft>
              <a:buSzPts val="5600"/>
              <a:buFont typeface="Helvetica Neue"/>
              <a:buAutoNum type="arabicPeriod"/>
            </a:pPr>
            <a:r>
              <a:rPr lang="en-US" sz="5600">
                <a:solidFill>
                  <a:srgbClr val="292C2F"/>
                </a:solidFill>
              </a:rPr>
              <a:t>Count the </a:t>
            </a:r>
            <a:r>
              <a:rPr b="1" lang="en-US" sz="5600">
                <a:solidFill>
                  <a:srgbClr val="292C2F"/>
                </a:solidFill>
              </a:rPr>
              <a:t>in-degree </a:t>
            </a:r>
            <a:r>
              <a:rPr lang="en-US" sz="5600">
                <a:solidFill>
                  <a:srgbClr val="292C2F"/>
                </a:solidFill>
              </a:rPr>
              <a:t>(number of edges ending at) each vertex.</a:t>
            </a:r>
            <a:endParaRPr sz="5600"/>
          </a:p>
          <a:p>
            <a:pPr indent="-1117600" lvl="0" marL="1143000" rtl="0" algn="l">
              <a:lnSpc>
                <a:spcPct val="120000"/>
              </a:lnSpc>
              <a:spcBef>
                <a:spcPts val="0"/>
              </a:spcBef>
              <a:spcAft>
                <a:spcPts val="0"/>
              </a:spcAft>
              <a:buSzPts val="5600"/>
              <a:buFont typeface="Helvetica Neue"/>
              <a:buAutoNum type="arabicPeriod"/>
            </a:pPr>
            <a:r>
              <a:rPr lang="en-US" sz="5600">
                <a:solidFill>
                  <a:srgbClr val="292C2F"/>
                </a:solidFill>
              </a:rPr>
              <a:t>Create a queue of nodes with in-degree 0. </a:t>
            </a:r>
            <a:endParaRPr sz="5600"/>
          </a:p>
          <a:p>
            <a:pPr indent="-1117600" lvl="0" marL="1143000" rtl="0" algn="l">
              <a:lnSpc>
                <a:spcPct val="120000"/>
              </a:lnSpc>
              <a:spcBef>
                <a:spcPts val="0"/>
              </a:spcBef>
              <a:spcAft>
                <a:spcPts val="0"/>
              </a:spcAft>
              <a:buSzPts val="5600"/>
              <a:buFont typeface="Helvetica Neue"/>
              <a:buAutoNum type="arabicPeriod"/>
            </a:pPr>
            <a:r>
              <a:rPr lang="en-US" sz="5600">
                <a:solidFill>
                  <a:srgbClr val="292C2F"/>
                </a:solidFill>
              </a:rPr>
              <a:t>While the queue is not empty:</a:t>
            </a:r>
            <a:endParaRPr sz="5600"/>
          </a:p>
          <a:p>
            <a:pPr indent="-1104900" lvl="1" marL="2057400" rtl="0" algn="l">
              <a:lnSpc>
                <a:spcPct val="120000"/>
              </a:lnSpc>
              <a:spcBef>
                <a:spcPts val="0"/>
              </a:spcBef>
              <a:spcAft>
                <a:spcPts val="0"/>
              </a:spcAft>
              <a:buSzPts val="5000"/>
              <a:buFont typeface="Helvetica Neue"/>
              <a:buAutoNum type="alphaLcPeriod"/>
            </a:pPr>
            <a:r>
              <a:rPr lang="en-US" sz="5000">
                <a:solidFill>
                  <a:srgbClr val="292C2F"/>
                </a:solidFill>
              </a:rPr>
              <a:t>Add the first element in the queue to the ordering.</a:t>
            </a:r>
            <a:endParaRPr sz="5000"/>
          </a:p>
          <a:p>
            <a:pPr indent="-1104900" lvl="1" marL="2057400" rtl="0" algn="l">
              <a:lnSpc>
                <a:spcPct val="120000"/>
              </a:lnSpc>
              <a:spcBef>
                <a:spcPts val="0"/>
              </a:spcBef>
              <a:spcAft>
                <a:spcPts val="0"/>
              </a:spcAft>
              <a:buSzPts val="5000"/>
              <a:buFont typeface="Helvetica Neue"/>
              <a:buAutoNum type="alphaLcPeriod"/>
            </a:pPr>
            <a:r>
              <a:rPr lang="en-US" sz="5000">
                <a:solidFill>
                  <a:srgbClr val="292C2F"/>
                </a:solidFill>
              </a:rPr>
              <a:t>Decrement the in-degree of each of the first element’s neighbors.</a:t>
            </a:r>
            <a:endParaRPr sz="5000"/>
          </a:p>
          <a:p>
            <a:pPr indent="-1104900" lvl="1" marL="2057400" rtl="0" algn="l">
              <a:lnSpc>
                <a:spcPct val="120000"/>
              </a:lnSpc>
              <a:spcBef>
                <a:spcPts val="0"/>
              </a:spcBef>
              <a:spcAft>
                <a:spcPts val="0"/>
              </a:spcAft>
              <a:buSzPts val="5000"/>
              <a:buFont typeface="Helvetica Neue"/>
              <a:buAutoNum type="alphaLcPeriod"/>
            </a:pPr>
            <a:r>
              <a:rPr lang="en-US" sz="5000">
                <a:solidFill>
                  <a:srgbClr val="292C2F"/>
                </a:solidFill>
              </a:rPr>
              <a:t>Add any neighbors that now have in-degree 0 to the queue.</a:t>
            </a:r>
            <a:endParaRPr sz="5000"/>
          </a:p>
          <a:p>
            <a:pPr indent="-1104900" lvl="1" marL="2057400" rtl="0" algn="l">
              <a:lnSpc>
                <a:spcPct val="120000"/>
              </a:lnSpc>
              <a:spcBef>
                <a:spcPts val="0"/>
              </a:spcBef>
              <a:spcAft>
                <a:spcPts val="0"/>
              </a:spcAft>
              <a:buSzPts val="5000"/>
              <a:buFont typeface="Helvetica Neue"/>
              <a:buAutoNum type="alphaLcPeriod"/>
            </a:pPr>
            <a:r>
              <a:rPr lang="en-US" sz="5000">
                <a:solidFill>
                  <a:srgbClr val="292C2F"/>
                </a:solidFill>
              </a:rPr>
              <a:t>Remove the first element from the queue.</a:t>
            </a:r>
            <a:endParaRPr sz="5000"/>
          </a:p>
        </p:txBody>
      </p:sp>
      <p:sp>
        <p:nvSpPr>
          <p:cNvPr id="623" name="Google Shape;623;p3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624" name="Google Shape;624;p3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4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630" name="Google Shape;630;p4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631" name="Google Shape;631;p40"/>
          <p:cNvSpPr/>
          <p:nvPr/>
        </p:nvSpPr>
        <p:spPr>
          <a:xfrm>
            <a:off x="2200656" y="5711952"/>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632" name="Google Shape;632;p40"/>
          <p:cNvSpPr/>
          <p:nvPr/>
        </p:nvSpPr>
        <p:spPr>
          <a:xfrm>
            <a:off x="4120896" y="4402201"/>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633" name="Google Shape;633;p40"/>
          <p:cNvSpPr/>
          <p:nvPr/>
        </p:nvSpPr>
        <p:spPr>
          <a:xfrm>
            <a:off x="6504432" y="4661916"/>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634" name="Google Shape;634;p40"/>
          <p:cNvSpPr/>
          <p:nvPr/>
        </p:nvSpPr>
        <p:spPr>
          <a:xfrm>
            <a:off x="1712976" y="798880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635" name="Google Shape;635;p40"/>
          <p:cNvSpPr/>
          <p:nvPr/>
        </p:nvSpPr>
        <p:spPr>
          <a:xfrm>
            <a:off x="3296412" y="9887712"/>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636" name="Google Shape;636;p40"/>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637" name="Google Shape;637;p40"/>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638" name="Google Shape;638;p40"/>
          <p:cNvSpPr/>
          <p:nvPr/>
        </p:nvSpPr>
        <p:spPr>
          <a:xfrm>
            <a:off x="8138160" y="63398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639" name="Google Shape;639;p40"/>
          <p:cNvCxnSpPr>
            <a:stCxn id="63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640" name="Google Shape;640;p40"/>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641" name="Google Shape;641;p40"/>
          <p:cNvCxnSpPr>
            <a:stCxn id="633" idx="5"/>
            <a:endCxn id="63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642" name="Google Shape;642;p40"/>
          <p:cNvCxnSpPr>
            <a:endCxn id="63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643" name="Google Shape;643;p40"/>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644" name="Google Shape;644;p40"/>
          <p:cNvCxnSpPr>
            <a:endCxn id="63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645" name="Google Shape;645;p40"/>
          <p:cNvCxnSpPr>
            <a:stCxn id="63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646" name="Google Shape;646;p40"/>
          <p:cNvCxnSpPr>
            <a:endCxn id="63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647" name="Google Shape;647;p40"/>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648" name="Google Shape;648;p40"/>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649" name="Google Shape;649;p40"/>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4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655" name="Google Shape;655;p4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656" name="Google Shape;656;p41"/>
          <p:cNvSpPr/>
          <p:nvPr/>
        </p:nvSpPr>
        <p:spPr>
          <a:xfrm>
            <a:off x="2200656" y="5711952"/>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657" name="Google Shape;657;p41"/>
          <p:cNvSpPr/>
          <p:nvPr/>
        </p:nvSpPr>
        <p:spPr>
          <a:xfrm>
            <a:off x="4120896" y="4402201"/>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658" name="Google Shape;658;p41"/>
          <p:cNvSpPr/>
          <p:nvPr/>
        </p:nvSpPr>
        <p:spPr>
          <a:xfrm>
            <a:off x="6504432" y="4661916"/>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659" name="Google Shape;659;p41"/>
          <p:cNvSpPr/>
          <p:nvPr/>
        </p:nvSpPr>
        <p:spPr>
          <a:xfrm>
            <a:off x="1712976" y="798880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660" name="Google Shape;660;p41"/>
          <p:cNvSpPr/>
          <p:nvPr/>
        </p:nvSpPr>
        <p:spPr>
          <a:xfrm>
            <a:off x="3296412" y="9887712"/>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661" name="Google Shape;661;p41"/>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662" name="Google Shape;662;p41"/>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663" name="Google Shape;663;p41"/>
          <p:cNvSpPr/>
          <p:nvPr/>
        </p:nvSpPr>
        <p:spPr>
          <a:xfrm>
            <a:off x="8138160" y="63398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664" name="Google Shape;664;p41"/>
          <p:cNvCxnSpPr>
            <a:stCxn id="65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665" name="Google Shape;665;p41"/>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666" name="Google Shape;666;p41"/>
          <p:cNvCxnSpPr>
            <a:stCxn id="658" idx="5"/>
            <a:endCxn id="66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667" name="Google Shape;667;p41"/>
          <p:cNvCxnSpPr>
            <a:endCxn id="66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668" name="Google Shape;668;p41"/>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669" name="Google Shape;669;p41"/>
          <p:cNvCxnSpPr>
            <a:endCxn id="66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670" name="Google Shape;670;p41"/>
          <p:cNvCxnSpPr>
            <a:stCxn id="66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671" name="Google Shape;671;p41"/>
          <p:cNvCxnSpPr>
            <a:endCxn id="65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672" name="Google Shape;672;p41"/>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673" name="Google Shape;673;p41"/>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674" name="Google Shape;674;p41"/>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4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680" name="Google Shape;680;p4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681" name="Google Shape;681;p42"/>
          <p:cNvSpPr/>
          <p:nvPr/>
        </p:nvSpPr>
        <p:spPr>
          <a:xfrm>
            <a:off x="2200656" y="5711952"/>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682" name="Google Shape;682;p42"/>
          <p:cNvSpPr/>
          <p:nvPr/>
        </p:nvSpPr>
        <p:spPr>
          <a:xfrm>
            <a:off x="4120896" y="4402201"/>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683" name="Google Shape;683;p42"/>
          <p:cNvSpPr/>
          <p:nvPr/>
        </p:nvSpPr>
        <p:spPr>
          <a:xfrm>
            <a:off x="6504432" y="4661916"/>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684" name="Google Shape;684;p42"/>
          <p:cNvSpPr/>
          <p:nvPr/>
        </p:nvSpPr>
        <p:spPr>
          <a:xfrm>
            <a:off x="1712976" y="798880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685" name="Google Shape;685;p42"/>
          <p:cNvSpPr/>
          <p:nvPr/>
        </p:nvSpPr>
        <p:spPr>
          <a:xfrm>
            <a:off x="3296412" y="9887712"/>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686" name="Google Shape;686;p42"/>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687" name="Google Shape;687;p42"/>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688" name="Google Shape;688;p42"/>
          <p:cNvSpPr/>
          <p:nvPr/>
        </p:nvSpPr>
        <p:spPr>
          <a:xfrm>
            <a:off x="8138160" y="63398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689" name="Google Shape;689;p42"/>
          <p:cNvCxnSpPr>
            <a:stCxn id="68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690" name="Google Shape;690;p42"/>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691" name="Google Shape;691;p42"/>
          <p:cNvCxnSpPr>
            <a:stCxn id="683" idx="5"/>
            <a:endCxn id="68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692" name="Google Shape;692;p42"/>
          <p:cNvCxnSpPr>
            <a:endCxn id="68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693" name="Google Shape;693;p42"/>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694" name="Google Shape;694;p42"/>
          <p:cNvCxnSpPr>
            <a:endCxn id="68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695" name="Google Shape;695;p42"/>
          <p:cNvCxnSpPr>
            <a:stCxn id="68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696" name="Google Shape;696;p42"/>
          <p:cNvCxnSpPr>
            <a:endCxn id="68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697" name="Google Shape;697;p42"/>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698" name="Google Shape;698;p42"/>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699" name="Google Shape;699;p42"/>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4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705" name="Google Shape;705;p4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706" name="Google Shape;706;p43"/>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707" name="Google Shape;707;p43"/>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708" name="Google Shape;708;p43"/>
          <p:cNvSpPr/>
          <p:nvPr/>
        </p:nvSpPr>
        <p:spPr>
          <a:xfrm>
            <a:off x="6504432" y="4661916"/>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709" name="Google Shape;709;p43"/>
          <p:cNvSpPr/>
          <p:nvPr/>
        </p:nvSpPr>
        <p:spPr>
          <a:xfrm>
            <a:off x="1712976" y="798880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710" name="Google Shape;710;p43"/>
          <p:cNvSpPr/>
          <p:nvPr/>
        </p:nvSpPr>
        <p:spPr>
          <a:xfrm>
            <a:off x="3296412" y="9887712"/>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711" name="Google Shape;711;p43"/>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712" name="Google Shape;712;p43"/>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713" name="Google Shape;713;p43"/>
          <p:cNvSpPr/>
          <p:nvPr/>
        </p:nvSpPr>
        <p:spPr>
          <a:xfrm>
            <a:off x="8138160" y="63398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714" name="Google Shape;714;p43"/>
          <p:cNvCxnSpPr>
            <a:stCxn id="70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715" name="Google Shape;715;p43"/>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716" name="Google Shape;716;p43"/>
          <p:cNvCxnSpPr>
            <a:stCxn id="708" idx="5"/>
            <a:endCxn id="71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717" name="Google Shape;717;p43"/>
          <p:cNvCxnSpPr>
            <a:endCxn id="71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718" name="Google Shape;718;p43"/>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719" name="Google Shape;719;p43"/>
          <p:cNvCxnSpPr>
            <a:endCxn id="71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720" name="Google Shape;720;p43"/>
          <p:cNvCxnSpPr>
            <a:stCxn id="71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721" name="Google Shape;721;p43"/>
          <p:cNvCxnSpPr>
            <a:endCxn id="70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722" name="Google Shape;722;p43"/>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723" name="Google Shape;723;p43"/>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724" name="Google Shape;724;p43"/>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8"/>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1111250" lvl="0" marL="1143000" rtl="0" algn="l">
              <a:lnSpc>
                <a:spcPct val="120000"/>
              </a:lnSpc>
              <a:spcBef>
                <a:spcPts val="0"/>
              </a:spcBef>
              <a:spcAft>
                <a:spcPts val="0"/>
              </a:spcAft>
              <a:buSzPts val="5000"/>
              <a:buFont typeface="Helvetica Neue"/>
              <a:buAutoNum type="arabicPeriod"/>
            </a:pPr>
            <a:r>
              <a:rPr lang="en-US" sz="5000"/>
              <a:t>Define a topological sort of a graph.</a:t>
            </a:r>
            <a:endParaRPr sz="5000"/>
          </a:p>
          <a:p>
            <a:pPr indent="-1111250" lvl="0" marL="1143000" rtl="0" algn="l">
              <a:lnSpc>
                <a:spcPct val="120000"/>
              </a:lnSpc>
              <a:spcBef>
                <a:spcPts val="0"/>
              </a:spcBef>
              <a:spcAft>
                <a:spcPts val="0"/>
              </a:spcAft>
              <a:buSzPts val="5000"/>
              <a:buFont typeface="Helvetica Neue"/>
              <a:buAutoNum type="arabicPeriod"/>
            </a:pPr>
            <a:r>
              <a:rPr lang="en-US" sz="5000"/>
              <a:t>Identify and justify the conditions under which it is possible to topologically sort a graph.</a:t>
            </a:r>
            <a:endParaRPr sz="5000"/>
          </a:p>
          <a:p>
            <a:pPr indent="-1111250" lvl="0" marL="1143000" rtl="0" algn="l">
              <a:lnSpc>
                <a:spcPct val="120000"/>
              </a:lnSpc>
              <a:spcBef>
                <a:spcPts val="0"/>
              </a:spcBef>
              <a:spcAft>
                <a:spcPts val="0"/>
              </a:spcAft>
              <a:buSzPts val="5000"/>
              <a:buFont typeface="Helvetica Neue"/>
              <a:buAutoNum type="arabicPeriod"/>
            </a:pPr>
            <a:r>
              <a:rPr lang="en-US" sz="5000"/>
              <a:t>Identify and justify whether an ordering is a topological sort of a graph.</a:t>
            </a:r>
            <a:endParaRPr sz="5000"/>
          </a:p>
          <a:p>
            <a:pPr indent="-1111250" lvl="0" marL="1143000" rtl="0" algn="l">
              <a:lnSpc>
                <a:spcPct val="120000"/>
              </a:lnSpc>
              <a:spcBef>
                <a:spcPts val="0"/>
              </a:spcBef>
              <a:spcAft>
                <a:spcPts val="0"/>
              </a:spcAft>
              <a:buSzPts val="5000"/>
              <a:buFont typeface="Helvetica Neue"/>
              <a:buAutoNum type="arabicPeriod"/>
            </a:pPr>
            <a:r>
              <a:rPr lang="en-US" sz="5000"/>
              <a:t>Explain and implement a modified version of DFS to generate a topological sort.</a:t>
            </a:r>
            <a:endParaRPr sz="5000"/>
          </a:p>
          <a:p>
            <a:pPr indent="-1111250" lvl="0" marL="1143000" rtl="0" algn="l">
              <a:lnSpc>
                <a:spcPct val="120000"/>
              </a:lnSpc>
              <a:spcBef>
                <a:spcPts val="0"/>
              </a:spcBef>
              <a:spcAft>
                <a:spcPts val="0"/>
              </a:spcAft>
              <a:buSzPts val="5000"/>
              <a:buFont typeface="Helvetica Neue"/>
              <a:buAutoNum type="arabicPeriod"/>
            </a:pPr>
            <a:r>
              <a:rPr lang="en-US" sz="5000"/>
              <a:t>Explain and implement Kahn’s algorithm to generate a topological sort.</a:t>
            </a:r>
            <a:endParaRPr sz="5000"/>
          </a:p>
        </p:txBody>
      </p:sp>
      <p:sp>
        <p:nvSpPr>
          <p:cNvPr id="38" name="Google Shape;38;p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Objectives</a:t>
            </a:r>
            <a:endParaRPr/>
          </a:p>
        </p:txBody>
      </p:sp>
      <p:sp>
        <p:nvSpPr>
          <p:cNvPr id="39" name="Google Shape;39;p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You will be able to…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4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730" name="Google Shape;730;p4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731" name="Google Shape;731;p44"/>
          <p:cNvSpPr/>
          <p:nvPr/>
        </p:nvSpPr>
        <p:spPr>
          <a:xfrm>
            <a:off x="2200656" y="5711952"/>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732" name="Google Shape;732;p44"/>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733" name="Google Shape;733;p44"/>
          <p:cNvSpPr/>
          <p:nvPr/>
        </p:nvSpPr>
        <p:spPr>
          <a:xfrm>
            <a:off x="6504432" y="4661916"/>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734" name="Google Shape;734;p44"/>
          <p:cNvSpPr/>
          <p:nvPr/>
        </p:nvSpPr>
        <p:spPr>
          <a:xfrm>
            <a:off x="1712976" y="798880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735" name="Google Shape;735;p44"/>
          <p:cNvSpPr/>
          <p:nvPr/>
        </p:nvSpPr>
        <p:spPr>
          <a:xfrm>
            <a:off x="3296412" y="9887712"/>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736" name="Google Shape;736;p44"/>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737" name="Google Shape;737;p44"/>
          <p:cNvSpPr/>
          <p:nvPr/>
        </p:nvSpPr>
        <p:spPr>
          <a:xfrm>
            <a:off x="7790688" y="8778240"/>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738" name="Google Shape;738;p44"/>
          <p:cNvSpPr/>
          <p:nvPr/>
        </p:nvSpPr>
        <p:spPr>
          <a:xfrm>
            <a:off x="8138160" y="6339840"/>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739" name="Google Shape;739;p44"/>
          <p:cNvCxnSpPr>
            <a:stCxn id="73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740" name="Google Shape;740;p44"/>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741" name="Google Shape;741;p44"/>
          <p:cNvCxnSpPr>
            <a:stCxn id="733" idx="5"/>
            <a:endCxn id="73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742" name="Google Shape;742;p44"/>
          <p:cNvCxnSpPr>
            <a:endCxn id="73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743" name="Google Shape;743;p44"/>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744" name="Google Shape;744;p44"/>
          <p:cNvCxnSpPr>
            <a:endCxn id="73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745" name="Google Shape;745;p44"/>
          <p:cNvCxnSpPr>
            <a:stCxn id="73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746" name="Google Shape;746;p44"/>
          <p:cNvCxnSpPr>
            <a:endCxn id="73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747" name="Google Shape;747;p44"/>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748" name="Google Shape;748;p44"/>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749" name="Google Shape;749;p44"/>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4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755" name="Google Shape;755;p4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756" name="Google Shape;756;p45"/>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757" name="Google Shape;757;p45"/>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758" name="Google Shape;758;p45"/>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759" name="Google Shape;759;p45"/>
          <p:cNvSpPr/>
          <p:nvPr/>
        </p:nvSpPr>
        <p:spPr>
          <a:xfrm>
            <a:off x="1712976" y="7988808"/>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760" name="Google Shape;760;p45"/>
          <p:cNvSpPr/>
          <p:nvPr/>
        </p:nvSpPr>
        <p:spPr>
          <a:xfrm>
            <a:off x="3296412" y="9887712"/>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761" name="Google Shape;761;p45"/>
          <p:cNvSpPr/>
          <p:nvPr/>
        </p:nvSpPr>
        <p:spPr>
          <a:xfrm>
            <a:off x="5599176" y="9985248"/>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762" name="Google Shape;762;p45"/>
          <p:cNvSpPr/>
          <p:nvPr/>
        </p:nvSpPr>
        <p:spPr>
          <a:xfrm>
            <a:off x="7790688" y="8778240"/>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763" name="Google Shape;763;p45"/>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764" name="Google Shape;764;p45"/>
          <p:cNvCxnSpPr>
            <a:stCxn id="75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765" name="Google Shape;765;p45"/>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766" name="Google Shape;766;p45"/>
          <p:cNvCxnSpPr>
            <a:stCxn id="758" idx="5"/>
            <a:endCxn id="76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767" name="Google Shape;767;p45"/>
          <p:cNvCxnSpPr>
            <a:endCxn id="76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768" name="Google Shape;768;p45"/>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769" name="Google Shape;769;p45"/>
          <p:cNvCxnSpPr>
            <a:endCxn id="76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770" name="Google Shape;770;p45"/>
          <p:cNvCxnSpPr>
            <a:stCxn id="76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771" name="Google Shape;771;p45"/>
          <p:cNvCxnSpPr>
            <a:endCxn id="75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772" name="Google Shape;772;p45"/>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773" name="Google Shape;773;p45"/>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774" name="Google Shape;774;p45"/>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4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780" name="Google Shape;780;p4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781" name="Google Shape;781;p46"/>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782" name="Google Shape;782;p46"/>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783" name="Google Shape;783;p46"/>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784" name="Google Shape;784;p46"/>
          <p:cNvSpPr/>
          <p:nvPr/>
        </p:nvSpPr>
        <p:spPr>
          <a:xfrm>
            <a:off x="1712976" y="7988808"/>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785" name="Google Shape;785;p46"/>
          <p:cNvSpPr/>
          <p:nvPr/>
        </p:nvSpPr>
        <p:spPr>
          <a:xfrm>
            <a:off x="3296412" y="9887712"/>
            <a:ext cx="1207008" cy="1207008"/>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786" name="Google Shape;786;p46"/>
          <p:cNvSpPr/>
          <p:nvPr/>
        </p:nvSpPr>
        <p:spPr>
          <a:xfrm>
            <a:off x="5599176" y="9985248"/>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787" name="Google Shape;787;p46"/>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788" name="Google Shape;788;p46"/>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789" name="Google Shape;789;p46"/>
          <p:cNvCxnSpPr>
            <a:stCxn id="78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790" name="Google Shape;790;p46"/>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791" name="Google Shape;791;p46"/>
          <p:cNvCxnSpPr>
            <a:stCxn id="783" idx="5"/>
            <a:endCxn id="78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792" name="Google Shape;792;p46"/>
          <p:cNvCxnSpPr>
            <a:endCxn id="78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793" name="Google Shape;793;p46"/>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794" name="Google Shape;794;p46"/>
          <p:cNvCxnSpPr>
            <a:endCxn id="78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795" name="Google Shape;795;p46"/>
          <p:cNvCxnSpPr>
            <a:stCxn id="78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796" name="Google Shape;796;p46"/>
          <p:cNvCxnSpPr>
            <a:endCxn id="78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797" name="Google Shape;797;p46"/>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798" name="Google Shape;798;p46"/>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799" name="Google Shape;799;p46"/>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4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805" name="Google Shape;805;p4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806" name="Google Shape;806;p47"/>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807" name="Google Shape;807;p47"/>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808" name="Google Shape;808;p47"/>
          <p:cNvSpPr/>
          <p:nvPr/>
        </p:nvSpPr>
        <p:spPr>
          <a:xfrm>
            <a:off x="6504432" y="4661916"/>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809" name="Google Shape;809;p47"/>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810" name="Google Shape;810;p47"/>
          <p:cNvSpPr/>
          <p:nvPr/>
        </p:nvSpPr>
        <p:spPr>
          <a:xfrm>
            <a:off x="3296412" y="9887712"/>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811" name="Google Shape;811;p47"/>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812" name="Google Shape;812;p47"/>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813" name="Google Shape;813;p47"/>
          <p:cNvSpPr/>
          <p:nvPr/>
        </p:nvSpPr>
        <p:spPr>
          <a:xfrm>
            <a:off x="8138160" y="6339840"/>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814" name="Google Shape;814;p47"/>
          <p:cNvCxnSpPr>
            <a:stCxn id="80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815" name="Google Shape;815;p47"/>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816" name="Google Shape;816;p47"/>
          <p:cNvCxnSpPr>
            <a:stCxn id="808" idx="5"/>
            <a:endCxn id="81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817" name="Google Shape;817;p47"/>
          <p:cNvCxnSpPr>
            <a:endCxn id="81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818" name="Google Shape;818;p47"/>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819" name="Google Shape;819;p47"/>
          <p:cNvCxnSpPr>
            <a:endCxn id="81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820" name="Google Shape;820;p47"/>
          <p:cNvCxnSpPr>
            <a:stCxn id="81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821" name="Google Shape;821;p47"/>
          <p:cNvCxnSpPr>
            <a:endCxn id="80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822" name="Google Shape;822;p47"/>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823" name="Google Shape;823;p47"/>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824" name="Google Shape;824;p47"/>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4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830" name="Google Shape;830;p4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831" name="Google Shape;831;p48"/>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832" name="Google Shape;832;p48"/>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833" name="Google Shape;833;p48"/>
          <p:cNvSpPr/>
          <p:nvPr/>
        </p:nvSpPr>
        <p:spPr>
          <a:xfrm>
            <a:off x="6504432" y="4661916"/>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834" name="Google Shape;834;p48"/>
          <p:cNvSpPr/>
          <p:nvPr/>
        </p:nvSpPr>
        <p:spPr>
          <a:xfrm>
            <a:off x="1712976" y="7988808"/>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835" name="Google Shape;835;p48"/>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836" name="Google Shape;836;p48"/>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837" name="Google Shape;837;p48"/>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838" name="Google Shape;838;p48"/>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839" name="Google Shape;839;p48"/>
          <p:cNvCxnSpPr>
            <a:stCxn id="83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840" name="Google Shape;840;p48"/>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841" name="Google Shape;841;p48"/>
          <p:cNvCxnSpPr>
            <a:stCxn id="833" idx="5"/>
            <a:endCxn id="83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842" name="Google Shape;842;p48"/>
          <p:cNvCxnSpPr>
            <a:endCxn id="83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843" name="Google Shape;843;p48"/>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844" name="Google Shape;844;p48"/>
          <p:cNvCxnSpPr>
            <a:endCxn id="83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845" name="Google Shape;845;p48"/>
          <p:cNvCxnSpPr>
            <a:stCxn id="83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846" name="Google Shape;846;p48"/>
          <p:cNvCxnSpPr>
            <a:endCxn id="83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847" name="Google Shape;847;p48"/>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r>
            </a:tbl>
          </a:graphicData>
        </a:graphic>
      </p:graphicFrame>
      <p:graphicFrame>
        <p:nvGraphicFramePr>
          <p:cNvPr id="848" name="Google Shape;848;p48"/>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849" name="Google Shape;849;p48"/>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3" name="Shape 853"/>
        <p:cNvGrpSpPr/>
        <p:nvPr/>
      </p:nvGrpSpPr>
      <p:grpSpPr>
        <a:xfrm>
          <a:off x="0" y="0"/>
          <a:ext cx="0" cy="0"/>
          <a:chOff x="0" y="0"/>
          <a:chExt cx="0" cy="0"/>
        </a:xfrm>
      </p:grpSpPr>
      <p:sp>
        <p:nvSpPr>
          <p:cNvPr id="854" name="Google Shape;854;p4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855" name="Google Shape;855;p4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856" name="Google Shape;856;p49"/>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857" name="Google Shape;857;p49"/>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858" name="Google Shape;858;p49"/>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859" name="Google Shape;859;p49"/>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860" name="Google Shape;860;p49"/>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861" name="Google Shape;861;p49"/>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862" name="Google Shape;862;p49"/>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863" name="Google Shape;863;p49"/>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864" name="Google Shape;864;p49"/>
          <p:cNvCxnSpPr>
            <a:stCxn id="85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865" name="Google Shape;865;p49"/>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866" name="Google Shape;866;p49"/>
          <p:cNvCxnSpPr>
            <a:stCxn id="858" idx="5"/>
            <a:endCxn id="86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867" name="Google Shape;867;p49"/>
          <p:cNvCxnSpPr>
            <a:endCxn id="86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868" name="Google Shape;868;p49"/>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869" name="Google Shape;869;p49"/>
          <p:cNvCxnSpPr>
            <a:endCxn id="86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870" name="Google Shape;870;p49"/>
          <p:cNvCxnSpPr>
            <a:stCxn id="86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871" name="Google Shape;871;p49"/>
          <p:cNvCxnSpPr>
            <a:endCxn id="85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872" name="Google Shape;872;p49"/>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r>
            </a:tbl>
          </a:graphicData>
        </a:graphic>
      </p:graphicFrame>
      <p:graphicFrame>
        <p:nvGraphicFramePr>
          <p:cNvPr id="873" name="Google Shape;873;p49"/>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874" name="Google Shape;874;p49"/>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5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880" name="Google Shape;880;p5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881" name="Google Shape;881;p50"/>
          <p:cNvSpPr/>
          <p:nvPr/>
        </p:nvSpPr>
        <p:spPr>
          <a:xfrm>
            <a:off x="2200656" y="5711952"/>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882" name="Google Shape;882;p50"/>
          <p:cNvSpPr/>
          <p:nvPr/>
        </p:nvSpPr>
        <p:spPr>
          <a:xfrm>
            <a:off x="4120896" y="4402201"/>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883" name="Google Shape;883;p50"/>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884" name="Google Shape;884;p50"/>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885" name="Google Shape;885;p50"/>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886" name="Google Shape;886;p50"/>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887" name="Google Shape;887;p50"/>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888" name="Google Shape;888;p50"/>
          <p:cNvSpPr/>
          <p:nvPr/>
        </p:nvSpPr>
        <p:spPr>
          <a:xfrm>
            <a:off x="8138160" y="6339840"/>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889" name="Google Shape;889;p50"/>
          <p:cNvCxnSpPr>
            <a:stCxn id="88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890" name="Google Shape;890;p50"/>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891" name="Google Shape;891;p50"/>
          <p:cNvCxnSpPr>
            <a:stCxn id="883" idx="5"/>
            <a:endCxn id="88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892" name="Google Shape;892;p50"/>
          <p:cNvCxnSpPr>
            <a:endCxn id="88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893" name="Google Shape;893;p50"/>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894" name="Google Shape;894;p50"/>
          <p:cNvCxnSpPr>
            <a:endCxn id="88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895" name="Google Shape;895;p50"/>
          <p:cNvCxnSpPr>
            <a:stCxn id="88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896" name="Google Shape;896;p50"/>
          <p:cNvCxnSpPr>
            <a:endCxn id="88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897" name="Google Shape;897;p50"/>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r>
            </a:tbl>
          </a:graphicData>
        </a:graphic>
      </p:graphicFrame>
      <p:graphicFrame>
        <p:nvGraphicFramePr>
          <p:cNvPr id="898" name="Google Shape;898;p50"/>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rgbClr val="7030A0"/>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899" name="Google Shape;899;p50"/>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5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905" name="Google Shape;905;p5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906" name="Google Shape;906;p51"/>
          <p:cNvSpPr/>
          <p:nvPr/>
        </p:nvSpPr>
        <p:spPr>
          <a:xfrm>
            <a:off x="2200656" y="5711952"/>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907" name="Google Shape;907;p51"/>
          <p:cNvSpPr/>
          <p:nvPr/>
        </p:nvSpPr>
        <p:spPr>
          <a:xfrm>
            <a:off x="4120896" y="4402201"/>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908" name="Google Shape;908;p51"/>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909" name="Google Shape;909;p51"/>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910" name="Google Shape;910;p51"/>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911" name="Google Shape;911;p51"/>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912" name="Google Shape;912;p51"/>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913" name="Google Shape;913;p51"/>
          <p:cNvSpPr/>
          <p:nvPr/>
        </p:nvSpPr>
        <p:spPr>
          <a:xfrm>
            <a:off x="8138160" y="6339840"/>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914" name="Google Shape;914;p51"/>
          <p:cNvCxnSpPr>
            <a:stCxn id="90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915" name="Google Shape;915;p51"/>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916" name="Google Shape;916;p51"/>
          <p:cNvCxnSpPr>
            <a:stCxn id="908" idx="5"/>
            <a:endCxn id="91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917" name="Google Shape;917;p51"/>
          <p:cNvCxnSpPr>
            <a:endCxn id="91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918" name="Google Shape;918;p51"/>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919" name="Google Shape;919;p51"/>
          <p:cNvCxnSpPr>
            <a:endCxn id="91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920" name="Google Shape;920;p51"/>
          <p:cNvCxnSpPr>
            <a:stCxn id="91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921" name="Google Shape;921;p51"/>
          <p:cNvCxnSpPr>
            <a:endCxn id="90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922" name="Google Shape;922;p51"/>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r>
            </a:tbl>
          </a:graphicData>
        </a:graphic>
      </p:graphicFrame>
      <p:graphicFrame>
        <p:nvGraphicFramePr>
          <p:cNvPr id="923" name="Google Shape;923;p51"/>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rgbClr val="7030A0"/>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924" name="Google Shape;924;p51"/>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8" name="Shape 928"/>
        <p:cNvGrpSpPr/>
        <p:nvPr/>
      </p:nvGrpSpPr>
      <p:grpSpPr>
        <a:xfrm>
          <a:off x="0" y="0"/>
          <a:ext cx="0" cy="0"/>
          <a:chOff x="0" y="0"/>
          <a:chExt cx="0" cy="0"/>
        </a:xfrm>
      </p:grpSpPr>
      <p:sp>
        <p:nvSpPr>
          <p:cNvPr id="929" name="Google Shape;929;p5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930" name="Google Shape;930;p5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931" name="Google Shape;931;p52"/>
          <p:cNvSpPr/>
          <p:nvPr/>
        </p:nvSpPr>
        <p:spPr>
          <a:xfrm>
            <a:off x="2200656" y="5711952"/>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932" name="Google Shape;932;p52"/>
          <p:cNvSpPr/>
          <p:nvPr/>
        </p:nvSpPr>
        <p:spPr>
          <a:xfrm>
            <a:off x="4120896" y="4402201"/>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933" name="Google Shape;933;p52"/>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934" name="Google Shape;934;p52"/>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935" name="Google Shape;935;p52"/>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936" name="Google Shape;936;p52"/>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937" name="Google Shape;937;p52"/>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938" name="Google Shape;938;p52"/>
          <p:cNvSpPr/>
          <p:nvPr/>
        </p:nvSpPr>
        <p:spPr>
          <a:xfrm>
            <a:off x="8138160" y="6339840"/>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939" name="Google Shape;939;p52"/>
          <p:cNvCxnSpPr>
            <a:stCxn id="93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940" name="Google Shape;940;p52"/>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941" name="Google Shape;941;p52"/>
          <p:cNvCxnSpPr>
            <a:stCxn id="933" idx="5"/>
            <a:endCxn id="93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942" name="Google Shape;942;p52"/>
          <p:cNvCxnSpPr>
            <a:endCxn id="93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943" name="Google Shape;943;p52"/>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944" name="Google Shape;944;p52"/>
          <p:cNvCxnSpPr>
            <a:endCxn id="93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945" name="Google Shape;945;p52"/>
          <p:cNvCxnSpPr>
            <a:stCxn id="93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946" name="Google Shape;946;p52"/>
          <p:cNvCxnSpPr>
            <a:endCxn id="93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947" name="Google Shape;947;p52"/>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r>
            </a:tbl>
          </a:graphicData>
        </a:graphic>
      </p:graphicFrame>
      <p:graphicFrame>
        <p:nvGraphicFramePr>
          <p:cNvPr id="948" name="Google Shape;948;p52"/>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949" name="Google Shape;949;p52"/>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rgbClr val="7030A0"/>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3" name="Shape 953"/>
        <p:cNvGrpSpPr/>
        <p:nvPr/>
      </p:nvGrpSpPr>
      <p:grpSpPr>
        <a:xfrm>
          <a:off x="0" y="0"/>
          <a:ext cx="0" cy="0"/>
          <a:chOff x="0" y="0"/>
          <a:chExt cx="0" cy="0"/>
        </a:xfrm>
      </p:grpSpPr>
      <p:sp>
        <p:nvSpPr>
          <p:cNvPr id="954" name="Google Shape;954;p5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955" name="Google Shape;955;p5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956" name="Google Shape;956;p53"/>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957" name="Google Shape;957;p53"/>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958" name="Google Shape;958;p53"/>
          <p:cNvSpPr/>
          <p:nvPr/>
        </p:nvSpPr>
        <p:spPr>
          <a:xfrm>
            <a:off x="6504432" y="4661916"/>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959" name="Google Shape;959;p53"/>
          <p:cNvSpPr/>
          <p:nvPr/>
        </p:nvSpPr>
        <p:spPr>
          <a:xfrm>
            <a:off x="1712976" y="7988808"/>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960" name="Google Shape;960;p53"/>
          <p:cNvSpPr/>
          <p:nvPr/>
        </p:nvSpPr>
        <p:spPr>
          <a:xfrm>
            <a:off x="3296412" y="9887712"/>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961" name="Google Shape;961;p53"/>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962" name="Google Shape;962;p53"/>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963" name="Google Shape;963;p53"/>
          <p:cNvSpPr/>
          <p:nvPr/>
        </p:nvSpPr>
        <p:spPr>
          <a:xfrm>
            <a:off x="8138160" y="6339840"/>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964" name="Google Shape;964;p53"/>
          <p:cNvCxnSpPr>
            <a:stCxn id="95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965" name="Google Shape;965;p53"/>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966" name="Google Shape;966;p53"/>
          <p:cNvCxnSpPr>
            <a:stCxn id="958" idx="5"/>
            <a:endCxn id="96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967" name="Google Shape;967;p53"/>
          <p:cNvCxnSpPr>
            <a:endCxn id="96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968" name="Google Shape;968;p53"/>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969" name="Google Shape;969;p53"/>
          <p:cNvCxnSpPr>
            <a:endCxn id="96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970" name="Google Shape;970;p53"/>
          <p:cNvCxnSpPr>
            <a:stCxn id="96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971" name="Google Shape;971;p53"/>
          <p:cNvCxnSpPr>
            <a:endCxn id="95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972" name="Google Shape;972;p53"/>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2</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1</a:t>
                      </a:r>
                      <a:endParaRPr/>
                    </a:p>
                  </a:txBody>
                  <a:tcPr marT="45725" marB="45725" marR="91450" marL="91450"/>
                </a:tc>
              </a:tr>
            </a:tbl>
          </a:graphicData>
        </a:graphic>
      </p:graphicFrame>
      <p:graphicFrame>
        <p:nvGraphicFramePr>
          <p:cNvPr id="973" name="Google Shape;973;p53"/>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7030A0"/>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974" name="Google Shape;974;p53"/>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9"/>
          <p:cNvSpPr txBox="1"/>
          <p:nvPr>
            <p:ph idx="1" type="body"/>
          </p:nvPr>
        </p:nvSpPr>
        <p:spPr>
          <a:xfrm>
            <a:off x="1524000" y="4079875"/>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If you have to complete the following tasks with the specified dependencies, in what order can you perform the tasks?</a:t>
            </a:r>
            <a:endParaRPr/>
          </a:p>
        </p:txBody>
      </p:sp>
      <p:sp>
        <p:nvSpPr>
          <p:cNvPr id="45" name="Google Shape;45;p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Task Ordering</a:t>
            </a:r>
            <a:endParaRPr/>
          </a:p>
        </p:txBody>
      </p:sp>
      <p:sp>
        <p:nvSpPr>
          <p:cNvPr id="46" name="Google Shape;46;p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graphicFrame>
        <p:nvGraphicFramePr>
          <p:cNvPr id="47" name="Google Shape;47;p9"/>
          <p:cNvGraphicFramePr/>
          <p:nvPr/>
        </p:nvGraphicFramePr>
        <p:xfrm>
          <a:off x="1524000" y="6547697"/>
          <a:ext cx="3000000" cy="3000000"/>
        </p:xfrm>
        <a:graphic>
          <a:graphicData uri="http://schemas.openxmlformats.org/drawingml/2006/table">
            <a:tbl>
              <a:tblPr firstRow="1">
                <a:noFill/>
                <a:tableStyleId>{8D3EB0BB-DB95-4BC1-9265-ED20604F5FA3}</a:tableStyleId>
              </a:tblPr>
              <a:tblGrid>
                <a:gridCol w="10668000"/>
                <a:gridCol w="10668000"/>
              </a:tblGrid>
              <a:tr h="370850">
                <a:tc>
                  <a:txBody>
                    <a:bodyPr>
                      <a:noAutofit/>
                    </a:bodyPr>
                    <a:lstStyle/>
                    <a:p>
                      <a:pPr indent="0" lvl="0" marL="0" marR="0" rtl="0" algn="ctr">
                        <a:spcBef>
                          <a:spcPts val="0"/>
                        </a:spcBef>
                        <a:spcAft>
                          <a:spcPts val="0"/>
                        </a:spcAft>
                        <a:buNone/>
                      </a:pPr>
                      <a:r>
                        <a:rPr lang="en-US" sz="4000" u="none" cap="none" strike="noStrike">
                          <a:solidFill>
                            <a:srgbClr val="292C2F"/>
                          </a:solidFill>
                          <a:latin typeface="Arial"/>
                          <a:ea typeface="Arial"/>
                          <a:cs typeface="Arial"/>
                          <a:sym typeface="Arial"/>
                        </a:rPr>
                        <a:t>Task</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Task must be completed before...</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r>
              <a:tr h="370850">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Study for CST370 midterm</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Go out with friends</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r>
              <a:tr h="370850">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Do CST370 homework</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Study for CST370 midterm</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r>
              <a:tr h="370850">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Do CST205 project</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92C2F"/>
                        </a:buClr>
                        <a:buSzPts val="4000"/>
                        <a:buFont typeface="Arial"/>
                        <a:buNone/>
                      </a:pPr>
                      <a:r>
                        <a:rPr lang="en-US" sz="4000">
                          <a:solidFill>
                            <a:srgbClr val="292C2F"/>
                          </a:solidFill>
                          <a:latin typeface="Arial"/>
                          <a:ea typeface="Arial"/>
                          <a:cs typeface="Arial"/>
                          <a:sym typeface="Arial"/>
                        </a:rPr>
                        <a:t>Go out with friends</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r>
              <a:tr h="370850">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Review CST370 lecture slides</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Do CST370 homework, Study for CST370 midterm</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r>
              <a:tr h="370850">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Go out with friends</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sz="4000">
                        <a:solidFill>
                          <a:srgbClr val="292C2F"/>
                        </a:solidFill>
                        <a:latin typeface="Arial"/>
                        <a:ea typeface="Arial"/>
                        <a:cs typeface="Arial"/>
                        <a:sym typeface="Arial"/>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8" name="Shape 978"/>
        <p:cNvGrpSpPr/>
        <p:nvPr/>
      </p:nvGrpSpPr>
      <p:grpSpPr>
        <a:xfrm>
          <a:off x="0" y="0"/>
          <a:ext cx="0" cy="0"/>
          <a:chOff x="0" y="0"/>
          <a:chExt cx="0" cy="0"/>
        </a:xfrm>
      </p:grpSpPr>
      <p:sp>
        <p:nvSpPr>
          <p:cNvPr id="979" name="Google Shape;979;p5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980" name="Google Shape;980;p5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981" name="Google Shape;981;p54"/>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982" name="Google Shape;982;p54"/>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983" name="Google Shape;983;p54"/>
          <p:cNvSpPr/>
          <p:nvPr/>
        </p:nvSpPr>
        <p:spPr>
          <a:xfrm>
            <a:off x="6504432" y="4661916"/>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984" name="Google Shape;984;p54"/>
          <p:cNvSpPr/>
          <p:nvPr/>
        </p:nvSpPr>
        <p:spPr>
          <a:xfrm>
            <a:off x="1712976" y="7988808"/>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985" name="Google Shape;985;p54"/>
          <p:cNvSpPr/>
          <p:nvPr/>
        </p:nvSpPr>
        <p:spPr>
          <a:xfrm>
            <a:off x="3296412" y="9887712"/>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986" name="Google Shape;986;p54"/>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987" name="Google Shape;987;p54"/>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988" name="Google Shape;988;p54"/>
          <p:cNvSpPr/>
          <p:nvPr/>
        </p:nvSpPr>
        <p:spPr>
          <a:xfrm>
            <a:off x="8138160" y="6339840"/>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989" name="Google Shape;989;p54"/>
          <p:cNvCxnSpPr>
            <a:stCxn id="98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990" name="Google Shape;990;p54"/>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991" name="Google Shape;991;p54"/>
          <p:cNvCxnSpPr>
            <a:stCxn id="983" idx="5"/>
            <a:endCxn id="98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992" name="Google Shape;992;p54"/>
          <p:cNvCxnSpPr>
            <a:endCxn id="98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993" name="Google Shape;993;p54"/>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994" name="Google Shape;994;p54"/>
          <p:cNvCxnSpPr>
            <a:endCxn id="98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995" name="Google Shape;995;p54"/>
          <p:cNvCxnSpPr>
            <a:stCxn id="98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996" name="Google Shape;996;p54"/>
          <p:cNvCxnSpPr>
            <a:endCxn id="98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997" name="Google Shape;997;p54"/>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0</a:t>
                      </a:r>
                      <a:endParaRPr/>
                    </a:p>
                  </a:txBody>
                  <a:tcPr marT="45725" marB="45725" marR="91450" marL="91450"/>
                </a:tc>
              </a:tr>
            </a:tbl>
          </a:graphicData>
        </a:graphic>
      </p:graphicFrame>
      <p:graphicFrame>
        <p:nvGraphicFramePr>
          <p:cNvPr id="998" name="Google Shape;998;p54"/>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7030A0"/>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999" name="Google Shape;999;p54"/>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3" name="Shape 1003"/>
        <p:cNvGrpSpPr/>
        <p:nvPr/>
      </p:nvGrpSpPr>
      <p:grpSpPr>
        <a:xfrm>
          <a:off x="0" y="0"/>
          <a:ext cx="0" cy="0"/>
          <a:chOff x="0" y="0"/>
          <a:chExt cx="0" cy="0"/>
        </a:xfrm>
      </p:grpSpPr>
      <p:sp>
        <p:nvSpPr>
          <p:cNvPr id="1004" name="Google Shape;1004;p5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005" name="Google Shape;1005;p5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006" name="Google Shape;1006;p55"/>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007" name="Google Shape;1007;p55"/>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008" name="Google Shape;1008;p55"/>
          <p:cNvSpPr/>
          <p:nvPr/>
        </p:nvSpPr>
        <p:spPr>
          <a:xfrm>
            <a:off x="6504432" y="4661916"/>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009" name="Google Shape;1009;p55"/>
          <p:cNvSpPr/>
          <p:nvPr/>
        </p:nvSpPr>
        <p:spPr>
          <a:xfrm>
            <a:off x="1712976" y="7988808"/>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010" name="Google Shape;1010;p55"/>
          <p:cNvSpPr/>
          <p:nvPr/>
        </p:nvSpPr>
        <p:spPr>
          <a:xfrm>
            <a:off x="3296412" y="9887712"/>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011" name="Google Shape;1011;p55"/>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012" name="Google Shape;1012;p55"/>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013" name="Google Shape;1013;p55"/>
          <p:cNvSpPr/>
          <p:nvPr/>
        </p:nvSpPr>
        <p:spPr>
          <a:xfrm>
            <a:off x="8138160" y="6339840"/>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014" name="Google Shape;1014;p55"/>
          <p:cNvCxnSpPr>
            <a:stCxn id="100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015" name="Google Shape;1015;p55"/>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016" name="Google Shape;1016;p55"/>
          <p:cNvCxnSpPr>
            <a:stCxn id="1008" idx="5"/>
            <a:endCxn id="101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017" name="Google Shape;1017;p55"/>
          <p:cNvCxnSpPr>
            <a:endCxn id="101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018" name="Google Shape;1018;p55"/>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019" name="Google Shape;1019;p55"/>
          <p:cNvCxnSpPr>
            <a:endCxn id="101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020" name="Google Shape;1020;p55"/>
          <p:cNvCxnSpPr>
            <a:stCxn id="101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021" name="Google Shape;1021;p55"/>
          <p:cNvCxnSpPr>
            <a:endCxn id="100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022" name="Google Shape;1022;p55"/>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0</a:t>
                      </a:r>
                      <a:endParaRPr/>
                    </a:p>
                  </a:txBody>
                  <a:tcPr marT="45725" marB="45725" marR="91450" marL="91450"/>
                </a:tc>
              </a:tr>
            </a:tbl>
          </a:graphicData>
        </a:graphic>
      </p:graphicFrame>
      <p:graphicFrame>
        <p:nvGraphicFramePr>
          <p:cNvPr id="1023" name="Google Shape;1023;p55"/>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H</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1024" name="Google Shape;1024;p55"/>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rgbClr val="7030A0"/>
                        </a:buClr>
                        <a:buSzPts val="6000"/>
                        <a:buFont typeface="Arial"/>
                        <a:buNone/>
                      </a:pPr>
                      <a:r>
                        <a:rPr lang="en-US" sz="6000">
                          <a:solidFill>
                            <a:srgbClr val="7030A0"/>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8" name="Shape 1028"/>
        <p:cNvGrpSpPr/>
        <p:nvPr/>
      </p:nvGrpSpPr>
      <p:grpSpPr>
        <a:xfrm>
          <a:off x="0" y="0"/>
          <a:ext cx="0" cy="0"/>
          <a:chOff x="0" y="0"/>
          <a:chExt cx="0" cy="0"/>
        </a:xfrm>
      </p:grpSpPr>
      <p:sp>
        <p:nvSpPr>
          <p:cNvPr id="1029" name="Google Shape;1029;p5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030" name="Google Shape;1030;p5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031" name="Google Shape;1031;p56"/>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032" name="Google Shape;1032;p56"/>
          <p:cNvSpPr/>
          <p:nvPr/>
        </p:nvSpPr>
        <p:spPr>
          <a:xfrm>
            <a:off x="4120896" y="4402201"/>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033" name="Google Shape;1033;p56"/>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034" name="Google Shape;1034;p56"/>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035" name="Google Shape;1035;p56"/>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036" name="Google Shape;1036;p56"/>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037" name="Google Shape;1037;p56"/>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038" name="Google Shape;1038;p56"/>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039" name="Google Shape;1039;p56"/>
          <p:cNvCxnSpPr>
            <a:stCxn id="103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040" name="Google Shape;1040;p56"/>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041" name="Google Shape;1041;p56"/>
          <p:cNvCxnSpPr>
            <a:stCxn id="1033" idx="5"/>
            <a:endCxn id="103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042" name="Google Shape;1042;p56"/>
          <p:cNvCxnSpPr>
            <a:endCxn id="103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043" name="Google Shape;1043;p56"/>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044" name="Google Shape;1044;p56"/>
          <p:cNvCxnSpPr>
            <a:endCxn id="103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045" name="Google Shape;1045;p56"/>
          <p:cNvCxnSpPr>
            <a:stCxn id="103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046" name="Google Shape;1046;p56"/>
          <p:cNvCxnSpPr>
            <a:endCxn id="103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047" name="Google Shape;1047;p56"/>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048" name="Google Shape;1048;p56"/>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7030A0"/>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H</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1049" name="Google Shape;1049;p56"/>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3" name="Shape 1053"/>
        <p:cNvGrpSpPr/>
        <p:nvPr/>
      </p:nvGrpSpPr>
      <p:grpSpPr>
        <a:xfrm>
          <a:off x="0" y="0"/>
          <a:ext cx="0" cy="0"/>
          <a:chOff x="0" y="0"/>
          <a:chExt cx="0" cy="0"/>
        </a:xfrm>
      </p:grpSpPr>
      <p:sp>
        <p:nvSpPr>
          <p:cNvPr id="1054" name="Google Shape;1054;p5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055" name="Google Shape;1055;p5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056" name="Google Shape;1056;p57"/>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057" name="Google Shape;1057;p57"/>
          <p:cNvSpPr/>
          <p:nvPr/>
        </p:nvSpPr>
        <p:spPr>
          <a:xfrm>
            <a:off x="4120896" y="4402201"/>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058" name="Google Shape;1058;p57"/>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059" name="Google Shape;1059;p57"/>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060" name="Google Shape;1060;p57"/>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061" name="Google Shape;1061;p57"/>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062" name="Google Shape;1062;p57"/>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063" name="Google Shape;1063;p57"/>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064" name="Google Shape;1064;p57"/>
          <p:cNvCxnSpPr>
            <a:stCxn id="105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065" name="Google Shape;1065;p57"/>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066" name="Google Shape;1066;p57"/>
          <p:cNvCxnSpPr>
            <a:stCxn id="1058" idx="5"/>
            <a:endCxn id="106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067" name="Google Shape;1067;p57"/>
          <p:cNvCxnSpPr>
            <a:endCxn id="106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068" name="Google Shape;1068;p57"/>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069" name="Google Shape;1069;p57"/>
          <p:cNvCxnSpPr>
            <a:endCxn id="106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070" name="Google Shape;1070;p57"/>
          <p:cNvCxnSpPr>
            <a:stCxn id="106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071" name="Google Shape;1071;p57"/>
          <p:cNvCxnSpPr>
            <a:endCxn id="105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072" name="Google Shape;1072;p57"/>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073" name="Google Shape;1073;p57"/>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1074" name="Google Shape;1074;p57"/>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rgbClr val="7030A0"/>
                        </a:buClr>
                        <a:buSzPts val="6000"/>
                        <a:buFont typeface="Arial"/>
                        <a:buNone/>
                      </a:pPr>
                      <a:r>
                        <a:rPr lang="en-US" sz="6000">
                          <a:solidFill>
                            <a:srgbClr val="7030A0"/>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8" name="Shape 1078"/>
        <p:cNvGrpSpPr/>
        <p:nvPr/>
      </p:nvGrpSpPr>
      <p:grpSpPr>
        <a:xfrm>
          <a:off x="0" y="0"/>
          <a:ext cx="0" cy="0"/>
          <a:chOff x="0" y="0"/>
          <a:chExt cx="0" cy="0"/>
        </a:xfrm>
      </p:grpSpPr>
      <p:sp>
        <p:nvSpPr>
          <p:cNvPr id="1079" name="Google Shape;1079;p5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080" name="Google Shape;1080;p5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081" name="Google Shape;1081;p58"/>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082" name="Google Shape;1082;p58"/>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083" name="Google Shape;1083;p58"/>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084" name="Google Shape;1084;p58"/>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085" name="Google Shape;1085;p58"/>
          <p:cNvSpPr/>
          <p:nvPr/>
        </p:nvSpPr>
        <p:spPr>
          <a:xfrm>
            <a:off x="3296412" y="9887712"/>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086" name="Google Shape;1086;p58"/>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087" name="Google Shape;1087;p58"/>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088" name="Google Shape;1088;p58"/>
          <p:cNvSpPr/>
          <p:nvPr/>
        </p:nvSpPr>
        <p:spPr>
          <a:xfrm>
            <a:off x="8138160" y="6339840"/>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089" name="Google Shape;1089;p58"/>
          <p:cNvCxnSpPr>
            <a:stCxn id="108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090" name="Google Shape;1090;p58"/>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091" name="Google Shape;1091;p58"/>
          <p:cNvCxnSpPr>
            <a:stCxn id="1083" idx="5"/>
            <a:endCxn id="108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092" name="Google Shape;1092;p58"/>
          <p:cNvCxnSpPr>
            <a:endCxn id="108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093" name="Google Shape;1093;p58"/>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094" name="Google Shape;1094;p58"/>
          <p:cNvCxnSpPr>
            <a:endCxn id="108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095" name="Google Shape;1095;p58"/>
          <p:cNvCxnSpPr>
            <a:stCxn id="108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096" name="Google Shape;1096;p58"/>
          <p:cNvCxnSpPr>
            <a:endCxn id="108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097" name="Google Shape;1097;p58"/>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098" name="Google Shape;1098;p58"/>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7030A0"/>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1099" name="Google Shape;1099;p58"/>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3" name="Shape 1103"/>
        <p:cNvGrpSpPr/>
        <p:nvPr/>
      </p:nvGrpSpPr>
      <p:grpSpPr>
        <a:xfrm>
          <a:off x="0" y="0"/>
          <a:ext cx="0" cy="0"/>
          <a:chOff x="0" y="0"/>
          <a:chExt cx="0" cy="0"/>
        </a:xfrm>
      </p:grpSpPr>
      <p:sp>
        <p:nvSpPr>
          <p:cNvPr id="1104" name="Google Shape;1104;p5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105" name="Google Shape;1105;p5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106" name="Google Shape;1106;p59"/>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107" name="Google Shape;1107;p59"/>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108" name="Google Shape;1108;p59"/>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109" name="Google Shape;1109;p59"/>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110" name="Google Shape;1110;p59"/>
          <p:cNvSpPr/>
          <p:nvPr/>
        </p:nvSpPr>
        <p:spPr>
          <a:xfrm>
            <a:off x="3296412" y="9887712"/>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111" name="Google Shape;1111;p59"/>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112" name="Google Shape;1112;p59"/>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113" name="Google Shape;1113;p59"/>
          <p:cNvSpPr/>
          <p:nvPr/>
        </p:nvSpPr>
        <p:spPr>
          <a:xfrm>
            <a:off x="8138160" y="6339840"/>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114" name="Google Shape;1114;p59"/>
          <p:cNvCxnSpPr>
            <a:stCxn id="110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115" name="Google Shape;1115;p59"/>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116" name="Google Shape;1116;p59"/>
          <p:cNvCxnSpPr>
            <a:stCxn id="1108" idx="5"/>
            <a:endCxn id="111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117" name="Google Shape;1117;p59"/>
          <p:cNvCxnSpPr>
            <a:endCxn id="111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118" name="Google Shape;1118;p59"/>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119" name="Google Shape;1119;p59"/>
          <p:cNvCxnSpPr>
            <a:endCxn id="111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120" name="Google Shape;1120;p59"/>
          <p:cNvCxnSpPr>
            <a:stCxn id="111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121" name="Google Shape;1121;p59"/>
          <p:cNvCxnSpPr>
            <a:endCxn id="110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122" name="Google Shape;1122;p59"/>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123" name="Google Shape;1123;p59"/>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7030A0"/>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latin typeface="Arial"/>
                          <a:ea typeface="Arial"/>
                          <a:cs typeface="Arial"/>
                          <a:sym typeface="Arial"/>
                        </a:rPr>
                        <a:t>H</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1124" name="Google Shape;1124;p59"/>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8" name="Shape 1128"/>
        <p:cNvGrpSpPr/>
        <p:nvPr/>
      </p:nvGrpSpPr>
      <p:grpSpPr>
        <a:xfrm>
          <a:off x="0" y="0"/>
          <a:ext cx="0" cy="0"/>
          <a:chOff x="0" y="0"/>
          <a:chExt cx="0" cy="0"/>
        </a:xfrm>
      </p:grpSpPr>
      <p:sp>
        <p:nvSpPr>
          <p:cNvPr id="1129" name="Google Shape;1129;p6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130" name="Google Shape;1130;p6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131" name="Google Shape;1131;p60"/>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132" name="Google Shape;1132;p60"/>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133" name="Google Shape;1133;p60"/>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134" name="Google Shape;1134;p60"/>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135" name="Google Shape;1135;p60"/>
          <p:cNvSpPr/>
          <p:nvPr/>
        </p:nvSpPr>
        <p:spPr>
          <a:xfrm>
            <a:off x="3296412" y="9887712"/>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136" name="Google Shape;1136;p60"/>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137" name="Google Shape;1137;p60"/>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138" name="Google Shape;1138;p60"/>
          <p:cNvSpPr/>
          <p:nvPr/>
        </p:nvSpPr>
        <p:spPr>
          <a:xfrm>
            <a:off x="8138160" y="6339840"/>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139" name="Google Shape;1139;p60"/>
          <p:cNvCxnSpPr>
            <a:stCxn id="113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140" name="Google Shape;1140;p60"/>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141" name="Google Shape;1141;p60"/>
          <p:cNvCxnSpPr>
            <a:stCxn id="1133" idx="5"/>
            <a:endCxn id="113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142" name="Google Shape;1142;p60"/>
          <p:cNvCxnSpPr>
            <a:endCxn id="113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143" name="Google Shape;1143;p60"/>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144" name="Google Shape;1144;p60"/>
          <p:cNvCxnSpPr>
            <a:endCxn id="113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145" name="Google Shape;1145;p60"/>
          <p:cNvCxnSpPr>
            <a:stCxn id="113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146" name="Google Shape;1146;p60"/>
          <p:cNvCxnSpPr>
            <a:endCxn id="113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147" name="Google Shape;1147;p60"/>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148" name="Google Shape;1148;p60"/>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c>
                  <a:txBody>
                    <a:bodyPr>
                      <a:noAutofit/>
                    </a:bodyPr>
                    <a:lstStyle/>
                    <a:p>
                      <a:pPr indent="0" lvl="0" marL="0" marR="0" rtl="0" algn="ctr">
                        <a:lnSpc>
                          <a:spcPct val="100000"/>
                        </a:lnSpc>
                        <a:spcBef>
                          <a:spcPts val="0"/>
                        </a:spcBef>
                        <a:spcAft>
                          <a:spcPts val="0"/>
                        </a:spcAft>
                        <a:buClr>
                          <a:srgbClr val="00B0F0"/>
                        </a:buClr>
                        <a:buSzPts val="6000"/>
                        <a:buFont typeface="Arial"/>
                        <a:buNone/>
                      </a:pPr>
                      <a:r>
                        <a:rPr lang="en-US" sz="6000">
                          <a:solidFill>
                            <a:srgbClr val="00B0F0"/>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1149" name="Google Shape;1149;p60"/>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lnSpc>
                          <a:spcPct val="100000"/>
                        </a:lnSpc>
                        <a:spcBef>
                          <a:spcPts val="0"/>
                        </a:spcBef>
                        <a:spcAft>
                          <a:spcPts val="0"/>
                        </a:spcAft>
                        <a:buClr>
                          <a:srgbClr val="7030A0"/>
                        </a:buClr>
                        <a:buSzPts val="6000"/>
                        <a:buFont typeface="Arial"/>
                        <a:buNone/>
                      </a:pPr>
                      <a:r>
                        <a:rPr lang="en-US" sz="6000">
                          <a:solidFill>
                            <a:srgbClr val="7030A0"/>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3" name="Shape 1153"/>
        <p:cNvGrpSpPr/>
        <p:nvPr/>
      </p:nvGrpSpPr>
      <p:grpSpPr>
        <a:xfrm>
          <a:off x="0" y="0"/>
          <a:ext cx="0" cy="0"/>
          <a:chOff x="0" y="0"/>
          <a:chExt cx="0" cy="0"/>
        </a:xfrm>
      </p:grpSpPr>
      <p:sp>
        <p:nvSpPr>
          <p:cNvPr id="1154" name="Google Shape;1154;p6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155" name="Google Shape;1155;p6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156" name="Google Shape;1156;p61"/>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157" name="Google Shape;1157;p61"/>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158" name="Google Shape;1158;p61"/>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159" name="Google Shape;1159;p61"/>
          <p:cNvSpPr/>
          <p:nvPr/>
        </p:nvSpPr>
        <p:spPr>
          <a:xfrm>
            <a:off x="1712976" y="7988808"/>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160" name="Google Shape;1160;p61"/>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161" name="Google Shape;1161;p61"/>
          <p:cNvSpPr/>
          <p:nvPr/>
        </p:nvSpPr>
        <p:spPr>
          <a:xfrm>
            <a:off x="5599176" y="9985248"/>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162" name="Google Shape;1162;p61"/>
          <p:cNvSpPr/>
          <p:nvPr/>
        </p:nvSpPr>
        <p:spPr>
          <a:xfrm>
            <a:off x="7790688" y="8778240"/>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163" name="Google Shape;1163;p61"/>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164" name="Google Shape;1164;p61"/>
          <p:cNvCxnSpPr>
            <a:stCxn id="115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165" name="Google Shape;1165;p61"/>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166" name="Google Shape;1166;p61"/>
          <p:cNvCxnSpPr>
            <a:stCxn id="1158" idx="5"/>
            <a:endCxn id="116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167" name="Google Shape;1167;p61"/>
          <p:cNvCxnSpPr>
            <a:endCxn id="116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168" name="Google Shape;1168;p61"/>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169" name="Google Shape;1169;p61"/>
          <p:cNvCxnSpPr>
            <a:endCxn id="116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170" name="Google Shape;1170;p61"/>
          <p:cNvCxnSpPr>
            <a:stCxn id="116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171" name="Google Shape;1171;p61"/>
          <p:cNvCxnSpPr>
            <a:endCxn id="115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172" name="Google Shape;1172;p61"/>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1</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173" name="Google Shape;1173;p61"/>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7030A0"/>
                          </a:solidFill>
                          <a:latin typeface="Arial"/>
                          <a:ea typeface="Arial"/>
                          <a:cs typeface="Arial"/>
                          <a:sym typeface="Arial"/>
                        </a:rPr>
                        <a:t>H</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1174" name="Google Shape;1174;p61"/>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8" name="Shape 1178"/>
        <p:cNvGrpSpPr/>
        <p:nvPr/>
      </p:nvGrpSpPr>
      <p:grpSpPr>
        <a:xfrm>
          <a:off x="0" y="0"/>
          <a:ext cx="0" cy="0"/>
          <a:chOff x="0" y="0"/>
          <a:chExt cx="0" cy="0"/>
        </a:xfrm>
      </p:grpSpPr>
      <p:sp>
        <p:nvSpPr>
          <p:cNvPr id="1179" name="Google Shape;1179;p6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180" name="Google Shape;1180;p6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181" name="Google Shape;1181;p62"/>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182" name="Google Shape;1182;p62"/>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183" name="Google Shape;1183;p62"/>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184" name="Google Shape;1184;p62"/>
          <p:cNvSpPr/>
          <p:nvPr/>
        </p:nvSpPr>
        <p:spPr>
          <a:xfrm>
            <a:off x="1712976" y="7988808"/>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185" name="Google Shape;1185;p62"/>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186" name="Google Shape;1186;p62"/>
          <p:cNvSpPr/>
          <p:nvPr/>
        </p:nvSpPr>
        <p:spPr>
          <a:xfrm>
            <a:off x="5599176" y="9985248"/>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187" name="Google Shape;1187;p62"/>
          <p:cNvSpPr/>
          <p:nvPr/>
        </p:nvSpPr>
        <p:spPr>
          <a:xfrm>
            <a:off x="7790688" y="8778240"/>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188" name="Google Shape;1188;p62"/>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189" name="Google Shape;1189;p62"/>
          <p:cNvCxnSpPr>
            <a:stCxn id="118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190" name="Google Shape;1190;p62"/>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191" name="Google Shape;1191;p62"/>
          <p:cNvCxnSpPr>
            <a:stCxn id="1183" idx="5"/>
            <a:endCxn id="118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192" name="Google Shape;1192;p62"/>
          <p:cNvCxnSpPr>
            <a:endCxn id="118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193" name="Google Shape;1193;p62"/>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194" name="Google Shape;1194;p62"/>
          <p:cNvCxnSpPr>
            <a:endCxn id="118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195" name="Google Shape;1195;p62"/>
          <p:cNvCxnSpPr>
            <a:stCxn id="118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196" name="Google Shape;1196;p62"/>
          <p:cNvCxnSpPr>
            <a:endCxn id="118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197" name="Google Shape;1197;p62"/>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198" name="Google Shape;1198;p62"/>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7030A0"/>
                          </a:solidFill>
                          <a:latin typeface="Arial"/>
                          <a:ea typeface="Arial"/>
                          <a:cs typeface="Arial"/>
                          <a:sym typeface="Arial"/>
                        </a:rPr>
                        <a:t>H</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graphicFrame>
        <p:nvGraphicFramePr>
          <p:cNvPr id="1199" name="Google Shape;1199;p62"/>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6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205" name="Google Shape;1205;p6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206" name="Google Shape;1206;p63"/>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207" name="Google Shape;1207;p63"/>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208" name="Google Shape;1208;p63"/>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209" name="Google Shape;1209;p63"/>
          <p:cNvSpPr/>
          <p:nvPr/>
        </p:nvSpPr>
        <p:spPr>
          <a:xfrm>
            <a:off x="1712976" y="7988808"/>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210" name="Google Shape;1210;p63"/>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211" name="Google Shape;1211;p63"/>
          <p:cNvSpPr/>
          <p:nvPr/>
        </p:nvSpPr>
        <p:spPr>
          <a:xfrm>
            <a:off x="5599176" y="9985248"/>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212" name="Google Shape;1212;p63"/>
          <p:cNvSpPr/>
          <p:nvPr/>
        </p:nvSpPr>
        <p:spPr>
          <a:xfrm>
            <a:off x="7790688" y="8778240"/>
            <a:ext cx="1207008" cy="1207008"/>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213" name="Google Shape;1213;p63"/>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214" name="Google Shape;1214;p63"/>
          <p:cNvCxnSpPr>
            <a:stCxn id="120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215" name="Google Shape;1215;p63"/>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216" name="Google Shape;1216;p63"/>
          <p:cNvCxnSpPr>
            <a:stCxn id="1208" idx="5"/>
            <a:endCxn id="121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217" name="Google Shape;1217;p63"/>
          <p:cNvCxnSpPr>
            <a:endCxn id="121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218" name="Google Shape;1218;p63"/>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219" name="Google Shape;1219;p63"/>
          <p:cNvCxnSpPr>
            <a:endCxn id="121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220" name="Google Shape;1220;p63"/>
          <p:cNvCxnSpPr>
            <a:stCxn id="121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221" name="Google Shape;1221;p63"/>
          <p:cNvCxnSpPr>
            <a:endCxn id="120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222" name="Google Shape;1222;p63"/>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223" name="Google Shape;1223;p63"/>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00B0F0"/>
                          </a:solidFill>
                          <a:latin typeface="Arial"/>
                          <a:ea typeface="Arial"/>
                          <a:cs typeface="Arial"/>
                          <a:sym typeface="Arial"/>
                        </a:rPr>
                        <a:t>F</a:t>
                      </a:r>
                      <a:endParaRPr/>
                    </a:p>
                  </a:txBody>
                  <a:tcPr marT="45725" marB="45725" marR="91450" marL="91450"/>
                </a:tc>
              </a:tr>
            </a:tbl>
          </a:graphicData>
        </a:graphic>
      </p:graphicFrame>
      <p:graphicFrame>
        <p:nvGraphicFramePr>
          <p:cNvPr id="1224" name="Google Shape;1224;p63"/>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lnSpc>
                          <a:spcPct val="100000"/>
                        </a:lnSpc>
                        <a:spcBef>
                          <a:spcPts val="0"/>
                        </a:spcBef>
                        <a:spcAft>
                          <a:spcPts val="0"/>
                        </a:spcAft>
                        <a:buClr>
                          <a:srgbClr val="7030A0"/>
                        </a:buClr>
                        <a:buSzPts val="6000"/>
                        <a:buFont typeface="Arial"/>
                        <a:buNone/>
                      </a:pPr>
                      <a:r>
                        <a:rPr lang="en-US" sz="6000">
                          <a:solidFill>
                            <a:srgbClr val="7030A0"/>
                          </a:solidFill>
                          <a:latin typeface="Arial"/>
                          <a:ea typeface="Arial"/>
                          <a:cs typeface="Arial"/>
                          <a:sym typeface="Arial"/>
                        </a:rPr>
                        <a:t>H</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0"/>
          <p:cNvSpPr txBox="1"/>
          <p:nvPr>
            <p:ph idx="1" type="body"/>
          </p:nvPr>
        </p:nvSpPr>
        <p:spPr>
          <a:xfrm>
            <a:off x="1524000" y="4079875"/>
            <a:ext cx="21336000"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If you have to complete the following tasks with the specified dependencies, in what order can you perform the tasks?</a:t>
            </a:r>
            <a:endParaRPr/>
          </a:p>
          <a:p>
            <a:pPr indent="0" lvl="0" marL="0" rtl="0" algn="l">
              <a:lnSpc>
                <a:spcPct val="120000"/>
              </a:lnSpc>
              <a:spcBef>
                <a:spcPts val="0"/>
              </a:spcBef>
              <a:spcAft>
                <a:spcPts val="0"/>
              </a:spcAft>
              <a:buClr>
                <a:srgbClr val="385998"/>
              </a:buClr>
              <a:buSzPts val="6000"/>
              <a:buFont typeface="Arial"/>
              <a:buNone/>
            </a:pPr>
            <a:r>
              <a:t/>
            </a:r>
            <a:endParaRPr sz="6000"/>
          </a:p>
          <a:p>
            <a:pPr indent="0" lvl="0" marL="0" rtl="0" algn="l">
              <a:lnSpc>
                <a:spcPct val="120000"/>
              </a:lnSpc>
              <a:spcBef>
                <a:spcPts val="0"/>
              </a:spcBef>
              <a:spcAft>
                <a:spcPts val="0"/>
              </a:spcAft>
              <a:buClr>
                <a:srgbClr val="385998"/>
              </a:buClr>
              <a:buSzPts val="6000"/>
              <a:buFont typeface="Arial"/>
              <a:buNone/>
            </a:pPr>
            <a:r>
              <a:t/>
            </a:r>
            <a:endParaRPr sz="6000"/>
          </a:p>
          <a:p>
            <a:pPr indent="0" lvl="0" marL="0" rtl="0" algn="l">
              <a:lnSpc>
                <a:spcPct val="120000"/>
              </a:lnSpc>
              <a:spcBef>
                <a:spcPts val="0"/>
              </a:spcBef>
              <a:spcAft>
                <a:spcPts val="0"/>
              </a:spcAft>
              <a:buClr>
                <a:srgbClr val="385998"/>
              </a:buClr>
              <a:buSzPts val="6000"/>
              <a:buFont typeface="Arial"/>
              <a:buNone/>
            </a:pPr>
            <a:r>
              <a:t/>
            </a:r>
            <a:endParaRPr sz="6000"/>
          </a:p>
          <a:p>
            <a:pPr indent="0" lvl="0" marL="0" rtl="0" algn="l">
              <a:lnSpc>
                <a:spcPct val="120000"/>
              </a:lnSpc>
              <a:spcBef>
                <a:spcPts val="0"/>
              </a:spcBef>
              <a:spcAft>
                <a:spcPts val="0"/>
              </a:spcAft>
              <a:buClr>
                <a:srgbClr val="385998"/>
              </a:buClr>
              <a:buSzPts val="6000"/>
              <a:buFont typeface="Arial"/>
              <a:buNone/>
            </a:pPr>
            <a:r>
              <a:t/>
            </a:r>
            <a:endParaRPr sz="6000"/>
          </a:p>
          <a:p>
            <a:pPr indent="0" lvl="0" marL="0" rtl="0" algn="l">
              <a:lnSpc>
                <a:spcPct val="120000"/>
              </a:lnSpc>
              <a:spcBef>
                <a:spcPts val="0"/>
              </a:spcBef>
              <a:spcAft>
                <a:spcPts val="0"/>
              </a:spcAft>
              <a:buClr>
                <a:srgbClr val="385998"/>
              </a:buClr>
              <a:buSzPts val="5000"/>
              <a:buFont typeface="Arial"/>
              <a:buNone/>
            </a:pPr>
            <a:r>
              <a:t/>
            </a:r>
            <a:endParaRPr sz="5000"/>
          </a:p>
          <a:p>
            <a:pPr indent="0" lvl="0" marL="0" rtl="0" algn="l">
              <a:lnSpc>
                <a:spcPct val="120000"/>
              </a:lnSpc>
              <a:spcBef>
                <a:spcPts val="0"/>
              </a:spcBef>
              <a:spcAft>
                <a:spcPts val="0"/>
              </a:spcAft>
              <a:buClr>
                <a:srgbClr val="385998"/>
              </a:buClr>
              <a:buSzPts val="5000"/>
              <a:buFont typeface="Arial"/>
              <a:buNone/>
            </a:pPr>
            <a:r>
              <a:rPr lang="en-US" sz="4500"/>
              <a:t>One (of several) possible orders: Review CST370 lecture slides; Do CST370 homework; Do CST205 project; Study for CST370 midterm; Go out with friends</a:t>
            </a:r>
            <a:endParaRPr sz="4500"/>
          </a:p>
        </p:txBody>
      </p:sp>
      <p:sp>
        <p:nvSpPr>
          <p:cNvPr id="53" name="Google Shape;53;p1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Task Ordering</a:t>
            </a:r>
            <a:endParaRPr/>
          </a:p>
        </p:txBody>
      </p:sp>
      <p:sp>
        <p:nvSpPr>
          <p:cNvPr id="54" name="Google Shape;54;p1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graphicFrame>
        <p:nvGraphicFramePr>
          <p:cNvPr id="55" name="Google Shape;55;p10"/>
          <p:cNvGraphicFramePr/>
          <p:nvPr/>
        </p:nvGraphicFramePr>
        <p:xfrm>
          <a:off x="1524000" y="6547697"/>
          <a:ext cx="3000000" cy="3000000"/>
        </p:xfrm>
        <a:graphic>
          <a:graphicData uri="http://schemas.openxmlformats.org/drawingml/2006/table">
            <a:tbl>
              <a:tblPr firstRow="1">
                <a:noFill/>
                <a:tableStyleId>{8D3EB0BB-DB95-4BC1-9265-ED20604F5FA3}</a:tableStyleId>
              </a:tblPr>
              <a:tblGrid>
                <a:gridCol w="10668000"/>
                <a:gridCol w="10668000"/>
              </a:tblGrid>
              <a:tr h="370850">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Task</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4000">
                          <a:solidFill>
                            <a:srgbClr val="292C2F"/>
                          </a:solidFill>
                          <a:latin typeface="Arial"/>
                          <a:ea typeface="Arial"/>
                          <a:cs typeface="Arial"/>
                          <a:sym typeface="Arial"/>
                        </a:rPr>
                        <a:t>Task must be completed before...</a:t>
                      </a:r>
                      <a:endParaRPr sz="4000">
                        <a:solidFill>
                          <a:srgbClr val="292C2F"/>
                        </a:solidFill>
                        <a:latin typeface="Arial"/>
                        <a:ea typeface="Arial"/>
                        <a:cs typeface="Arial"/>
                        <a:sym typeface="Arial"/>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r>
              <a:tr h="370850">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Study for CST370 midterm</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Go out with friends</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r>
              <a:tr h="370850">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Do CST370 homework</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Study for CST370 midterm</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r>
              <a:tr h="370850">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Do CST205 project</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92C2F"/>
                        </a:buClr>
                        <a:buSzPts val="4000"/>
                        <a:buFont typeface="Arial"/>
                        <a:buNone/>
                      </a:pPr>
                      <a:r>
                        <a:rPr lang="en-US" sz="4000">
                          <a:solidFill>
                            <a:srgbClr val="292C2F"/>
                          </a:solidFill>
                          <a:latin typeface="Arial"/>
                          <a:ea typeface="Arial"/>
                          <a:cs typeface="Arial"/>
                          <a:sym typeface="Arial"/>
                        </a:rPr>
                        <a:t>Go out with friends</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r>
              <a:tr h="370850">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Review CST370 lecture slides</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Do CST370 homework, Study for CST370 midterm</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r>
              <a:tr h="370850">
                <a:tc>
                  <a:txBody>
                    <a:bodyPr>
                      <a:noAutofit/>
                    </a:bodyPr>
                    <a:lstStyle/>
                    <a:p>
                      <a:pPr indent="0" lvl="0" marL="0" marR="0" rtl="0" algn="ctr">
                        <a:spcBef>
                          <a:spcPts val="0"/>
                        </a:spcBef>
                        <a:spcAft>
                          <a:spcPts val="0"/>
                        </a:spcAft>
                        <a:buNone/>
                      </a:pPr>
                      <a:r>
                        <a:rPr lang="en-US" sz="4000">
                          <a:solidFill>
                            <a:srgbClr val="292C2F"/>
                          </a:solidFill>
                          <a:latin typeface="Arial"/>
                          <a:ea typeface="Arial"/>
                          <a:cs typeface="Arial"/>
                          <a:sym typeface="Arial"/>
                        </a:rPr>
                        <a:t>Go out with friends</a:t>
                      </a:r>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sz="4000">
                        <a:solidFill>
                          <a:srgbClr val="292C2F"/>
                        </a:solidFill>
                        <a:latin typeface="Arial"/>
                        <a:ea typeface="Arial"/>
                        <a:cs typeface="Arial"/>
                        <a:sym typeface="Arial"/>
                      </a:endParaRPr>
                    </a:p>
                  </a:txBody>
                  <a:tcPr marT="45725" marB="45725" marR="91450" marL="91450">
                    <a:lnL cap="flat" cmpd="sng" w="12700">
                      <a:solidFill>
                        <a:srgbClr val="292C2F"/>
                      </a:solidFill>
                      <a:prstDash val="solid"/>
                      <a:round/>
                      <a:headEnd len="sm" w="sm" type="none"/>
                      <a:tailEnd len="sm" w="sm" type="none"/>
                    </a:lnL>
                    <a:lnR cap="flat" cmpd="sng" w="12700">
                      <a:solidFill>
                        <a:srgbClr val="292C2F"/>
                      </a:solidFill>
                      <a:prstDash val="solid"/>
                      <a:round/>
                      <a:headEnd len="sm" w="sm" type="none"/>
                      <a:tailEnd len="sm" w="sm" type="none"/>
                    </a:lnR>
                    <a:lnT cap="flat" cmpd="sng" w="12700">
                      <a:solidFill>
                        <a:srgbClr val="292C2F"/>
                      </a:solidFill>
                      <a:prstDash val="solid"/>
                      <a:round/>
                      <a:headEnd len="sm" w="sm" type="none"/>
                      <a:tailEnd len="sm" w="sm" type="none"/>
                    </a:lnT>
                    <a:lnB cap="flat" cmpd="sng" w="12700">
                      <a:solidFill>
                        <a:srgbClr val="292C2F"/>
                      </a:solidFill>
                      <a:prstDash val="solid"/>
                      <a:round/>
                      <a:headEnd len="sm" w="sm" type="none"/>
                      <a:tailEnd len="sm" w="sm" type="none"/>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8" name="Shape 1228"/>
        <p:cNvGrpSpPr/>
        <p:nvPr/>
      </p:nvGrpSpPr>
      <p:grpSpPr>
        <a:xfrm>
          <a:off x="0" y="0"/>
          <a:ext cx="0" cy="0"/>
          <a:chOff x="0" y="0"/>
          <a:chExt cx="0" cy="0"/>
        </a:xfrm>
      </p:grpSpPr>
      <p:sp>
        <p:nvSpPr>
          <p:cNvPr id="1229" name="Google Shape;1229;p6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230" name="Google Shape;1230;p6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231" name="Google Shape;1231;p64"/>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232" name="Google Shape;1232;p64"/>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233" name="Google Shape;1233;p64"/>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234" name="Google Shape;1234;p64"/>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235" name="Google Shape;1235;p64"/>
          <p:cNvSpPr/>
          <p:nvPr/>
        </p:nvSpPr>
        <p:spPr>
          <a:xfrm>
            <a:off x="3296412" y="9887712"/>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236" name="Google Shape;1236;p64"/>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237" name="Google Shape;1237;p64"/>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238" name="Google Shape;1238;p64"/>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239" name="Google Shape;1239;p64"/>
          <p:cNvCxnSpPr>
            <a:stCxn id="123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240" name="Google Shape;1240;p64"/>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241" name="Google Shape;1241;p64"/>
          <p:cNvCxnSpPr>
            <a:stCxn id="1233" idx="5"/>
            <a:endCxn id="123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242" name="Google Shape;1242;p64"/>
          <p:cNvCxnSpPr>
            <a:endCxn id="123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243" name="Google Shape;1243;p64"/>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244" name="Google Shape;1244;p64"/>
          <p:cNvCxnSpPr>
            <a:endCxn id="123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245" name="Google Shape;1245;p64"/>
          <p:cNvCxnSpPr>
            <a:stCxn id="123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246" name="Google Shape;1246;p64"/>
          <p:cNvCxnSpPr>
            <a:endCxn id="123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247" name="Google Shape;1247;p64"/>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248" name="Google Shape;1248;p64"/>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lnSpc>
                          <a:spcPct val="100000"/>
                        </a:lnSpc>
                        <a:spcBef>
                          <a:spcPts val="0"/>
                        </a:spcBef>
                        <a:spcAft>
                          <a:spcPts val="0"/>
                        </a:spcAft>
                        <a:buClr>
                          <a:srgbClr val="7030A0"/>
                        </a:buClr>
                        <a:buSzPts val="6000"/>
                        <a:buFont typeface="Arial"/>
                        <a:buNone/>
                      </a:pPr>
                      <a:r>
                        <a:rPr lang="en-US" sz="6000">
                          <a:solidFill>
                            <a:srgbClr val="7030A0"/>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r>
            </a:tbl>
          </a:graphicData>
        </a:graphic>
      </p:graphicFrame>
      <p:graphicFrame>
        <p:nvGraphicFramePr>
          <p:cNvPr id="1249" name="Google Shape;1249;p64"/>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H</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6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255" name="Google Shape;1255;p6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256" name="Google Shape;1256;p65"/>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257" name="Google Shape;1257;p65"/>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258" name="Google Shape;1258;p65"/>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259" name="Google Shape;1259;p65"/>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260" name="Google Shape;1260;p65"/>
          <p:cNvSpPr/>
          <p:nvPr/>
        </p:nvSpPr>
        <p:spPr>
          <a:xfrm>
            <a:off x="3296412" y="9887712"/>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261" name="Google Shape;1261;p65"/>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262" name="Google Shape;1262;p65"/>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263" name="Google Shape;1263;p65"/>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264" name="Google Shape;1264;p65"/>
          <p:cNvCxnSpPr>
            <a:stCxn id="125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265" name="Google Shape;1265;p65"/>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266" name="Google Shape;1266;p65"/>
          <p:cNvCxnSpPr>
            <a:stCxn id="1258" idx="5"/>
            <a:endCxn id="126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267" name="Google Shape;1267;p65"/>
          <p:cNvCxnSpPr>
            <a:endCxn id="126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268" name="Google Shape;1268;p65"/>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269" name="Google Shape;1269;p65"/>
          <p:cNvCxnSpPr>
            <a:endCxn id="126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270" name="Google Shape;1270;p65"/>
          <p:cNvCxnSpPr>
            <a:stCxn id="126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271" name="Google Shape;1271;p65"/>
          <p:cNvCxnSpPr>
            <a:endCxn id="125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272" name="Google Shape;1272;p65"/>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273" name="Google Shape;1273;p65"/>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ts val="6000"/>
                        <a:buFont typeface="Gill Sans"/>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r>
            </a:tbl>
          </a:graphicData>
        </a:graphic>
      </p:graphicFrame>
      <p:graphicFrame>
        <p:nvGraphicFramePr>
          <p:cNvPr id="1274" name="Google Shape;1274;p65"/>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H</a:t>
                      </a:r>
                      <a:endParaRPr/>
                    </a:p>
                  </a:txBody>
                  <a:tcPr marT="45725" marB="45725" marR="91450" marL="91450"/>
                </a:tc>
                <a:tc>
                  <a:txBody>
                    <a:bodyPr>
                      <a:noAutofit/>
                    </a:bodyPr>
                    <a:lstStyle/>
                    <a:p>
                      <a:pPr indent="0" lvl="0" marL="0" marR="0" rtl="0" algn="ctr">
                        <a:lnSpc>
                          <a:spcPct val="100000"/>
                        </a:lnSpc>
                        <a:spcBef>
                          <a:spcPts val="0"/>
                        </a:spcBef>
                        <a:spcAft>
                          <a:spcPts val="0"/>
                        </a:spcAft>
                        <a:buClr>
                          <a:srgbClr val="7030A0"/>
                        </a:buClr>
                        <a:buSzPts val="6000"/>
                        <a:buFont typeface="Arial"/>
                        <a:buNone/>
                      </a:pPr>
                      <a:r>
                        <a:rPr lang="en-US" sz="6000">
                          <a:solidFill>
                            <a:srgbClr val="7030A0"/>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8" name="Shape 1278"/>
        <p:cNvGrpSpPr/>
        <p:nvPr/>
      </p:nvGrpSpPr>
      <p:grpSpPr>
        <a:xfrm>
          <a:off x="0" y="0"/>
          <a:ext cx="0" cy="0"/>
          <a:chOff x="0" y="0"/>
          <a:chExt cx="0" cy="0"/>
        </a:xfrm>
      </p:grpSpPr>
      <p:sp>
        <p:nvSpPr>
          <p:cNvPr id="1279" name="Google Shape;1279;p6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280" name="Google Shape;1280;p6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281" name="Google Shape;1281;p66"/>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282" name="Google Shape;1282;p66"/>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283" name="Google Shape;1283;p66"/>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284" name="Google Shape;1284;p66"/>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285" name="Google Shape;1285;p66"/>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286" name="Google Shape;1286;p66"/>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287" name="Google Shape;1287;p66"/>
          <p:cNvSpPr/>
          <p:nvPr/>
        </p:nvSpPr>
        <p:spPr>
          <a:xfrm>
            <a:off x="7790688" y="8778240"/>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288" name="Google Shape;1288;p66"/>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289" name="Google Shape;1289;p66"/>
          <p:cNvCxnSpPr>
            <a:stCxn id="128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290" name="Google Shape;1290;p66"/>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291" name="Google Shape;1291;p66"/>
          <p:cNvCxnSpPr>
            <a:stCxn id="1283" idx="5"/>
            <a:endCxn id="128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292" name="Google Shape;1292;p66"/>
          <p:cNvCxnSpPr>
            <a:endCxn id="128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293" name="Google Shape;1293;p66"/>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294" name="Google Shape;1294;p66"/>
          <p:cNvCxnSpPr>
            <a:endCxn id="128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295" name="Google Shape;1295;p66"/>
          <p:cNvCxnSpPr>
            <a:stCxn id="128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296" name="Google Shape;1296;p66"/>
          <p:cNvCxnSpPr>
            <a:endCxn id="128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297" name="Google Shape;1297;p66"/>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298" name="Google Shape;1298;p66"/>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ts val="6000"/>
                        <a:buFont typeface="Gill Sans"/>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7030A0"/>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r>
            </a:tbl>
          </a:graphicData>
        </a:graphic>
      </p:graphicFrame>
      <p:graphicFrame>
        <p:nvGraphicFramePr>
          <p:cNvPr id="1299" name="Google Shape;1299;p66"/>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H</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3" name="Shape 1303"/>
        <p:cNvGrpSpPr/>
        <p:nvPr/>
      </p:nvGrpSpPr>
      <p:grpSpPr>
        <a:xfrm>
          <a:off x="0" y="0"/>
          <a:ext cx="0" cy="0"/>
          <a:chOff x="0" y="0"/>
          <a:chExt cx="0" cy="0"/>
        </a:xfrm>
      </p:grpSpPr>
      <p:sp>
        <p:nvSpPr>
          <p:cNvPr id="1304" name="Google Shape;1304;p6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305" name="Google Shape;1305;p6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306" name="Google Shape;1306;p67"/>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307" name="Google Shape;1307;p67"/>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308" name="Google Shape;1308;p67"/>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309" name="Google Shape;1309;p67"/>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310" name="Google Shape;1310;p67"/>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311" name="Google Shape;1311;p67"/>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312" name="Google Shape;1312;p67"/>
          <p:cNvSpPr/>
          <p:nvPr/>
        </p:nvSpPr>
        <p:spPr>
          <a:xfrm>
            <a:off x="7790688" y="8778240"/>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313" name="Google Shape;1313;p67"/>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314" name="Google Shape;1314;p67"/>
          <p:cNvCxnSpPr>
            <a:stCxn id="130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315" name="Google Shape;1315;p67"/>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316" name="Google Shape;1316;p67"/>
          <p:cNvCxnSpPr>
            <a:stCxn id="1308" idx="5"/>
            <a:endCxn id="131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317" name="Google Shape;1317;p67"/>
          <p:cNvCxnSpPr>
            <a:endCxn id="131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318" name="Google Shape;1318;p67"/>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319" name="Google Shape;1319;p67"/>
          <p:cNvCxnSpPr>
            <a:endCxn id="131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320" name="Google Shape;1320;p67"/>
          <p:cNvCxnSpPr>
            <a:stCxn id="131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321" name="Google Shape;1321;p67"/>
          <p:cNvCxnSpPr>
            <a:endCxn id="130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322" name="Google Shape;1322;p67"/>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323" name="Google Shape;1323;p67"/>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ts val="6000"/>
                        <a:buFont typeface="Gill Sans"/>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r>
            </a:tbl>
          </a:graphicData>
        </a:graphic>
      </p:graphicFrame>
      <p:graphicFrame>
        <p:nvGraphicFramePr>
          <p:cNvPr id="1324" name="Google Shape;1324;p67"/>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H</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lnSpc>
                          <a:spcPct val="100000"/>
                        </a:lnSpc>
                        <a:spcBef>
                          <a:spcPts val="0"/>
                        </a:spcBef>
                        <a:spcAft>
                          <a:spcPts val="0"/>
                        </a:spcAft>
                        <a:buClr>
                          <a:srgbClr val="7030A0"/>
                        </a:buClr>
                        <a:buSzPts val="6000"/>
                        <a:buFont typeface="Arial"/>
                        <a:buNone/>
                      </a:pPr>
                      <a:r>
                        <a:rPr lang="en-US" sz="6000">
                          <a:solidFill>
                            <a:srgbClr val="7030A0"/>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8" name="Shape 1328"/>
        <p:cNvGrpSpPr/>
        <p:nvPr/>
      </p:nvGrpSpPr>
      <p:grpSpPr>
        <a:xfrm>
          <a:off x="0" y="0"/>
          <a:ext cx="0" cy="0"/>
          <a:chOff x="0" y="0"/>
          <a:chExt cx="0" cy="0"/>
        </a:xfrm>
      </p:grpSpPr>
      <p:sp>
        <p:nvSpPr>
          <p:cNvPr id="1329" name="Google Shape;1329;p6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330" name="Google Shape;1330;p6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331" name="Google Shape;1331;p68"/>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332" name="Google Shape;1332;p68"/>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333" name="Google Shape;1333;p68"/>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334" name="Google Shape;1334;p68"/>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335" name="Google Shape;1335;p68"/>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336" name="Google Shape;1336;p68"/>
          <p:cNvSpPr/>
          <p:nvPr/>
        </p:nvSpPr>
        <p:spPr>
          <a:xfrm>
            <a:off x="5599176" y="9985248"/>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337" name="Google Shape;1337;p68"/>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338" name="Google Shape;1338;p68"/>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339" name="Google Shape;1339;p68"/>
          <p:cNvCxnSpPr>
            <a:stCxn id="133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340" name="Google Shape;1340;p68"/>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341" name="Google Shape;1341;p68"/>
          <p:cNvCxnSpPr>
            <a:stCxn id="1333" idx="5"/>
            <a:endCxn id="133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342" name="Google Shape;1342;p68"/>
          <p:cNvCxnSpPr>
            <a:endCxn id="133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343" name="Google Shape;1343;p68"/>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344" name="Google Shape;1344;p68"/>
          <p:cNvCxnSpPr>
            <a:endCxn id="133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345" name="Google Shape;1345;p68"/>
          <p:cNvCxnSpPr>
            <a:stCxn id="133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346" name="Google Shape;1346;p68"/>
          <p:cNvCxnSpPr>
            <a:endCxn id="133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347" name="Google Shape;1347;p68"/>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348" name="Google Shape;1348;p68"/>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ts val="6000"/>
                        <a:buFont typeface="Gill Sans"/>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6000">
                          <a:solidFill>
                            <a:srgbClr val="7030A0"/>
                          </a:solidFill>
                          <a:latin typeface="Arial"/>
                          <a:ea typeface="Arial"/>
                          <a:cs typeface="Arial"/>
                          <a:sym typeface="Arial"/>
                        </a:rPr>
                        <a:t>F</a:t>
                      </a:r>
                      <a:endParaRPr/>
                    </a:p>
                  </a:txBody>
                  <a:tcPr marT="45725" marB="45725" marR="91450" marL="91450"/>
                </a:tc>
              </a:tr>
            </a:tbl>
          </a:graphicData>
        </a:graphic>
      </p:graphicFrame>
      <p:graphicFrame>
        <p:nvGraphicFramePr>
          <p:cNvPr id="1349" name="Google Shape;1349;p68"/>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H</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3" name="Shape 1353"/>
        <p:cNvGrpSpPr/>
        <p:nvPr/>
      </p:nvGrpSpPr>
      <p:grpSpPr>
        <a:xfrm>
          <a:off x="0" y="0"/>
          <a:ext cx="0" cy="0"/>
          <a:chOff x="0" y="0"/>
          <a:chExt cx="0" cy="0"/>
        </a:xfrm>
      </p:grpSpPr>
      <p:sp>
        <p:nvSpPr>
          <p:cNvPr id="1354" name="Google Shape;1354;p6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355" name="Google Shape;1355;p6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356" name="Google Shape;1356;p69"/>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357" name="Google Shape;1357;p69"/>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358" name="Google Shape;1358;p69"/>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359" name="Google Shape;1359;p69"/>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360" name="Google Shape;1360;p69"/>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361" name="Google Shape;1361;p69"/>
          <p:cNvSpPr/>
          <p:nvPr/>
        </p:nvSpPr>
        <p:spPr>
          <a:xfrm>
            <a:off x="5599176" y="9985248"/>
            <a:ext cx="1207008" cy="1207008"/>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362" name="Google Shape;1362;p69"/>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363" name="Google Shape;1363;p69"/>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364" name="Google Shape;1364;p69"/>
          <p:cNvCxnSpPr>
            <a:stCxn id="1356"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365" name="Google Shape;1365;p69"/>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366" name="Google Shape;1366;p69"/>
          <p:cNvCxnSpPr>
            <a:stCxn id="1358" idx="5"/>
            <a:endCxn id="1363"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367" name="Google Shape;1367;p69"/>
          <p:cNvCxnSpPr>
            <a:endCxn id="1360"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368" name="Google Shape;1368;p69"/>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369" name="Google Shape;1369;p69"/>
          <p:cNvCxnSpPr>
            <a:endCxn id="1361"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370" name="Google Shape;1370;p69"/>
          <p:cNvCxnSpPr>
            <a:stCxn id="1363"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371" name="Google Shape;1371;p69"/>
          <p:cNvCxnSpPr>
            <a:endCxn id="1359"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372" name="Google Shape;1372;p69"/>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373" name="Google Shape;1373;p69"/>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ts val="6000"/>
                        <a:buFont typeface="Gill Sans"/>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r>
            </a:tbl>
          </a:graphicData>
        </a:graphic>
      </p:graphicFrame>
      <p:graphicFrame>
        <p:nvGraphicFramePr>
          <p:cNvPr id="1374" name="Google Shape;1374;p69"/>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H</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lnSpc>
                          <a:spcPct val="100000"/>
                        </a:lnSpc>
                        <a:spcBef>
                          <a:spcPts val="0"/>
                        </a:spcBef>
                        <a:spcAft>
                          <a:spcPts val="0"/>
                        </a:spcAft>
                        <a:buClr>
                          <a:srgbClr val="7030A0"/>
                        </a:buClr>
                        <a:buSzPts val="6000"/>
                        <a:buFont typeface="Arial"/>
                        <a:buNone/>
                      </a:pPr>
                      <a:r>
                        <a:rPr lang="en-US" sz="6000">
                          <a:solidFill>
                            <a:srgbClr val="7030A0"/>
                          </a:solidFill>
                          <a:latin typeface="Arial"/>
                          <a:ea typeface="Arial"/>
                          <a:cs typeface="Arial"/>
                          <a:sym typeface="Arial"/>
                        </a:rPr>
                        <a:t>F</a:t>
                      </a:r>
                      <a:endParaRPr/>
                    </a:p>
                  </a:txBody>
                  <a:tcPr marT="45725" marB="45725" marR="91450" marL="91450"/>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8" name="Shape 1378"/>
        <p:cNvGrpSpPr/>
        <p:nvPr/>
      </p:nvGrpSpPr>
      <p:grpSpPr>
        <a:xfrm>
          <a:off x="0" y="0"/>
          <a:ext cx="0" cy="0"/>
          <a:chOff x="0" y="0"/>
          <a:chExt cx="0" cy="0"/>
        </a:xfrm>
      </p:grpSpPr>
      <p:sp>
        <p:nvSpPr>
          <p:cNvPr id="1379" name="Google Shape;1379;p7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380" name="Google Shape;1380;p7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Implementation: Kahn’s Algorithm</a:t>
            </a:r>
            <a:endParaRPr/>
          </a:p>
        </p:txBody>
      </p:sp>
      <p:sp>
        <p:nvSpPr>
          <p:cNvPr id="1381" name="Google Shape;1381;p70"/>
          <p:cNvSpPr/>
          <p:nvPr/>
        </p:nvSpPr>
        <p:spPr>
          <a:xfrm>
            <a:off x="2200656" y="571195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A</a:t>
            </a:r>
            <a:endParaRPr/>
          </a:p>
        </p:txBody>
      </p:sp>
      <p:sp>
        <p:nvSpPr>
          <p:cNvPr id="1382" name="Google Shape;1382;p70"/>
          <p:cNvSpPr/>
          <p:nvPr/>
        </p:nvSpPr>
        <p:spPr>
          <a:xfrm>
            <a:off x="4120896" y="4402201"/>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B</a:t>
            </a:r>
            <a:endParaRPr/>
          </a:p>
        </p:txBody>
      </p:sp>
      <p:sp>
        <p:nvSpPr>
          <p:cNvPr id="1383" name="Google Shape;1383;p70"/>
          <p:cNvSpPr/>
          <p:nvPr/>
        </p:nvSpPr>
        <p:spPr>
          <a:xfrm>
            <a:off x="6504432" y="4661916"/>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C</a:t>
            </a:r>
            <a:endParaRPr b="0" i="0" sz="5550" u="none" cap="none" strike="noStrike">
              <a:solidFill>
                <a:srgbClr val="FFFFFF"/>
              </a:solidFill>
              <a:latin typeface="Gill Sans"/>
              <a:ea typeface="Gill Sans"/>
              <a:cs typeface="Gill Sans"/>
              <a:sym typeface="Gill Sans"/>
            </a:endParaRPr>
          </a:p>
        </p:txBody>
      </p:sp>
      <p:sp>
        <p:nvSpPr>
          <p:cNvPr id="1384" name="Google Shape;1384;p70"/>
          <p:cNvSpPr/>
          <p:nvPr/>
        </p:nvSpPr>
        <p:spPr>
          <a:xfrm>
            <a:off x="1712976" y="798880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H</a:t>
            </a:r>
            <a:endParaRPr b="0" i="0" sz="5550" u="none" cap="none" strike="noStrike">
              <a:solidFill>
                <a:srgbClr val="FFFFFF"/>
              </a:solidFill>
              <a:latin typeface="Gill Sans"/>
              <a:ea typeface="Gill Sans"/>
              <a:cs typeface="Gill Sans"/>
              <a:sym typeface="Gill Sans"/>
            </a:endParaRPr>
          </a:p>
        </p:txBody>
      </p:sp>
      <p:sp>
        <p:nvSpPr>
          <p:cNvPr id="1385" name="Google Shape;1385;p70"/>
          <p:cNvSpPr/>
          <p:nvPr/>
        </p:nvSpPr>
        <p:spPr>
          <a:xfrm>
            <a:off x="3296412" y="9887712"/>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G</a:t>
            </a:r>
            <a:endParaRPr/>
          </a:p>
        </p:txBody>
      </p:sp>
      <p:sp>
        <p:nvSpPr>
          <p:cNvPr id="1386" name="Google Shape;1386;p70"/>
          <p:cNvSpPr/>
          <p:nvPr/>
        </p:nvSpPr>
        <p:spPr>
          <a:xfrm>
            <a:off x="5599176" y="9985248"/>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F</a:t>
            </a:r>
            <a:endParaRPr b="0" i="0" sz="5550" u="none" cap="none" strike="noStrike">
              <a:solidFill>
                <a:srgbClr val="FFFFFF"/>
              </a:solidFill>
              <a:latin typeface="Gill Sans"/>
              <a:ea typeface="Gill Sans"/>
              <a:cs typeface="Gill Sans"/>
              <a:sym typeface="Gill Sans"/>
            </a:endParaRPr>
          </a:p>
        </p:txBody>
      </p:sp>
      <p:sp>
        <p:nvSpPr>
          <p:cNvPr id="1387" name="Google Shape;1387;p70"/>
          <p:cNvSpPr/>
          <p:nvPr/>
        </p:nvSpPr>
        <p:spPr>
          <a:xfrm>
            <a:off x="7790688" y="87782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E</a:t>
            </a:r>
            <a:endParaRPr b="0" i="0" sz="5550" u="none" cap="none" strike="noStrike">
              <a:solidFill>
                <a:srgbClr val="FFFFFF"/>
              </a:solidFill>
              <a:latin typeface="Gill Sans"/>
              <a:ea typeface="Gill Sans"/>
              <a:cs typeface="Gill Sans"/>
              <a:sym typeface="Gill Sans"/>
            </a:endParaRPr>
          </a:p>
        </p:txBody>
      </p:sp>
      <p:sp>
        <p:nvSpPr>
          <p:cNvPr id="1388" name="Google Shape;1388;p70"/>
          <p:cNvSpPr/>
          <p:nvPr/>
        </p:nvSpPr>
        <p:spPr>
          <a:xfrm>
            <a:off x="8138160" y="6339840"/>
            <a:ext cx="1207008" cy="1207008"/>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80000"/>
              </a:lnSpc>
              <a:spcBef>
                <a:spcPts val="0"/>
              </a:spcBef>
              <a:spcAft>
                <a:spcPts val="0"/>
              </a:spcAft>
              <a:buClr>
                <a:srgbClr val="FFFFFF"/>
              </a:buClr>
              <a:buSzPts val="5550"/>
              <a:buFont typeface="Gill Sans"/>
              <a:buNone/>
            </a:pPr>
            <a:r>
              <a:rPr b="0" i="0" lang="en-US" sz="5550" u="none" cap="none" strike="noStrike">
                <a:solidFill>
                  <a:srgbClr val="FFFFFF"/>
                </a:solidFill>
                <a:latin typeface="Gill Sans"/>
                <a:ea typeface="Gill Sans"/>
                <a:cs typeface="Gill Sans"/>
                <a:sym typeface="Gill Sans"/>
              </a:rPr>
              <a:t>D</a:t>
            </a:r>
            <a:endParaRPr b="0" i="0" sz="5550" u="none" cap="none" strike="noStrike">
              <a:solidFill>
                <a:srgbClr val="FFFFFF"/>
              </a:solidFill>
              <a:latin typeface="Gill Sans"/>
              <a:ea typeface="Gill Sans"/>
              <a:cs typeface="Gill Sans"/>
              <a:sym typeface="Gill Sans"/>
            </a:endParaRPr>
          </a:p>
        </p:txBody>
      </p:sp>
      <p:cxnSp>
        <p:nvCxnSpPr>
          <p:cNvPr id="1389" name="Google Shape;1389;p70"/>
          <p:cNvCxnSpPr>
            <a:stCxn id="1381" idx="7"/>
          </p:cNvCxnSpPr>
          <p:nvPr/>
        </p:nvCxnSpPr>
        <p:spPr>
          <a:xfrm flipH="1" rot="10800000">
            <a:off x="3230902" y="5169914"/>
            <a:ext cx="941100" cy="718800"/>
          </a:xfrm>
          <a:prstGeom prst="straightConnector1">
            <a:avLst/>
          </a:prstGeom>
          <a:noFill/>
          <a:ln cap="flat" cmpd="sng" w="76200">
            <a:solidFill>
              <a:srgbClr val="000000"/>
            </a:solidFill>
            <a:prstDash val="solid"/>
            <a:miter lim="400000"/>
            <a:headEnd len="sm" w="sm" type="none"/>
            <a:tailEnd len="med" w="med" type="triangle"/>
          </a:ln>
        </p:spPr>
      </p:cxnSp>
      <p:cxnSp>
        <p:nvCxnSpPr>
          <p:cNvPr id="1390" name="Google Shape;1390;p70"/>
          <p:cNvCxnSpPr/>
          <p:nvPr/>
        </p:nvCxnSpPr>
        <p:spPr>
          <a:xfrm>
            <a:off x="3393948" y="6433649"/>
            <a:ext cx="4744212" cy="660805"/>
          </a:xfrm>
          <a:prstGeom prst="straightConnector1">
            <a:avLst/>
          </a:prstGeom>
          <a:noFill/>
          <a:ln cap="flat" cmpd="sng" w="76200">
            <a:solidFill>
              <a:srgbClr val="000000"/>
            </a:solidFill>
            <a:prstDash val="solid"/>
            <a:miter lim="400000"/>
            <a:headEnd len="sm" w="sm" type="none"/>
            <a:tailEnd len="med" w="med" type="triangle"/>
          </a:ln>
        </p:spPr>
      </p:cxnSp>
      <p:cxnSp>
        <p:nvCxnSpPr>
          <p:cNvPr id="1391" name="Google Shape;1391;p70"/>
          <p:cNvCxnSpPr>
            <a:stCxn id="1383" idx="5"/>
            <a:endCxn id="1388" idx="1"/>
          </p:cNvCxnSpPr>
          <p:nvPr/>
        </p:nvCxnSpPr>
        <p:spPr>
          <a:xfrm>
            <a:off x="7534678" y="5692162"/>
            <a:ext cx="780300" cy="824400"/>
          </a:xfrm>
          <a:prstGeom prst="straightConnector1">
            <a:avLst/>
          </a:prstGeom>
          <a:noFill/>
          <a:ln cap="flat" cmpd="sng" w="76200">
            <a:solidFill>
              <a:srgbClr val="000000"/>
            </a:solidFill>
            <a:prstDash val="solid"/>
            <a:miter lim="400000"/>
            <a:headEnd len="sm" w="sm" type="none"/>
            <a:tailEnd len="med" w="med" type="triangle"/>
          </a:ln>
        </p:spPr>
      </p:cxnSp>
      <p:cxnSp>
        <p:nvCxnSpPr>
          <p:cNvPr id="1392" name="Google Shape;1392;p70"/>
          <p:cNvCxnSpPr>
            <a:endCxn id="1385" idx="7"/>
          </p:cNvCxnSpPr>
          <p:nvPr/>
        </p:nvCxnSpPr>
        <p:spPr>
          <a:xfrm flipH="1">
            <a:off x="4326658" y="5888774"/>
            <a:ext cx="2491800" cy="4175700"/>
          </a:xfrm>
          <a:prstGeom prst="straightConnector1">
            <a:avLst/>
          </a:prstGeom>
          <a:noFill/>
          <a:ln cap="flat" cmpd="sng" w="76200">
            <a:solidFill>
              <a:srgbClr val="000000"/>
            </a:solidFill>
            <a:prstDash val="solid"/>
            <a:miter lim="400000"/>
            <a:headEnd len="sm" w="sm" type="none"/>
            <a:tailEnd len="med" w="med" type="triangle"/>
          </a:ln>
        </p:spPr>
      </p:cxnSp>
      <p:cxnSp>
        <p:nvCxnSpPr>
          <p:cNvPr id="1393" name="Google Shape;1393;p70"/>
          <p:cNvCxnSpPr/>
          <p:nvPr/>
        </p:nvCxnSpPr>
        <p:spPr>
          <a:xfrm>
            <a:off x="3038116" y="8527063"/>
            <a:ext cx="4752572" cy="544578"/>
          </a:xfrm>
          <a:prstGeom prst="straightConnector1">
            <a:avLst/>
          </a:prstGeom>
          <a:noFill/>
          <a:ln cap="flat" cmpd="sng" w="76200">
            <a:solidFill>
              <a:srgbClr val="000000"/>
            </a:solidFill>
            <a:prstDash val="solid"/>
            <a:miter lim="400000"/>
            <a:headEnd len="sm" w="sm" type="none"/>
            <a:tailEnd len="med" w="med" type="triangle"/>
          </a:ln>
        </p:spPr>
      </p:cxnSp>
      <p:cxnSp>
        <p:nvCxnSpPr>
          <p:cNvPr id="1394" name="Google Shape;1394;p70"/>
          <p:cNvCxnSpPr>
            <a:endCxn id="1386" idx="1"/>
          </p:cNvCxnSpPr>
          <p:nvPr/>
        </p:nvCxnSpPr>
        <p:spPr>
          <a:xfrm>
            <a:off x="2900138" y="8926010"/>
            <a:ext cx="2875800" cy="1236000"/>
          </a:xfrm>
          <a:prstGeom prst="straightConnector1">
            <a:avLst/>
          </a:prstGeom>
          <a:noFill/>
          <a:ln cap="flat" cmpd="sng" w="76200">
            <a:solidFill>
              <a:srgbClr val="000000"/>
            </a:solidFill>
            <a:prstDash val="solid"/>
            <a:miter lim="400000"/>
            <a:headEnd len="sm" w="sm" type="none"/>
            <a:tailEnd len="med" w="med" type="triangle"/>
          </a:ln>
        </p:spPr>
      </p:cxnSp>
      <p:cxnSp>
        <p:nvCxnSpPr>
          <p:cNvPr id="1395" name="Google Shape;1395;p70"/>
          <p:cNvCxnSpPr>
            <a:stCxn id="1388" idx="3"/>
          </p:cNvCxnSpPr>
          <p:nvPr/>
        </p:nvCxnSpPr>
        <p:spPr>
          <a:xfrm flipH="1">
            <a:off x="4481522" y="7370086"/>
            <a:ext cx="3833400" cy="2973900"/>
          </a:xfrm>
          <a:prstGeom prst="straightConnector1">
            <a:avLst/>
          </a:prstGeom>
          <a:noFill/>
          <a:ln cap="flat" cmpd="sng" w="76200">
            <a:solidFill>
              <a:srgbClr val="000000"/>
            </a:solidFill>
            <a:prstDash val="solid"/>
            <a:miter lim="400000"/>
            <a:headEnd len="sm" w="sm" type="none"/>
            <a:tailEnd len="med" w="med" type="triangle"/>
          </a:ln>
        </p:spPr>
      </p:cxnSp>
      <p:cxnSp>
        <p:nvCxnSpPr>
          <p:cNvPr id="1396" name="Google Shape;1396;p70"/>
          <p:cNvCxnSpPr>
            <a:endCxn id="1384" idx="7"/>
          </p:cNvCxnSpPr>
          <p:nvPr/>
        </p:nvCxnSpPr>
        <p:spPr>
          <a:xfrm flipH="1">
            <a:off x="2743222" y="5479070"/>
            <a:ext cx="3761100" cy="2686500"/>
          </a:xfrm>
          <a:prstGeom prst="straightConnector1">
            <a:avLst/>
          </a:prstGeom>
          <a:noFill/>
          <a:ln cap="flat" cmpd="sng" w="76200">
            <a:solidFill>
              <a:srgbClr val="000000"/>
            </a:solidFill>
            <a:prstDash val="solid"/>
            <a:miter lim="400000"/>
            <a:headEnd len="sm" w="sm" type="none"/>
            <a:tailEnd len="med" w="med" type="triangle"/>
          </a:ln>
        </p:spPr>
      </p:cxnSp>
      <p:graphicFrame>
        <p:nvGraphicFramePr>
          <p:cNvPr id="1397" name="Google Shape;1397;p70"/>
          <p:cNvGraphicFramePr/>
          <p:nvPr/>
        </p:nvGraphicFramePr>
        <p:xfrm>
          <a:off x="11166764" y="4470173"/>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A</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F</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H</a:t>
                      </a:r>
                      <a:endParaRPr/>
                    </a:p>
                  </a:txBody>
                  <a:tcPr marT="45725" marB="45725" marR="91450" marL="91450"/>
                </a:tc>
              </a:tr>
              <a:tr h="1241775">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c>
                  <a:txBody>
                    <a:bodyPr>
                      <a:noAutofit/>
                    </a:bodyPr>
                    <a:lstStyle/>
                    <a:p>
                      <a:pPr indent="0" lvl="0" marL="0" marR="0" rtl="0" algn="ctr">
                        <a:spcBef>
                          <a:spcPts val="0"/>
                        </a:spcBef>
                        <a:spcAft>
                          <a:spcPts val="0"/>
                        </a:spcAft>
                        <a:buNone/>
                      </a:pPr>
                      <a:r>
                        <a:rPr lang="en-US" sz="6000">
                          <a:solidFill>
                            <a:schemeClr val="dk1"/>
                          </a:solidFill>
                          <a:latin typeface="Arial"/>
                          <a:ea typeface="Arial"/>
                          <a:cs typeface="Arial"/>
                          <a:sym typeface="Arial"/>
                        </a:rPr>
                        <a:t>0</a:t>
                      </a:r>
                      <a:endParaRPr/>
                    </a:p>
                  </a:txBody>
                  <a:tcPr marT="45725" marB="45725" marR="91450" marL="91450"/>
                </a:tc>
              </a:tr>
            </a:tbl>
          </a:graphicData>
        </a:graphic>
      </p:graphicFrame>
      <p:graphicFrame>
        <p:nvGraphicFramePr>
          <p:cNvPr id="1398" name="Google Shape;1398;p70"/>
          <p:cNvGraphicFramePr/>
          <p:nvPr/>
        </p:nvGraphicFramePr>
        <p:xfrm>
          <a:off x="11166764" y="8302205"/>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t/>
                      </a:r>
                      <a:endParaRPr sz="60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ts val="6000"/>
                        <a:buFont typeface="Gill Sans"/>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6000">
                        <a:solidFill>
                          <a:srgbClr val="7030A0"/>
                        </a:solidFill>
                        <a:latin typeface="Arial"/>
                        <a:ea typeface="Arial"/>
                        <a:cs typeface="Arial"/>
                        <a:sym typeface="Arial"/>
                      </a:endParaRPr>
                    </a:p>
                  </a:txBody>
                  <a:tcPr marT="45725" marB="45725" marR="91450" marL="91450"/>
                </a:tc>
              </a:tr>
            </a:tbl>
          </a:graphicData>
        </a:graphic>
      </p:graphicFrame>
      <p:graphicFrame>
        <p:nvGraphicFramePr>
          <p:cNvPr id="1399" name="Google Shape;1399;p70"/>
          <p:cNvGraphicFramePr/>
          <p:nvPr/>
        </p:nvGraphicFramePr>
        <p:xfrm>
          <a:off x="11166764" y="10473830"/>
          <a:ext cx="3000000" cy="3000000"/>
        </p:xfrm>
        <a:graphic>
          <a:graphicData uri="http://schemas.openxmlformats.org/drawingml/2006/table">
            <a:tbl>
              <a:tblPr>
                <a:noFill/>
                <a:tableStyleId>{A2CC0869-C865-455E-8F18-0EC4CAE10D58}</a:tableStyleId>
              </a:tblPr>
              <a:tblGrid>
                <a:gridCol w="1205850"/>
                <a:gridCol w="1205850"/>
                <a:gridCol w="1205850"/>
                <a:gridCol w="1205850"/>
                <a:gridCol w="1205850"/>
                <a:gridCol w="1205850"/>
                <a:gridCol w="1205850"/>
                <a:gridCol w="1205850"/>
              </a:tblGrid>
              <a:tr h="1241775">
                <a:tc>
                  <a:txBody>
                    <a:bodyPr>
                      <a:noAutofit/>
                    </a:bodyPr>
                    <a:lstStyle/>
                    <a:p>
                      <a:pPr indent="0" lvl="0" marL="0" marR="0" rtl="0" algn="ctr">
                        <a:spcBef>
                          <a:spcPts val="0"/>
                        </a:spcBef>
                        <a:spcAft>
                          <a:spcPts val="0"/>
                        </a:spcAft>
                        <a:buNone/>
                      </a:pPr>
                      <a:r>
                        <a:rPr lang="en-US" sz="6000">
                          <a:latin typeface="Arial"/>
                          <a:ea typeface="Arial"/>
                          <a:cs typeface="Arial"/>
                          <a:sym typeface="Arial"/>
                        </a:rPr>
                        <a:t>A</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B</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D</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H</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G</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E</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6000"/>
                        <a:buFont typeface="Arial"/>
                        <a:buNone/>
                      </a:pPr>
                      <a:r>
                        <a:rPr lang="en-US" sz="6000">
                          <a:solidFill>
                            <a:schemeClr val="dk1"/>
                          </a:solidFill>
                          <a:latin typeface="Arial"/>
                          <a:ea typeface="Arial"/>
                          <a:cs typeface="Arial"/>
                          <a:sym typeface="Arial"/>
                        </a:rPr>
                        <a:t>F</a:t>
                      </a:r>
                      <a:endParaRPr/>
                    </a:p>
                  </a:txBody>
                  <a:tcPr marT="45725" marB="45725" marR="91450" marL="91450"/>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3" name="Shape 1403"/>
        <p:cNvGrpSpPr/>
        <p:nvPr/>
      </p:nvGrpSpPr>
      <p:grpSpPr>
        <a:xfrm>
          <a:off x="0" y="0"/>
          <a:ext cx="0" cy="0"/>
          <a:chOff x="0" y="0"/>
          <a:chExt cx="0" cy="0"/>
        </a:xfrm>
      </p:grpSpPr>
      <p:sp>
        <p:nvSpPr>
          <p:cNvPr id="1404" name="Google Shape;1404;p71"/>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7000"/>
              <a:buNone/>
            </a:pPr>
            <a:r>
              <a:rPr lang="en-US"/>
              <a:t>Each algorithm generates </a:t>
            </a:r>
            <a:r>
              <a:rPr b="1" lang="en-US"/>
              <a:t>one </a:t>
            </a:r>
            <a:r>
              <a:rPr lang="en-US"/>
              <a:t>possible topological sorting. They are likely </a:t>
            </a:r>
            <a:r>
              <a:rPr b="1" lang="en-US"/>
              <a:t>not </a:t>
            </a:r>
            <a:r>
              <a:rPr lang="en-US"/>
              <a:t>the same topological sorting.</a:t>
            </a:r>
            <a:endParaRPr/>
          </a:p>
          <a:p>
            <a:pPr indent="0" lvl="0" marL="0" rtl="0" algn="r">
              <a:lnSpc>
                <a:spcPct val="120000"/>
              </a:lnSpc>
              <a:spcBef>
                <a:spcPts val="0"/>
              </a:spcBef>
              <a:spcAft>
                <a:spcPts val="0"/>
              </a:spcAft>
              <a:buSzPts val="7000"/>
              <a:buNone/>
            </a:pPr>
            <a:r>
              <a:rPr lang="en-US"/>
              <a:t>Modified DFS:	 C H F E A D G B</a:t>
            </a:r>
            <a:endParaRPr/>
          </a:p>
          <a:p>
            <a:pPr indent="0" lvl="0" marL="0" rtl="0" algn="r">
              <a:lnSpc>
                <a:spcPct val="120000"/>
              </a:lnSpc>
              <a:spcBef>
                <a:spcPts val="0"/>
              </a:spcBef>
              <a:spcAft>
                <a:spcPts val="0"/>
              </a:spcAft>
              <a:buSzPts val="7000"/>
              <a:buNone/>
            </a:pPr>
            <a:r>
              <a:rPr lang="en-US"/>
              <a:t>Kahn’s Algorithm: A C B D H G E F</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1405" name="Google Shape;1405;p7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1406" name="Google Shape;1406;p7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Comparison: Modified DFS vs. Kahn’s Algorithm</a:t>
            </a:r>
            <a:endParaRPr/>
          </a:p>
          <a:p>
            <a:pPr indent="0" lvl="0" marL="0" rtl="0" algn="l">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0" name="Shape 1410"/>
        <p:cNvGrpSpPr/>
        <p:nvPr/>
      </p:nvGrpSpPr>
      <p:grpSpPr>
        <a:xfrm>
          <a:off x="0" y="0"/>
          <a:ext cx="0" cy="0"/>
          <a:chOff x="0" y="0"/>
          <a:chExt cx="0" cy="0"/>
        </a:xfrm>
      </p:grpSpPr>
      <p:sp>
        <p:nvSpPr>
          <p:cNvPr id="1411" name="Google Shape;1411;p72"/>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Second half of class will be lab:</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u="sng">
                <a:solidFill>
                  <a:schemeClr val="hlink"/>
                </a:solidFill>
                <a:hlinkClick r:id="rId3"/>
              </a:rPr>
              <a:t>https://repl.it/@dsyang/topologicalsorts</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1412" name="Google Shape;1412;p7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Break!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p73"/>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Implement modified DFS to generate a topological sort.</a:t>
            </a:r>
            <a:endParaRPr/>
          </a:p>
        </p:txBody>
      </p:sp>
      <p:sp>
        <p:nvSpPr>
          <p:cNvPr id="1418" name="Google Shape;1418;p7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 Problem 1</a:t>
            </a:r>
            <a:endParaRPr/>
          </a:p>
        </p:txBody>
      </p:sp>
      <p:sp>
        <p:nvSpPr>
          <p:cNvPr id="1419" name="Google Shape;1419;p7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1"/>
          <p:cNvSpPr txBox="1"/>
          <p:nvPr>
            <p:ph idx="1" type="body"/>
          </p:nvPr>
        </p:nvSpPr>
        <p:spPr>
          <a:xfrm>
            <a:off x="1524000" y="4079875"/>
            <a:ext cx="21336000"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What is potentially tricky about this process?</a:t>
            </a:r>
            <a:endParaRPr/>
          </a:p>
          <a:p>
            <a:pPr indent="0" lvl="0" marL="0" rtl="0" algn="l">
              <a:lnSpc>
                <a:spcPct val="120000"/>
              </a:lnSpc>
              <a:spcBef>
                <a:spcPts val="0"/>
              </a:spcBef>
              <a:spcAft>
                <a:spcPts val="0"/>
              </a:spcAft>
              <a:buClr>
                <a:srgbClr val="385998"/>
              </a:buClr>
              <a:buSzPts val="6000"/>
              <a:buFont typeface="Arial"/>
              <a:buNone/>
            </a:pPr>
            <a:r>
              <a:t/>
            </a:r>
            <a:endParaRPr sz="6000"/>
          </a:p>
          <a:p>
            <a:pPr indent="0" lvl="0" marL="0" rtl="0" algn="l">
              <a:lnSpc>
                <a:spcPct val="120000"/>
              </a:lnSpc>
              <a:spcBef>
                <a:spcPts val="0"/>
              </a:spcBef>
              <a:spcAft>
                <a:spcPts val="0"/>
              </a:spcAft>
              <a:buClr>
                <a:srgbClr val="385998"/>
              </a:buClr>
              <a:buSzPts val="6000"/>
              <a:buFont typeface="Arial"/>
              <a:buNone/>
            </a:pPr>
            <a:r>
              <a:t/>
            </a:r>
            <a:endParaRPr sz="6000"/>
          </a:p>
        </p:txBody>
      </p:sp>
      <p:sp>
        <p:nvSpPr>
          <p:cNvPr id="61" name="Google Shape;61;p1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Task Ordering</a:t>
            </a:r>
            <a:endParaRPr/>
          </a:p>
        </p:txBody>
      </p:sp>
      <p:sp>
        <p:nvSpPr>
          <p:cNvPr id="62" name="Google Shape;62;p1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3" name="Shape 1423"/>
        <p:cNvGrpSpPr/>
        <p:nvPr/>
      </p:nvGrpSpPr>
      <p:grpSpPr>
        <a:xfrm>
          <a:off x="0" y="0"/>
          <a:ext cx="0" cy="0"/>
          <a:chOff x="0" y="0"/>
          <a:chExt cx="0" cy="0"/>
        </a:xfrm>
      </p:grpSpPr>
      <p:sp>
        <p:nvSpPr>
          <p:cNvPr id="1424" name="Google Shape;1424;p74"/>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Implement a function to count the in-degree of every node.</a:t>
            </a:r>
            <a:endParaRPr/>
          </a:p>
        </p:txBody>
      </p:sp>
      <p:sp>
        <p:nvSpPr>
          <p:cNvPr id="1425" name="Google Shape;1425;p7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 Problem 2</a:t>
            </a:r>
            <a:endParaRPr/>
          </a:p>
        </p:txBody>
      </p:sp>
      <p:sp>
        <p:nvSpPr>
          <p:cNvPr id="1426" name="Google Shape;1426;p7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Demo</a:t>
            </a:r>
            <a:endParaRPr/>
          </a:p>
          <a:p>
            <a:pPr indent="0" lvl="0" marL="0" rtl="0" algn="l">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0" name="Shape 1430"/>
        <p:cNvGrpSpPr/>
        <p:nvPr/>
      </p:nvGrpSpPr>
      <p:grpSpPr>
        <a:xfrm>
          <a:off x="0" y="0"/>
          <a:ext cx="0" cy="0"/>
          <a:chOff x="0" y="0"/>
          <a:chExt cx="0" cy="0"/>
        </a:xfrm>
      </p:grpSpPr>
      <p:sp>
        <p:nvSpPr>
          <p:cNvPr id="1431" name="Google Shape;1431;p75"/>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Implement Kahn’s algorithm to generate a topological sort.</a:t>
            </a:r>
            <a:endParaRPr/>
          </a:p>
        </p:txBody>
      </p:sp>
      <p:sp>
        <p:nvSpPr>
          <p:cNvPr id="1432" name="Google Shape;1432;p7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 Problem 3</a:t>
            </a:r>
            <a:endParaRPr/>
          </a:p>
        </p:txBody>
      </p:sp>
      <p:sp>
        <p:nvSpPr>
          <p:cNvPr id="1433" name="Google Shape;1433;p7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2"/>
          <p:cNvSpPr txBox="1"/>
          <p:nvPr>
            <p:ph idx="1" type="body"/>
          </p:nvPr>
        </p:nvSpPr>
        <p:spPr>
          <a:xfrm>
            <a:off x="1524000" y="4079875"/>
            <a:ext cx="21336000"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What is potentially tricky about this process?</a:t>
            </a:r>
            <a:endParaRPr/>
          </a:p>
          <a:p>
            <a:pPr indent="0" lvl="0" marL="0" rtl="0" algn="l">
              <a:lnSpc>
                <a:spcPct val="120000"/>
              </a:lnSpc>
              <a:spcBef>
                <a:spcPts val="0"/>
              </a:spcBef>
              <a:spcAft>
                <a:spcPts val="0"/>
              </a:spcAft>
              <a:buClr>
                <a:srgbClr val="385998"/>
              </a:buClr>
              <a:buSzPts val="6000"/>
              <a:buFont typeface="Arial"/>
              <a:buNone/>
            </a:pPr>
            <a:r>
              <a:t/>
            </a:r>
            <a:endParaRPr sz="6000"/>
          </a:p>
          <a:p>
            <a:pPr indent="0" lvl="0" marL="0" rtl="0" algn="l">
              <a:lnSpc>
                <a:spcPct val="120000"/>
              </a:lnSpc>
              <a:spcBef>
                <a:spcPts val="0"/>
              </a:spcBef>
              <a:spcAft>
                <a:spcPts val="0"/>
              </a:spcAft>
              <a:buClr>
                <a:srgbClr val="385998"/>
              </a:buClr>
              <a:buSzPts val="6000"/>
              <a:buFont typeface="Arial"/>
              <a:buNone/>
            </a:pPr>
            <a:r>
              <a:rPr lang="en-US" sz="6000"/>
              <a:t>Determining a possible order requires </a:t>
            </a:r>
            <a:r>
              <a:rPr b="1" lang="en-US" sz="6000"/>
              <a:t>dependency resolution</a:t>
            </a:r>
            <a:r>
              <a:rPr lang="en-US" sz="6000"/>
              <a:t> – figuring out which tasks are independent and how to order (possibly complicated networks of) dependent tasks so they are executed in the required order.</a:t>
            </a:r>
            <a:endParaRPr/>
          </a:p>
          <a:p>
            <a:pPr indent="0" lvl="0" marL="0" rtl="0" algn="l">
              <a:lnSpc>
                <a:spcPct val="120000"/>
              </a:lnSpc>
              <a:spcBef>
                <a:spcPts val="0"/>
              </a:spcBef>
              <a:spcAft>
                <a:spcPts val="0"/>
              </a:spcAft>
              <a:buClr>
                <a:srgbClr val="385998"/>
              </a:buClr>
              <a:buSzPts val="6000"/>
              <a:buFont typeface="Arial"/>
              <a:buNone/>
            </a:pPr>
            <a:r>
              <a:t/>
            </a:r>
            <a:endParaRPr sz="6000"/>
          </a:p>
          <a:p>
            <a:pPr indent="0" lvl="0" marL="0" rtl="0" algn="l">
              <a:lnSpc>
                <a:spcPct val="120000"/>
              </a:lnSpc>
              <a:spcBef>
                <a:spcPts val="0"/>
              </a:spcBef>
              <a:spcAft>
                <a:spcPts val="0"/>
              </a:spcAft>
              <a:buClr>
                <a:srgbClr val="385998"/>
              </a:buClr>
              <a:buSzPts val="6000"/>
              <a:buFont typeface="Arial"/>
              <a:buNone/>
            </a:pPr>
            <a:r>
              <a:t/>
            </a:r>
            <a:endParaRPr sz="6000"/>
          </a:p>
        </p:txBody>
      </p:sp>
      <p:sp>
        <p:nvSpPr>
          <p:cNvPr id="68" name="Google Shape;68;p1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Task Ordering</a:t>
            </a:r>
            <a:endParaRPr/>
          </a:p>
        </p:txBody>
      </p:sp>
      <p:sp>
        <p:nvSpPr>
          <p:cNvPr id="69" name="Google Shape;69;p1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3"/>
          <p:cNvSpPr txBox="1"/>
          <p:nvPr>
            <p:ph idx="1" type="body"/>
          </p:nvPr>
        </p:nvSpPr>
        <p:spPr>
          <a:xfrm>
            <a:off x="1524000" y="4079875"/>
            <a:ext cx="21336000" cy="9263592"/>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Task scheduling with dependency resolution is a common problem, not just in real-world scenarios we might wish to solve algorithmically, but in software itself.</a:t>
            </a:r>
            <a:endParaRPr/>
          </a:p>
        </p:txBody>
      </p:sp>
      <p:sp>
        <p:nvSpPr>
          <p:cNvPr id="75" name="Google Shape;75;p1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Topological Sorting</a:t>
            </a:r>
            <a:endParaRPr/>
          </a:p>
        </p:txBody>
      </p:sp>
      <p:sp>
        <p:nvSpPr>
          <p:cNvPr id="76" name="Google Shape;76;p1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Motivation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Facebook">
      <a:dk1>
        <a:srgbClr val="53585F"/>
      </a:dk1>
      <a:lt1>
        <a:srgbClr val="FFFFFF"/>
      </a:lt1>
      <a:dk2>
        <a:srgbClr val="7D8490"/>
      </a:dk2>
      <a:lt2>
        <a:srgbClr val="EDEEF1"/>
      </a:lt2>
      <a:accent1>
        <a:srgbClr val="3B5998"/>
      </a:accent1>
      <a:accent2>
        <a:srgbClr val="6D84B4"/>
      </a:accent2>
      <a:accent3>
        <a:srgbClr val="D8DFEA"/>
      </a:accent3>
      <a:accent4>
        <a:srgbClr val="FBC300"/>
      </a:accent4>
      <a:accent5>
        <a:srgbClr val="FBEAAD"/>
      </a:accent5>
      <a:accent6>
        <a:srgbClr val="5890FF"/>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