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</p:sldIdLst>
  <p:sldSz cy="13716000" cx="24384000"/>
  <p:notesSz cx="6858000" cy="9144000"/>
  <p:embeddedFontLst>
    <p:embeddedFont>
      <p:font typeface="Merriweather Sans"/>
      <p:regular r:id="rId98"/>
      <p:bold r:id="rId99"/>
      <p:italic r:id="rId100"/>
      <p:boldItalic r:id="rId101"/>
    </p:embeddedFont>
    <p:embeddedFont>
      <p:font typeface="Helvetica Neue"/>
      <p:regular r:id="rId102"/>
      <p:bold r:id="rId103"/>
      <p:italic r:id="rId104"/>
      <p:boldItalic r:id="rId105"/>
    </p:embeddedFont>
    <p:embeddedFont>
      <p:font typeface="Gill Sans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B7061F-AC70-4C03-BD3C-376E0138C88F}">
  <a:tblStyle styleId="{E6B7061F-AC70-4C03-BD3C-376E0138C88F}" styleName="Table_0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GillSans-bold.fntdata"/><Relationship Id="rId106" Type="http://schemas.openxmlformats.org/officeDocument/2006/relationships/font" Target="fonts/GillSans-regular.fntdata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font" Target="fonts/MerriweatherSans-boldItalic.fntdata"/><Relationship Id="rId100" Type="http://schemas.openxmlformats.org/officeDocument/2006/relationships/font" Target="fonts/MerriweatherSans-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font" Target="fonts/MerriweatherSans-bold.fntdata"/><Relationship Id="rId10" Type="http://schemas.openxmlformats.org/officeDocument/2006/relationships/slide" Target="slides/slide3.xml"/><Relationship Id="rId98" Type="http://schemas.openxmlformats.org/officeDocument/2006/relationships/font" Target="fonts/MerriweatherSans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1519560" TargetMode="External"/><Relationship Id="rId3" Type="http://schemas.openxmlformats.org/officeDocument/2006/relationships/hyperlink" Target="http://openjdk.java.net/jeps/180" TargetMode="External"/><Relationship Id="rId4" Type="http://schemas.openxmlformats.org/officeDocument/2006/relationships/hyperlink" Target="https://stackoverflow.com/a/21595149" TargetMode="External"/><Relationship Id="rId5" Type="http://schemas.openxmlformats.org/officeDocument/2006/relationships/hyperlink" Target="https://hg.python.org/cpython/file/52f68c95e025/Objects/dictobject.c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49e66e9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549e66e93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94716ec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5494716ec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End of chunk 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9d2d0835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549d2d0835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9d2d083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549d2d083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9d2d0835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549d2d0835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94716ec7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5494716ec7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94716ec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5494716ec7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9d2d0835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549d2d0835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94716ec7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5494716ec7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49e66e93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= height of left - height of 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rotations: LL, LR, RL, RR.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Rotating left, Rotating right. </a:t>
            </a:r>
            <a:endParaRPr/>
          </a:p>
        </p:txBody>
      </p:sp>
      <p:sp>
        <p:nvSpPr>
          <p:cNvPr id="39" name="Google Shape;39;g549e66e93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94716ec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5494716ec7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94716ec7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5494716ec7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https://stackoverflow.com/a/21519560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http://openjdk.java.net/jeps/180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https://stackoverflow.com/a/21595149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https://hg.python.org/cpython/file/52f68c95e025/Objects/dictobject.c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94716ec7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chunk 2</a:t>
            </a:r>
            <a:endParaRPr/>
          </a:p>
        </p:txBody>
      </p:sp>
      <p:sp>
        <p:nvSpPr>
          <p:cNvPr id="247" name="Google Shape;247;g5494716ec7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94716ec7_0_4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494716ec7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94716ec7_0_4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494716ec7_0_4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94716ec7_0_4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494716ec7_0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494716ec7_0_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494716ec7_0_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94716ec7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494716ec7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94716ec7_0_5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494716ec7_0_5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94716ec7_0_5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5494716ec7_0_5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9e66e93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549e66e930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n-ary tree where n is the size of the alphabet.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 the leaves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characters stored at nodes.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94716ec7_0_5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494716ec7_0_5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94716ec7_0_6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5494716ec7_0_6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494716ec7_0_6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5494716ec7_0_6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94716ec7_0_6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5494716ec7_0_6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9d2d0835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g549d2d0835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49d2d083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549d2d083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494716ec7_0_8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494716ec7_0_8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94716ec7_0_7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5494716ec7_0_7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94716ec7_0_8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chunk 3</a:t>
            </a:r>
            <a:endParaRPr/>
          </a:p>
        </p:txBody>
      </p:sp>
      <p:sp>
        <p:nvSpPr>
          <p:cNvPr id="624" name="Google Shape;624;g5494716ec7_0_8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494716ec7_0_9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g5494716ec7_0_9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9e66e93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549e66e930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494716ec7_0_3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5494716ec7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94716ec7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5494716ec7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494716ec7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5494716ec7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94716ec7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5494716ec7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94716ec7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5494716ec7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494716ec7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5494716ec7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494716ec7_0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5494716ec7_0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5494716ec7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5494716ec7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494716ec7_0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5494716ec7_0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494716ec7_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5494716ec7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this 25min in.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494716ec7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g5494716ec7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94716ec7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5494716ec7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5494716ec7_0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g5494716ec7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494716ec7_0_9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5494716ec7_0_9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494716ec7_0_9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5494716ec7_0_9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94716ec7_0_10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g5494716ec7_0_10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494716ec7_0_10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5494716ec7_0_10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94716ec7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5494716ec7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494716ec7_0_10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5494716ec7_0_10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5494716ec7_0_10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g5494716ec7_0_10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5494716ec7_0_1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g5494716ec7_0_1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5494716ec7_0_1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5494716ec7_0_1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5494716ec7_0_1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g5494716ec7_0_1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5494716ec7_0_1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5494716ec7_0_1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494716ec7_0_1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g5494716ec7_0_1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5494716ec7_0_1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g5494716ec7_0_1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494716ec7_0_1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g5494716ec7_0_1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494716ec7_0_1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chunk 4</a:t>
            </a:r>
            <a:endParaRPr/>
          </a:p>
        </p:txBody>
      </p:sp>
      <p:sp>
        <p:nvSpPr>
          <p:cNvPr id="1295" name="Google Shape;1295;g5494716ec7_0_1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94716ec7_0_1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4" name="Google Shape;1324;g5494716ec7_0_1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94716ec7_0_1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1" name="Google Shape;1331;g5494716ec7_0_13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94716ec7_0_1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8" name="Google Shape;1338;g5494716ec7_0_1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494716ec7_0_1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5" name="Google Shape;1345;g5494716ec7_0_1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5494716ec7_0_1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2" name="Google Shape;1352;g5494716ec7_0_1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5494716ec7_0_1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9" name="Google Shape;1359;g5494716ec7_0_1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94716ec7_0_1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6" name="Google Shape;1366;g5494716ec7_0_1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494716ec7_0_1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3" name="Google Shape;1373;g5494716ec7_0_1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5494716ec7_0_1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0" name="Google Shape;1380;g5494716ec7_0_1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5494716ec7_0_1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7" name="Google Shape;1387;g5494716ec7_0_13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5494716ec7_0_1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4" name="Google Shape;1394;g5494716ec7_0_1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5494716ec7_0_1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1" name="Google Shape;1401;g5494716ec7_0_13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94716ec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5494716ec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494716ec7_0_1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8" name="Google Shape;1408;g5494716ec7_0_14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5494716ec7_0_1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5" name="Google Shape;1415;g5494716ec7_0_14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494716ec7_0_1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2" name="Google Shape;1422;g5494716ec7_0_14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5494716ec7_0_1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Google Shape;1429;g5494716ec7_0_14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5494716ec7_0_1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6" name="Google Shape;1436;g5494716ec7_0_1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5494716ec7_0_14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3" name="Google Shape;1443;g5494716ec7_0_14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5494716ec7_0_1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0" name="Google Shape;1450;g5494716ec7_0_14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5494716ec7_0_1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7" name="Google Shape;1457;g5494716ec7_0_14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5494716ec7_0_1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4" name="Google Shape;1464;g5494716ec7_0_14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5494716ec7_0_1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1" name="Google Shape;1471;g5494716ec7_0_14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94716ec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5494716ec7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94716ec7_0_1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g5494716ec7_0_14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https://www.geeksforgeeks.org/radix-sort/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rgbClr val="4267B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67B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17" name="Google Shape;1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5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Homework 3 resubmissions due.</a:t>
            </a:r>
            <a:endParaRPr sz="6500"/>
          </a:p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Homework 4 is out on iLearn. Due 4/9/19</a:t>
            </a:r>
            <a:endParaRPr sz="6500"/>
          </a:p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Exam 2 is coming up on 4/11/19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-6413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500"/>
              <a:buFont typeface="Arial"/>
              <a:buChar char="-"/>
            </a:pPr>
            <a:r>
              <a:rPr lang="en-US" sz="6500"/>
              <a:t>Lets review!</a:t>
            </a:r>
            <a:endParaRPr sz="6500"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Back!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510000" y="4337575"/>
            <a:ext cx="21770400" cy="8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Good Hash Functions are:</a:t>
            </a:r>
            <a:endParaRPr sz="6500"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Char char="•"/>
            </a:pPr>
            <a:r>
              <a:rPr b="1" lang="en-US" sz="6500"/>
              <a:t>Quick:</a:t>
            </a:r>
            <a:r>
              <a:rPr lang="en-US" sz="6500"/>
              <a:t> It’s very easy to compute the hash.</a:t>
            </a:r>
            <a:endParaRPr sz="6500"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Char char="•"/>
            </a:pPr>
            <a:r>
              <a:rPr b="1" lang="en-US" sz="6500"/>
              <a:t>Deterministic:</a:t>
            </a:r>
            <a:r>
              <a:rPr lang="en-US" sz="6500"/>
              <a:t> The same input always produces the same output.</a:t>
            </a:r>
            <a:endParaRPr sz="6500"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Char char="•"/>
            </a:pPr>
            <a:r>
              <a:rPr b="1" lang="en-US" sz="6500"/>
              <a:t>Uniform:</a:t>
            </a:r>
            <a:r>
              <a:rPr lang="en-US" sz="6500"/>
              <a:t> Input values map as evenly as possible over the defined range.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Good hash functions really want to </a:t>
            </a:r>
            <a:r>
              <a:rPr b="1" lang="en-US" sz="6500"/>
              <a:t>avoid collisions</a:t>
            </a:r>
            <a:r>
              <a:rPr lang="en-US" sz="6500"/>
              <a:t>.</a:t>
            </a:r>
            <a:endParaRPr sz="6500"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 Properties</a:t>
            </a:r>
            <a:endParaRPr/>
          </a:p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What makes a good hash function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Char char="•"/>
            </a:pPr>
            <a:r>
              <a:rPr lang="en-US"/>
              <a:t>Bucketing Data: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Deduplication, Hash Tables, Matching, … 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Char char="•"/>
            </a:pPr>
            <a:r>
              <a:rPr lang="en-US"/>
              <a:t>Cryptography: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verification, Password authentication, …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uses cases require different hash functions!</a:t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Hashing?</a:t>
            </a:r>
            <a:endParaRPr/>
          </a:p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Two major use cases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194100" y="4826000"/>
            <a:ext cx="22402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Font typeface="Arial"/>
              <a:buChar char="•"/>
            </a:pPr>
            <a:r>
              <a:rPr lang="en-US" sz="6600"/>
              <a:t>We want to associate phone numbers to names. What data structure(s) can we use?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t/>
            </a:r>
            <a:endParaRPr sz="6600"/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194100" y="4826000"/>
            <a:ext cx="22402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Font typeface="Arial"/>
              <a:buChar char="•"/>
            </a:pPr>
            <a:r>
              <a:rPr lang="en-US" sz="6600"/>
              <a:t>We want to associate phone numbers to names. What data structure(s) can we use?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Self Balancing BSTs!</a:t>
            </a:r>
            <a:r>
              <a:rPr lang="en-US" sz="6600"/>
              <a:t> Insert/Lookup/Delete take O(log n).</a:t>
            </a:r>
            <a:endParaRPr sz="6600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188" name="Google Shape;188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194100" y="4826000"/>
            <a:ext cx="22402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Font typeface="Arial"/>
              <a:buChar char="•"/>
            </a:pPr>
            <a:r>
              <a:rPr lang="en-US" sz="6600"/>
              <a:t>We want to associate phone numbers to names. What data structure(s) can we use?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Self Balancing BSTs!</a:t>
            </a:r>
            <a:r>
              <a:rPr lang="en-US" sz="6600"/>
              <a:t> Insert/Lookup/Delete take O(log n).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Tries!</a:t>
            </a:r>
            <a:r>
              <a:rPr lang="en-US" sz="6600"/>
              <a:t> Insert/Lookup/Delete take O(k). May waste space.</a:t>
            </a:r>
            <a:endParaRPr sz="6600"/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195" name="Google Shape;195;p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194100" y="4826000"/>
            <a:ext cx="22402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Font typeface="Arial"/>
              <a:buChar char="•"/>
            </a:pPr>
            <a:r>
              <a:rPr lang="en-US" sz="6600"/>
              <a:t>We want to associate phone numbers to names. What data structure(s) can we use?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Self Balancing BSTs!</a:t>
            </a:r>
            <a:r>
              <a:rPr lang="en-US" sz="6600"/>
              <a:t> Insert/Lookup/Delete take O(log n).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Tries!</a:t>
            </a:r>
            <a:r>
              <a:rPr lang="en-US" sz="6600"/>
              <a:t> Insert/Lookup/Delete take O(k). May waste space.</a:t>
            </a:r>
            <a:endParaRPr sz="6600"/>
          </a:p>
          <a:p>
            <a:pPr indent="-8318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US" sz="6600"/>
              <a:t>A big array!</a:t>
            </a:r>
            <a:r>
              <a:rPr lang="en-US" sz="6600"/>
              <a:t> Insert/Lookup/Delete take O(1). Lots of wasted space.</a:t>
            </a:r>
            <a:endParaRPr sz="6600"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02" name="Google Shape;202;p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Create an array of size k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Use a hash function that converts phone numbers to an integer 0-k.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Hash phone number and store name at that index.</a:t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Create an array of size k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Use a hash function that converts keys to an integer 0-k.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Hash key and store value at that hashed index.</a:t>
            </a:r>
            <a:endParaRPr/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16" name="Google Shape;216;p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Create an array of size k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Use a hash function that converts keys to an integer 0-k.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Hash key and store value at that hashed index.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about collisions?</a:t>
            </a:r>
            <a:endParaRPr b="1"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maps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Chaining: treat each index in the array as a linked list of key-value pairs instead of a single value.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Colliding keys are added/removed to the linked list on insert/remove.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Search buckets linearly when looking up a colliding key.</a:t>
            </a:r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Handling Collisions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</a:t>
            </a:r>
            <a:r>
              <a:rPr lang="en-US"/>
              <a:t>AVL Trees</a:t>
            </a:r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9952815" y="313054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133377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7680074" y="462885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12353062" y="462855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</a:t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11480913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8733615" y="6305714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" name="Google Shape;48;p11"/>
          <p:cNvCxnSpPr>
            <a:stCxn id="45" idx="3"/>
            <a:endCxn id="46" idx="0"/>
          </p:cNvCxnSpPr>
          <p:nvPr/>
        </p:nvCxnSpPr>
        <p:spPr>
          <a:xfrm flipH="1">
            <a:off x="12090609" y="5669210"/>
            <a:ext cx="4410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" name="Google Shape;49;p11"/>
          <p:cNvCxnSpPr>
            <a:stCxn id="42" idx="3"/>
            <a:endCxn id="44" idx="0"/>
          </p:cNvCxnSpPr>
          <p:nvPr/>
        </p:nvCxnSpPr>
        <p:spPr>
          <a:xfrm flipH="1">
            <a:off x="8289663" y="4171194"/>
            <a:ext cx="1841700" cy="4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" name="Google Shape;50;p11"/>
          <p:cNvCxnSpPr>
            <a:stCxn id="42" idx="5"/>
            <a:endCxn id="45" idx="0"/>
          </p:cNvCxnSpPr>
          <p:nvPr/>
        </p:nvCxnSpPr>
        <p:spPr>
          <a:xfrm>
            <a:off x="10993467" y="4171194"/>
            <a:ext cx="1969200" cy="45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" name="Google Shape;51;p11"/>
          <p:cNvCxnSpPr>
            <a:stCxn id="46" idx="5"/>
            <a:endCxn id="52" idx="0"/>
          </p:cNvCxnSpPr>
          <p:nvPr/>
        </p:nvCxnSpPr>
        <p:spPr>
          <a:xfrm>
            <a:off x="12521566" y="7345774"/>
            <a:ext cx="2625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3" name="Google Shape;53;p11"/>
          <p:cNvCxnSpPr>
            <a:stCxn id="44" idx="5"/>
            <a:endCxn id="47" idx="0"/>
          </p:cNvCxnSpPr>
          <p:nvPr/>
        </p:nvCxnSpPr>
        <p:spPr>
          <a:xfrm>
            <a:off x="8720727" y="5669506"/>
            <a:ext cx="622500" cy="636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4" name="Google Shape;54;p11"/>
          <p:cNvCxnSpPr>
            <a:stCxn id="45" idx="5"/>
            <a:endCxn id="43" idx="0"/>
          </p:cNvCxnSpPr>
          <p:nvPr/>
        </p:nvCxnSpPr>
        <p:spPr>
          <a:xfrm>
            <a:off x="13393714" y="5669210"/>
            <a:ext cx="553500" cy="63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" name="Google Shape;55;p11"/>
          <p:cNvCxnSpPr>
            <a:stCxn id="46" idx="3"/>
            <a:endCxn id="56" idx="0"/>
          </p:cNvCxnSpPr>
          <p:nvPr/>
        </p:nvCxnSpPr>
        <p:spPr>
          <a:xfrm flipH="1">
            <a:off x="11358261" y="7345774"/>
            <a:ext cx="301200" cy="9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" name="Google Shape;52;p11"/>
          <p:cNvSpPr/>
          <p:nvPr/>
        </p:nvSpPr>
        <p:spPr>
          <a:xfrm>
            <a:off x="12174514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23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10748766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7796848" y="8322608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/>
          </a:p>
        </p:txBody>
      </p:sp>
      <p:cxnSp>
        <p:nvCxnSpPr>
          <p:cNvPr id="58" name="Google Shape;58;p11"/>
          <p:cNvCxnSpPr>
            <a:stCxn id="47" idx="3"/>
            <a:endCxn id="57" idx="0"/>
          </p:cNvCxnSpPr>
          <p:nvPr/>
        </p:nvCxnSpPr>
        <p:spPr>
          <a:xfrm flipH="1">
            <a:off x="8406363" y="7346366"/>
            <a:ext cx="505800" cy="976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" name="Google Shape;59;p11"/>
          <p:cNvSpPr/>
          <p:nvPr/>
        </p:nvSpPr>
        <p:spPr>
          <a:xfrm>
            <a:off x="6718401" y="6305122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="0" i="0" sz="5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" name="Google Shape;60;p11"/>
          <p:cNvCxnSpPr>
            <a:stCxn id="44" idx="3"/>
            <a:endCxn id="59" idx="0"/>
          </p:cNvCxnSpPr>
          <p:nvPr/>
        </p:nvCxnSpPr>
        <p:spPr>
          <a:xfrm flipH="1">
            <a:off x="7327922" y="5669506"/>
            <a:ext cx="530700" cy="635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this fast?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With a good hash function, Insert/Lookup/Delete operations are O(1). 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However, worst case is O(n) if everything collides.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A Hash Table’s </a:t>
            </a:r>
            <a:r>
              <a:rPr b="1" lang="en-US"/>
              <a:t>Load Factor</a:t>
            </a:r>
            <a:r>
              <a:rPr lang="en-US"/>
              <a:t> (</a:t>
            </a:r>
            <a:r>
              <a:rPr lang="en-US"/>
              <a:t> num values stored / num buckets in total) </a:t>
            </a:r>
            <a:r>
              <a:rPr lang="en-US"/>
              <a:t>can help estimate its performance.</a:t>
            </a:r>
            <a:endParaRPr/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Improved Big 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C++:  unordered_map,  unordered_multimap</a:t>
            </a:r>
            <a:endParaRPr/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multimap uses separate chaining.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Java: HashMap. Tries to maintain a load factor of 0.75.  Uses specialized separate chaining.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Python: Dictionaries. Uses another algorithm for collisions (open addressing).</a:t>
            </a:r>
            <a:endParaRPr/>
          </a:p>
        </p:txBody>
      </p:sp>
      <p:sp>
        <p:nvSpPr>
          <p:cNvPr id="243" name="Google Shape;243;p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</a:t>
            </a:r>
            <a:endParaRPr/>
          </a:p>
        </p:txBody>
      </p:sp>
      <p:sp>
        <p:nvSpPr>
          <p:cNvPr id="244" name="Google Shape;244;p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In Practice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51" name="Google Shape;251;p31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2" name="Google Shape;252;p31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3" name="Google Shape;253;p31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4" name="Google Shape;254;p31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5" name="Google Shape;255;p31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6" name="Google Shape;256;p31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7" name="Google Shape;257;p31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8" name="Google Shape;258;p31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261" name="Google Shape;261;p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262" name="Google Shape;262;p3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524000" y="482605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</a:t>
            </a:r>
            <a:r>
              <a:rPr lang="en-US" sz="6000">
                <a:solidFill>
                  <a:srgbClr val="00B050"/>
                </a:solidFill>
              </a:rPr>
              <a:t>9</a:t>
            </a:r>
            <a:r>
              <a:rPr lang="en-US" sz="6000"/>
              <a:t>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269" name="Google Shape;269;p32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0" name="Google Shape;270;p32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1" name="Google Shape;271;p32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2" name="Google Shape;272;p32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6" name="Google Shape;276;p32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8" name="Google Shape;278;p32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280" name="Google Shape;280;p32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281" name="Google Shape;281;p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282" name="Google Shape;282;p3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</a:t>
            </a:r>
            <a:r>
              <a:rPr lang="en-US" sz="6000">
                <a:solidFill>
                  <a:srgbClr val="00B050"/>
                </a:solidFill>
              </a:rPr>
              <a:t>16</a:t>
            </a:r>
            <a:r>
              <a:rPr lang="en-US" sz="6000"/>
              <a:t>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289" name="Google Shape;289;p33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90" name="Google Shape;290;p33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1" name="Google Shape;291;p33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2" name="Google Shape;292;p33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3" name="Google Shape;293;p33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4" name="Google Shape;294;p33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5" name="Google Shape;295;p33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7" name="Google Shape;297;p33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299" name="Google Shape;299;p33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300" name="Google Shape;300;p33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301" name="Google Shape;301;p33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302" name="Google Shape;302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03" name="Google Shape;303;p3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</a:t>
            </a:r>
            <a:r>
              <a:rPr lang="en-US" sz="6000">
                <a:solidFill>
                  <a:srgbClr val="00B050"/>
                </a:solidFill>
              </a:rPr>
              <a:t>84</a:t>
            </a:r>
            <a:r>
              <a:rPr lang="en-US" sz="6000"/>
              <a:t>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11" name="Google Shape;311;p34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2" name="Google Shape;312;p34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3" name="Google Shape;313;p34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4" name="Google Shape;314;p34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5" name="Google Shape;315;p34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6" name="Google Shape;316;p34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321" name="Google Shape;321;p34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322" name="Google Shape;322;p34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323" name="Google Shape;323;p34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324" name="Google Shape;324;p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25" name="Google Shape;325;p3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</a:t>
            </a:r>
            <a:r>
              <a:rPr lang="en-US" sz="6000">
                <a:solidFill>
                  <a:srgbClr val="00B050"/>
                </a:solidFill>
              </a:rPr>
              <a:t>50</a:t>
            </a:r>
            <a:r>
              <a:rPr lang="en-US" sz="6000"/>
              <a:t>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332" name="Google Shape;332;p35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33" name="Google Shape;333;p35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5" name="Google Shape;335;p35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8" name="Google Shape;338;p35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39" name="Google Shape;339;p35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40" name="Google Shape;340;p35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41" name="Google Shape;341;p35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42" name="Google Shape;342;p35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343" name="Google Shape;343;p35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344" name="Google Shape;344;p35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345" name="Google Shape;345;p35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346" name="Google Shape;346;p35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48" name="Google Shape;348;p3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</a:t>
            </a:r>
            <a:r>
              <a:rPr lang="en-US" sz="6000">
                <a:solidFill>
                  <a:srgbClr val="00B050"/>
                </a:solidFill>
              </a:rPr>
              <a:t>63</a:t>
            </a:r>
            <a:r>
              <a:rPr lang="en-US" sz="6000"/>
              <a:t>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355" name="Google Shape;355;p36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56" name="Google Shape;356;p36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57" name="Google Shape;357;p36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58" name="Google Shape;358;p36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59" name="Google Shape;359;p36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0" name="Google Shape;360;p36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1" name="Google Shape;361;p36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2" name="Google Shape;362;p36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3" name="Google Shape;363;p36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4" name="Google Shape;364;p36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65" name="Google Shape;365;p36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366" name="Google Shape;366;p36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367" name="Google Shape;367;p36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368" name="Google Shape;368;p36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369" name="Google Shape;369;p36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370" name="Google Shape;370;p36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371" name="Google Shape;371;p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72" name="Google Shape;372;p3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</a:t>
            </a:r>
            <a:r>
              <a:rPr lang="en-US" sz="6000">
                <a:solidFill>
                  <a:srgbClr val="00B050"/>
                </a:solidFill>
              </a:rPr>
              <a:t>32</a:t>
            </a:r>
            <a:r>
              <a:rPr lang="en-US" sz="6000"/>
              <a:t>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379" name="Google Shape;379;p37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80" name="Google Shape;380;p37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1" name="Google Shape;381;p37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3" name="Google Shape;383;p37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4" name="Google Shape;384;p37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5" name="Google Shape;385;p37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6" name="Google Shape;386;p37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7" name="Google Shape;387;p37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8" name="Google Shape;388;p37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389" name="Google Shape;389;p37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390" name="Google Shape;390;p37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391" name="Google Shape;391;p37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392" name="Google Shape;392;p37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393" name="Google Shape;393;p37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394" name="Google Shape;394;p37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395" name="Google Shape;395;p37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396" name="Google Shape;396;p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397" name="Google Shape;397;p3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398" name="Google Shape;398;p37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404" name="Google Shape;404;p38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05" name="Google Shape;405;p38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07" name="Google Shape;407;p38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09" name="Google Shape;409;p38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11" name="Google Shape;411;p38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12" name="Google Shape;412;p38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14" name="Google Shape;414;p38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415" name="Google Shape;415;p38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416" name="Google Shape;416;p38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417" name="Google Shape;417;p38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418" name="Google Shape;418;p38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419" name="Google Shape;419;p38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420" name="Google Shape;420;p38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421" name="Google Shape;421;p38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422" name="Google Shape;422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423" name="Google Shape;423;p3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424" name="Google Shape;424;p38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</a:t>
            </a:r>
            <a:r>
              <a:rPr lang="en-US"/>
              <a:t>Tries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4" name="Google Shape;74;p12"/>
          <p:cNvCxnSpPr>
            <a:stCxn id="67" idx="3"/>
            <a:endCxn id="6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5" name="Google Shape;75;p12"/>
          <p:cNvCxnSpPr>
            <a:stCxn id="68" idx="4"/>
            <a:endCxn id="7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6" name="Google Shape;76;p1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7" name="Google Shape;77;p1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8" name="Google Shape;78;p1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" name="Google Shape;79;p12"/>
          <p:cNvCxnSpPr>
            <a:stCxn id="67" idx="5"/>
            <a:endCxn id="6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" name="Google Shape;80;p1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5" name="Google Shape;85;p12"/>
          <p:cNvCxnSpPr>
            <a:endCxn id="8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" name="Google Shape;86;p1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87" name="Google Shape;87;p1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1" name="Google Shape;91;p1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2" name="Google Shape;92;p1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" name="Google Shape;94;p1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6" name="Google Shape;96;p1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7" name="Google Shape;97;p1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" name="Google Shape;99;p1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12"/>
          <p:cNvCxnSpPr>
            <a:endCxn id="9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" name="Google Shape;101;p1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4" name="Google Shape;104;p12"/>
          <p:cNvCxnSpPr>
            <a:endCxn id="10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5" name="Google Shape;105;p1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6" name="Google Shape;106;p1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0" name="Google Shape;110;p12"/>
          <p:cNvCxnSpPr>
            <a:endCxn id="10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" name="Google Shape;111;p1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3" name="Google Shape;113;p12"/>
          <p:cNvCxnSpPr>
            <a:endCxn id="11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4" name="Google Shape;114;p1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6" name="Google Shape;116;p12"/>
          <p:cNvCxnSpPr>
            <a:endCxn id="11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7" name="Google Shape;117;p1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0" name="Google Shape;120;p12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1" name="Google Shape;121;p12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</a:t>
            </a:r>
            <a:r>
              <a:rPr lang="en-US" sz="6000">
                <a:solidFill>
                  <a:srgbClr val="00B050"/>
                </a:solidFill>
              </a:rPr>
              <a:t>43</a:t>
            </a:r>
            <a:r>
              <a:rPr lang="en-US" sz="6000"/>
              <a:t>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430" name="Google Shape;430;p39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31" name="Google Shape;431;p39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2" name="Google Shape;432;p39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3" name="Google Shape;433;p39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4" name="Google Shape;434;p39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5" name="Google Shape;435;p39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6" name="Google Shape;436;p39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7" name="Google Shape;437;p39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8" name="Google Shape;438;p39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39" name="Google Shape;439;p39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40" name="Google Shape;440;p39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441" name="Google Shape;441;p39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442" name="Google Shape;442;p39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443" name="Google Shape;443;p39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444" name="Google Shape;444;p39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445" name="Google Shape;445;p39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446" name="Google Shape;446;p39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447" name="Google Shape;447;p39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448" name="Google Shape;448;p39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449" name="Google Shape;449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450" name="Google Shape;450;p3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</a:t>
            </a:r>
            <a:r>
              <a:rPr lang="en-US" sz="6000">
                <a:solidFill>
                  <a:srgbClr val="00B050"/>
                </a:solidFill>
              </a:rPr>
              <a:t>12</a:t>
            </a:r>
            <a:r>
              <a:rPr lang="en-US" sz="6000"/>
              <a:t>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457" name="Google Shape;457;p40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58" name="Google Shape;458;p40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59" name="Google Shape;459;p40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0" name="Google Shape;460;p40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1" name="Google Shape;461;p40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2" name="Google Shape;462;p40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3" name="Google Shape;463;p40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4" name="Google Shape;464;p40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5" name="Google Shape;465;p40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6" name="Google Shape;466;p40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67" name="Google Shape;467;p40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468" name="Google Shape;468;p40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469" name="Google Shape;469;p40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470" name="Google Shape;470;p40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471" name="Google Shape;471;p40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472" name="Google Shape;472;p40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473" name="Google Shape;473;p40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474" name="Google Shape;474;p40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475" name="Google Shape;475;p40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476" name="Google Shape;476;p40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477" name="Google Shape;477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478" name="Google Shape;478;p4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</a:t>
            </a:r>
            <a:r>
              <a:rPr lang="en-US" sz="6000">
                <a:solidFill>
                  <a:srgbClr val="00B050"/>
                </a:solidFill>
              </a:rPr>
              <a:t>54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485" name="Google Shape;485;p41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86" name="Google Shape;486;p41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87" name="Google Shape;487;p41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88" name="Google Shape;488;p41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89" name="Google Shape;489;p41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0" name="Google Shape;490;p41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1" name="Google Shape;491;p41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2" name="Google Shape;492;p41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3" name="Google Shape;493;p41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4" name="Google Shape;494;p41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496" name="Google Shape;496;p41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497" name="Google Shape;497;p41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498" name="Google Shape;498;p41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499" name="Google Shape;499;p41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500" name="Google Shape;500;p41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501" name="Google Shape;501;p41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502" name="Google Shape;502;p41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503" name="Google Shape;503;p41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504" name="Google Shape;504;p41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505" name="Google Shape;505;p41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506" name="Google Shape;506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507" name="Google Shape;507;p4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508" name="Google Shape;508;p41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514" name="Google Shape;514;p42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15" name="Google Shape;515;p42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16" name="Google Shape;516;p42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17" name="Google Shape;517;p42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18" name="Google Shape;518;p42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19" name="Google Shape;519;p42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20" name="Google Shape;520;p42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21" name="Google Shape;521;p42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22" name="Google Shape;522;p42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23" name="Google Shape;523;p42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24" name="Google Shape;524;p42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525" name="Google Shape;525;p42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526" name="Google Shape;526;p42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527" name="Google Shape;527;p42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528" name="Google Shape;528;p42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529" name="Google Shape;529;p42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530" name="Google Shape;530;p42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531" name="Google Shape;531;p42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532" name="Google Shape;532;p42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533" name="Google Shape;533;p42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534" name="Google Shape;534;p42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</a:t>
            </a:r>
            <a:endParaRPr/>
          </a:p>
        </p:txBody>
      </p:sp>
      <p:sp>
        <p:nvSpPr>
          <p:cNvPr id="536" name="Google Shape;536;p4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tables with a trivial hash function</a:t>
            </a:r>
            <a:endParaRPr/>
          </a:p>
        </p:txBody>
      </p:sp>
      <p:sp>
        <p:nvSpPr>
          <p:cNvPr id="537" name="Google Shape;537;p42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What do the buckets look like if all of the numbers being hashed have the same 10s digit?</a:t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544" name="Google Shape;544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Using hashing to improve sorting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[19, 16, 14, 10, 13, 12, 19, 13, 12, 14]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550" name="Google Shape;550;p44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51" name="Google Shape;551;p44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2" name="Google Shape;552;p44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3" name="Google Shape;553;p44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4" name="Google Shape;554;p44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5" name="Google Shape;555;p44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6" name="Google Shape;556;p44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7" name="Google Shape;557;p44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8" name="Google Shape;558;p44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59" name="Google Shape;559;p44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60" name="Google Shape;560;p44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561" name="Google Shape;561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562" name="Google Shape;562;p4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the buckets look like?</a:t>
            </a:r>
            <a:endParaRPr/>
          </a:p>
        </p:txBody>
      </p:sp>
      <p:sp>
        <p:nvSpPr>
          <p:cNvPr id="563" name="Google Shape;563;p44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[19, 16, 14, 10, 13, 12, 19, 13, 12, 14]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569" name="Google Shape;569;p45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70" name="Google Shape;570;p45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1" name="Google Shape;571;p45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2" name="Google Shape;572;p45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3" name="Google Shape;573;p45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4" name="Google Shape;574;p45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5" name="Google Shape;575;p45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6" name="Google Shape;576;p45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7" name="Google Shape;577;p45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8" name="Google Shape;578;p45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579" name="Google Shape;579;p45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580" name="Google Shape;580;p45"/>
          <p:cNvSpPr txBox="1"/>
          <p:nvPr/>
        </p:nvSpPr>
        <p:spPr>
          <a:xfrm>
            <a:off x="19517601" y="8493400"/>
            <a:ext cx="865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581" name="Google Shape;581;p45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582" name="Google Shape;582;p45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583" name="Google Shape;583;p45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6000"/>
          </a:p>
        </p:txBody>
      </p:sp>
      <p:sp>
        <p:nvSpPr>
          <p:cNvPr id="584" name="Google Shape;584;p45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585" name="Google Shape;585;p45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/>
          </a:p>
        </p:txBody>
      </p:sp>
      <p:sp>
        <p:nvSpPr>
          <p:cNvPr id="586" name="Google Shape;586;p45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587" name="Google Shape;587;p45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588" name="Google Shape;588;p45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589" name="Google Shape;589;p45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590" name="Google Shape;590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591" name="Google Shape;591;p4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the buckets look like?</a:t>
            </a:r>
            <a:endParaRPr/>
          </a:p>
        </p:txBody>
      </p:sp>
      <p:sp>
        <p:nvSpPr>
          <p:cNvPr id="592" name="Google Shape;592;p45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[19, 16, 14, 10, 13, 12, 19, 13, 12, 14]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Output: [10, 12, 12, 13, 13, 14, 14, 16, 19, 19] </a:t>
            </a:r>
            <a:r>
              <a:rPr lang="en-US" sz="6000">
                <a:solidFill>
                  <a:srgbClr val="00B050"/>
                </a:solidFill>
              </a:rPr>
              <a:t>- It’s Sorted!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598" name="Google Shape;598;p46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99" name="Google Shape;599;p46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0" name="Google Shape;600;p46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1" name="Google Shape;601;p46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2" name="Google Shape;602;p46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3" name="Google Shape;603;p46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4" name="Google Shape;604;p46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5" name="Google Shape;605;p46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6" name="Google Shape;606;p46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7" name="Google Shape;607;p46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08" name="Google Shape;608;p46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609" name="Google Shape;609;p46"/>
          <p:cNvSpPr txBox="1"/>
          <p:nvPr/>
        </p:nvSpPr>
        <p:spPr>
          <a:xfrm>
            <a:off x="19517601" y="8493400"/>
            <a:ext cx="865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610" name="Google Shape;610;p46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611" name="Google Shape;611;p46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612" name="Google Shape;612;p46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6000"/>
          </a:p>
        </p:txBody>
      </p:sp>
      <p:sp>
        <p:nvSpPr>
          <p:cNvPr id="613" name="Google Shape;613;p46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614" name="Google Shape;614;p46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/>
          </a:p>
        </p:txBody>
      </p:sp>
      <p:sp>
        <p:nvSpPr>
          <p:cNvPr id="615" name="Google Shape;615;p46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616" name="Google Shape;616;p46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617" name="Google Shape;617;p46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618" name="Google Shape;618;p46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619" name="Google Shape;619;p4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620" name="Google Shape;620;p4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the buckets look like?</a:t>
            </a:r>
            <a:endParaRPr/>
          </a:p>
        </p:txBody>
      </p:sp>
      <p:sp>
        <p:nvSpPr>
          <p:cNvPr id="621" name="Google Shape;621;p46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[19, 16, 14, 10, 13, 12, 19, 13, 12, 14]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Output: [10, 12, 12, 13, 13, 14, 14, 16, 19, 19</a:t>
            </a:r>
            <a:r>
              <a:rPr lang="en-US" sz="6000"/>
              <a:t>] </a:t>
            </a:r>
            <a:r>
              <a:rPr lang="en-US" sz="6000">
                <a:solidFill>
                  <a:srgbClr val="00B050"/>
                </a:solidFill>
              </a:rPr>
              <a:t>- It’s Sorted!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627" name="Google Shape;627;p47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28" name="Google Shape;628;p47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29" name="Google Shape;629;p47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0" name="Google Shape;630;p47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1" name="Google Shape;631;p47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2" name="Google Shape;632;p47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3" name="Google Shape;633;p47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4" name="Google Shape;634;p47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5" name="Google Shape;635;p47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6" name="Google Shape;636;p47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37" name="Google Shape;637;p47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638" name="Google Shape;638;p47"/>
          <p:cNvSpPr txBox="1"/>
          <p:nvPr/>
        </p:nvSpPr>
        <p:spPr>
          <a:xfrm>
            <a:off x="19517601" y="8493400"/>
            <a:ext cx="865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639" name="Google Shape;639;p47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640" name="Google Shape;640;p47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641" name="Google Shape;641;p47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6000"/>
          </a:p>
        </p:txBody>
      </p:sp>
      <p:sp>
        <p:nvSpPr>
          <p:cNvPr id="642" name="Google Shape;642;p47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643" name="Google Shape;643;p47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/>
          </a:p>
        </p:txBody>
      </p:sp>
      <p:sp>
        <p:nvSpPr>
          <p:cNvPr id="644" name="Google Shape;644;p47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645" name="Google Shape;645;p47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/>
          </a:p>
        </p:txBody>
      </p:sp>
      <p:sp>
        <p:nvSpPr>
          <p:cNvPr id="646" name="Google Shape;646;p47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647" name="Google Shape;647;p47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7D8490"/>
                </a:solidFill>
              </a:rPr>
              <a:t>1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6000"/>
          </a:p>
        </p:txBody>
      </p:sp>
      <p:sp>
        <p:nvSpPr>
          <p:cNvPr id="648" name="Google Shape;648;p4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Hash-based sorting</a:t>
            </a:r>
            <a:endParaRPr/>
          </a:p>
        </p:txBody>
      </p:sp>
      <p:sp>
        <p:nvSpPr>
          <p:cNvPr id="649" name="Google Shape;649;p47"/>
          <p:cNvSpPr txBox="1"/>
          <p:nvPr/>
        </p:nvSpPr>
        <p:spPr>
          <a:xfrm>
            <a:off x="17362625" y="2480375"/>
            <a:ext cx="6601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Hash function: Use the 1s digit.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hash(79) = 9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idx="1" type="body"/>
          </p:nvPr>
        </p:nvSpPr>
        <p:spPr>
          <a:xfrm>
            <a:off x="1524000" y="4079875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/>
          </a:p>
        </p:txBody>
      </p:sp>
      <p:sp>
        <p:nvSpPr>
          <p:cNvPr id="655" name="Google Shape;655;p4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656" name="Google Shape;656;p4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Homework 3 resubmissions due.</a:t>
            </a:r>
            <a:endParaRPr sz="6500"/>
          </a:p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Homework 4 is out on iLearn. Due 4/9/19</a:t>
            </a:r>
            <a:endParaRPr sz="6500"/>
          </a:p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Exam 2 is coming up on 4/11/19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-641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“370.S19.Lesson17.Quiz” quiz on iLearn: </a:t>
            </a:r>
            <a:endParaRPr sz="6500"/>
          </a:p>
          <a:p>
            <a:pPr indent="-6413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500"/>
              <a:buChar char="-"/>
            </a:pPr>
            <a:r>
              <a:rPr lang="en-US" sz="6500"/>
              <a:t>Password: monkfish</a:t>
            </a:r>
            <a:endParaRPr sz="6500"/>
          </a:p>
        </p:txBody>
      </p:sp>
      <p:sp>
        <p:nvSpPr>
          <p:cNvPr id="127" name="Google Shape;127;p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Back!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graphicFrame>
        <p:nvGraphicFramePr>
          <p:cNvPr id="662" name="Google Shape;662;p49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63" name="Google Shape;663;p49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4" name="Google Shape;664;p49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5" name="Google Shape;665;p49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6" name="Google Shape;666;p49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69" name="Google Shape;669;p49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70" name="Google Shape;670;p49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71" name="Google Shape;671;p49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72" name="Google Shape;672;p49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673" name="Google Shape;673;p4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674" name="Google Shape;674;p4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 txBox="1"/>
          <p:nvPr>
            <p:ph idx="1" type="body"/>
          </p:nvPr>
        </p:nvSpPr>
        <p:spPr>
          <a:xfrm>
            <a:off x="1524000" y="482605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</a:t>
            </a:r>
            <a:r>
              <a:rPr lang="en-US" sz="6000">
                <a:solidFill>
                  <a:srgbClr val="00B050"/>
                </a:solidFill>
              </a:rPr>
              <a:t>9</a:t>
            </a:r>
            <a:r>
              <a:rPr lang="en-US" sz="6000"/>
              <a:t>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680" name="Google Shape;680;p5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681" name="Google Shape;681;p5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682" name="Google Shape;682;p50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683" name="Google Shape;683;p50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4" name="Google Shape;684;p50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5" name="Google Shape;685;p50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6" name="Google Shape;686;p50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7" name="Google Shape;687;p50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8" name="Google Shape;688;p50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89" name="Google Shape;689;p50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90" name="Google Shape;690;p50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91" name="Google Shape;691;p50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692" name="Google Shape;692;p50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693" name="Google Shape;693;p50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1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</a:t>
            </a:r>
            <a:r>
              <a:rPr lang="en-US" sz="6000">
                <a:solidFill>
                  <a:srgbClr val="00B050"/>
                </a:solidFill>
              </a:rPr>
              <a:t>16</a:t>
            </a:r>
            <a:r>
              <a:rPr lang="en-US" sz="6000"/>
              <a:t>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699" name="Google Shape;699;p5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700" name="Google Shape;700;p5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701" name="Google Shape;701;p51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02" name="Google Shape;702;p51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3" name="Google Shape;703;p51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4" name="Google Shape;704;p51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5" name="Google Shape;705;p51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6" name="Google Shape;706;p51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7" name="Google Shape;707;p51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8" name="Google Shape;708;p51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09" name="Google Shape;709;p51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10" name="Google Shape;710;p51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11" name="Google Shape;711;p51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712" name="Google Shape;712;p51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713" name="Google Shape;713;p51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2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</a:t>
            </a:r>
            <a:r>
              <a:rPr lang="en-US" sz="6000">
                <a:solidFill>
                  <a:srgbClr val="00B050"/>
                </a:solidFill>
              </a:rPr>
              <a:t>84</a:t>
            </a:r>
            <a:r>
              <a:rPr lang="en-US" sz="6000"/>
              <a:t>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719" name="Google Shape;719;p5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720" name="Google Shape;720;p5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721" name="Google Shape;721;p52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22" name="Google Shape;722;p52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3" name="Google Shape;723;p52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4" name="Google Shape;724;p52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5" name="Google Shape;725;p52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6" name="Google Shape;726;p52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7" name="Google Shape;727;p52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8" name="Google Shape;728;p52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29" name="Google Shape;729;p52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30" name="Google Shape;730;p52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31" name="Google Shape;731;p52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732" name="Google Shape;732;p52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733" name="Google Shape;733;p52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734" name="Google Shape;734;p52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3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</a:t>
            </a:r>
            <a:r>
              <a:rPr lang="en-US" sz="6000">
                <a:solidFill>
                  <a:srgbClr val="00B050"/>
                </a:solidFill>
              </a:rPr>
              <a:t>50</a:t>
            </a:r>
            <a:r>
              <a:rPr lang="en-US" sz="6000"/>
              <a:t>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740" name="Google Shape;740;p5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741" name="Google Shape;741;p5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742" name="Google Shape;742;p53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43" name="Google Shape;743;p53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4" name="Google Shape;744;p53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5" name="Google Shape;745;p53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6" name="Google Shape;746;p53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7" name="Google Shape;747;p53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8" name="Google Shape;748;p53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49" name="Google Shape;749;p53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50" name="Google Shape;750;p53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51" name="Google Shape;751;p53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52" name="Google Shape;752;p53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753" name="Google Shape;753;p53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754" name="Google Shape;754;p53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755" name="Google Shape;755;p53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756" name="Google Shape;756;p53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4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</a:t>
            </a:r>
            <a:r>
              <a:rPr lang="en-US" sz="6000">
                <a:solidFill>
                  <a:srgbClr val="00B050"/>
                </a:solidFill>
              </a:rPr>
              <a:t>63</a:t>
            </a:r>
            <a:r>
              <a:rPr lang="en-US" sz="6000"/>
              <a:t>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762" name="Google Shape;762;p5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763" name="Google Shape;763;p5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764" name="Google Shape;764;p54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65" name="Google Shape;765;p54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66" name="Google Shape;766;p54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67" name="Google Shape;767;p54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68" name="Google Shape;768;p54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69" name="Google Shape;769;p54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70" name="Google Shape;770;p54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71" name="Google Shape;771;p54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72" name="Google Shape;772;p54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73" name="Google Shape;773;p54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74" name="Google Shape;774;p54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775" name="Google Shape;775;p54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776" name="Google Shape;776;p54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777" name="Google Shape;777;p54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778" name="Google Shape;778;p54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779" name="Google Shape;779;p54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</a:t>
            </a:r>
            <a:r>
              <a:rPr lang="en-US" sz="6000">
                <a:solidFill>
                  <a:srgbClr val="00B050"/>
                </a:solidFill>
              </a:rPr>
              <a:t>32</a:t>
            </a:r>
            <a:r>
              <a:rPr lang="en-US" sz="6000"/>
              <a:t>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785" name="Google Shape;785;p5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786" name="Google Shape;786;p5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787" name="Google Shape;787;p55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88" name="Google Shape;788;p55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89" name="Google Shape;789;p55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0" name="Google Shape;790;p55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1" name="Google Shape;791;p55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2" name="Google Shape;792;p55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3" name="Google Shape;793;p55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4" name="Google Shape;794;p55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5" name="Google Shape;795;p55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6" name="Google Shape;796;p55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797" name="Google Shape;797;p55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798" name="Google Shape;798;p55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799" name="Google Shape;799;p55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800" name="Google Shape;800;p55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801" name="Google Shape;801;p55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802" name="Google Shape;802;p55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803" name="Google Shape;803;p55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6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809" name="Google Shape;809;p5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810" name="Google Shape;810;p5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811" name="Google Shape;811;p56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12" name="Google Shape;812;p56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3" name="Google Shape;813;p56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4" name="Google Shape;814;p56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5" name="Google Shape;815;p56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6" name="Google Shape;816;p56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7" name="Google Shape;817;p56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8" name="Google Shape;818;p56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19" name="Google Shape;819;p56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20" name="Google Shape;820;p56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21" name="Google Shape;821;p56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822" name="Google Shape;822;p56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823" name="Google Shape;823;p56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824" name="Google Shape;824;p56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825" name="Google Shape;825;p56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826" name="Google Shape;826;p56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827" name="Google Shape;827;p56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828" name="Google Shape;828;p56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7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</a:t>
            </a:r>
            <a:r>
              <a:rPr lang="en-US" sz="6000">
                <a:solidFill>
                  <a:srgbClr val="00B050"/>
                </a:solidFill>
              </a:rPr>
              <a:t>43</a:t>
            </a:r>
            <a:r>
              <a:rPr lang="en-US" sz="6000"/>
              <a:t>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834" name="Google Shape;834;p5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835" name="Google Shape;835;p5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836" name="Google Shape;836;p57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37" name="Google Shape;837;p57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38" name="Google Shape;838;p57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39" name="Google Shape;839;p57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0" name="Google Shape;840;p57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1" name="Google Shape;841;p57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2" name="Google Shape;842;p57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3" name="Google Shape;843;p57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4" name="Google Shape;844;p57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5" name="Google Shape;845;p57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46" name="Google Shape;846;p57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847" name="Google Shape;847;p57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848" name="Google Shape;848;p57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849" name="Google Shape;849;p57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850" name="Google Shape;850;p57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851" name="Google Shape;851;p57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852" name="Google Shape;852;p57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853" name="Google Shape;853;p57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854" name="Google Shape;854;p57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</a:t>
            </a:r>
            <a:r>
              <a:rPr lang="en-US" sz="6000">
                <a:solidFill>
                  <a:srgbClr val="00B050"/>
                </a:solidFill>
              </a:rPr>
              <a:t>12</a:t>
            </a:r>
            <a:r>
              <a:rPr lang="en-US" sz="6000"/>
              <a:t>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860" name="Google Shape;860;p5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861" name="Google Shape;861;p5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862" name="Google Shape;862;p58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63" name="Google Shape;863;p58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4" name="Google Shape;864;p58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5" name="Google Shape;865;p58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6" name="Google Shape;866;p58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7" name="Google Shape;867;p58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8" name="Google Shape;868;p58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69" name="Google Shape;869;p58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70" name="Google Shape;870;p58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71" name="Google Shape;871;p58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72" name="Google Shape;872;p58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873" name="Google Shape;873;p58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874" name="Google Shape;874;p58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875" name="Google Shape;875;p58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876" name="Google Shape;876;p58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877" name="Google Shape;877;p58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878" name="Google Shape;878;p58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879" name="Google Shape;879;p58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880" name="Google Shape;880;p58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881" name="Google Shape;881;p58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1521833" y="5183696"/>
            <a:ext cx="21340333" cy="305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Hashing &amp; </a:t>
            </a: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Hash-Based Sorting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9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</a:t>
            </a:r>
            <a:r>
              <a:rPr lang="en-US" sz="6000">
                <a:solidFill>
                  <a:srgbClr val="00B050"/>
                </a:solidFill>
              </a:rPr>
              <a:t>54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887" name="Google Shape;887;p5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888" name="Google Shape;888;p5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1s place</a:t>
            </a:r>
            <a:endParaRPr/>
          </a:p>
        </p:txBody>
      </p:sp>
      <p:graphicFrame>
        <p:nvGraphicFramePr>
          <p:cNvPr id="889" name="Google Shape;889;p59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890" name="Google Shape;890;p59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1" name="Google Shape;891;p59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2" name="Google Shape;892;p59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3" name="Google Shape;893;p59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4" name="Google Shape;894;p59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5" name="Google Shape;895;p59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6" name="Google Shape;896;p59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7" name="Google Shape;897;p59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8" name="Google Shape;898;p59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899" name="Google Shape;899;p59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900" name="Google Shape;900;p59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901" name="Google Shape;901;p59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902" name="Google Shape;902;p59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903" name="Google Shape;903;p59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904" name="Google Shape;904;p59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905" name="Google Shape;905;p59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906" name="Google Shape;906;p59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907" name="Google Shape;907;p59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908" name="Google Shape;908;p59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909" name="Google Shape;909;p59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915" name="Google Shape;915;p6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916" name="Google Shape;916;p6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7" name="Google Shape;917;p60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18" name="Google Shape;918;p60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19" name="Google Shape;919;p60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0" name="Google Shape;920;p60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1" name="Google Shape;921;p60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2" name="Google Shape;922;p60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3" name="Google Shape;923;p60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4" name="Google Shape;924;p60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5" name="Google Shape;925;p60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6" name="Google Shape;926;p60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27" name="Google Shape;927;p60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928" name="Google Shape;928;p60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929" name="Google Shape;929;p60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930" name="Google Shape;930;p60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931" name="Google Shape;931;p60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932" name="Google Shape;932;p60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933" name="Google Shape;933;p60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934" name="Google Shape;934;p60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935" name="Google Shape;935;p60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936" name="Google Shape;936;p60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937" name="Google Shape;937;p60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1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[9, 16, 84, 50, 63, 32, 79, 43, 12, 54]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Output: [50, 32, 12,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943" name="Google Shape;943;p6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944" name="Google Shape;944;p6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5" name="Google Shape;945;p61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6" name="Google Shape;946;p61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47" name="Google Shape;947;p61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48" name="Google Shape;948;p61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49" name="Google Shape;949;p61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0" name="Google Shape;950;p61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1" name="Google Shape;951;p61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2" name="Google Shape;952;p61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3" name="Google Shape;953;p61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4" name="Google Shape;954;p61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55" name="Google Shape;955;p61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956" name="Google Shape;956;p61"/>
          <p:cNvSpPr txBox="1"/>
          <p:nvPr/>
        </p:nvSpPr>
        <p:spPr>
          <a:xfrm>
            <a:off x="19593797" y="8493408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957" name="Google Shape;957;p61"/>
          <p:cNvSpPr txBox="1"/>
          <p:nvPr/>
        </p:nvSpPr>
        <p:spPr>
          <a:xfrm>
            <a:off x="14335738" y="869106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958" name="Google Shape;958;p61"/>
          <p:cNvSpPr txBox="1"/>
          <p:nvPr/>
        </p:nvSpPr>
        <p:spPr>
          <a:xfrm>
            <a:off x="11200103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959" name="Google Shape;959;p61"/>
          <p:cNvSpPr txBox="1"/>
          <p:nvPr/>
        </p:nvSpPr>
        <p:spPr>
          <a:xfrm>
            <a:off x="4714495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960" name="Google Shape;960;p61"/>
          <p:cNvSpPr txBox="1"/>
          <p:nvPr/>
        </p:nvSpPr>
        <p:spPr>
          <a:xfrm>
            <a:off x="9564444" y="849340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961" name="Google Shape;961;p61"/>
          <p:cNvSpPr txBox="1"/>
          <p:nvPr/>
        </p:nvSpPr>
        <p:spPr>
          <a:xfrm>
            <a:off x="7837711" y="840502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962" name="Google Shape;962;p61"/>
          <p:cNvSpPr txBox="1"/>
          <p:nvPr/>
        </p:nvSpPr>
        <p:spPr>
          <a:xfrm>
            <a:off x="19305256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963" name="Google Shape;963;p61"/>
          <p:cNvSpPr txBox="1"/>
          <p:nvPr/>
        </p:nvSpPr>
        <p:spPr>
          <a:xfrm>
            <a:off x="9564444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964" name="Google Shape;964;p61"/>
          <p:cNvSpPr txBox="1"/>
          <p:nvPr/>
        </p:nvSpPr>
        <p:spPr>
          <a:xfrm>
            <a:off x="7843462" y="9817682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965" name="Google Shape;965;p61"/>
          <p:cNvSpPr txBox="1"/>
          <p:nvPr/>
        </p:nvSpPr>
        <p:spPr>
          <a:xfrm>
            <a:off x="11188621" y="9697513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2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971" name="Google Shape;971;p6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972" name="Google Shape;972;p6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3" name="Google Shape;973;p62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74" name="Google Shape;974;p62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75" name="Google Shape;975;p62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76" name="Google Shape;976;p62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77" name="Google Shape;977;p62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78" name="Google Shape;978;p62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79" name="Google Shape;979;p62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80" name="Google Shape;980;p62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81" name="Google Shape;981;p62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82" name="Google Shape;982;p62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83" name="Google Shape;983;p62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3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989" name="Google Shape;989;p6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990" name="Google Shape;990;p6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1" name="Google Shape;991;p63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92" name="Google Shape;992;p63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3" name="Google Shape;993;p63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4" name="Google Shape;994;p63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5" name="Google Shape;995;p63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6" name="Google Shape;996;p63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7" name="Google Shape;997;p63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8" name="Google Shape;998;p63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999" name="Google Shape;999;p63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00" name="Google Shape;1000;p63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01" name="Google Shape;1001;p63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</a:t>
            </a:r>
            <a:r>
              <a:rPr lang="en-US" sz="6000">
                <a:solidFill>
                  <a:srgbClr val="00B050"/>
                </a:solidFill>
              </a:rPr>
              <a:t>50</a:t>
            </a:r>
            <a:r>
              <a:rPr lang="en-US" sz="6000"/>
              <a:t>, 32, 12,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07" name="Google Shape;1007;p6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008" name="Google Shape;1008;p6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9" name="Google Shape;1009;p64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10" name="Google Shape;1010;p64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1" name="Google Shape;1011;p64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2" name="Google Shape;1012;p64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3" name="Google Shape;1013;p64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4" name="Google Shape;1014;p64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5" name="Google Shape;1015;p64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6" name="Google Shape;1016;p64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7" name="Google Shape;1017;p64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8" name="Google Shape;1018;p64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19" name="Google Shape;1019;p64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020" name="Google Shape;1020;p64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5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</a:t>
            </a:r>
            <a:r>
              <a:rPr lang="en-US" sz="6000">
                <a:solidFill>
                  <a:srgbClr val="00B050"/>
                </a:solidFill>
              </a:rPr>
              <a:t>32</a:t>
            </a:r>
            <a:r>
              <a:rPr lang="en-US" sz="6000"/>
              <a:t>, 12,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26" name="Google Shape;1026;p6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027" name="Google Shape;1027;p6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8" name="Google Shape;1028;p65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29" name="Google Shape;1029;p65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0" name="Google Shape;1030;p65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1" name="Google Shape;1031;p65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2" name="Google Shape;1032;p65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3" name="Google Shape;1033;p65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4" name="Google Shape;1034;p65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5" name="Google Shape;1035;p65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6" name="Google Shape;1036;p65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7" name="Google Shape;1037;p65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38" name="Google Shape;1038;p65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039" name="Google Shape;1039;p65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040" name="Google Shape;1040;p65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6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</a:t>
            </a:r>
            <a:r>
              <a:rPr lang="en-US" sz="6000">
                <a:solidFill>
                  <a:srgbClr val="00B050"/>
                </a:solidFill>
              </a:rPr>
              <a:t>12</a:t>
            </a:r>
            <a:r>
              <a:rPr lang="en-US" sz="6000"/>
              <a:t>, 63,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46" name="Google Shape;1046;p6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047" name="Google Shape;1047;p6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8" name="Google Shape;1048;p66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49" name="Google Shape;1049;p66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0" name="Google Shape;1050;p66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1" name="Google Shape;1051;p66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2" name="Google Shape;1052;p66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3" name="Google Shape;1053;p66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4" name="Google Shape;1054;p66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5" name="Google Shape;1055;p66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6" name="Google Shape;1056;p66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7" name="Google Shape;1057;p66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58" name="Google Shape;1058;p66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059" name="Google Shape;1059;p66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060" name="Google Shape;1060;p66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061" name="Google Shape;1061;p66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7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</a:t>
            </a:r>
            <a:r>
              <a:rPr lang="en-US" sz="6000">
                <a:solidFill>
                  <a:srgbClr val="00B050"/>
                </a:solidFill>
              </a:rPr>
              <a:t>63</a:t>
            </a:r>
            <a:r>
              <a:rPr lang="en-US" sz="6000"/>
              <a:t>, 43,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67" name="Google Shape;1067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068" name="Google Shape;1068;p6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9" name="Google Shape;1069;p67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70" name="Google Shape;1070;p67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1" name="Google Shape;1071;p67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2" name="Google Shape;1072;p67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3" name="Google Shape;1073;p67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4" name="Google Shape;1074;p67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5" name="Google Shape;1075;p67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6" name="Google Shape;1076;p67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7" name="Google Shape;1077;p67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8" name="Google Shape;1078;p67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79" name="Google Shape;1079;p67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080" name="Google Shape;1080;p67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081" name="Google Shape;1081;p67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082" name="Google Shape;1082;p67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083" name="Google Shape;1083;p67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8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</a:t>
            </a:r>
            <a:r>
              <a:rPr lang="en-US" sz="6000">
                <a:solidFill>
                  <a:srgbClr val="00B050"/>
                </a:solidFill>
              </a:rPr>
              <a:t>43</a:t>
            </a:r>
            <a:r>
              <a:rPr lang="en-US" sz="6000"/>
              <a:t>, 84,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89" name="Google Shape;1089;p6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090" name="Google Shape;1090;p6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1" name="Google Shape;1091;p68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92" name="Google Shape;1092;p68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3" name="Google Shape;1093;p68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4" name="Google Shape;1094;p68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5" name="Google Shape;1095;p68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6" name="Google Shape;1096;p68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7" name="Google Shape;1097;p68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8" name="Google Shape;1098;p68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099" name="Google Shape;1099;p68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00" name="Google Shape;1100;p68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01" name="Google Shape;1101;p68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102" name="Google Shape;1102;p68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103" name="Google Shape;1103;p68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104" name="Google Shape;1104;p68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105" name="Google Shape;1105;p68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106" name="Google Shape;1106;p68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524000" y="4079875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Defining hashing.</a:t>
            </a:r>
            <a:endParaRPr sz="60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Show how hashing improves the efficiency of Maps.</a:t>
            </a:r>
            <a:endParaRPr sz="60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Show how hashing can be used to sort integers</a:t>
            </a:r>
            <a:endParaRPr sz="60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Implement radix sort.</a:t>
            </a:r>
            <a:endParaRPr sz="6000"/>
          </a:p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Identify and justify the Big O of radix sort.</a:t>
            </a:r>
            <a:endParaRPr sz="6000"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9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</a:t>
            </a:r>
            <a:r>
              <a:rPr lang="en-US" sz="6000">
                <a:solidFill>
                  <a:srgbClr val="00B050"/>
                </a:solidFill>
              </a:rPr>
              <a:t>84</a:t>
            </a:r>
            <a:r>
              <a:rPr lang="en-US" sz="6000"/>
              <a:t>, 54,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112" name="Google Shape;1112;p6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13" name="Google Shape;1113;p6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4" name="Google Shape;1114;p69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15" name="Google Shape;1115;p69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16" name="Google Shape;1116;p69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17" name="Google Shape;1117;p69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18" name="Google Shape;1118;p69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19" name="Google Shape;1119;p69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20" name="Google Shape;1120;p69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21" name="Google Shape;1121;p69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22" name="Google Shape;1122;p69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23" name="Google Shape;1123;p69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24" name="Google Shape;1124;p69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125" name="Google Shape;1125;p69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126" name="Google Shape;1126;p69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127" name="Google Shape;1127;p69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128" name="Google Shape;1128;p69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129" name="Google Shape;1129;p69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130" name="Google Shape;1130;p69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0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</a:t>
            </a:r>
            <a:r>
              <a:rPr lang="en-US" sz="6000">
                <a:solidFill>
                  <a:srgbClr val="00B050"/>
                </a:solidFill>
              </a:rPr>
              <a:t>54</a:t>
            </a:r>
            <a:r>
              <a:rPr lang="en-US" sz="6000"/>
              <a:t>, 16,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136" name="Google Shape;1136;p7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37" name="Google Shape;1137;p7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8" name="Google Shape;1138;p70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39" name="Google Shape;1139;p70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0" name="Google Shape;1140;p70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1" name="Google Shape;1141;p70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2" name="Google Shape;1142;p70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3" name="Google Shape;1143;p70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4" name="Google Shape;1144;p70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5" name="Google Shape;1145;p70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6" name="Google Shape;1146;p70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7" name="Google Shape;1147;p70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48" name="Google Shape;1148;p70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149" name="Google Shape;1149;p70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150" name="Google Shape;1150;p70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151" name="Google Shape;1151;p70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152" name="Google Shape;1152;p70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153" name="Google Shape;1153;p70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154" name="Google Shape;1154;p70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155" name="Google Shape;1155;p70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71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</a:t>
            </a:r>
            <a:r>
              <a:rPr lang="en-US" sz="6000">
                <a:solidFill>
                  <a:srgbClr val="00B050"/>
                </a:solidFill>
              </a:rPr>
              <a:t>16</a:t>
            </a:r>
            <a:r>
              <a:rPr lang="en-US" sz="6000"/>
              <a:t>, 9,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161" name="Google Shape;1161;p7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62" name="Google Shape;1162;p7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3" name="Google Shape;1163;p71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64" name="Google Shape;1164;p71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65" name="Google Shape;1165;p71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66" name="Google Shape;1166;p71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67" name="Google Shape;1167;p71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68" name="Google Shape;1168;p71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69" name="Google Shape;1169;p71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70" name="Google Shape;1170;p71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71" name="Google Shape;1171;p71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72" name="Google Shape;1172;p71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73" name="Google Shape;1173;p71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174" name="Google Shape;1174;p71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175" name="Google Shape;1175;p71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176" name="Google Shape;1176;p71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177" name="Google Shape;1177;p71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178" name="Google Shape;1178;p71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179" name="Google Shape;1179;p71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180" name="Google Shape;1180;p71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181" name="Google Shape;1181;p71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2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</a:t>
            </a:r>
            <a:r>
              <a:rPr lang="en-US" sz="6000">
                <a:solidFill>
                  <a:srgbClr val="00B050"/>
                </a:solidFill>
              </a:rPr>
              <a:t>9</a:t>
            </a:r>
            <a:r>
              <a:rPr lang="en-US" sz="6000"/>
              <a:t>, 79]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187" name="Google Shape;1187;p7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88" name="Google Shape;1188;p7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9" name="Google Shape;1189;p72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90" name="Google Shape;1190;p72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1" name="Google Shape;1191;p72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2" name="Google Shape;1192;p72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3" name="Google Shape;1193;p72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4" name="Google Shape;1194;p72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5" name="Google Shape;1195;p72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6" name="Google Shape;1196;p72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7" name="Google Shape;1197;p72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8" name="Google Shape;1198;p72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199" name="Google Shape;1199;p72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200" name="Google Shape;1200;p72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201" name="Google Shape;1201;p72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202" name="Google Shape;1202;p72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203" name="Google Shape;1203;p72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204" name="Google Shape;1204;p72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205" name="Google Shape;1205;p72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206" name="Google Shape;1206;p72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207" name="Google Shape;1207;p72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1208" name="Google Shape;1208;p72"/>
          <p:cNvSpPr txBox="1"/>
          <p:nvPr/>
        </p:nvSpPr>
        <p:spPr>
          <a:xfrm>
            <a:off x="4986844" y="8319233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73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214" name="Google Shape;1214;p7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215" name="Google Shape;1215;p7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Iterate over the digits, bucketing by the 10s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6" name="Google Shape;1216;p73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17" name="Google Shape;1217;p73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18" name="Google Shape;1218;p73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19" name="Google Shape;1219;p73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0" name="Google Shape;1220;p73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1" name="Google Shape;1221;p73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2" name="Google Shape;1222;p73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3" name="Google Shape;1223;p73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4" name="Google Shape;1224;p73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5" name="Google Shape;1225;p73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26" name="Google Shape;1226;p73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227" name="Google Shape;1227;p73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228" name="Google Shape;1228;p73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229" name="Google Shape;1229;p73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230" name="Google Shape;1230;p73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231" name="Google Shape;1231;p73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232" name="Google Shape;1232;p73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233" name="Google Shape;1233;p73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234" name="Google Shape;1234;p73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1235" name="Google Shape;1235;p73"/>
          <p:cNvSpPr txBox="1"/>
          <p:nvPr/>
        </p:nvSpPr>
        <p:spPr>
          <a:xfrm>
            <a:off x="4986844" y="8319233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1236" name="Google Shape;1236;p73"/>
          <p:cNvSpPr txBox="1"/>
          <p:nvPr/>
        </p:nvSpPr>
        <p:spPr>
          <a:xfrm>
            <a:off x="1605210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4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242" name="Google Shape;1242;p7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243" name="Google Shape;1243;p7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</p:txBody>
      </p:sp>
      <p:graphicFrame>
        <p:nvGraphicFramePr>
          <p:cNvPr id="1244" name="Google Shape;1244;p74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45" name="Google Shape;1245;p74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46" name="Google Shape;1246;p74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47" name="Google Shape;1247;p74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48" name="Google Shape;1248;p74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49" name="Google Shape;1249;p74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50" name="Google Shape;1250;p74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51" name="Google Shape;1251;p74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52" name="Google Shape;1252;p74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53" name="Google Shape;1253;p74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54" name="Google Shape;1254;p74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255" name="Google Shape;1255;p74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256" name="Google Shape;1256;p74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257" name="Google Shape;1257;p74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258" name="Google Shape;1258;p74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259" name="Google Shape;1259;p74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260" name="Google Shape;1260;p74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261" name="Google Shape;1261;p74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262" name="Google Shape;1262;p74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1263" name="Google Shape;1263;p74"/>
          <p:cNvSpPr txBox="1"/>
          <p:nvPr/>
        </p:nvSpPr>
        <p:spPr>
          <a:xfrm>
            <a:off x="4986844" y="8319233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1264" name="Google Shape;1264;p74"/>
          <p:cNvSpPr txBox="1"/>
          <p:nvPr/>
        </p:nvSpPr>
        <p:spPr>
          <a:xfrm>
            <a:off x="1605210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5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Output: [9, 12, 16, 32, 43, 50, 54, 63, 79, 84]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270" name="Google Shape;1270;p7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271" name="Google Shape;1271;p7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</p:txBody>
      </p:sp>
      <p:graphicFrame>
        <p:nvGraphicFramePr>
          <p:cNvPr id="1272" name="Google Shape;1272;p75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273" name="Google Shape;1273;p75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4" name="Google Shape;1274;p75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5" name="Google Shape;1275;p75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6" name="Google Shape;1276;p75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7" name="Google Shape;1277;p75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8" name="Google Shape;1278;p75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79" name="Google Shape;1279;p75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80" name="Google Shape;1280;p75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81" name="Google Shape;1281;p75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282" name="Google Shape;1282;p75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283" name="Google Shape;1283;p75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284" name="Google Shape;1284;p75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285" name="Google Shape;1285;p75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286" name="Google Shape;1286;p75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287" name="Google Shape;1287;p75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288" name="Google Shape;1288;p75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289" name="Google Shape;1289;p75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290" name="Google Shape;1290;p75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1291" name="Google Shape;1291;p75"/>
          <p:cNvSpPr txBox="1"/>
          <p:nvPr/>
        </p:nvSpPr>
        <p:spPr>
          <a:xfrm>
            <a:off x="4986844" y="8319233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1292" name="Google Shape;1292;p75"/>
          <p:cNvSpPr txBox="1"/>
          <p:nvPr/>
        </p:nvSpPr>
        <p:spPr>
          <a:xfrm>
            <a:off x="1605210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76"/>
          <p:cNvSpPr txBox="1"/>
          <p:nvPr>
            <p:ph idx="1" type="body"/>
          </p:nvPr>
        </p:nvSpPr>
        <p:spPr>
          <a:xfrm>
            <a:off x="1524000" y="4826000"/>
            <a:ext cx="21336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Input: [50, 32, 12, 63, 43, 84, 54, 16, 9, </a:t>
            </a:r>
            <a:r>
              <a:rPr lang="en-US" sz="6000">
                <a:solidFill>
                  <a:srgbClr val="00B050"/>
                </a:solidFill>
              </a:rPr>
              <a:t>79</a:t>
            </a:r>
            <a:r>
              <a:rPr lang="en-US" sz="6000"/>
              <a:t>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Buckets: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Output: [9, 12, 16, 32, 43, 50, 54, 63, 79, 84]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298" name="Google Shape;1298;p7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299" name="Google Shape;1299;p7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Concatenate the buckets in order and repeat</a:t>
            </a:r>
            <a:endParaRPr/>
          </a:p>
        </p:txBody>
      </p:sp>
      <p:graphicFrame>
        <p:nvGraphicFramePr>
          <p:cNvPr id="1300" name="Google Shape;1300;p76"/>
          <p:cNvGraphicFramePr/>
          <p:nvPr/>
        </p:nvGraphicFramePr>
        <p:xfrm>
          <a:off x="4486031" y="7139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{E6B7061F-AC70-4C03-BD3C-376E0138C88F}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01" name="Google Shape;1301;p76"/>
          <p:cNvCxnSpPr/>
          <p:nvPr/>
        </p:nvCxnSpPr>
        <p:spPr>
          <a:xfrm>
            <a:off x="6928339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2" name="Google Shape;1302;p76"/>
          <p:cNvCxnSpPr/>
          <p:nvPr/>
        </p:nvCxnSpPr>
        <p:spPr>
          <a:xfrm>
            <a:off x="15028984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3" name="Google Shape;1303;p76"/>
          <p:cNvCxnSpPr/>
          <p:nvPr/>
        </p:nvCxnSpPr>
        <p:spPr>
          <a:xfrm>
            <a:off x="8405445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4" name="Google Shape;1304;p76"/>
          <p:cNvCxnSpPr/>
          <p:nvPr/>
        </p:nvCxnSpPr>
        <p:spPr>
          <a:xfrm>
            <a:off x="10128739" y="811507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5" name="Google Shape;1305;p76"/>
          <p:cNvCxnSpPr/>
          <p:nvPr/>
        </p:nvCxnSpPr>
        <p:spPr>
          <a:xfrm>
            <a:off x="11781693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6" name="Google Shape;1306;p76"/>
          <p:cNvCxnSpPr/>
          <p:nvPr/>
        </p:nvCxnSpPr>
        <p:spPr>
          <a:xfrm>
            <a:off x="13399477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7" name="Google Shape;1307;p76"/>
          <p:cNvCxnSpPr/>
          <p:nvPr/>
        </p:nvCxnSpPr>
        <p:spPr>
          <a:xfrm>
            <a:off x="5275385" y="8145550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8" name="Google Shape;1308;p76"/>
          <p:cNvCxnSpPr/>
          <p:nvPr/>
        </p:nvCxnSpPr>
        <p:spPr>
          <a:xfrm>
            <a:off x="166819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09" name="Google Shape;1309;p76"/>
          <p:cNvCxnSpPr/>
          <p:nvPr/>
        </p:nvCxnSpPr>
        <p:spPr>
          <a:xfrm>
            <a:off x="18229384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cxnSp>
        <p:nvCxnSpPr>
          <p:cNvPr id="1310" name="Google Shape;1310;p76"/>
          <p:cNvCxnSpPr/>
          <p:nvPr/>
        </p:nvCxnSpPr>
        <p:spPr>
          <a:xfrm>
            <a:off x="19882338" y="8130701"/>
            <a:ext cx="0" cy="545400"/>
          </a:xfrm>
          <a:prstGeom prst="straightConnector1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lg" w="lg" type="triangle"/>
          </a:ln>
        </p:spPr>
      </p:cxnSp>
      <p:sp>
        <p:nvSpPr>
          <p:cNvPr id="1311" name="Google Shape;1311;p76"/>
          <p:cNvSpPr txBox="1"/>
          <p:nvPr/>
        </p:nvSpPr>
        <p:spPr>
          <a:xfrm>
            <a:off x="1280481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6000"/>
          </a:p>
        </p:txBody>
      </p:sp>
      <p:sp>
        <p:nvSpPr>
          <p:cNvPr id="1312" name="Google Shape;1312;p76"/>
          <p:cNvSpPr txBox="1"/>
          <p:nvPr/>
        </p:nvSpPr>
        <p:spPr>
          <a:xfrm>
            <a:off x="9557522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6000"/>
          </a:p>
        </p:txBody>
      </p:sp>
      <p:sp>
        <p:nvSpPr>
          <p:cNvPr id="1313" name="Google Shape;1313;p76"/>
          <p:cNvSpPr txBox="1"/>
          <p:nvPr/>
        </p:nvSpPr>
        <p:spPr>
          <a:xfrm>
            <a:off x="6263335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6000"/>
          </a:p>
        </p:txBody>
      </p:sp>
      <p:sp>
        <p:nvSpPr>
          <p:cNvPr id="1314" name="Google Shape;1314;p76"/>
          <p:cNvSpPr txBox="1"/>
          <p:nvPr/>
        </p:nvSpPr>
        <p:spPr>
          <a:xfrm>
            <a:off x="14369856" y="8403458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sz="6000"/>
          </a:p>
        </p:txBody>
      </p:sp>
      <p:sp>
        <p:nvSpPr>
          <p:cNvPr id="1315" name="Google Shape;1315;p76"/>
          <p:cNvSpPr txBox="1"/>
          <p:nvPr/>
        </p:nvSpPr>
        <p:spPr>
          <a:xfrm>
            <a:off x="11198750" y="8376435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6000"/>
          </a:p>
        </p:txBody>
      </p:sp>
      <p:sp>
        <p:nvSpPr>
          <p:cNvPr id="1316" name="Google Shape;1316;p76"/>
          <p:cNvSpPr txBox="1"/>
          <p:nvPr/>
        </p:nvSpPr>
        <p:spPr>
          <a:xfrm>
            <a:off x="17617147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84</a:t>
            </a:r>
            <a:endParaRPr sz="6000"/>
          </a:p>
        </p:txBody>
      </p:sp>
      <p:sp>
        <p:nvSpPr>
          <p:cNvPr id="1317" name="Google Shape;1317;p76"/>
          <p:cNvSpPr txBox="1"/>
          <p:nvPr/>
        </p:nvSpPr>
        <p:spPr>
          <a:xfrm>
            <a:off x="12804813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6000"/>
          </a:p>
        </p:txBody>
      </p:sp>
      <p:sp>
        <p:nvSpPr>
          <p:cNvPr id="1318" name="Google Shape;1318;p76"/>
          <p:cNvSpPr txBox="1"/>
          <p:nvPr/>
        </p:nvSpPr>
        <p:spPr>
          <a:xfrm>
            <a:off x="6263335" y="9696904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6000"/>
          </a:p>
        </p:txBody>
      </p:sp>
      <p:sp>
        <p:nvSpPr>
          <p:cNvPr id="1319" name="Google Shape;1319;p76"/>
          <p:cNvSpPr txBox="1"/>
          <p:nvPr/>
        </p:nvSpPr>
        <p:spPr>
          <a:xfrm>
            <a:off x="4986844" y="8319233"/>
            <a:ext cx="577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6000"/>
          </a:p>
        </p:txBody>
      </p:sp>
      <p:sp>
        <p:nvSpPr>
          <p:cNvPr id="1320" name="Google Shape;1320;p76"/>
          <p:cNvSpPr txBox="1"/>
          <p:nvPr/>
        </p:nvSpPr>
        <p:spPr>
          <a:xfrm>
            <a:off x="16052103" y="8418307"/>
            <a:ext cx="1154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endParaRPr sz="6000"/>
          </a:p>
        </p:txBody>
      </p:sp>
      <p:sp>
        <p:nvSpPr>
          <p:cNvPr id="1321" name="Google Shape;1321;p76"/>
          <p:cNvSpPr txBox="1"/>
          <p:nvPr/>
        </p:nvSpPr>
        <p:spPr>
          <a:xfrm>
            <a:off x="17894233" y="11118526"/>
            <a:ext cx="32814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9000"/>
              <a:buFont typeface="Arial"/>
              <a:buNone/>
            </a:pPr>
            <a:r>
              <a:rPr b="0" i="0" lang="en-US" sz="7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 sz="7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77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/>
          </a:p>
        </p:txBody>
      </p:sp>
      <p:sp>
        <p:nvSpPr>
          <p:cNvPr id="1327" name="Google Shape;1327;p7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28" name="Google Shape;1328;p7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8"/>
          <p:cNvSpPr txBox="1"/>
          <p:nvPr>
            <p:ph idx="1" type="body"/>
          </p:nvPr>
        </p:nvSpPr>
        <p:spPr>
          <a:xfrm>
            <a:off x="1524000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/>
          </a:p>
        </p:txBody>
      </p:sp>
      <p:sp>
        <p:nvSpPr>
          <p:cNvPr id="1334" name="Google Shape;1334;p7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35" name="Google Shape;1335;p7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A </a:t>
            </a:r>
            <a:r>
              <a:rPr b="1" lang="en-US" sz="6500"/>
              <a:t>Hash Function</a:t>
            </a:r>
            <a:r>
              <a:rPr lang="en-US" sz="6500"/>
              <a:t> takes an </a:t>
            </a:r>
            <a:r>
              <a:rPr lang="en-US" sz="6500"/>
              <a:t>arbitrarily</a:t>
            </a:r>
            <a:r>
              <a:rPr lang="en-US" sz="6500"/>
              <a:t>-sized piece of data (like strings) and converts it to a single fixed-size value (like an integer).</a:t>
            </a:r>
            <a:endParaRPr sz="6500"/>
          </a:p>
          <a:p>
            <a:pPr indent="-4127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>
                <a:latin typeface="Courier New"/>
                <a:ea typeface="Courier New"/>
                <a:cs typeface="Courier New"/>
                <a:sym typeface="Courier New"/>
              </a:rPr>
              <a:t>int hashFunction(x) { ... }</a:t>
            </a:r>
            <a:endParaRPr sz="6500"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Hashing</a:t>
            </a:r>
            <a:endParaRPr/>
          </a:p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What does it do?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79"/>
          <p:cNvSpPr txBox="1"/>
          <p:nvPr>
            <p:ph idx="1" type="body"/>
          </p:nvPr>
        </p:nvSpPr>
        <p:spPr>
          <a:xfrm>
            <a:off x="1524000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/>
          </a:p>
        </p:txBody>
      </p:sp>
      <p:sp>
        <p:nvSpPr>
          <p:cNvPr id="1341" name="Google Shape;1341;p7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42" name="Google Shape;1342;p7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80"/>
          <p:cNvSpPr txBox="1"/>
          <p:nvPr>
            <p:ph idx="1" type="body"/>
          </p:nvPr>
        </p:nvSpPr>
        <p:spPr>
          <a:xfrm>
            <a:off x="1524000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/>
          </a:p>
        </p:txBody>
      </p:sp>
      <p:sp>
        <p:nvSpPr>
          <p:cNvPr id="1348" name="Google Shape;1348;p8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49" name="Google Shape;1349;p8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81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/>
          </a:p>
        </p:txBody>
      </p:sp>
      <p:sp>
        <p:nvSpPr>
          <p:cNvPr id="1355" name="Google Shape;1355;p8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56" name="Google Shape;1356;p8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2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 + O(n) = ?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62" name="Google Shape;1362;p8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63" name="Google Shape;1363;p8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3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 + O(n) = </a:t>
            </a:r>
            <a:r>
              <a:rPr b="1" lang="en-US" sz="56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69" name="Google Shape;1369;p8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70" name="Google Shape;1370;p8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4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 * O(n) = ?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76" name="Google Shape;1376;p8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77" name="Google Shape;1377;p8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85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O(k) * O(n) = </a:t>
            </a:r>
            <a:r>
              <a:rPr b="1" lang="en-US" sz="6000">
                <a:solidFill>
                  <a:srgbClr val="00B050"/>
                </a:solidFill>
              </a:rPr>
              <a:t>O(kn)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83" name="Google Shape;1383;p8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84" name="Google Shape;1384;p8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</a:t>
            </a:r>
            <a:r>
              <a:rPr lang="en-US"/>
              <a:t>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6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 + O(kn) = ?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90" name="Google Shape;1390;p8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91" name="Google Shape;1391;p8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87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O(n) + O(kn) = </a:t>
            </a:r>
            <a:r>
              <a:rPr b="1" lang="en-US" sz="6000">
                <a:solidFill>
                  <a:srgbClr val="00B050"/>
                </a:solidFill>
              </a:rPr>
              <a:t>O(kn)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397" name="Google Shape;1397;p8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398" name="Google Shape;1398;p8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 – n: 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8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04" name="Google Shape;1404;p8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05" name="Google Shape;1405;p8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>
                <a:latin typeface="Courier New"/>
                <a:ea typeface="Courier New"/>
                <a:cs typeface="Courier New"/>
                <a:sym typeface="Courier New"/>
              </a:rPr>
              <a:t>int hashFunction(x) { ... }</a:t>
            </a:r>
            <a:endParaRPr sz="6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t/>
            </a:r>
            <a:endParaRPr sz="6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The output is typically called the </a:t>
            </a:r>
            <a:r>
              <a:rPr b="1" lang="en-US" sz="6500"/>
              <a:t>hash</a:t>
            </a:r>
            <a:r>
              <a:rPr lang="en-US" sz="6500"/>
              <a:t> or the </a:t>
            </a:r>
            <a:r>
              <a:rPr b="1" lang="en-US" sz="6500"/>
              <a:t>hash code</a:t>
            </a:r>
            <a:r>
              <a:rPr lang="en-US" sz="6500"/>
              <a:t>.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Hashes are a fixed size meaning they have a </a:t>
            </a:r>
            <a:r>
              <a:rPr b="1" lang="en-US" sz="6500"/>
              <a:t>defined range</a:t>
            </a:r>
            <a:r>
              <a:rPr lang="en-US" sz="6500"/>
              <a:t>. For example: 0-10 or 0-2</a:t>
            </a:r>
            <a:r>
              <a:rPr baseline="30000" lang="en-US" sz="6500"/>
              <a:t>32</a:t>
            </a:r>
            <a:endParaRPr baseline="30000" sz="6500"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Hashing</a:t>
            </a:r>
            <a:endParaRPr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What does it do?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89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11" name="Google Shape;1411;p8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12" name="Google Shape;1412;p8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0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18" name="Google Shape;1418;p9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19" name="Google Shape;1419;p9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91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25" name="Google Shape;1425;p9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26" name="Google Shape;1426;p91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2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 </a:t>
            </a:r>
            <a:r>
              <a:rPr lang="en-US" sz="5600">
                <a:solidFill>
                  <a:srgbClr val="00B050"/>
                </a:solidFill>
              </a:rPr>
              <a:t>O(n)</a:t>
            </a:r>
            <a:endParaRPr/>
          </a:p>
        </p:txBody>
      </p:sp>
      <p:sp>
        <p:nvSpPr>
          <p:cNvPr id="1432" name="Google Shape;1432;p9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33" name="Google Shape;1433;p92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93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 + O(n) = ?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39" name="Google Shape;1439;p9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40" name="Google Shape;1440;p93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94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 </a:t>
            </a:r>
            <a:r>
              <a:rPr lang="en-US" sz="5600">
                <a:solidFill>
                  <a:srgbClr val="00B050"/>
                </a:solidFill>
              </a:rPr>
              <a:t>O(n) + O(n) = </a:t>
            </a:r>
            <a:r>
              <a:rPr b="1" lang="en-US" sz="56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46" name="Google Shape;1446;p9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47" name="Google Shape;1447;p94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95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 * O(n) = ?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53" name="Google Shape;1453;p9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54" name="Google Shape;1454;p95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96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 </a:t>
            </a:r>
            <a:r>
              <a:rPr lang="en-US" sz="6000">
                <a:solidFill>
                  <a:srgbClr val="00B050"/>
                </a:solidFill>
              </a:rPr>
              <a:t>O(1) * O(n) = </a:t>
            </a:r>
            <a:r>
              <a:rPr b="1"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60" name="Google Shape;1460;p9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61" name="Google Shape;1461;p96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</a:t>
            </a:r>
            <a:r>
              <a:rPr lang="en-US"/>
              <a:t>length of input, k: number of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97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 + O(n) = ?</a:t>
            </a:r>
            <a:endParaRPr b="1" sz="6000">
              <a:solidFill>
                <a:srgbClr val="00B050"/>
              </a:solidFill>
            </a:endParaRPr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67" name="Google Shape;1467;p9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68" name="Google Shape;1468;p97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98"/>
          <p:cNvSpPr txBox="1"/>
          <p:nvPr>
            <p:ph idx="1" type="body"/>
          </p:nvPr>
        </p:nvSpPr>
        <p:spPr>
          <a:xfrm>
            <a:off x="1523999" y="4079875"/>
            <a:ext cx="21945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Suppose we need to sort an array of integers in the range 0 - n…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Find the maximum in the array. </a:t>
            </a:r>
            <a:r>
              <a:rPr lang="en-US" sz="6000">
                <a:solidFill>
                  <a:srgbClr val="00B050"/>
                </a:solidFill>
              </a:rPr>
              <a:t>O(1) + O(n) = </a:t>
            </a:r>
            <a:r>
              <a:rPr b="1" lang="en-US" sz="6000">
                <a:solidFill>
                  <a:srgbClr val="00B050"/>
                </a:solidFill>
              </a:rPr>
              <a:t>O(n)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Iterate over the digits, from least significant (1s) to most significant (found using the maximum value in the array).</a:t>
            </a:r>
            <a:endParaRPr b="1" sz="60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In each iteration, sort the array into buckets between 0 and 9, considering </a:t>
            </a:r>
            <a:r>
              <a:rPr b="1" lang="en-US" sz="5600"/>
              <a:t>only the current digit</a:t>
            </a:r>
            <a:r>
              <a:rPr lang="en-US" sz="5600"/>
              <a:t>.</a:t>
            </a:r>
            <a:endParaRPr b="1" sz="5600">
              <a:solidFill>
                <a:srgbClr val="00B050"/>
              </a:solidFill>
            </a:endParaRPr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Concatenate the buckets in order and repeat</a:t>
            </a:r>
            <a:endParaRPr sz="5600">
              <a:solidFill>
                <a:srgbClr val="00B050"/>
              </a:solidFill>
            </a:endParaRPr>
          </a:p>
        </p:txBody>
      </p:sp>
      <p:sp>
        <p:nvSpPr>
          <p:cNvPr id="1474" name="Google Shape;1474;p9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75" name="Google Shape;1475;p9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– n: length of input, k: number of digits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524000" y="4826000"/>
            <a:ext cx="21770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Since a Hash Function’s input is arbitrarily sized and output is fixed sized, the </a:t>
            </a:r>
            <a:r>
              <a:rPr b="1" lang="en-US" sz="6500"/>
              <a:t>Pigeonhole Principle</a:t>
            </a:r>
            <a:r>
              <a:rPr lang="en-US" sz="6500"/>
              <a:t> applies: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“Given </a:t>
            </a:r>
            <a:r>
              <a:rPr i="1" lang="en-US" sz="6500"/>
              <a:t>n</a:t>
            </a:r>
            <a:r>
              <a:rPr lang="en-US" sz="6500"/>
              <a:t> pigeons and </a:t>
            </a:r>
            <a:r>
              <a:rPr i="1" lang="en-US" sz="6500"/>
              <a:t>h</a:t>
            </a:r>
            <a:r>
              <a:rPr lang="en-US" sz="6500"/>
              <a:t> pigeonholes.  If </a:t>
            </a:r>
            <a:r>
              <a:rPr i="1" lang="en-US" sz="6500"/>
              <a:t>h &lt; n</a:t>
            </a:r>
            <a:r>
              <a:rPr lang="en-US" sz="6500"/>
              <a:t>, then there must be at least one pigeonhole that has multiple pigeons.”</a:t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t/>
            </a:r>
            <a:endParaRPr sz="6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Font typeface="Arial"/>
              <a:buNone/>
            </a:pPr>
            <a:r>
              <a:rPr lang="en-US" sz="6500"/>
              <a:t>Two different inputs </a:t>
            </a:r>
            <a:r>
              <a:rPr b="1" lang="en-US" sz="6500"/>
              <a:t>collide</a:t>
            </a:r>
            <a:r>
              <a:rPr lang="en-US" sz="6500"/>
              <a:t> if they hash to the same value. </a:t>
            </a:r>
            <a:endParaRPr sz="6500"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 Properties</a:t>
            </a:r>
            <a:endParaRPr/>
          </a:p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"/>
              <a:buNone/>
            </a:pPr>
            <a:r>
              <a:rPr lang="en-US"/>
              <a:t>The Pigeonhole Principle.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99"/>
          <p:cNvSpPr txBox="1"/>
          <p:nvPr>
            <p:ph idx="1" type="body"/>
          </p:nvPr>
        </p:nvSpPr>
        <p:spPr>
          <a:xfrm>
            <a:off x="1524000" y="4079875"/>
            <a:ext cx="21945600" cy="9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Complexity: O(nk) </a:t>
            </a:r>
            <a:r>
              <a:rPr lang="en-US" sz="5000"/>
              <a:t>(n: </a:t>
            </a:r>
            <a:r>
              <a:rPr lang="en-US" sz="5000"/>
              <a:t>length of input, k: number of digits)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Complexity: O(n) </a:t>
            </a:r>
            <a:r>
              <a:rPr lang="en-US" sz="5000"/>
              <a:t>(n: length of input)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 If k is small, then we can sort in linear time.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Cons: Can only sort integers. When range is greater than n</a:t>
            </a:r>
            <a:r>
              <a:rPr baseline="30000" lang="en-US"/>
              <a:t>2</a:t>
            </a:r>
            <a:r>
              <a:rPr lang="en-US"/>
              <a:t>, then k starts growing too large.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9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482" name="Google Shape;1482;p99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with hashing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Facebook 2018 Presentation Colors">
      <a:dk1>
        <a:srgbClr val="4E5665"/>
      </a:dk1>
      <a:lt1>
        <a:srgbClr val="FFFFFF"/>
      </a:lt1>
      <a:dk2>
        <a:srgbClr val="898F9C"/>
      </a:dk2>
      <a:lt2>
        <a:srgbClr val="E9EAED"/>
      </a:lt2>
      <a:accent1>
        <a:srgbClr val="4167B2"/>
      </a:accent1>
      <a:accent2>
        <a:srgbClr val="6BCDBB"/>
      </a:accent2>
      <a:accent3>
        <a:srgbClr val="54C7EC"/>
      </a:accent3>
      <a:accent4>
        <a:srgbClr val="F34F46"/>
      </a:accent4>
      <a:accent5>
        <a:srgbClr val="F7923B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