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210 키위바나나" charset="1" panose="02020503020101020101"/>
      <p:regular r:id="rId18"/>
    </p:embeddedFont>
    <p:embeddedFont>
      <p:font typeface="Core Bandi Face" charset="1" panose="010605060000000200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5.png" Type="http://schemas.openxmlformats.org/officeDocument/2006/relationships/image"/><Relationship Id="rId9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1.png" Type="http://schemas.openxmlformats.org/officeDocument/2006/relationships/image"/><Relationship Id="rId9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3.png" Type="http://schemas.openxmlformats.org/officeDocument/2006/relationships/image"/><Relationship Id="rId9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8012838" y="6463285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1" y="0"/>
                </a:lnTo>
                <a:lnTo>
                  <a:pt x="34021151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59105" y="4084696"/>
            <a:ext cx="6492501" cy="4757178"/>
          </a:xfrm>
          <a:custGeom>
            <a:avLst/>
            <a:gdLst/>
            <a:ahLst/>
            <a:cxnLst/>
            <a:rect r="r" b="b" t="t" l="l"/>
            <a:pathLst>
              <a:path h="4757178" w="6492501">
                <a:moveTo>
                  <a:pt x="0" y="0"/>
                </a:moveTo>
                <a:lnTo>
                  <a:pt x="6492500" y="0"/>
                </a:lnTo>
                <a:lnTo>
                  <a:pt x="6492500" y="4757178"/>
                </a:lnTo>
                <a:lnTo>
                  <a:pt x="0" y="47571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23859" y="4790241"/>
            <a:ext cx="6935441" cy="2904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469"/>
              </a:lnSpc>
            </a:pPr>
            <a:r>
              <a:rPr lang="en-US" sz="7700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Forms and Input: TextField in Mobile App Development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819904" y="7609279"/>
            <a:ext cx="10439396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5599"/>
              </a:lnSpc>
            </a:pPr>
            <a:r>
              <a:rPr lang="en-US" sz="3999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Presented By : Manan Shah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85484">
            <a:off x="14204807" y="617505"/>
            <a:ext cx="2668132" cy="2879033"/>
          </a:xfrm>
          <a:custGeom>
            <a:avLst/>
            <a:gdLst/>
            <a:ahLst/>
            <a:cxnLst/>
            <a:rect r="r" b="b" t="t" l="l"/>
            <a:pathLst>
              <a:path h="2879033" w="2668132">
                <a:moveTo>
                  <a:pt x="0" y="0"/>
                </a:moveTo>
                <a:lnTo>
                  <a:pt x="2668132" y="0"/>
                </a:lnTo>
                <a:lnTo>
                  <a:pt x="2668132" y="2879033"/>
                </a:lnTo>
                <a:lnTo>
                  <a:pt x="0" y="287903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478910" y="3922671"/>
            <a:ext cx="9330181" cy="6020571"/>
          </a:xfrm>
          <a:custGeom>
            <a:avLst/>
            <a:gdLst/>
            <a:ahLst/>
            <a:cxnLst/>
            <a:rect r="r" b="b" t="t" l="l"/>
            <a:pathLst>
              <a:path h="6020571" w="9330181">
                <a:moveTo>
                  <a:pt x="0" y="0"/>
                </a:moveTo>
                <a:lnTo>
                  <a:pt x="9330180" y="0"/>
                </a:lnTo>
                <a:lnTo>
                  <a:pt x="9330180" y="6020570"/>
                </a:lnTo>
                <a:lnTo>
                  <a:pt x="0" y="602057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80606" y="885825"/>
            <a:ext cx="8326789" cy="24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Registration Form Example (Code)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255857" y="4149675"/>
            <a:ext cx="5776285" cy="54998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8"/>
              </a:lnSpc>
            </a:pP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TextField(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controller: nameController,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decoration: InputDecoration(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  labelText: 'Name',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  prefixIcon: Icon(Icons.person),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),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keyboardType: TextInputType.text,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onChanged: (value) {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  print("Name entered: $value");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},</a:t>
            </a:r>
          </a:p>
          <a:p>
            <a:pPr algn="just">
              <a:lnSpc>
                <a:spcPts val="3648"/>
              </a:lnSpc>
            </a:pPr>
            <a:r>
              <a:rPr lang="en-US" sz="260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);</a:t>
            </a:r>
          </a:p>
        </p:txBody>
      </p:sp>
    </p:spTree>
  </p:cSld>
  <p:clrMapOvr>
    <a:masterClrMapping/>
  </p:clrMapOvr>
  <p:transition spd="fast">
    <p:cover dir="rd"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80606" y="885825"/>
            <a:ext cx="8326789" cy="1194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Summary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16897" y="3794541"/>
            <a:ext cx="10854205" cy="4701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</a:t>
            </a: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TextField is the core widget for user input in Flutter.</a:t>
            </a:r>
          </a:p>
          <a:p>
            <a:pPr algn="just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Important properties:</a:t>
            </a:r>
          </a:p>
          <a:p>
            <a:pPr algn="just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controller → manages and retrieves input</a:t>
            </a:r>
          </a:p>
          <a:p>
            <a:pPr algn="just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decoration → improves UI/UX</a:t>
            </a:r>
          </a:p>
          <a:p>
            <a:pPr algn="just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keyboardType → shows proper keyboard</a:t>
            </a:r>
          </a:p>
          <a:p>
            <a:pPr algn="just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onChanged → reacts to live user input</a:t>
            </a:r>
          </a:p>
          <a:p>
            <a:pPr algn="just">
              <a:lnSpc>
                <a:spcPts val="4687"/>
              </a:lnSpc>
            </a:pP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Use case: Registration form to capture user</a:t>
            </a:r>
            <a:r>
              <a:rPr lang="en-US" sz="3348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details.</a:t>
            </a:r>
          </a:p>
          <a:p>
            <a:pPr algn="just">
              <a:lnSpc>
                <a:spcPts val="4687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4937618"/>
            <a:ext cx="5143143" cy="3873231"/>
          </a:xfrm>
          <a:custGeom>
            <a:avLst/>
            <a:gdLst/>
            <a:ahLst/>
            <a:cxnLst/>
            <a:rect r="r" b="b" t="t" l="l"/>
            <a:pathLst>
              <a:path h="3873231" w="5143143">
                <a:moveTo>
                  <a:pt x="0" y="0"/>
                </a:moveTo>
                <a:lnTo>
                  <a:pt x="5143143" y="0"/>
                </a:lnTo>
                <a:lnTo>
                  <a:pt x="5143143" y="3873231"/>
                </a:lnTo>
                <a:lnTo>
                  <a:pt x="0" y="38732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82231" y="5350461"/>
            <a:ext cx="9214089" cy="21659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639"/>
              </a:lnSpc>
            </a:pPr>
            <a:r>
              <a:rPr lang="en-US" sz="12599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Thank You</a:t>
            </a:r>
          </a:p>
        </p:txBody>
      </p:sp>
    </p:spTree>
  </p:cSld>
  <p:clrMapOvr>
    <a:masterClrMapping/>
  </p:clrMapOvr>
  <p:transition spd="fast">
    <p:cover dir="rd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5143500"/>
            <a:ext cx="3156732" cy="3965531"/>
          </a:xfrm>
          <a:custGeom>
            <a:avLst/>
            <a:gdLst/>
            <a:ahLst/>
            <a:cxnLst/>
            <a:rect r="r" b="b" t="t" l="l"/>
            <a:pathLst>
              <a:path h="3965531" w="3156732">
                <a:moveTo>
                  <a:pt x="0" y="0"/>
                </a:moveTo>
                <a:lnTo>
                  <a:pt x="3156732" y="0"/>
                </a:lnTo>
                <a:lnTo>
                  <a:pt x="3156732" y="3965531"/>
                </a:lnTo>
                <a:lnTo>
                  <a:pt x="0" y="396553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883649" y="1190625"/>
            <a:ext cx="8520703" cy="1733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124"/>
              </a:lnSpc>
            </a:pPr>
            <a:r>
              <a:rPr lang="en-US" sz="12499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Introduction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93201" y="3427742"/>
            <a:ext cx="8301597" cy="4959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00"/>
              </a:lnSpc>
            </a:pPr>
            <a:r>
              <a:rPr lang="en-US" sz="3500" spc="7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Mobile apps often require user input (login, search, registration, feedback).</a:t>
            </a:r>
          </a:p>
          <a:p>
            <a:pPr algn="just" marL="0" indent="0" lvl="0">
              <a:lnSpc>
                <a:spcPts val="4900"/>
              </a:lnSpc>
            </a:pPr>
          </a:p>
          <a:p>
            <a:pPr algn="just" marL="0" indent="0" lvl="0">
              <a:lnSpc>
                <a:spcPts val="4900"/>
              </a:lnSpc>
            </a:pPr>
            <a:r>
              <a:rPr lang="en-US" sz="3500" spc="7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In Flutter, the TextField widget is the most commonly used input widget.</a:t>
            </a:r>
          </a:p>
          <a:p>
            <a:pPr algn="just" marL="0" indent="0" lvl="0">
              <a:lnSpc>
                <a:spcPts val="4900"/>
              </a:lnSpc>
            </a:pPr>
          </a:p>
          <a:p>
            <a:pPr algn="just" marL="0" indent="0" lvl="0">
              <a:lnSpc>
                <a:spcPts val="4900"/>
              </a:lnSpc>
            </a:pPr>
            <a:r>
              <a:rPr lang="en-US" sz="3500" spc="7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It allows users to enter text data such as names, emails, passwords, etc.</a:t>
            </a:r>
          </a:p>
        </p:txBody>
      </p:sp>
    </p:spTree>
  </p:cSld>
  <p:clrMapOvr>
    <a:masterClrMapping/>
  </p:clrMapOvr>
  <p:transition spd="fast">
    <p:cover dir="rd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72626" y="3492007"/>
            <a:ext cx="8342748" cy="434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A TextField is a widget that enables text input in Flutter.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It supports multiple features: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Capturing user input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Styling and decoration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Validation and formatting</a:t>
            </a:r>
          </a:p>
          <a:p>
            <a:pPr algn="just" marL="1511301" indent="-503767" lvl="2">
              <a:lnSpc>
                <a:spcPts val="4900"/>
              </a:lnSpc>
              <a:buFont typeface="Arial"/>
              <a:buChar char="⚬"/>
            </a:pPr>
            <a:r>
              <a:rPr lang="en-US" sz="350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Real-time updates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510486" y="1174948"/>
            <a:ext cx="11267027" cy="1559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852"/>
              </a:lnSpc>
            </a:pPr>
            <a:r>
              <a:rPr lang="en-US" sz="10974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What is TextField?</a:t>
            </a:r>
          </a:p>
        </p:txBody>
      </p:sp>
    </p:spTree>
  </p:cSld>
  <p:clrMapOvr>
    <a:masterClrMapping/>
  </p:clrMapOvr>
  <p:transition spd="fast">
    <p:cover dir="rd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687468" y="3265393"/>
            <a:ext cx="8913064" cy="5751414"/>
          </a:xfrm>
          <a:custGeom>
            <a:avLst/>
            <a:gdLst/>
            <a:ahLst/>
            <a:cxnLst/>
            <a:rect r="r" b="b" t="t" l="l"/>
            <a:pathLst>
              <a:path h="5751414" w="8913064">
                <a:moveTo>
                  <a:pt x="0" y="0"/>
                </a:moveTo>
                <a:lnTo>
                  <a:pt x="8913064" y="0"/>
                </a:lnTo>
                <a:lnTo>
                  <a:pt x="8913064" y="5751414"/>
                </a:lnTo>
                <a:lnTo>
                  <a:pt x="0" y="575141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001998" y="4004472"/>
            <a:ext cx="6284004" cy="4656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TextField(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controller: myController,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decoration: InputDecoration(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  labelText: 'Enter your name',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),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keyboardType: TextInputType.text,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onChanged: (value) {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  print("User entered: $value");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},</a:t>
            </a:r>
          </a:p>
          <a:p>
            <a:pPr algn="just">
              <a:lnSpc>
                <a:spcPts val="3692"/>
              </a:lnSpc>
            </a:pPr>
            <a:r>
              <a:rPr lang="en-US" sz="2637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);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19559" y="310530"/>
            <a:ext cx="10648881" cy="1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67"/>
              </a:lnSpc>
            </a:pPr>
            <a:r>
              <a:rPr lang="en-US" sz="11405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TextField Syntax</a:t>
            </a:r>
          </a:p>
        </p:txBody>
      </p:sp>
    </p:spTree>
  </p:cSld>
  <p:clrMapOvr>
    <a:masterClrMapping/>
  </p:clrMapOvr>
  <p:transition spd="fast">
    <p:cover dir="rd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529526" y="4360743"/>
            <a:ext cx="5919791" cy="3819918"/>
          </a:xfrm>
          <a:custGeom>
            <a:avLst/>
            <a:gdLst/>
            <a:ahLst/>
            <a:cxnLst/>
            <a:rect r="r" b="b" t="t" l="l"/>
            <a:pathLst>
              <a:path h="3819918" w="5919791">
                <a:moveTo>
                  <a:pt x="0" y="0"/>
                </a:moveTo>
                <a:lnTo>
                  <a:pt x="5919791" y="0"/>
                </a:lnTo>
                <a:lnTo>
                  <a:pt x="5919791" y="3819918"/>
                </a:lnTo>
                <a:lnTo>
                  <a:pt x="0" y="3819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615324" y="1015091"/>
            <a:ext cx="9057353" cy="262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39"/>
              </a:lnSpc>
            </a:pPr>
            <a:r>
              <a:rPr lang="en-US" sz="7456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TextField Property – Controller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127296" y="4672090"/>
            <a:ext cx="6367248" cy="310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Controller: Manages the text being edited.</a:t>
            </a:r>
          </a:p>
          <a:p>
            <a:pPr algn="just" marL="755651" indent="-377825" lvl="1">
              <a:lnSpc>
                <a:spcPts val="4900"/>
              </a:lnSpc>
              <a:buFont typeface="Arial"/>
              <a:buChar char="•"/>
            </a:pPr>
            <a:r>
              <a:rPr lang="en-US" sz="3500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Helps in retrieving, modifying, and clearing the input.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65011" y="5515230"/>
            <a:ext cx="5648822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var nameController = TextEditingController();</a:t>
            </a:r>
          </a:p>
          <a:p>
            <a:pPr algn="l">
              <a:lnSpc>
                <a:spcPts val="3640"/>
              </a:lnSpc>
            </a:pPr>
            <a:r>
              <a:rPr lang="en-US" sz="2600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TextField(controller: nameController);</a:t>
            </a:r>
          </a:p>
        </p:txBody>
      </p:sp>
    </p:spTree>
  </p:cSld>
  <p:clrMapOvr>
    <a:masterClrMapping/>
  </p:clrMapOvr>
  <p:transition spd="fast">
    <p:cover dir="r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072029" y="4191702"/>
            <a:ext cx="5919791" cy="3819918"/>
          </a:xfrm>
          <a:custGeom>
            <a:avLst/>
            <a:gdLst/>
            <a:ahLst/>
            <a:cxnLst/>
            <a:rect r="r" b="b" t="t" l="l"/>
            <a:pathLst>
              <a:path h="3819918" w="5919791">
                <a:moveTo>
                  <a:pt x="0" y="0"/>
                </a:moveTo>
                <a:lnTo>
                  <a:pt x="5919791" y="0"/>
                </a:lnTo>
                <a:lnTo>
                  <a:pt x="5919791" y="3819918"/>
                </a:lnTo>
                <a:lnTo>
                  <a:pt x="0" y="381991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980606" y="885825"/>
            <a:ext cx="8326789" cy="24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TextField Property – Decoration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3550765"/>
            <a:ext cx="9190723" cy="53292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3927" indent="-361963" lvl="1">
              <a:lnSpc>
                <a:spcPts val="4694"/>
              </a:lnSpc>
              <a:buFont typeface="Arial"/>
              <a:buChar char="•"/>
            </a:pPr>
            <a:r>
              <a:rPr lang="en-US" sz="335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decoration: Adds styling and hints to the TextField.</a:t>
            </a:r>
          </a:p>
          <a:p>
            <a:pPr algn="just" marL="723927" indent="-361963" lvl="1">
              <a:lnSpc>
                <a:spcPts val="4694"/>
              </a:lnSpc>
              <a:buFont typeface="Arial"/>
              <a:buChar char="•"/>
            </a:pPr>
            <a:r>
              <a:rPr lang="en-US" sz="335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Uses InputDecoration widget.</a:t>
            </a:r>
          </a:p>
          <a:p>
            <a:pPr algn="just" marL="723927" indent="-361963" lvl="1">
              <a:lnSpc>
                <a:spcPts val="4694"/>
              </a:lnSpc>
              <a:buFont typeface="Arial"/>
              <a:buChar char="•"/>
            </a:pPr>
            <a:r>
              <a:rPr lang="en-US" sz="335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Common features:</a:t>
            </a:r>
          </a:p>
          <a:p>
            <a:pPr algn="just" marL="1447854" indent="-482618" lvl="2">
              <a:lnSpc>
                <a:spcPts val="4694"/>
              </a:lnSpc>
              <a:buFont typeface="Arial"/>
              <a:buChar char="⚬"/>
            </a:pPr>
            <a:r>
              <a:rPr lang="en-US" sz="335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labelText (e.g., Name)</a:t>
            </a:r>
          </a:p>
          <a:p>
            <a:pPr algn="just" marL="1447854" indent="-482618" lvl="2">
              <a:lnSpc>
                <a:spcPts val="4694"/>
              </a:lnSpc>
              <a:buFont typeface="Arial"/>
              <a:buChar char="⚬"/>
            </a:pPr>
            <a:r>
              <a:rPr lang="en-US" sz="335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hintText (e.g., Enter full name)</a:t>
            </a:r>
          </a:p>
          <a:p>
            <a:pPr algn="just" marL="1447854" indent="-482618" lvl="2">
              <a:lnSpc>
                <a:spcPts val="4694"/>
              </a:lnSpc>
              <a:buFont typeface="Arial"/>
              <a:buChar char="⚬"/>
            </a:pPr>
            <a:r>
              <a:rPr lang="en-US" sz="335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prefixIcon / suffixIcon (e.g., email icon, visibility toggle)</a:t>
            </a:r>
          </a:p>
          <a:p>
            <a:pPr algn="just" marL="1447854" indent="-482618" lvl="2">
              <a:lnSpc>
                <a:spcPts val="4694"/>
              </a:lnSpc>
              <a:buFont typeface="Arial"/>
              <a:buChar char="⚬"/>
            </a:pPr>
            <a:r>
              <a:rPr lang="en-US" sz="335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Borders &amp; colors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19328" y="5076825"/>
            <a:ext cx="6487572" cy="228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decoration: InputDecoration(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labelText: 'Email',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hintText: 'Enter your email',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prefixIcon: Icon(Icons.email),</a:t>
            </a: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);</a:t>
            </a:r>
          </a:p>
        </p:txBody>
      </p:sp>
    </p:spTree>
  </p:cSld>
  <p:clrMapOvr>
    <a:masterClrMapping/>
  </p:clrMapOvr>
  <p:transition spd="fast">
    <p:cover dir="rd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127296" y="3940841"/>
            <a:ext cx="17904373" cy="4416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87"/>
              </a:lnSpc>
            </a:pPr>
            <a:r>
              <a:rPr lang="en-US" sz="3133" spc="62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• Defines the type of keyboard shown to the user.</a:t>
            </a:r>
          </a:p>
          <a:p>
            <a:pPr algn="just">
              <a:lnSpc>
                <a:spcPts val="4387"/>
              </a:lnSpc>
            </a:pPr>
            <a:r>
              <a:rPr lang="en-US" sz="3133" spc="62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Examples:</a:t>
            </a:r>
          </a:p>
          <a:p>
            <a:pPr algn="just" marL="676553" indent="-338277" lvl="1">
              <a:lnSpc>
                <a:spcPts val="4387"/>
              </a:lnSpc>
              <a:buFont typeface="Arial"/>
              <a:buChar char="•"/>
            </a:pPr>
            <a:r>
              <a:rPr lang="en-US" sz="3133" spc="62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TextInputType.text → Normal keyboard (names)</a:t>
            </a:r>
          </a:p>
          <a:p>
            <a:pPr algn="just" marL="676553" indent="-338277" lvl="1">
              <a:lnSpc>
                <a:spcPts val="4387"/>
              </a:lnSpc>
              <a:buFont typeface="Arial"/>
              <a:buChar char="•"/>
            </a:pPr>
            <a:r>
              <a:rPr lang="en-US" sz="3133" spc="62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TextInputType.number → Numeric keyboard (age, phone)</a:t>
            </a:r>
          </a:p>
          <a:p>
            <a:pPr algn="just" marL="676553" indent="-338277" lvl="1">
              <a:lnSpc>
                <a:spcPts val="4387"/>
              </a:lnSpc>
              <a:buFont typeface="Arial"/>
              <a:buChar char="•"/>
            </a:pPr>
            <a:r>
              <a:rPr lang="en-US" sz="3133" spc="62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TextInputType.emailAddress → Keyboard with “@” symbol</a:t>
            </a:r>
          </a:p>
          <a:p>
            <a:pPr algn="just" marL="676553" indent="-338277" lvl="1">
              <a:lnSpc>
                <a:spcPts val="4387"/>
              </a:lnSpc>
              <a:buFont typeface="Arial"/>
              <a:buChar char="•"/>
            </a:pPr>
            <a:r>
              <a:rPr lang="en-US" sz="3133" spc="62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TextInputType.phone → Dial pad</a:t>
            </a:r>
          </a:p>
          <a:p>
            <a:pPr algn="just">
              <a:lnSpc>
                <a:spcPts val="4387"/>
              </a:lnSpc>
            </a:pPr>
          </a:p>
          <a:p>
            <a:pPr algn="just">
              <a:lnSpc>
                <a:spcPts val="4387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6427111" y="719178"/>
            <a:ext cx="5433777" cy="21130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82"/>
              </a:lnSpc>
            </a:pPr>
            <a:r>
              <a:rPr lang="en-US" sz="6059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TextField Property – keyboardType</a:t>
            </a:r>
          </a:p>
        </p:txBody>
      </p:sp>
    </p:spTree>
  </p:cSld>
  <p:clrMapOvr>
    <a:masterClrMapping/>
  </p:clrMapOvr>
  <p:transition spd="fast">
    <p:cover dir="rd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82473" y="4171089"/>
            <a:ext cx="6225211" cy="4016998"/>
          </a:xfrm>
          <a:custGeom>
            <a:avLst/>
            <a:gdLst/>
            <a:ahLst/>
            <a:cxnLst/>
            <a:rect r="r" b="b" t="t" l="l"/>
            <a:pathLst>
              <a:path h="4016998" w="6225211">
                <a:moveTo>
                  <a:pt x="0" y="0"/>
                </a:moveTo>
                <a:lnTo>
                  <a:pt x="6225210" y="0"/>
                </a:lnTo>
                <a:lnTo>
                  <a:pt x="6225210" y="4016998"/>
                </a:lnTo>
                <a:lnTo>
                  <a:pt x="0" y="40169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299335" y="1005481"/>
            <a:ext cx="7689330" cy="392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98"/>
              </a:lnSpc>
            </a:pPr>
            <a:r>
              <a:rPr lang="en-US" sz="7427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TextField Property – onChanged</a:t>
            </a:r>
          </a:p>
          <a:p>
            <a:pPr algn="ctr">
              <a:lnSpc>
                <a:spcPts val="10398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725294" y="5258637"/>
            <a:ext cx="6534006" cy="17510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86"/>
              </a:lnSpc>
            </a:pPr>
            <a:r>
              <a:rPr lang="en-US" sz="3347" spc="6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onChanged: (value) {</a:t>
            </a:r>
          </a:p>
          <a:p>
            <a:pPr algn="just">
              <a:lnSpc>
                <a:spcPts val="4686"/>
              </a:lnSpc>
            </a:pPr>
            <a:r>
              <a:rPr lang="en-US" sz="3347" spc="6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 print("User typing: $value");</a:t>
            </a:r>
          </a:p>
          <a:p>
            <a:pPr algn="just">
              <a:lnSpc>
                <a:spcPts val="4686"/>
              </a:lnSpc>
            </a:pPr>
            <a:r>
              <a:rPr lang="en-US" sz="3347" spc="66">
                <a:solidFill>
                  <a:srgbClr val="333333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};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7312" y="4075839"/>
            <a:ext cx="7156798" cy="4499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32"/>
              </a:lnSpc>
            </a:pPr>
            <a:r>
              <a:rPr lang="en-US" sz="3666" spc="7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• onChanged: Callback triggered whenever the text changes.</a:t>
            </a:r>
          </a:p>
          <a:p>
            <a:pPr algn="just">
              <a:lnSpc>
                <a:spcPts val="5132"/>
              </a:lnSpc>
            </a:pPr>
            <a:r>
              <a:rPr lang="en-US" sz="3666" spc="7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Useful for:</a:t>
            </a:r>
          </a:p>
          <a:p>
            <a:pPr algn="just">
              <a:lnSpc>
                <a:spcPts val="5132"/>
              </a:lnSpc>
            </a:pPr>
            <a:r>
              <a:rPr lang="en-US" sz="3666" spc="7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Real-time validation</a:t>
            </a:r>
          </a:p>
          <a:p>
            <a:pPr algn="just">
              <a:lnSpc>
                <a:spcPts val="5132"/>
              </a:lnSpc>
            </a:pPr>
            <a:r>
              <a:rPr lang="en-US" sz="3666" spc="7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Live search functionality</a:t>
            </a:r>
          </a:p>
          <a:p>
            <a:pPr algn="just">
              <a:lnSpc>
                <a:spcPts val="5132"/>
              </a:lnSpc>
            </a:pPr>
            <a:r>
              <a:rPr lang="en-US" sz="3666" spc="73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Updating UI dynamically</a:t>
            </a:r>
          </a:p>
          <a:p>
            <a:pPr algn="just">
              <a:lnSpc>
                <a:spcPts val="5132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7866576" y="7656252"/>
            <a:ext cx="34021151" cy="3986620"/>
          </a:xfrm>
          <a:custGeom>
            <a:avLst/>
            <a:gdLst/>
            <a:ahLst/>
            <a:cxnLst/>
            <a:rect r="r" b="b" t="t" l="l"/>
            <a:pathLst>
              <a:path h="3986620" w="34021151">
                <a:moveTo>
                  <a:pt x="0" y="0"/>
                </a:moveTo>
                <a:lnTo>
                  <a:pt x="34021152" y="0"/>
                </a:lnTo>
                <a:lnTo>
                  <a:pt x="34021152" y="3986620"/>
                </a:lnTo>
                <a:lnTo>
                  <a:pt x="0" y="39866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257312" y="504964"/>
            <a:ext cx="1739969" cy="2794496"/>
          </a:xfrm>
          <a:custGeom>
            <a:avLst/>
            <a:gdLst/>
            <a:ahLst/>
            <a:cxnLst/>
            <a:rect r="r" b="b" t="t" l="l"/>
            <a:pathLst>
              <a:path h="2794496" w="1739969">
                <a:moveTo>
                  <a:pt x="0" y="0"/>
                </a:moveTo>
                <a:lnTo>
                  <a:pt x="1739969" y="0"/>
                </a:lnTo>
                <a:lnTo>
                  <a:pt x="1739969" y="2794496"/>
                </a:lnTo>
                <a:lnTo>
                  <a:pt x="0" y="27944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782920">
            <a:off x="14926285" y="790723"/>
            <a:ext cx="2482917" cy="2223076"/>
          </a:xfrm>
          <a:custGeom>
            <a:avLst/>
            <a:gdLst/>
            <a:ahLst/>
            <a:cxnLst/>
            <a:rect r="r" b="b" t="t" l="l"/>
            <a:pathLst>
              <a:path h="2223076" w="2482917">
                <a:moveTo>
                  <a:pt x="0" y="0"/>
                </a:moveTo>
                <a:lnTo>
                  <a:pt x="2482917" y="0"/>
                </a:lnTo>
                <a:lnTo>
                  <a:pt x="2482917" y="2223077"/>
                </a:lnTo>
                <a:lnTo>
                  <a:pt x="0" y="222307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980606" y="885825"/>
            <a:ext cx="8326789" cy="24225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74"/>
              </a:lnSpc>
            </a:pPr>
            <a:r>
              <a:rPr lang="en-US" sz="6910">
                <a:solidFill>
                  <a:srgbClr val="FFFFFF"/>
                </a:solidFill>
                <a:latin typeface="210 키위바나나"/>
                <a:ea typeface="210 키위바나나"/>
                <a:cs typeface="210 키위바나나"/>
                <a:sym typeface="210 키위바나나"/>
              </a:rPr>
              <a:t>Use Case – Registration Form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28492" y="3650938"/>
            <a:ext cx="9431017" cy="6636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291"/>
              </a:lnSpc>
            </a:pPr>
            <a:r>
              <a:rPr lang="en-US" sz="3779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• A registration form requires multiple text fields:</a:t>
            </a:r>
          </a:p>
          <a:p>
            <a:pPr algn="just">
              <a:lnSpc>
                <a:spcPts val="5291"/>
              </a:lnSpc>
            </a:pPr>
            <a:r>
              <a:rPr lang="en-US" sz="3779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Name</a:t>
            </a:r>
          </a:p>
          <a:p>
            <a:pPr algn="just">
              <a:lnSpc>
                <a:spcPts val="5291"/>
              </a:lnSpc>
            </a:pPr>
            <a:r>
              <a:rPr lang="en-US" sz="3779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Email</a:t>
            </a:r>
          </a:p>
          <a:p>
            <a:pPr algn="just">
              <a:lnSpc>
                <a:spcPts val="5291"/>
              </a:lnSpc>
            </a:pPr>
            <a:r>
              <a:rPr lang="en-US" sz="3779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Phone number</a:t>
            </a:r>
          </a:p>
          <a:p>
            <a:pPr algn="just">
              <a:lnSpc>
                <a:spcPts val="5291"/>
              </a:lnSpc>
            </a:pPr>
            <a:r>
              <a:rPr lang="en-US" sz="3779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Password</a:t>
            </a:r>
          </a:p>
          <a:p>
            <a:pPr algn="just">
              <a:lnSpc>
                <a:spcPts val="5291"/>
              </a:lnSpc>
            </a:pPr>
            <a:r>
              <a:rPr lang="en-US" sz="3779">
                <a:solidFill>
                  <a:srgbClr val="FFFFFF"/>
                </a:solidFill>
                <a:latin typeface="Core Bandi Face"/>
                <a:ea typeface="Core Bandi Face"/>
                <a:cs typeface="Core Bandi Face"/>
                <a:sym typeface="Core Bandi Face"/>
              </a:rPr>
              <a:t> • Each TextField uses controller, decoration, keyboardType, and onChanged.</a:t>
            </a:r>
          </a:p>
          <a:p>
            <a:pPr algn="just">
              <a:lnSpc>
                <a:spcPts val="5291"/>
              </a:lnSpc>
            </a:pPr>
          </a:p>
          <a:p>
            <a:pPr algn="just">
              <a:lnSpc>
                <a:spcPts val="5291"/>
              </a:lnSpc>
            </a:pPr>
          </a:p>
        </p:txBody>
      </p:sp>
    </p:spTree>
  </p:cSld>
  <p:clrMapOvr>
    <a:masterClrMapping/>
  </p:clrMapOvr>
  <p:transition spd="fast">
    <p:cover dir="r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DAGyWvRKIx4</dc:identifier>
  <dcterms:modified xsi:type="dcterms:W3CDTF">2011-08-01T06:04:30Z</dcterms:modified>
  <cp:revision>1</cp:revision>
  <dc:title>Topic: Forms and Input: TextField in Mobile App Development Sub-topic: TextField Properties – Controller, Decoration, KeyboardType, onChanged Presented by: [Your Name] Course: B.Tech CSE – 7th Semester</dc:title>
</cp:coreProperties>
</file>