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59" r:id="rId5"/>
    <p:sldId id="263" r:id="rId6"/>
    <p:sldId id="262" r:id="rId7"/>
    <p:sldId id="258" r:id="rId8"/>
    <p:sldId id="1058" r:id="rId9"/>
    <p:sldId id="261" r:id="rId10"/>
    <p:sldId id="1060" r:id="rId11"/>
    <p:sldId id="265" r:id="rId12"/>
    <p:sldId id="264" r:id="rId13"/>
    <p:sldId id="266" r:id="rId14"/>
    <p:sldId id="1051" r:id="rId15"/>
    <p:sldId id="1052" r:id="rId16"/>
    <p:sldId id="104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1C6A"/>
    <a:srgbClr val="320175"/>
    <a:srgbClr val="41258C"/>
    <a:srgbClr val="010D1D"/>
    <a:srgbClr val="080C39"/>
    <a:srgbClr val="18297E"/>
    <a:srgbClr val="1523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4D2E-4D99-4697-A294-4A64860C3E8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6BA0-C556-49DB-8335-F18EB8EA2E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4D2E-4D99-4697-A294-4A64860C3E8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6BA0-C556-49DB-8335-F18EB8EA2E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4D2E-4D99-4697-A294-4A64860C3E8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6BA0-C556-49DB-8335-F18EB8EA2E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4D2E-4D99-4697-A294-4A64860C3E8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6BA0-C556-49DB-8335-F18EB8EA2E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4D2E-4D99-4697-A294-4A64860C3E8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6BA0-C556-49DB-8335-F18EB8EA2E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4D2E-4D99-4697-A294-4A64860C3E8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6BA0-C556-49DB-8335-F18EB8EA2E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4D2E-4D99-4697-A294-4A64860C3E8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6BA0-C556-49DB-8335-F18EB8EA2E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4D2E-4D99-4697-A294-4A64860C3E8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6BA0-C556-49DB-8335-F18EB8EA2E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4D2E-4D99-4697-A294-4A64860C3E8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6BA0-C556-49DB-8335-F18EB8EA2E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4D2E-4D99-4697-A294-4A64860C3E8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6BA0-C556-49DB-8335-F18EB8EA2E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4D2E-4D99-4697-A294-4A64860C3E8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6BA0-C556-49DB-8335-F18EB8EA2E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4D2E-4D99-4697-A294-4A64860C3E8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6BA0-C556-49DB-8335-F18EB8EA2E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4D2E-4D99-4697-A294-4A64860C3E8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6BA0-C556-49DB-8335-F18EB8EA2E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4D2E-4D99-4697-A294-4A64860C3E8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6BA0-C556-49DB-8335-F18EB8EA2E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4D2E-4D99-4697-A294-4A64860C3E8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6BA0-C556-49DB-8335-F18EB8EA2E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4D2E-4D99-4697-A294-4A64860C3E8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6BA0-C556-49DB-8335-F18EB8EA2E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4D2E-4D99-4697-A294-4A64860C3E8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6BA0-C556-49DB-8335-F18EB8EA2E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4D2E-4D99-4697-A294-4A64860C3E8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6BA0-C556-49DB-8335-F18EB8EA2E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4D2E-4D99-4697-A294-4A64860C3E8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6BA0-C556-49DB-8335-F18EB8EA2E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4D2E-4D99-4697-A294-4A64860C3E8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6BA0-C556-49DB-8335-F18EB8EA2E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4D2E-4D99-4697-A294-4A64860C3E8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6BA0-C556-49DB-8335-F18EB8EA2E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4D2E-4D99-4697-A294-4A64860C3E8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F6BA0-C556-49DB-8335-F18EB8EA2E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F4D2E-4D99-4697-A294-4A64860C3E8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F6BA0-C556-49DB-8335-F18EB8EA2E7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F4D2E-4D99-4697-A294-4A64860C3E8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F6BA0-C556-49DB-8335-F18EB8EA2E7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jpeg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://hashcat.net/" TargetMode="Externa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8297E"/>
            </a:gs>
            <a:gs pos="72000">
              <a:srgbClr val="080C39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24072" y="1110528"/>
            <a:ext cx="8283428" cy="5753142"/>
          </a:xfrm>
          <a:custGeom>
            <a:avLst/>
            <a:gdLst>
              <a:gd name="connsiteX0" fmla="*/ 0 w 8283428"/>
              <a:gd name="connsiteY0" fmla="*/ 0 h 5753142"/>
              <a:gd name="connsiteX1" fmla="*/ 8283429 w 8283428"/>
              <a:gd name="connsiteY1" fmla="*/ 0 h 5753142"/>
              <a:gd name="connsiteX2" fmla="*/ 8283429 w 8283428"/>
              <a:gd name="connsiteY2" fmla="*/ 5753143 h 5753142"/>
              <a:gd name="connsiteX3" fmla="*/ 0 w 8283428"/>
              <a:gd name="connsiteY3" fmla="*/ 5753143 h 575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3428" h="5753142">
                <a:moveTo>
                  <a:pt x="0" y="0"/>
                </a:moveTo>
                <a:lnTo>
                  <a:pt x="8283429" y="0"/>
                </a:lnTo>
                <a:lnTo>
                  <a:pt x="8283429" y="5753143"/>
                </a:lnTo>
                <a:lnTo>
                  <a:pt x="0" y="5753143"/>
                </a:lnTo>
                <a:close/>
              </a:path>
            </a:pathLst>
          </a:cu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536" y="-54000"/>
            <a:ext cx="6171428" cy="6912000"/>
          </a:xfrm>
          <a:custGeom>
            <a:avLst/>
            <a:gdLst>
              <a:gd name="connsiteX0" fmla="*/ 0 w 6171428"/>
              <a:gd name="connsiteY0" fmla="*/ 0 h 6912000"/>
              <a:gd name="connsiteX1" fmla="*/ 6171429 w 6171428"/>
              <a:gd name="connsiteY1" fmla="*/ 0 h 6912000"/>
              <a:gd name="connsiteX2" fmla="*/ 6171429 w 6171428"/>
              <a:gd name="connsiteY2" fmla="*/ 6912000 h 6912000"/>
              <a:gd name="connsiteX3" fmla="*/ 0 w 6171428"/>
              <a:gd name="connsiteY3" fmla="*/ 6912000 h 69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1428" h="6912000">
                <a:moveTo>
                  <a:pt x="0" y="0"/>
                </a:moveTo>
                <a:lnTo>
                  <a:pt x="6171429" y="0"/>
                </a:lnTo>
                <a:lnTo>
                  <a:pt x="6171429" y="6912000"/>
                </a:lnTo>
                <a:lnTo>
                  <a:pt x="0" y="6912000"/>
                </a:lnTo>
                <a:close/>
              </a:path>
            </a:pathLst>
          </a:custGeom>
        </p:spPr>
      </p:pic>
      <p:grpSp>
        <p:nvGrpSpPr>
          <p:cNvPr id="21" name="Group 20"/>
          <p:cNvGrpSpPr/>
          <p:nvPr/>
        </p:nvGrpSpPr>
        <p:grpSpPr>
          <a:xfrm>
            <a:off x="542117" y="712268"/>
            <a:ext cx="11166186" cy="5423305"/>
            <a:chOff x="672695" y="806116"/>
            <a:chExt cx="11166186" cy="542330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72695" y="806116"/>
              <a:ext cx="5423305" cy="5423305"/>
            </a:xfrm>
            <a:prstGeom prst="ellipse">
              <a:avLst/>
            </a:prstGeom>
            <a:effectLst>
              <a:outerShdw blurRad="215900" sx="102000" sy="102000" algn="ctr" rotWithShape="0">
                <a:prstClr val="black">
                  <a:alpha val="21000"/>
                </a:prstClr>
              </a:outerShdw>
            </a:effectLst>
          </p:spPr>
        </p:pic>
        <p:grpSp>
          <p:nvGrpSpPr>
            <p:cNvPr id="20" name="Group 19"/>
            <p:cNvGrpSpPr/>
            <p:nvPr/>
          </p:nvGrpSpPr>
          <p:grpSpPr>
            <a:xfrm>
              <a:off x="6701084" y="1813204"/>
              <a:ext cx="5137797" cy="4265818"/>
              <a:chOff x="6701084" y="1499755"/>
              <a:chExt cx="5137797" cy="4265818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6701084" y="1499755"/>
                <a:ext cx="5137797" cy="2800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800" b="1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Cyber Security</a:t>
                </a:r>
                <a:endParaRPr lang="en-US" sz="8800" b="1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19" name="Rectangle: Rounded Corners 18"/>
              <p:cNvSpPr/>
              <p:nvPr/>
            </p:nvSpPr>
            <p:spPr>
              <a:xfrm>
                <a:off x="6803604" y="4151377"/>
                <a:ext cx="4932756" cy="1614196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0" i="0" dirty="0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</a:rPr>
                  <a:t>"</a:t>
                </a:r>
                <a:r>
                  <a:rPr lang="en-US" sz="2000" b="1" dirty="0"/>
                  <a:t>Unlocking the Power of </a:t>
                </a:r>
                <a:r>
                  <a:rPr lang="en-US" sz="2000" b="1" dirty="0" err="1"/>
                  <a:t>Hashcat</a:t>
                </a:r>
                <a:r>
                  <a:rPr lang="en-US" sz="2000" b="1" dirty="0"/>
                  <a:t>: The World’s Fastest Password Recovery Tool</a:t>
                </a:r>
                <a:r>
                  <a:rPr lang="en-US" sz="1100" b="0" i="0" dirty="0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</a:rPr>
                  <a:t>."</a:t>
                </a:r>
                <a:endParaRPr lang="en-US" sz="1100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0101" y="165582"/>
            <a:ext cx="11554558" cy="2600325"/>
            <a:chOff x="523874" y="464161"/>
            <a:chExt cx="11554558" cy="2600325"/>
          </a:xfrm>
        </p:grpSpPr>
        <p:pic>
          <p:nvPicPr>
            <p:cNvPr id="7170" name="Picture 2" descr="Photo padlock with keyhole in data security on circuit modern safety digital concept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50" r="-1"/>
            <a:stretch>
              <a:fillRect/>
            </a:stretch>
          </p:blipFill>
          <p:spPr bwMode="auto">
            <a:xfrm>
              <a:off x="6506307" y="464161"/>
              <a:ext cx="5572125" cy="2600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2" name="Picture 4" descr="Photo shield with padlock icon cyber attack block cyber data and information privacy concep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6"/>
            <a:stretch>
              <a:fillRect/>
            </a:stretch>
          </p:blipFill>
          <p:spPr bwMode="auto">
            <a:xfrm>
              <a:off x="523874" y="464161"/>
              <a:ext cx="5572125" cy="2600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494735" y="3020486"/>
            <a:ext cx="10901334" cy="2487412"/>
            <a:chOff x="-313226" y="3598984"/>
            <a:chExt cx="10901334" cy="2487412"/>
          </a:xfrm>
        </p:grpSpPr>
        <p:grpSp>
          <p:nvGrpSpPr>
            <p:cNvPr id="7" name="Group 6"/>
            <p:cNvGrpSpPr/>
            <p:nvPr/>
          </p:nvGrpSpPr>
          <p:grpSpPr>
            <a:xfrm>
              <a:off x="-313226" y="3696250"/>
              <a:ext cx="5508747" cy="2292880"/>
              <a:chOff x="-209916" y="3429000"/>
              <a:chExt cx="5508747" cy="229288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-209916" y="3429000"/>
                <a:ext cx="550874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>
                    <a:solidFill>
                      <a:schemeClr val="bg1"/>
                    </a:solidFill>
                  </a:rPr>
                  <a:t>Demonstration: Cracking a Simple Hash</a:t>
                </a:r>
                <a:endParaRPr lang="en-US" sz="3600" b="1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-209916" y="4758283"/>
                <a:ext cx="4793669" cy="9635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b="0" i="0" dirty="0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</a:rPr>
                  <a:t>Exploration of current and future trends in cybersecurity</a:t>
                </a:r>
                <a:endParaRPr lang="en-US" sz="2000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301154" y="3598984"/>
              <a:ext cx="4286954" cy="2487412"/>
              <a:chOff x="6301154" y="3598984"/>
              <a:chExt cx="4286954" cy="248741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307016" y="3598984"/>
                <a:ext cx="914400" cy="914400"/>
              </a:xfrm>
              <a:prstGeom prst="rect">
                <a:avLst/>
              </a:prstGeom>
              <a:gradFill>
                <a:gsLst>
                  <a:gs pos="0">
                    <a:schemeClr val="accent4"/>
                  </a:gs>
                  <a:gs pos="44000">
                    <a:srgbClr val="41258C"/>
                  </a:gs>
                  <a:gs pos="100000">
                    <a:srgbClr val="320175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sz="2400" b="1" dirty="0">
                    <a:latin typeface="Montserrat" panose="00000500000000000000" pitchFamily="2" charset="0"/>
                  </a:rPr>
                  <a:t>01</a:t>
                </a:r>
                <a:endParaRPr lang="en-US" sz="2400" b="1" dirty="0">
                  <a:latin typeface="Montserrat" panose="00000500000000000000" pitchFamily="2" charset="0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301154" y="5065800"/>
                <a:ext cx="4286954" cy="1020596"/>
                <a:chOff x="6301154" y="5065800"/>
                <a:chExt cx="4286954" cy="1020596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6301154" y="5171996"/>
                  <a:ext cx="914400" cy="914400"/>
                </a:xfrm>
                <a:prstGeom prst="rect">
                  <a:avLst/>
                </a:prstGeom>
                <a:gradFill>
                  <a:gsLst>
                    <a:gs pos="0">
                      <a:schemeClr val="accent4"/>
                    </a:gs>
                    <a:gs pos="44000">
                      <a:srgbClr val="41258C"/>
                    </a:gs>
                    <a:gs pos="100000">
                      <a:srgbClr val="320175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sz="2400" b="1" dirty="0">
                      <a:latin typeface="Montserrat" panose="00000500000000000000" pitchFamily="2" charset="0"/>
                    </a:rPr>
                    <a:t>02</a:t>
                  </a:r>
                  <a:endParaRPr lang="en-US" sz="2400" b="1" dirty="0">
                    <a:latin typeface="Montserrat" panose="00000500000000000000" pitchFamily="2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7484422" y="5065800"/>
                  <a:ext cx="3103686" cy="9233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Use a basic dictionary attack with </a:t>
                  </a:r>
                  <a:r>
                    <a:rPr lang="en-US" dirty="0" err="1">
                      <a:solidFill>
                        <a:schemeClr val="bg1"/>
                      </a:solidFill>
                    </a:rPr>
                    <a:t>Hashcat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to recover the password.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132931" y="3073750"/>
            <a:ext cx="342259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Generate a sample hash using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charset="-122"/>
              </a:rPr>
              <a:t>echo -n "password123" | sha256sum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3434" y="5738327"/>
            <a:ext cx="9046385" cy="87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859896" y="5981844"/>
            <a:ext cx="120569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Command Example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charset="-122"/>
              </a:rPr>
              <a:t>hashcat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charset="-122"/>
              </a:rPr>
              <a:t> -m 1400 -a 0 hash.txt wordlist.txt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3415" y="432677"/>
            <a:ext cx="5732585" cy="5955324"/>
          </a:xfrm>
          <a:prstGeom prst="rect">
            <a:avLst/>
          </a:prstGeom>
          <a:gradFill>
            <a:gsLst>
              <a:gs pos="0">
                <a:srgbClr val="41258C"/>
              </a:gs>
              <a:gs pos="75000">
                <a:srgbClr val="32017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261" y="451338"/>
            <a:ext cx="5955324" cy="595532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03176" y="1460305"/>
            <a:ext cx="5230325" cy="4685053"/>
            <a:chOff x="503176" y="1668054"/>
            <a:chExt cx="5230325" cy="4685053"/>
          </a:xfrm>
        </p:grpSpPr>
        <p:sp>
          <p:nvSpPr>
            <p:cNvPr id="5" name="TextBox 4"/>
            <p:cNvSpPr txBox="1"/>
            <p:nvPr/>
          </p:nvSpPr>
          <p:spPr>
            <a:xfrm>
              <a:off x="503176" y="1668054"/>
              <a:ext cx="52303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600" dirty="0">
                  <a:solidFill>
                    <a:schemeClr val="bg1"/>
                  </a:solidFill>
                </a:rPr>
                <a:t>Limitations and Challenges</a:t>
              </a:r>
              <a:endParaRPr lang="en-US" sz="3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5676" y="2567455"/>
              <a:ext cx="4456601" cy="3785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chemeClr val="bg1"/>
                  </a:solidFill>
                </a:rPr>
                <a:t>Resource Intensive</a:t>
              </a:r>
              <a:r>
                <a:rPr lang="en-US" sz="2400" dirty="0">
                  <a:solidFill>
                    <a:schemeClr val="bg1"/>
                  </a:solidFill>
                </a:rPr>
                <a:t>: Requires significant processing power, especially for complex hashes.</a:t>
              </a:r>
              <a:endParaRPr lang="en-US" sz="2400" dirty="0">
                <a:solidFill>
                  <a:schemeClr val="bg1"/>
                </a:solidFill>
              </a:endParaRPr>
            </a:p>
            <a:p>
              <a:endParaRPr lang="en-US" sz="2400" dirty="0">
                <a:solidFill>
                  <a:schemeClr val="bg1"/>
                </a:solidFill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chemeClr val="bg1"/>
                  </a:solidFill>
                </a:rPr>
                <a:t>Not Foolproof</a:t>
              </a:r>
              <a:r>
                <a:rPr lang="en-US" sz="2400" dirty="0">
                  <a:solidFill>
                    <a:schemeClr val="bg1"/>
                  </a:solidFill>
                </a:rPr>
                <a:t>: Strong, salted passwords can still be challenging to crack.</a:t>
              </a:r>
              <a:endParaRPr lang="en-US" sz="2400" dirty="0">
                <a:solidFill>
                  <a:schemeClr val="bg1"/>
                </a:solidFill>
              </a:endParaRPr>
            </a:p>
            <a:p>
              <a:endParaRPr lang="en-US" sz="2400" dirty="0">
                <a:solidFill>
                  <a:schemeClr val="bg1"/>
                </a:solidFill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chemeClr val="bg1"/>
                  </a:solidFill>
                </a:rPr>
                <a:t>Ethical Use Only</a:t>
              </a:r>
              <a:r>
                <a:rPr lang="en-US" sz="2400" dirty="0">
                  <a:solidFill>
                    <a:schemeClr val="bg1"/>
                  </a:solidFill>
                </a:rPr>
                <a:t>: Always ensure legal and ethical compliance.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57;p60"/>
          <p:cNvSpPr txBox="1"/>
          <p:nvPr/>
        </p:nvSpPr>
        <p:spPr>
          <a:xfrm>
            <a:off x="689374" y="487030"/>
            <a:ext cx="10515600" cy="664797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Tx/>
              <a:buNone/>
              <a:defRPr/>
            </a:pPr>
            <a:r>
              <a:rPr lang="en-GB" sz="4800" b="1" dirty="0">
                <a:solidFill>
                  <a:schemeClr val="bg1"/>
                </a:solidFill>
              </a:rPr>
              <a:t>Ethical and Legal Considerations</a:t>
            </a:r>
            <a:endParaRPr kumimoji="0" lang="en-US" sz="9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ea typeface="Cambria" panose="02040503050406030204" pitchFamily="18" charset="0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61054" y="1541596"/>
            <a:ext cx="9972242" cy="4496975"/>
            <a:chOff x="1519670" y="1838158"/>
            <a:chExt cx="9034031" cy="4496975"/>
          </a:xfrm>
        </p:grpSpPr>
        <p:sp>
          <p:nvSpPr>
            <p:cNvPr id="7" name="Rectangle 6"/>
            <p:cNvSpPr/>
            <p:nvPr/>
          </p:nvSpPr>
          <p:spPr>
            <a:xfrm>
              <a:off x="1519670" y="1838158"/>
              <a:ext cx="9034031" cy="2685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524000" y="6027356"/>
              <a:ext cx="59" cy="3077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77"/>
                <a:cs typeface="Segoe UI" panose="020B0502040204020203" pitchFamily="34" charset="0"/>
              </a:endParaRPr>
            </a:p>
          </p:txBody>
        </p:sp>
      </p:grp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272635" y="1151573"/>
            <a:ext cx="9349079" cy="5662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Permission Is Key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"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Hashcat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is a powerful tool, but with great power comes great responsibility.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Best Practices:</a:t>
            </a:r>
            <a:r>
              <a:rPr kumimoji="0" lang="en-US" sz="1800" b="0" i="0" u="none" strike="noStrike" cap="none" normalizeH="0" baseline="0" dirty="0">
                <a:solidFill>
                  <a:schemeClr val="bg1"/>
                </a:solidFill>
              </a:rPr>
              <a:t> </a:t>
            </a:r>
            <a:endParaRPr kumimoji="0" lang="en-US" sz="1800" b="0" i="0" u="none" strike="noStrike" cap="none" normalizeH="0" baseline="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b="0" i="0" u="none" strike="noStrike" cap="none" normalizeH="0" baseline="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b="1" dirty="0">
                <a:solidFill>
                  <a:schemeClr val="bg1"/>
                </a:solidFill>
                <a:sym typeface="+mn-ea"/>
              </a:rPr>
              <a:t>Use Strong Hardware:</a:t>
            </a:r>
            <a:r>
              <a:rPr lang="en-US" dirty="0">
                <a:solidFill>
                  <a:schemeClr val="bg1"/>
                </a:solidFill>
                <a:sym typeface="+mn-ea"/>
              </a:rPr>
              <a:t> For optimal performance, use systems with powerful GPUs.</a:t>
            </a:r>
            <a:endParaRPr kumimoji="0" lang="en-US" b="0" i="0" u="none" strike="noStrike" cap="none" normalizeH="0" baseline="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b="0" i="0" u="none" strike="noStrike" cap="none" normalizeH="0" baseline="0" dirty="0">
              <a:solidFill>
                <a:schemeClr val="bg1"/>
              </a:solidFill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b="1" dirty="0">
                <a:solidFill>
                  <a:schemeClr val="bg1"/>
                </a:solidFill>
                <a:sym typeface="+mn-ea"/>
              </a:rPr>
              <a:t>Update Regularly: </a:t>
            </a:r>
            <a:r>
              <a:rPr lang="en-US" dirty="0">
                <a:solidFill>
                  <a:schemeClr val="bg1"/>
                </a:solidFill>
                <a:sym typeface="+mn-ea"/>
              </a:rPr>
              <a:t>Keep Hashcat and your GPU drivers updated to benefit from performance improvements and new features.</a:t>
            </a:r>
            <a:endParaRPr kumimoji="0" lang="en-US" b="0" i="0" u="none" strike="noStrike" cap="none" normalizeH="0" baseline="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endParaRPr kumimoji="0" lang="en-US" b="0" i="0" u="none" strike="noStrike" cap="none" normalizeH="0" baseline="0" dirty="0">
              <a:solidFill>
                <a:schemeClr val="bg1"/>
              </a:solidFill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b="1" dirty="0">
                <a:solidFill>
                  <a:schemeClr val="bg1"/>
                </a:solidFill>
                <a:sym typeface="+mn-ea"/>
              </a:rPr>
              <a:t>Use Comprehensive Wordlists:</a:t>
            </a:r>
            <a:r>
              <a:rPr lang="en-US" dirty="0">
                <a:solidFill>
                  <a:schemeClr val="bg1"/>
                </a:solidFill>
                <a:sym typeface="+mn-ea"/>
              </a:rPr>
              <a:t> Utilize extensive wordlists and customize them with rules for better results.</a:t>
            </a:r>
            <a:endParaRPr kumimoji="0" lang="en-US" b="0" i="0" u="none" strike="noStrike" cap="none" normalizeH="0" baseline="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</a:pPr>
            <a:endParaRPr kumimoji="0" lang="en-US" b="0" i="0" u="none" strike="noStrike" cap="none" normalizeH="0" baseline="0" dirty="0">
              <a:solidFill>
                <a:schemeClr val="bg1"/>
              </a:solidFill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b="1" dirty="0">
                <a:solidFill>
                  <a:schemeClr val="bg1"/>
                </a:solidFill>
                <a:sym typeface="+mn-ea"/>
              </a:rPr>
              <a:t>Optimize Masks and Rules:</a:t>
            </a:r>
            <a:r>
              <a:rPr lang="en-US" dirty="0">
                <a:solidFill>
                  <a:schemeClr val="bg1"/>
                </a:solidFill>
                <a:sym typeface="+mn-ea"/>
              </a:rPr>
              <a:t> Tailor masks and rules based on the target environment and known password patterns.</a:t>
            </a:r>
            <a:endParaRPr kumimoji="0" lang="en-US" b="0" i="0" u="none" strike="noStrike" cap="none" normalizeH="0" baseline="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57;p60"/>
          <p:cNvSpPr txBox="1"/>
          <p:nvPr/>
        </p:nvSpPr>
        <p:spPr>
          <a:xfrm>
            <a:off x="838200" y="309726"/>
            <a:ext cx="10515600" cy="664797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Tx/>
              <a:buNone/>
              <a:defRPr/>
            </a:pPr>
            <a:r>
              <a:rPr lang="en-GB" sz="4800" b="1" dirty="0">
                <a:solidFill>
                  <a:schemeClr val="bg1"/>
                </a:solidFill>
              </a:rPr>
              <a:t>Optimizing </a:t>
            </a:r>
            <a:r>
              <a:rPr lang="en-GB" sz="4800" b="1" dirty="0" err="1">
                <a:solidFill>
                  <a:schemeClr val="bg1"/>
                </a:solidFill>
              </a:rPr>
              <a:t>Hashcat</a:t>
            </a:r>
            <a:r>
              <a:rPr lang="en-GB" sz="4800" b="1" dirty="0">
                <a:solidFill>
                  <a:schemeClr val="bg1"/>
                </a:solidFill>
              </a:rPr>
              <a:t> Performance</a:t>
            </a:r>
            <a:endParaRPr kumimoji="0" lang="en-US" sz="9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3359" y="1660963"/>
            <a:ext cx="1068044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GPU Utilization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Tips for maximizing GPU efficiency.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Wordlist Management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Curate and update your wordlists for better results.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Rule Files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Customize rules to improve attack efficiency.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9925" y="1576395"/>
            <a:ext cx="88721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cs typeface="Segoe UI" panose="020B0502040204020203" pitchFamily="34" charset="0"/>
              </a:rPr>
              <a:t>Thank You!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anose="000005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46531" y="3265079"/>
            <a:ext cx="66993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Curious about how </a:t>
            </a:r>
            <a:r>
              <a:rPr lang="en-US" sz="2800" dirty="0" err="1">
                <a:solidFill>
                  <a:schemeClr val="bg1"/>
                </a:solidFill>
              </a:rPr>
              <a:t>Hashcat</a:t>
            </a:r>
            <a:r>
              <a:rPr lang="en-US" sz="2800" dirty="0">
                <a:solidFill>
                  <a:schemeClr val="bg1"/>
                </a:solidFill>
              </a:rPr>
              <a:t> can work in your environment? Let's discuss.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95088" y="625353"/>
            <a:ext cx="10731236" cy="5607295"/>
            <a:chOff x="526581" y="625353"/>
            <a:chExt cx="10731236" cy="5607295"/>
          </a:xfrm>
        </p:grpSpPr>
        <p:pic>
          <p:nvPicPr>
            <p:cNvPr id="1028" name="Picture 4" descr="Free photo ai cybersecurity, virus protection in machine learni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0522" y="625353"/>
              <a:ext cx="5607295" cy="5607295"/>
            </a:xfrm>
            <a:prstGeom prst="ellipse">
              <a:avLst/>
            </a:prstGeom>
            <a:noFill/>
            <a:effectLst>
              <a:outerShdw blurRad="127000" sx="102000" sy="102000" algn="ctr" rotWithShape="0">
                <a:prstClr val="black">
                  <a:alpha val="25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526581" y="1752030"/>
              <a:ext cx="4279880" cy="2960117"/>
              <a:chOff x="526581" y="1638273"/>
              <a:chExt cx="4279880" cy="2960117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797169" y="1638273"/>
                <a:ext cx="400929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b="1" i="0" dirty="0">
                    <a:solidFill>
                      <a:srgbClr val="ECECF1"/>
                    </a:solidFill>
                    <a:effectLst/>
                    <a:latin typeface="Montserrat" panose="00000500000000000000" pitchFamily="2" charset="0"/>
                  </a:rPr>
                  <a:t>Introduction </a:t>
                </a:r>
                <a:endParaRPr lang="en-US" sz="3600" b="1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26581" y="2472359"/>
                <a:ext cx="4185139" cy="21260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bg1"/>
                    </a:solidFill>
                  </a:rPr>
                  <a:t>Did you know that 81% of data breaches are caused by weak or stolen passwords?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dirty="0" err="1">
                    <a:solidFill>
                      <a:schemeClr val="bg1"/>
                    </a:solidFill>
                  </a:rPr>
                  <a:t>Hashcat</a:t>
                </a:r>
                <a:r>
                  <a:rPr lang="en-GB" dirty="0">
                    <a:solidFill>
                      <a:schemeClr val="bg1"/>
                    </a:solidFill>
                  </a:rPr>
                  <a:t>: </a:t>
                </a:r>
                <a:r>
                  <a:rPr lang="en-US" dirty="0">
                    <a:solidFill>
                      <a:schemeClr val="bg1"/>
                    </a:solidFill>
                  </a:rPr>
                  <a:t>the world's most powerful and efficient password recovery tool.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5494" y="942391"/>
            <a:ext cx="9451910" cy="4369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What Is </a:t>
            </a:r>
            <a:r>
              <a:rPr lang="en-US" sz="2400" b="1" dirty="0" err="1">
                <a:solidFill>
                  <a:schemeClr val="bg1"/>
                </a:solidFill>
              </a:rPr>
              <a:t>Hashcat</a:t>
            </a:r>
            <a:r>
              <a:rPr lang="en-US" sz="2400" b="1" dirty="0">
                <a:solidFill>
                  <a:schemeClr val="bg1"/>
                </a:solidFill>
              </a:rPr>
              <a:t>?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Definition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sz="2000" dirty="0" err="1">
                <a:solidFill>
                  <a:schemeClr val="bg1"/>
                </a:solidFill>
              </a:rPr>
              <a:t>Hashcat</a:t>
            </a:r>
            <a:r>
              <a:rPr lang="en-US" sz="2000" dirty="0">
                <a:solidFill>
                  <a:schemeClr val="bg1"/>
                </a:solidFill>
              </a:rPr>
              <a:t> is an advanced, high-performance password recovery utility that uses brute force and dictionary attacks to crack password hashes.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Reputation</a:t>
            </a:r>
            <a:r>
              <a:rPr lang="en-US" sz="2000" dirty="0">
                <a:solidFill>
                  <a:schemeClr val="bg1"/>
                </a:solidFill>
              </a:rPr>
              <a:t>: Known as the "world’s fastest password cracker," used by security professionals and ethical hackers.</a:t>
            </a:r>
            <a:endParaRPr lang="en-US" sz="2000" dirty="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Key Feature</a:t>
            </a:r>
            <a:r>
              <a:rPr lang="en-US" sz="2000" dirty="0">
                <a:solidFill>
                  <a:schemeClr val="bg1"/>
                </a:solidFill>
              </a:rPr>
              <a:t>: Utilizes the processing power of CPUs and GPUs to efficiently recover passwords.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86240" y="343079"/>
            <a:ext cx="11414247" cy="6238352"/>
            <a:chOff x="601907" y="361740"/>
            <a:chExt cx="11414247" cy="6238352"/>
          </a:xfrm>
        </p:grpSpPr>
        <p:grpSp>
          <p:nvGrpSpPr>
            <p:cNvPr id="25" name="Group 24"/>
            <p:cNvGrpSpPr/>
            <p:nvPr/>
          </p:nvGrpSpPr>
          <p:grpSpPr>
            <a:xfrm>
              <a:off x="601907" y="361740"/>
              <a:ext cx="11078124" cy="2958977"/>
              <a:chOff x="601907" y="725155"/>
              <a:chExt cx="11078124" cy="2958977"/>
            </a:xfrm>
          </p:grpSpPr>
          <p:pic>
            <p:nvPicPr>
              <p:cNvPr id="5122" name="Picture 2" descr="Free vector abstract secure technology background with circuit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907" y="725155"/>
                <a:ext cx="4442013" cy="29589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" name="Group 10"/>
              <p:cNvGrpSpPr/>
              <p:nvPr/>
            </p:nvGrpSpPr>
            <p:grpSpPr>
              <a:xfrm>
                <a:off x="5774711" y="1390278"/>
                <a:ext cx="5905320" cy="2047244"/>
                <a:chOff x="5145695" y="759041"/>
                <a:chExt cx="5330743" cy="2047244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5145695" y="759041"/>
                  <a:ext cx="4442013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sz="3600" dirty="0">
                      <a:solidFill>
                        <a:schemeClr val="bg1"/>
                      </a:solidFill>
                    </a:rPr>
                    <a:t>Real-World Use Cases</a:t>
                  </a:r>
                  <a:endParaRPr lang="en-US" sz="3600" b="1" dirty="0">
                    <a:solidFill>
                      <a:schemeClr val="bg1"/>
                    </a:solidFill>
                    <a:latin typeface="Montserrat" panose="00000500000000000000" pitchFamily="2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5145695" y="1511250"/>
                  <a:ext cx="5330743" cy="129503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dirty="0">
                      <a:solidFill>
                        <a:schemeClr val="bg1"/>
                      </a:solidFill>
                    </a:rPr>
                    <a:t>In a security audit, a company used </a:t>
                  </a:r>
                  <a:r>
                    <a:rPr lang="en-US" dirty="0" err="1">
                      <a:solidFill>
                        <a:schemeClr val="bg1"/>
                      </a:solidFill>
                    </a:rPr>
                    <a:t>Hashcat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 to reveal that 60% of its employees’ passwords were cracked in under an hour. This led to a complete overhaul of password policies.</a:t>
                  </a:r>
                  <a:endParaRPr lang="en-US" dirty="0">
                    <a:solidFill>
                      <a:schemeClr val="bg1"/>
                    </a:solidFill>
                    <a:latin typeface="Montserrat" panose="00000500000000000000" pitchFamily="2" charset="0"/>
                  </a:endParaRPr>
                </a:p>
              </p:txBody>
            </p:sp>
          </p:grpSp>
        </p:grpSp>
        <p:grpSp>
          <p:nvGrpSpPr>
            <p:cNvPr id="24" name="Group 23"/>
            <p:cNvGrpSpPr/>
            <p:nvPr/>
          </p:nvGrpSpPr>
          <p:grpSpPr>
            <a:xfrm>
              <a:off x="601907" y="3774831"/>
              <a:ext cx="11414247" cy="2825261"/>
              <a:chOff x="601907" y="3774831"/>
              <a:chExt cx="11414247" cy="2825261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01907" y="3774831"/>
                <a:ext cx="11414247" cy="2825261"/>
              </a:xfrm>
              <a:prstGeom prst="rect">
                <a:avLst/>
              </a:prstGeom>
              <a:solidFill>
                <a:schemeClr val="bg1">
                  <a:lumMod val="50000"/>
                  <a:alpha val="3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>
                  <a:latin typeface="Montserrat" panose="00000500000000000000" pitchFamily="2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947359" y="4222025"/>
                <a:ext cx="10490397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</a:rPr>
                  <a:t>Practical Applications</a:t>
                </a:r>
                <a:r>
                  <a:rPr lang="en-US" sz="2000" dirty="0">
                    <a:solidFill>
                      <a:schemeClr val="bg1"/>
                    </a:solidFill>
                  </a:rPr>
                  <a:t>:</a:t>
                </a:r>
                <a:endParaRPr lang="en-US" sz="2000" dirty="0">
                  <a:solidFill>
                    <a:schemeClr val="bg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bg1"/>
                    </a:solidFill>
                  </a:rPr>
                  <a:t>Ethical Hacking</a:t>
                </a:r>
                <a:r>
                  <a:rPr lang="en-US" sz="2000" dirty="0">
                    <a:solidFill>
                      <a:schemeClr val="bg1"/>
                    </a:solidFill>
                  </a:rPr>
                  <a:t>: Simulating attacks to strengthen security.</a:t>
                </a:r>
                <a:endParaRPr lang="en-US" sz="2000" dirty="0">
                  <a:solidFill>
                    <a:schemeClr val="bg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bg1"/>
                    </a:solidFill>
                  </a:rPr>
                  <a:t>Digital Forensics</a:t>
                </a:r>
                <a:r>
                  <a:rPr lang="en-US" sz="2000" dirty="0">
                    <a:solidFill>
                      <a:schemeClr val="bg1"/>
                    </a:solidFill>
                  </a:rPr>
                  <a:t>: Assisting in investigations by recovering encrypted evidence.</a:t>
                </a:r>
                <a:endParaRPr lang="en-US" sz="2000" dirty="0">
                  <a:solidFill>
                    <a:schemeClr val="bg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bg1"/>
                    </a:solidFill>
                  </a:rPr>
                  <a:t>IT Support</a:t>
                </a:r>
                <a:r>
                  <a:rPr lang="en-US" sz="2000" dirty="0">
                    <a:solidFill>
                      <a:schemeClr val="bg1"/>
                    </a:solidFill>
                  </a:rPr>
                  <a:t>: Recovering forgotten credentials.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457412" y="161164"/>
            <a:ext cx="25852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spc="600" dirty="0">
                <a:solidFill>
                  <a:schemeClr val="bg1"/>
                </a:solidFill>
                <a:latin typeface="Montserrat" panose="00000500000000000000" pitchFamily="2" charset="0"/>
              </a:rPr>
              <a:t>Cyber Security</a:t>
            </a:r>
            <a:endParaRPr lang="en-US" sz="1400" spc="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338" y="934647"/>
            <a:ext cx="48181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How </a:t>
            </a:r>
            <a:r>
              <a:rPr lang="en-GB" sz="3600" dirty="0" err="1">
                <a:solidFill>
                  <a:schemeClr val="bg1"/>
                </a:solidFill>
              </a:rPr>
              <a:t>Hashcat</a:t>
            </a:r>
            <a:r>
              <a:rPr lang="en-GB" sz="3600" dirty="0">
                <a:solidFill>
                  <a:schemeClr val="bg1"/>
                </a:solidFill>
              </a:rPr>
              <a:t> Works</a:t>
            </a:r>
            <a:endParaRPr lang="en-US" sz="36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82274" y="1882401"/>
            <a:ext cx="11333038" cy="4341454"/>
            <a:chOff x="582274" y="1882401"/>
            <a:chExt cx="11333038" cy="4341454"/>
          </a:xfrm>
        </p:grpSpPr>
        <p:pic>
          <p:nvPicPr>
            <p:cNvPr id="3074" name="Picture 2" descr="Free photo medium shot man holding device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523"/>
            <a:stretch>
              <a:fillRect/>
            </a:stretch>
          </p:blipFill>
          <p:spPr bwMode="auto">
            <a:xfrm>
              <a:off x="582274" y="2039814"/>
              <a:ext cx="5431664" cy="4184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265984" y="1882401"/>
              <a:ext cx="5169874" cy="206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</a:rPr>
                <a:t>Hash Cracking Basics:</a:t>
              </a:r>
              <a:endParaRPr lang="en-US" sz="2000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pPr lvl="1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bg1"/>
                  </a:solidFill>
                </a:rPr>
                <a:t>Input</a:t>
              </a:r>
              <a:r>
                <a:rPr lang="en-US" dirty="0">
                  <a:solidFill>
                    <a:schemeClr val="bg1"/>
                  </a:solidFill>
                </a:rPr>
                <a:t>: Hashes generated from passwords.</a:t>
              </a:r>
              <a:endParaRPr lang="en-US" dirty="0">
                <a:solidFill>
                  <a:schemeClr val="bg1"/>
                </a:solidFill>
              </a:endParaRPr>
            </a:p>
            <a:p>
              <a:pPr lvl="1"/>
              <a:endParaRPr lang="en-US" dirty="0">
                <a:solidFill>
                  <a:schemeClr val="bg1"/>
                </a:solidFill>
              </a:endParaRPr>
            </a:p>
            <a:p>
              <a:pPr lvl="1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bg1"/>
                  </a:solidFill>
                </a:rPr>
                <a:t>Cracking Algorithms</a:t>
              </a:r>
              <a:r>
                <a:rPr lang="en-US" dirty="0">
                  <a:solidFill>
                    <a:schemeClr val="bg1"/>
                  </a:solidFill>
                </a:rPr>
                <a:t>: Employs brute force,</a:t>
              </a:r>
              <a:endParaRPr lang="en-US" dirty="0">
                <a:solidFill>
                  <a:schemeClr val="bg1"/>
                </a:solidFill>
              </a:endParaRPr>
            </a:p>
            <a:p>
              <a:pPr lvl="1"/>
              <a:endParaRPr lang="en-US" dirty="0">
                <a:solidFill>
                  <a:schemeClr val="bg1"/>
                </a:solidFill>
              </a:endParaRPr>
            </a:p>
            <a:p>
              <a:pPr lvl="1"/>
              <a:r>
                <a:rPr lang="en-US" dirty="0">
                  <a:solidFill>
                    <a:schemeClr val="bg1"/>
                  </a:solidFill>
                </a:rPr>
                <a:t>dictionary, combinator, mask attacks, and more.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6265984" y="4196861"/>
              <a:ext cx="5649328" cy="2026994"/>
              <a:chOff x="6265984" y="4196861"/>
              <a:chExt cx="5649328" cy="202699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6265984" y="4196862"/>
                <a:ext cx="2649416" cy="2026993"/>
                <a:chOff x="6265984" y="4196861"/>
                <a:chExt cx="2649416" cy="2026993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6265984" y="4196861"/>
                  <a:ext cx="2649416" cy="2026993"/>
                </a:xfrm>
                <a:prstGeom prst="rect">
                  <a:avLst/>
                </a:prstGeom>
                <a:gradFill>
                  <a:gsLst>
                    <a:gs pos="0">
                      <a:srgbClr val="41258C"/>
                    </a:gs>
                    <a:gs pos="75000">
                      <a:srgbClr val="320175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298042" y="4394749"/>
                  <a:ext cx="2585299" cy="16312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chemeClr val="bg1"/>
                      </a:solidFill>
                    </a:rPr>
                    <a:t>Parallel Processing</a:t>
                  </a:r>
                  <a:r>
                    <a:rPr lang="en-US" sz="2000" dirty="0">
                      <a:solidFill>
                        <a:schemeClr val="bg1"/>
                      </a:solidFill>
                    </a:rPr>
                    <a:t>: Leverages GPU acceleration to attempt billions of passwords per second.</a:t>
                  </a:r>
                  <a:endParaRPr lang="en-US" sz="2000" dirty="0">
                    <a:solidFill>
                      <a:schemeClr val="bg1"/>
                    </a:solidFill>
                    <a:latin typeface="Montserrat" panose="00000500000000000000" pitchFamily="2" charset="0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9265896" y="4196861"/>
                <a:ext cx="2649416" cy="2026993"/>
                <a:chOff x="9265896" y="4196861"/>
                <a:chExt cx="2649416" cy="2026993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9265896" y="4196861"/>
                  <a:ext cx="2649416" cy="2026993"/>
                </a:xfrm>
                <a:prstGeom prst="rect">
                  <a:avLst/>
                </a:prstGeom>
                <a:gradFill>
                  <a:gsLst>
                    <a:gs pos="0">
                      <a:srgbClr val="41258C"/>
                    </a:gs>
                    <a:gs pos="75000">
                      <a:srgbClr val="320175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9265896" y="4394750"/>
                  <a:ext cx="2585299" cy="13234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chemeClr val="bg1"/>
                      </a:solidFill>
                    </a:rPr>
                    <a:t>Efficiency</a:t>
                  </a:r>
                  <a:r>
                    <a:rPr lang="en-US" sz="2000" dirty="0">
                      <a:solidFill>
                        <a:schemeClr val="bg1"/>
                      </a:solidFill>
                    </a:rPr>
                    <a:t>: 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</a:rPr>
                    <a:t>Built for speed and optimized for modern processors</a:t>
                  </a:r>
                  <a:endParaRPr lang="en-US" sz="2000" dirty="0">
                    <a:solidFill>
                      <a:schemeClr val="bg1"/>
                    </a:solidFill>
                    <a:latin typeface="Montserrat" panose="00000500000000000000" pitchFamily="2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4860" y="0"/>
            <a:ext cx="10906125" cy="5595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en-US" dirty="0">
              <a:solidFill>
                <a:schemeClr val="bg1"/>
              </a:solidFill>
            </a:endParaRPr>
          </a:p>
          <a:p>
            <a:r>
              <a:rPr lang="en-US" altLang="en-US" sz="4000" b="1" dirty="0">
                <a:solidFill>
                  <a:schemeClr val="bg1"/>
                </a:solidFill>
              </a:rPr>
              <a:t>Features:</a:t>
            </a:r>
            <a:endParaRPr lang="en-US" altLang="en-US" sz="4000" b="1" dirty="0">
              <a:solidFill>
                <a:schemeClr val="bg1"/>
              </a:solidFill>
            </a:endParaRPr>
          </a:p>
          <a:p>
            <a:endParaRPr lang="en-US" alt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bg1"/>
                </a:solidFill>
              </a:rPr>
              <a:t>Multi-Platform Support:</a:t>
            </a:r>
            <a:r>
              <a:rPr lang="en-US" altLang="en-US" dirty="0">
                <a:solidFill>
                  <a:schemeClr val="bg1"/>
                </a:solidFill>
              </a:rPr>
              <a:t> Hashcat runs on Windows, Linux, and macOS.</a:t>
            </a:r>
            <a:endParaRPr lang="en-US" altLang="en-US" dirty="0">
              <a:solidFill>
                <a:schemeClr val="bg1"/>
              </a:solidFill>
            </a:endParaRPr>
          </a:p>
          <a:p>
            <a:endParaRPr lang="en-US" alt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bg1"/>
                </a:solidFill>
              </a:rPr>
              <a:t>Multi-Hash, Multi-OS:</a:t>
            </a:r>
            <a:r>
              <a:rPr lang="en-US" altLang="en-US" b="1" dirty="0">
                <a:solidFill>
                  <a:schemeClr val="bg1"/>
                </a:solidFill>
              </a:rPr>
              <a:t> </a:t>
            </a:r>
            <a:r>
              <a:rPr lang="en-US" altLang="en-US" dirty="0">
                <a:solidFill>
                  <a:schemeClr val="bg1"/>
                </a:solidFill>
              </a:rPr>
              <a:t>Supports multiple hashes and operating systems, allowing you to recover passwords from different systems simultaneously.</a:t>
            </a:r>
            <a:endParaRPr lang="en-US" altLang="en-US" dirty="0">
              <a:solidFill>
                <a:schemeClr val="bg1"/>
              </a:solidFill>
            </a:endParaRPr>
          </a:p>
          <a:p>
            <a:endParaRPr lang="en-US" alt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bg1"/>
                </a:solidFill>
              </a:rPr>
              <a:t>Multiple Attack Modes: </a:t>
            </a:r>
            <a:r>
              <a:rPr lang="en-US" altLang="en-US" dirty="0">
                <a:solidFill>
                  <a:schemeClr val="bg1"/>
                </a:solidFill>
              </a:rPr>
              <a:t>Includes several attack modes such as dictionary attacks, combinatorial attacks, brute-force attacks, rule-based attacks, and hybrid attacks.</a:t>
            </a:r>
            <a:endParaRPr lang="en-US" altLang="en-US" dirty="0">
              <a:solidFill>
                <a:schemeClr val="bg1"/>
              </a:solidFill>
            </a:endParaRPr>
          </a:p>
          <a:p>
            <a:endParaRPr lang="en-US" altLang="en-US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bg1"/>
                </a:solidFill>
              </a:rPr>
              <a:t>Hardware Acceleration: </a:t>
            </a:r>
            <a:r>
              <a:rPr lang="en-US" altLang="en-US" dirty="0">
                <a:solidFill>
                  <a:schemeClr val="bg1"/>
                </a:solidFill>
              </a:rPr>
              <a:t>Leverages GPUs to accelerate the cracking process, supporting devices from NVIDIA, AMD, and Intel.</a:t>
            </a:r>
            <a:endParaRPr lang="en-US" altLang="en-US" dirty="0">
              <a:solidFill>
                <a:schemeClr val="bg1"/>
              </a:solidFill>
            </a:endParaRPr>
          </a:p>
          <a:p>
            <a:endParaRPr lang="en-US" alt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bg1"/>
                </a:solidFill>
              </a:rPr>
              <a:t>Extensive Algorithm Support:</a:t>
            </a:r>
            <a:r>
              <a:rPr lang="en-US" altLang="en-US" dirty="0">
                <a:solidFill>
                  <a:schemeClr val="bg1"/>
                </a:solidFill>
              </a:rPr>
              <a:t> Supports over 200 hash types, including MD5, SHA-1, SHA-256, bcrypt, and many others.</a:t>
            </a:r>
            <a:endParaRPr lang="en-US" altLang="en-US" dirty="0">
              <a:solidFill>
                <a:schemeClr val="bg1"/>
              </a:solidFill>
            </a:endParaRPr>
          </a:p>
          <a:p>
            <a:endParaRPr lang="en-US" alt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bg1"/>
                </a:solidFill>
              </a:rPr>
              <a:t>Open Source: </a:t>
            </a:r>
            <a:r>
              <a:rPr lang="en-US" altLang="en-US" dirty="0">
                <a:solidFill>
                  <a:schemeClr val="bg1"/>
                </a:solidFill>
              </a:rPr>
              <a:t>Hashcat is open source and available on GitHub, making it accessible for customization and improvement by the community.</a:t>
            </a:r>
            <a:endParaRPr lang="en-US" altLang="en-US" dirty="0">
              <a:solidFill>
                <a:schemeClr val="bg1"/>
              </a:solidFill>
            </a:endParaRPr>
          </a:p>
          <a:p>
            <a:endParaRPr lang="en-US" alt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bg1"/>
                </a:solidFill>
              </a:rPr>
              <a:t>Efficient: </a:t>
            </a:r>
            <a:r>
              <a:rPr lang="en-US" altLang="en-US" dirty="0">
                <a:solidFill>
                  <a:schemeClr val="bg1"/>
                </a:solidFill>
              </a:rPr>
              <a:t>Known for its optimization and efficiency, making it one of the fastest password cracking tools available.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92369" y="447675"/>
            <a:ext cx="11699631" cy="5962650"/>
            <a:chOff x="492369" y="447675"/>
            <a:chExt cx="11699631" cy="5962650"/>
          </a:xfrm>
        </p:grpSpPr>
        <p:pic>
          <p:nvPicPr>
            <p:cNvPr id="2" name="Picture 2" descr="Free photo 3d internet secuirty badge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9350" y="447675"/>
              <a:ext cx="596265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/>
            <p:cNvGrpSpPr/>
            <p:nvPr/>
          </p:nvGrpSpPr>
          <p:grpSpPr>
            <a:xfrm>
              <a:off x="492369" y="1276627"/>
              <a:ext cx="6940061" cy="5133698"/>
              <a:chOff x="492369" y="1276627"/>
              <a:chExt cx="6940061" cy="5133698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92369" y="1276627"/>
                <a:ext cx="596265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3600" dirty="0" err="1">
                    <a:solidFill>
                      <a:schemeClr val="bg1"/>
                    </a:solidFill>
                  </a:rPr>
                  <a:t>Hashcat</a:t>
                </a:r>
                <a:r>
                  <a:rPr lang="en-GB" sz="3600" dirty="0">
                    <a:solidFill>
                      <a:schemeClr val="bg1"/>
                    </a:solidFill>
                  </a:rPr>
                  <a:t> Setup and Configuration</a:t>
                </a:r>
                <a:endParaRPr lang="en-US" sz="3600" b="1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492369" y="3305908"/>
                <a:ext cx="6940061" cy="3104417"/>
                <a:chOff x="492369" y="3305908"/>
                <a:chExt cx="6940061" cy="3104417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492369" y="3305908"/>
                  <a:ext cx="6940061" cy="3104417"/>
                </a:xfrm>
                <a:prstGeom prst="rect">
                  <a:avLst/>
                </a:prstGeom>
                <a:gradFill>
                  <a:gsLst>
                    <a:gs pos="0">
                      <a:schemeClr val="accent4"/>
                    </a:gs>
                    <a:gs pos="44000">
                      <a:srgbClr val="41258C"/>
                    </a:gs>
                    <a:gs pos="100000">
                      <a:srgbClr val="320175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779584" y="3305908"/>
                  <a:ext cx="6365630" cy="255454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buFont typeface="Arial" panose="020B0604020202020204" pitchFamily="34" charset="0"/>
                    <a:buChar char="•"/>
                  </a:pPr>
                  <a:r>
                    <a:rPr lang="en-GB" sz="2000" b="1" dirty="0">
                      <a:solidFill>
                        <a:schemeClr val="bg1"/>
                      </a:solidFill>
                    </a:rPr>
                    <a:t>Requirements</a:t>
                  </a:r>
                  <a:r>
                    <a:rPr lang="en-GB" sz="2000" dirty="0">
                      <a:solidFill>
                        <a:schemeClr val="bg1"/>
                      </a:solidFill>
                    </a:rPr>
                    <a:t>:</a:t>
                  </a:r>
                  <a:endParaRPr lang="en-GB" sz="2000" dirty="0">
                    <a:solidFill>
                      <a:schemeClr val="bg1"/>
                    </a:solidFill>
                  </a:endParaRP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GB" sz="2000" b="1" dirty="0">
                      <a:solidFill>
                        <a:schemeClr val="bg1"/>
                      </a:solidFill>
                    </a:rPr>
                    <a:t>Hardware</a:t>
                  </a:r>
                  <a:r>
                    <a:rPr lang="en-GB" sz="2000" dirty="0">
                      <a:solidFill>
                        <a:schemeClr val="bg1"/>
                      </a:solidFill>
                    </a:rPr>
                    <a:t>: Optimal setup includes a GPU for maximum efficiency.</a:t>
                  </a:r>
                  <a:endParaRPr lang="en-GB" sz="2000" dirty="0">
                    <a:solidFill>
                      <a:schemeClr val="bg1"/>
                    </a:solidFill>
                  </a:endParaRP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GB" sz="2000" b="1" dirty="0">
                      <a:solidFill>
                        <a:schemeClr val="bg1"/>
                      </a:solidFill>
                    </a:rPr>
                    <a:t>Software</a:t>
                  </a:r>
                  <a:r>
                    <a:rPr lang="en-GB" sz="2000" dirty="0">
                      <a:solidFill>
                        <a:schemeClr val="bg1"/>
                      </a:solidFill>
                    </a:rPr>
                    <a:t>: Compatible with Windows, Linux, and macOS.</a:t>
                  </a:r>
                  <a:endParaRPr lang="en-GB" sz="2000" dirty="0">
                    <a:solidFill>
                      <a:schemeClr val="bg1"/>
                    </a:solidFill>
                  </a:endParaRPr>
                </a:p>
                <a:p>
                  <a:pPr>
                    <a:buFont typeface="Arial" panose="020B0604020202020204" pitchFamily="34" charset="0"/>
                    <a:buChar char="•"/>
                  </a:pPr>
                  <a:r>
                    <a:rPr lang="en-GB" sz="2000" b="1" dirty="0">
                      <a:solidFill>
                        <a:schemeClr val="bg1"/>
                      </a:solidFill>
                    </a:rPr>
                    <a:t>Installation Guide</a:t>
                  </a:r>
                  <a:r>
                    <a:rPr lang="en-GB" sz="2000" dirty="0">
                      <a:solidFill>
                        <a:schemeClr val="bg1"/>
                      </a:solidFill>
                    </a:rPr>
                    <a:t>:</a:t>
                  </a:r>
                  <a:endParaRPr lang="en-GB" sz="2000" dirty="0">
                    <a:solidFill>
                      <a:schemeClr val="bg1"/>
                    </a:solidFill>
                  </a:endParaRP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GB" sz="2000" dirty="0">
                      <a:solidFill>
                        <a:schemeClr val="bg1"/>
                      </a:solidFill>
                    </a:rPr>
                    <a:t>Install necessary drivers (e.g., NVIDIA or AMD).</a:t>
                  </a:r>
                  <a:endParaRPr lang="en-GB" sz="2000" dirty="0">
                    <a:solidFill>
                      <a:schemeClr val="bg1"/>
                    </a:solidFill>
                  </a:endParaRP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GB" sz="2000" dirty="0">
                      <a:solidFill>
                        <a:schemeClr val="bg1"/>
                      </a:solidFill>
                    </a:rPr>
                    <a:t>Download and configure </a:t>
                  </a:r>
                  <a:r>
                    <a:rPr lang="en-GB" sz="2000" dirty="0" err="1">
                      <a:solidFill>
                        <a:schemeClr val="bg1"/>
                      </a:solidFill>
                    </a:rPr>
                    <a:t>Hashcat</a:t>
                  </a:r>
                  <a:r>
                    <a:rPr lang="en-GB" sz="2000" dirty="0">
                      <a:solidFill>
                        <a:schemeClr val="bg1"/>
                      </a:solidFill>
                    </a:rPr>
                    <a:t> from </a:t>
                  </a:r>
                  <a:r>
                    <a:rPr lang="en-GB" sz="2000" dirty="0">
                      <a:solidFill>
                        <a:schemeClr val="bg1"/>
                      </a:solidFill>
                      <a:hlinkClick r:id="rId2"/>
                    </a:rPr>
                    <a:t>hashcat.net</a:t>
                  </a:r>
                  <a:r>
                    <a:rPr lang="en-GB" sz="2000" dirty="0">
                      <a:solidFill>
                        <a:schemeClr val="bg1"/>
                      </a:solidFill>
                    </a:rPr>
                    <a:t>.</a:t>
                  </a:r>
                  <a:endParaRPr lang="en-GB" sz="20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4860" y="447040"/>
            <a:ext cx="7062470" cy="5595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en-US" dirty="0">
              <a:solidFill>
                <a:schemeClr val="bg1"/>
              </a:solidFill>
            </a:endParaRPr>
          </a:p>
          <a:p>
            <a:r>
              <a:rPr lang="en-US" altLang="en-US" sz="4000" b="1" dirty="0">
                <a:solidFill>
                  <a:schemeClr val="bg1"/>
                </a:solidFill>
              </a:rPr>
              <a:t>Attack Modes:</a:t>
            </a:r>
            <a:endParaRPr lang="en-US" altLang="en-US" sz="4000" b="1" dirty="0">
              <a:solidFill>
                <a:schemeClr val="bg1"/>
              </a:solidFill>
            </a:endParaRPr>
          </a:p>
          <a:p>
            <a:endParaRPr lang="en-US" alt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bg1"/>
                </a:solidFill>
              </a:rPr>
              <a:t>Dictionary Attack: </a:t>
            </a:r>
            <a:r>
              <a:rPr lang="en-US" altLang="en-US" dirty="0">
                <a:solidFill>
                  <a:schemeClr val="bg1"/>
                </a:solidFill>
              </a:rPr>
              <a:t>Uses a wordlist to guess the password.</a:t>
            </a:r>
            <a:endParaRPr lang="en-US" altLang="en-US" dirty="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bg1"/>
                </a:solidFill>
              </a:rPr>
              <a:t>Brute-Force Attack: </a:t>
            </a:r>
            <a:r>
              <a:rPr lang="en-US" altLang="en-US" dirty="0">
                <a:solidFill>
                  <a:schemeClr val="bg1"/>
                </a:solidFill>
              </a:rPr>
              <a:t>Tries all possible combinations of characters until the password is found.</a:t>
            </a:r>
            <a:endParaRPr lang="en-US" altLang="en-US" dirty="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bg1"/>
                </a:solidFill>
              </a:rPr>
              <a:t>Mask Attack:</a:t>
            </a:r>
            <a:r>
              <a:rPr lang="en-US" altLang="en-US" dirty="0">
                <a:solidFill>
                  <a:schemeClr val="bg1"/>
                </a:solidFill>
              </a:rPr>
              <a:t> A more efficient brute-force attack that uses a mask to reduce the number of guesses.</a:t>
            </a:r>
            <a:endParaRPr lang="en-US" altLang="en-US" dirty="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bg1"/>
                </a:solidFill>
              </a:rPr>
              <a:t>Combinator Attack:</a:t>
            </a:r>
            <a:r>
              <a:rPr lang="en-US" altLang="en-US" dirty="0">
                <a:solidFill>
                  <a:schemeClr val="bg1"/>
                </a:solidFill>
              </a:rPr>
              <a:t> Combines words from two dictionaries to create password guesses.</a:t>
            </a:r>
            <a:endParaRPr lang="en-US" altLang="en-US" dirty="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bg1"/>
                </a:solidFill>
                <a:sym typeface="+mn-ea"/>
              </a:rPr>
              <a:t>Rule-Based Attack: </a:t>
            </a:r>
            <a:r>
              <a:rPr lang="en-US" altLang="en-US" dirty="0">
                <a:solidFill>
                  <a:schemeClr val="bg1"/>
                </a:solidFill>
                <a:sym typeface="+mn-ea"/>
              </a:rPr>
              <a:t>Applies rules to modify words in a dictionary attack, such as appending numbers or changing case.</a:t>
            </a:r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  <a:sym typeface="+mn-ea"/>
              </a:rPr>
              <a:t>Hybrid Attack:  </a:t>
            </a:r>
            <a:r>
              <a:rPr lang="en-US" altLang="en-US" dirty="0">
                <a:solidFill>
                  <a:schemeClr val="bg1"/>
                </a:solidFill>
                <a:sym typeface="+mn-ea"/>
              </a:rPr>
              <a:t>Combines dictionary and brute force methods</a:t>
            </a:r>
            <a:endParaRPr lang="en-US" alt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 dirty="0">
              <a:solidFill>
                <a:schemeClr val="bg1"/>
              </a:solidFill>
            </a:endParaRPr>
          </a:p>
        </p:txBody>
      </p:sp>
      <p:pic>
        <p:nvPicPr>
          <p:cNvPr id="7170" name="Picture 2" descr="Photo padlock with keyhole in data security on circuit modern safety digital concept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0" r="-1"/>
          <a:stretch>
            <a:fillRect/>
          </a:stretch>
        </p:blipFill>
        <p:spPr bwMode="auto">
          <a:xfrm>
            <a:off x="8009255" y="1564005"/>
            <a:ext cx="3841750" cy="334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55431"/>
            <a:ext cx="6600093" cy="1395046"/>
          </a:xfrm>
          <a:prstGeom prst="rect">
            <a:avLst/>
          </a:prstGeom>
          <a:gradFill>
            <a:gsLst>
              <a:gs pos="0">
                <a:srgbClr val="41258C"/>
              </a:gs>
              <a:gs pos="75000">
                <a:srgbClr val="32017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887184" y="0"/>
            <a:ext cx="6075118" cy="6762018"/>
            <a:chOff x="5652722" y="0"/>
            <a:chExt cx="6075118" cy="6762018"/>
          </a:xfrm>
        </p:grpSpPr>
        <p:pic>
          <p:nvPicPr>
            <p:cNvPr id="8194" name="Picture 2" descr="Free photo cyber security concept with computer close up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088"/>
            <a:stretch>
              <a:fillRect/>
            </a:stretch>
          </p:blipFill>
          <p:spPr bwMode="auto">
            <a:xfrm>
              <a:off x="5652722" y="0"/>
              <a:ext cx="2881678" cy="5205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6" name="Picture 4" descr="Free photo happy woman hacker after cracking firewall of government and getting access granted. programmer writing a dangerous malware for cyber attacks using performance laptop during midnight.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64" r="9085"/>
            <a:stretch>
              <a:fillRect/>
            </a:stretch>
          </p:blipFill>
          <p:spPr bwMode="auto">
            <a:xfrm>
              <a:off x="8846162" y="799368"/>
              <a:ext cx="2881678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668216" y="1499774"/>
            <a:ext cx="46035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 err="1">
                <a:solidFill>
                  <a:schemeClr val="bg1"/>
                </a:solidFill>
              </a:rPr>
              <a:t>Hashcat</a:t>
            </a:r>
            <a:r>
              <a:rPr lang="en-GB" sz="3600" dirty="0">
                <a:solidFill>
                  <a:schemeClr val="bg1"/>
                </a:solidFill>
              </a:rPr>
              <a:t> Attack Modes</a:t>
            </a:r>
            <a:endParaRPr lang="en-US" sz="36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5620" y="5971591"/>
            <a:ext cx="4712676" cy="461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29698" y="2522365"/>
            <a:ext cx="556104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Dictionary Attack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Uses a list of possible passwords (wordlists) to crack hashes.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 Brute Force Attack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Tries every possible combination until the password is found.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3. Mask Attack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More efficient brute force using known password patterns.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4. Hybrid Attack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Combines dictionary and brute force techniques.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5. Rule-Based Attack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Uses rules to generate password variations from a base wordlist.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47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080C39"/>
      </a:accent1>
      <a:accent2>
        <a:srgbClr val="18297E"/>
      </a:accent2>
      <a:accent3>
        <a:srgbClr val="41258C"/>
      </a:accent3>
      <a:accent4>
        <a:srgbClr val="320175"/>
      </a:accent4>
      <a:accent5>
        <a:srgbClr val="2993FF"/>
      </a:accent5>
      <a:accent6>
        <a:srgbClr val="7F739A"/>
      </a:accent6>
      <a:hlink>
        <a:srgbClr val="FFFFFF"/>
      </a:hlink>
      <a:folHlink>
        <a:srgbClr val="59595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447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080C39"/>
      </a:accent1>
      <a:accent2>
        <a:srgbClr val="18297E"/>
      </a:accent2>
      <a:accent3>
        <a:srgbClr val="41258C"/>
      </a:accent3>
      <a:accent4>
        <a:srgbClr val="320175"/>
      </a:accent4>
      <a:accent5>
        <a:srgbClr val="2993FF"/>
      </a:accent5>
      <a:accent6>
        <a:srgbClr val="7F739A"/>
      </a:accent6>
      <a:hlink>
        <a:srgbClr val="FFFFFF"/>
      </a:hlink>
      <a:folHlink>
        <a:srgbClr val="59595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4818</Words>
  <Application>WPS Presentation</Application>
  <PresentationFormat>Widescreen</PresentationFormat>
  <Paragraphs>154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SimSun</vt:lpstr>
      <vt:lpstr>Wingdings</vt:lpstr>
      <vt:lpstr>Montserrat</vt:lpstr>
      <vt:lpstr>Montserrat Extra Bold</vt:lpstr>
      <vt:lpstr>Arial Unicode MS</vt:lpstr>
      <vt:lpstr>Cambria</vt:lpstr>
      <vt:lpstr>Segoe UI</vt:lpstr>
      <vt:lpstr>Montserrat</vt:lpstr>
      <vt:lpstr>Microsoft YaHei</vt:lpstr>
      <vt:lpstr>Calibri Light</vt:lpstr>
      <vt:lpstr>Calibri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Deckzi Solutions</dc:creator>
  <cp:lastModifiedBy>Shahd Osman</cp:lastModifiedBy>
  <cp:revision>6</cp:revision>
  <dcterms:created xsi:type="dcterms:W3CDTF">2023-06-08T10:24:00Z</dcterms:created>
  <dcterms:modified xsi:type="dcterms:W3CDTF">2024-12-01T18:53:26Z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1D3C6CDDDA8D4B069F5391FF14B8C2A4_13</vt:lpwstr>
  </property>
  <property fmtid="{D5CDD505-2E9C-101B-9397-08002B2CF9AE}" pid="3" name="KSOProductBuildVer">
    <vt:lpwstr>1033-12.2.0.18911</vt:lpwstr>
  </property>
</Properties>
</file>