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7306aa86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306aa86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7306aa86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7306aa86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7306aa86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7306aa86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7306aa86d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7306aa86d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7306aa86d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7306aa86d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7306aa86d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7306aa86d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7306aa86d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7306aa86d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7306aa86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7306aa86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72f00b41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72f00b41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7306aa86d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7306aa86d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7306aa86d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7306aa86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7306aa86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7306aa86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7306aa86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7306aa86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72f5e89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72f5e89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72f5e89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72f5e89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72f5e897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72f5e897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7306aa86d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7306aa86d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7306aa86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7306aa86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eepyeti.ucsd.edu/jianmo/amazon/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Big Data Analytics</a:t>
            </a:r>
            <a:endParaRPr sz="4100"/>
          </a:p>
          <a:p>
            <a:pPr indent="0" lvl="0" marL="0" rtl="0" algn="l">
              <a:spcBef>
                <a:spcPts val="0"/>
              </a:spcBef>
              <a:spcAft>
                <a:spcPts val="0"/>
              </a:spcAft>
              <a:buNone/>
            </a:pPr>
            <a:r>
              <a:rPr lang="en" sz="4100"/>
              <a:t>Mini Project - Sentiment Analysis	</a:t>
            </a:r>
            <a:endParaRPr sz="41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 - 35 	  Raghav Gaggar</a:t>
            </a:r>
            <a:endParaRPr/>
          </a:p>
          <a:p>
            <a:pPr indent="0" lvl="0" marL="0" rtl="0" algn="l">
              <a:spcBef>
                <a:spcPts val="0"/>
              </a:spcBef>
              <a:spcAft>
                <a:spcPts val="0"/>
              </a:spcAft>
              <a:buNone/>
            </a:pPr>
            <a:r>
              <a:rPr lang="en"/>
              <a:t>PC - 34   Siddharth Srivastava</a:t>
            </a:r>
            <a:endParaRPr/>
          </a:p>
          <a:p>
            <a:pPr indent="0" lvl="0" marL="0" rtl="0" algn="l">
              <a:spcBef>
                <a:spcPts val="0"/>
              </a:spcBef>
              <a:spcAft>
                <a:spcPts val="0"/>
              </a:spcAft>
              <a:buNone/>
            </a:pPr>
            <a:r>
              <a:rPr lang="en"/>
              <a:t>PC - 39   Yash Sharma</a:t>
            </a:r>
            <a:endParaRPr/>
          </a:p>
          <a:p>
            <a:pPr indent="0" lvl="0" marL="0" rtl="0" algn="l">
              <a:spcBef>
                <a:spcPts val="0"/>
              </a:spcBef>
              <a:spcAft>
                <a:spcPts val="0"/>
              </a:spcAft>
              <a:buNone/>
            </a:pPr>
            <a:r>
              <a:rPr lang="en"/>
              <a:t>PC - 42   Yash Shekhadar</a:t>
            </a:r>
            <a:endParaRPr/>
          </a:p>
          <a:p>
            <a:pPr indent="0" lvl="0" marL="0" rtl="0" algn="l">
              <a:spcBef>
                <a:spcPts val="0"/>
              </a:spcBef>
              <a:spcAft>
                <a:spcPts val="0"/>
              </a:spcAft>
              <a:buNone/>
            </a:pPr>
            <a:r>
              <a:rPr lang="en"/>
              <a:t>PC - 45	  Hrishikesh Mahajan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of pipeline: K-means</a:t>
            </a:r>
            <a:endParaRPr/>
          </a:p>
        </p:txBody>
      </p:sp>
      <p:sp>
        <p:nvSpPr>
          <p:cNvPr id="162" name="Google Shape;16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use the K-means clustering algorithm to form clusters of products.</a:t>
            </a:r>
            <a:endParaRPr sz="1700"/>
          </a:p>
          <a:p>
            <a:pPr indent="-336550" lvl="0" marL="457200" rtl="0" algn="l">
              <a:spcBef>
                <a:spcPts val="0"/>
              </a:spcBef>
              <a:spcAft>
                <a:spcPts val="0"/>
              </a:spcAft>
              <a:buSzPts val="1700"/>
              <a:buChar char="●"/>
            </a:pPr>
            <a:r>
              <a:rPr lang="en" sz="1700"/>
              <a:t>We used the overall rating of the product and the sentiment associated to form distinct clusters.</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336550" lvl="0" marL="457200" rtl="0" algn="l">
              <a:spcBef>
                <a:spcPts val="1600"/>
              </a:spcBef>
              <a:spcAft>
                <a:spcPts val="0"/>
              </a:spcAft>
              <a:buSzPts val="1700"/>
              <a:buChar char="●"/>
            </a:pPr>
            <a:r>
              <a:rPr lang="en" sz="1700"/>
              <a:t>We report the results of the cluster analysis in the next slide:</a:t>
            </a:r>
            <a:endParaRPr sz="1700"/>
          </a:p>
        </p:txBody>
      </p:sp>
      <p:pic>
        <p:nvPicPr>
          <p:cNvPr id="163" name="Google Shape;163;p22"/>
          <p:cNvPicPr preferRelativeResize="0"/>
          <p:nvPr/>
        </p:nvPicPr>
        <p:blipFill>
          <a:blip r:embed="rId3">
            <a:alphaModFix/>
          </a:blip>
          <a:stretch>
            <a:fillRect/>
          </a:stretch>
        </p:blipFill>
        <p:spPr>
          <a:xfrm>
            <a:off x="2774850" y="1904425"/>
            <a:ext cx="3298750" cy="2026400"/>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277350"/>
            <a:ext cx="3728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K-means results</a:t>
            </a:r>
            <a:endParaRPr sz="2400"/>
          </a:p>
        </p:txBody>
      </p:sp>
      <p:pic>
        <p:nvPicPr>
          <p:cNvPr id="169" name="Google Shape;169;p23"/>
          <p:cNvPicPr preferRelativeResize="0"/>
          <p:nvPr/>
        </p:nvPicPr>
        <p:blipFill>
          <a:blip r:embed="rId3">
            <a:alphaModFix/>
          </a:blip>
          <a:stretch>
            <a:fillRect/>
          </a:stretch>
        </p:blipFill>
        <p:spPr>
          <a:xfrm>
            <a:off x="130750" y="885150"/>
            <a:ext cx="6041450" cy="3440350"/>
          </a:xfrm>
          <a:prstGeom prst="rect">
            <a:avLst/>
          </a:prstGeom>
          <a:noFill/>
          <a:ln cap="flat" cmpd="sng" w="19050">
            <a:solidFill>
              <a:schemeClr val="accent1"/>
            </a:solidFill>
            <a:prstDash val="solid"/>
            <a:round/>
            <a:headEnd len="sm" w="sm" type="none"/>
            <a:tailEnd len="sm" w="sm" type="none"/>
          </a:ln>
        </p:spPr>
      </p:pic>
      <p:pic>
        <p:nvPicPr>
          <p:cNvPr id="170" name="Google Shape;170;p23"/>
          <p:cNvPicPr preferRelativeResize="0"/>
          <p:nvPr/>
        </p:nvPicPr>
        <p:blipFill>
          <a:blip r:embed="rId4">
            <a:alphaModFix/>
          </a:blip>
          <a:stretch>
            <a:fillRect/>
          </a:stretch>
        </p:blipFill>
        <p:spPr>
          <a:xfrm>
            <a:off x="6383458" y="885147"/>
            <a:ext cx="624186" cy="733164"/>
          </a:xfrm>
          <a:prstGeom prst="rect">
            <a:avLst/>
          </a:prstGeom>
          <a:noFill/>
          <a:ln>
            <a:noFill/>
          </a:ln>
        </p:spPr>
      </p:pic>
      <p:pic>
        <p:nvPicPr>
          <p:cNvPr id="171" name="Google Shape;171;p23"/>
          <p:cNvPicPr preferRelativeResize="0"/>
          <p:nvPr/>
        </p:nvPicPr>
        <p:blipFill>
          <a:blip r:embed="rId5">
            <a:alphaModFix/>
          </a:blip>
          <a:stretch>
            <a:fillRect/>
          </a:stretch>
        </p:blipFill>
        <p:spPr>
          <a:xfrm>
            <a:off x="6759538" y="1603040"/>
            <a:ext cx="938826" cy="264658"/>
          </a:xfrm>
          <a:prstGeom prst="rect">
            <a:avLst/>
          </a:prstGeom>
          <a:noFill/>
          <a:ln>
            <a:noFill/>
          </a:ln>
        </p:spPr>
      </p:pic>
      <p:sp>
        <p:nvSpPr>
          <p:cNvPr id="172" name="Google Shape;172;p23"/>
          <p:cNvSpPr/>
          <p:nvPr/>
        </p:nvSpPr>
        <p:spPr>
          <a:xfrm>
            <a:off x="6280075" y="2156550"/>
            <a:ext cx="2792400" cy="17103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Output Clusters generated from K-Means Clustering algorithm.</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Overall ratings of products and sentiments were used to form the clusters.</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p>
        </p:txBody>
      </p:sp>
      <p:pic>
        <p:nvPicPr>
          <p:cNvPr id="173" name="Google Shape;173;p23"/>
          <p:cNvPicPr preferRelativeResize="0"/>
          <p:nvPr/>
        </p:nvPicPr>
        <p:blipFill>
          <a:blip r:embed="rId6">
            <a:alphaModFix/>
          </a:blip>
          <a:stretch>
            <a:fillRect/>
          </a:stretch>
        </p:blipFill>
        <p:spPr>
          <a:xfrm>
            <a:off x="7218900" y="885159"/>
            <a:ext cx="1314246" cy="707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179" name="Google Shape;179;p24"/>
          <p:cNvSpPr txBox="1"/>
          <p:nvPr>
            <p:ph idx="1" type="body"/>
          </p:nvPr>
        </p:nvSpPr>
        <p:spPr>
          <a:xfrm>
            <a:off x="311700" y="1229875"/>
            <a:ext cx="8520600" cy="145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Visualization reports obtained were generated from either the </a:t>
            </a:r>
            <a:r>
              <a:rPr lang="en"/>
              <a:t>outcome of</a:t>
            </a:r>
            <a:r>
              <a:rPr lang="en"/>
              <a:t> machine learning algorithm or directly queried from the dataset.</a:t>
            </a:r>
            <a:endParaRPr/>
          </a:p>
          <a:p>
            <a:pPr indent="-342900" lvl="0" marL="457200" rtl="0" algn="l">
              <a:spcBef>
                <a:spcPts val="0"/>
              </a:spcBef>
              <a:spcAft>
                <a:spcPts val="0"/>
              </a:spcAft>
              <a:buSzPts val="1800"/>
              <a:buChar char="●"/>
            </a:pPr>
            <a:r>
              <a:rPr lang="en"/>
              <a:t>To ease out the process of visualization, </a:t>
            </a:r>
            <a:r>
              <a:rPr b="1" lang="en"/>
              <a:t>custom</a:t>
            </a:r>
            <a:r>
              <a:rPr lang="en"/>
              <a:t> </a:t>
            </a:r>
            <a:r>
              <a:rPr b="1" lang="en"/>
              <a:t>json</a:t>
            </a:r>
            <a:r>
              <a:rPr lang="en"/>
              <a:t> and </a:t>
            </a:r>
            <a:r>
              <a:rPr b="1" lang="en"/>
              <a:t>csv</a:t>
            </a:r>
            <a:r>
              <a:rPr lang="en"/>
              <a:t> files were generated by Python code snippets.</a:t>
            </a:r>
            <a:endParaRPr/>
          </a:p>
        </p:txBody>
      </p:sp>
      <p:pic>
        <p:nvPicPr>
          <p:cNvPr id="180" name="Google Shape;180;p24"/>
          <p:cNvPicPr preferRelativeResize="0"/>
          <p:nvPr/>
        </p:nvPicPr>
        <p:blipFill>
          <a:blip r:embed="rId3">
            <a:alphaModFix/>
          </a:blip>
          <a:stretch>
            <a:fillRect/>
          </a:stretch>
        </p:blipFill>
        <p:spPr>
          <a:xfrm>
            <a:off x="484400" y="2771750"/>
            <a:ext cx="2289200" cy="1277375"/>
          </a:xfrm>
          <a:prstGeom prst="rect">
            <a:avLst/>
          </a:prstGeom>
          <a:noFill/>
          <a:ln>
            <a:noFill/>
          </a:ln>
        </p:spPr>
      </p:pic>
      <p:pic>
        <p:nvPicPr>
          <p:cNvPr id="181" name="Google Shape;181;p24"/>
          <p:cNvPicPr preferRelativeResize="0"/>
          <p:nvPr/>
        </p:nvPicPr>
        <p:blipFill>
          <a:blip r:embed="rId4">
            <a:alphaModFix/>
          </a:blip>
          <a:stretch>
            <a:fillRect/>
          </a:stretch>
        </p:blipFill>
        <p:spPr>
          <a:xfrm>
            <a:off x="2911188" y="2901450"/>
            <a:ext cx="1062225" cy="1062225"/>
          </a:xfrm>
          <a:prstGeom prst="rect">
            <a:avLst/>
          </a:prstGeom>
          <a:noFill/>
          <a:ln>
            <a:noFill/>
          </a:ln>
        </p:spPr>
      </p:pic>
      <p:pic>
        <p:nvPicPr>
          <p:cNvPr id="182" name="Google Shape;182;p24"/>
          <p:cNvPicPr preferRelativeResize="0"/>
          <p:nvPr/>
        </p:nvPicPr>
        <p:blipFill>
          <a:blip r:embed="rId5">
            <a:alphaModFix/>
          </a:blip>
          <a:stretch>
            <a:fillRect/>
          </a:stretch>
        </p:blipFill>
        <p:spPr>
          <a:xfrm>
            <a:off x="4381025" y="2879326"/>
            <a:ext cx="1062225" cy="1062225"/>
          </a:xfrm>
          <a:prstGeom prst="rect">
            <a:avLst/>
          </a:prstGeom>
          <a:noFill/>
          <a:ln>
            <a:noFill/>
          </a:ln>
        </p:spPr>
      </p:pic>
      <p:pic>
        <p:nvPicPr>
          <p:cNvPr id="183" name="Google Shape;183;p24"/>
          <p:cNvPicPr preferRelativeResize="0"/>
          <p:nvPr/>
        </p:nvPicPr>
        <p:blipFill>
          <a:blip r:embed="rId6">
            <a:alphaModFix/>
          </a:blip>
          <a:stretch>
            <a:fillRect/>
          </a:stretch>
        </p:blipFill>
        <p:spPr>
          <a:xfrm>
            <a:off x="4113300" y="3941550"/>
            <a:ext cx="1597674" cy="383442"/>
          </a:xfrm>
          <a:prstGeom prst="rect">
            <a:avLst/>
          </a:prstGeom>
          <a:noFill/>
          <a:ln>
            <a:noFill/>
          </a:ln>
        </p:spPr>
      </p:pic>
      <p:pic>
        <p:nvPicPr>
          <p:cNvPr id="184" name="Google Shape;184;p24"/>
          <p:cNvPicPr preferRelativeResize="0"/>
          <p:nvPr/>
        </p:nvPicPr>
        <p:blipFill>
          <a:blip r:embed="rId7">
            <a:alphaModFix/>
          </a:blip>
          <a:stretch>
            <a:fillRect/>
          </a:stretch>
        </p:blipFill>
        <p:spPr>
          <a:xfrm>
            <a:off x="5707925" y="2793875"/>
            <a:ext cx="1277375" cy="127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5"/>
          <p:cNvPicPr preferRelativeResize="0"/>
          <p:nvPr/>
        </p:nvPicPr>
        <p:blipFill rotWithShape="1">
          <a:blip r:embed="rId3">
            <a:alphaModFix/>
          </a:blip>
          <a:srcRect b="0" l="0" r="6794" t="0"/>
          <a:stretch/>
        </p:blipFill>
        <p:spPr>
          <a:xfrm>
            <a:off x="178675" y="203800"/>
            <a:ext cx="6958401" cy="3675525"/>
          </a:xfrm>
          <a:prstGeom prst="rect">
            <a:avLst/>
          </a:prstGeom>
          <a:noFill/>
          <a:ln cap="flat" cmpd="sng" w="19050">
            <a:solidFill>
              <a:schemeClr val="accent1"/>
            </a:solidFill>
            <a:prstDash val="solid"/>
            <a:round/>
            <a:headEnd len="sm" w="sm" type="none"/>
            <a:tailEnd len="sm" w="sm" type="none"/>
          </a:ln>
        </p:spPr>
      </p:pic>
      <p:pic>
        <p:nvPicPr>
          <p:cNvPr id="190" name="Google Shape;190;p25"/>
          <p:cNvPicPr preferRelativeResize="0"/>
          <p:nvPr/>
        </p:nvPicPr>
        <p:blipFill>
          <a:blip r:embed="rId4">
            <a:alphaModFix/>
          </a:blip>
          <a:stretch>
            <a:fillRect/>
          </a:stretch>
        </p:blipFill>
        <p:spPr>
          <a:xfrm>
            <a:off x="7199075" y="1640613"/>
            <a:ext cx="1437100" cy="801900"/>
          </a:xfrm>
          <a:prstGeom prst="rect">
            <a:avLst/>
          </a:prstGeom>
          <a:noFill/>
          <a:ln>
            <a:noFill/>
          </a:ln>
        </p:spPr>
      </p:pic>
      <p:sp>
        <p:nvSpPr>
          <p:cNvPr id="191" name="Google Shape;191;p25"/>
          <p:cNvSpPr/>
          <p:nvPr/>
        </p:nvSpPr>
        <p:spPr>
          <a:xfrm>
            <a:off x="855175" y="4026200"/>
            <a:ext cx="4809000" cy="8019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dk2"/>
              </a:solidFill>
              <a:latin typeface="Roboto"/>
              <a:ea typeface="Roboto"/>
              <a:cs typeface="Roboto"/>
              <a:sym typeface="Roboto"/>
            </a:endParaRPr>
          </a:p>
          <a:p>
            <a:pPr indent="0" lvl="0" marL="0" rtl="0" algn="ctr">
              <a:spcBef>
                <a:spcPts val="0"/>
              </a:spcBef>
              <a:spcAft>
                <a:spcPts val="0"/>
              </a:spcAft>
              <a:buNone/>
            </a:pPr>
            <a:r>
              <a:rPr lang="en" sz="1600">
                <a:solidFill>
                  <a:schemeClr val="dk2"/>
                </a:solidFill>
                <a:latin typeface="Roboto"/>
                <a:ea typeface="Roboto"/>
                <a:cs typeface="Roboto"/>
                <a:sym typeface="Roboto"/>
              </a:rPr>
              <a:t>Pie Chart depicting Percentage of </a:t>
            </a:r>
            <a:r>
              <a:rPr b="1" lang="en" sz="1600">
                <a:solidFill>
                  <a:srgbClr val="00FF00"/>
                </a:solidFill>
                <a:latin typeface="Roboto"/>
                <a:ea typeface="Roboto"/>
                <a:cs typeface="Roboto"/>
                <a:sym typeface="Roboto"/>
              </a:rPr>
              <a:t>Positive </a:t>
            </a:r>
            <a:r>
              <a:rPr lang="en" sz="1600">
                <a:solidFill>
                  <a:schemeClr val="dk2"/>
                </a:solidFill>
                <a:latin typeface="Roboto"/>
                <a:ea typeface="Roboto"/>
                <a:cs typeface="Roboto"/>
                <a:sym typeface="Roboto"/>
              </a:rPr>
              <a:t>and </a:t>
            </a:r>
            <a:r>
              <a:rPr b="1" lang="en" sz="1600">
                <a:solidFill>
                  <a:srgbClr val="FF0000"/>
                </a:solidFill>
                <a:latin typeface="Roboto"/>
                <a:ea typeface="Roboto"/>
                <a:cs typeface="Roboto"/>
                <a:sym typeface="Roboto"/>
              </a:rPr>
              <a:t>Negative </a:t>
            </a:r>
            <a:r>
              <a:rPr lang="en" sz="1600">
                <a:solidFill>
                  <a:schemeClr val="dk2"/>
                </a:solidFill>
                <a:latin typeface="Roboto"/>
                <a:ea typeface="Roboto"/>
                <a:cs typeface="Roboto"/>
                <a:sym typeface="Roboto"/>
              </a:rPr>
              <a:t>Sentiment obtained from analysing the User reviews</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6"/>
          <p:cNvPicPr preferRelativeResize="0"/>
          <p:nvPr/>
        </p:nvPicPr>
        <p:blipFill>
          <a:blip r:embed="rId3">
            <a:alphaModFix/>
          </a:blip>
          <a:stretch>
            <a:fillRect/>
          </a:stretch>
        </p:blipFill>
        <p:spPr>
          <a:xfrm>
            <a:off x="7184600" y="1621100"/>
            <a:ext cx="1437100" cy="801900"/>
          </a:xfrm>
          <a:prstGeom prst="rect">
            <a:avLst/>
          </a:prstGeom>
          <a:noFill/>
          <a:ln>
            <a:noFill/>
          </a:ln>
        </p:spPr>
      </p:pic>
      <p:sp>
        <p:nvSpPr>
          <p:cNvPr id="197" name="Google Shape;197;p26"/>
          <p:cNvSpPr/>
          <p:nvPr/>
        </p:nvSpPr>
        <p:spPr>
          <a:xfrm>
            <a:off x="900325" y="4026200"/>
            <a:ext cx="4809000" cy="6711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dk2"/>
              </a:solidFill>
              <a:latin typeface="Roboto"/>
              <a:ea typeface="Roboto"/>
              <a:cs typeface="Roboto"/>
              <a:sym typeface="Roboto"/>
            </a:endParaRPr>
          </a:p>
          <a:p>
            <a:pPr indent="0" lvl="0" marL="0" rtl="0" algn="ctr">
              <a:spcBef>
                <a:spcPts val="0"/>
              </a:spcBef>
              <a:spcAft>
                <a:spcPts val="0"/>
              </a:spcAft>
              <a:buNone/>
            </a:pPr>
            <a:r>
              <a:rPr lang="en" sz="1600">
                <a:solidFill>
                  <a:schemeClr val="dk2"/>
                </a:solidFill>
                <a:latin typeface="Roboto"/>
                <a:ea typeface="Roboto"/>
                <a:cs typeface="Roboto"/>
                <a:sym typeface="Roboto"/>
              </a:rPr>
              <a:t>3-D Bar chart to visualize the overall customer rating of products</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pic>
        <p:nvPicPr>
          <p:cNvPr id="198" name="Google Shape;198;p26"/>
          <p:cNvPicPr preferRelativeResize="0"/>
          <p:nvPr/>
        </p:nvPicPr>
        <p:blipFill>
          <a:blip r:embed="rId4">
            <a:alphaModFix/>
          </a:blip>
          <a:stretch>
            <a:fillRect/>
          </a:stretch>
        </p:blipFill>
        <p:spPr>
          <a:xfrm>
            <a:off x="164800" y="115225"/>
            <a:ext cx="6945700" cy="3813675"/>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p:nvPr/>
        </p:nvSpPr>
        <p:spPr>
          <a:xfrm>
            <a:off x="5788000" y="1961400"/>
            <a:ext cx="2540700" cy="12207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2"/>
                </a:solidFill>
                <a:latin typeface="Roboto"/>
                <a:ea typeface="Roboto"/>
                <a:cs typeface="Roboto"/>
                <a:sym typeface="Roboto"/>
              </a:rPr>
              <a:t>Treemap to visualize the T</a:t>
            </a:r>
            <a:r>
              <a:rPr b="1" lang="en" sz="1600">
                <a:solidFill>
                  <a:schemeClr val="dk2"/>
                </a:solidFill>
                <a:latin typeface="Roboto"/>
                <a:ea typeface="Roboto"/>
                <a:cs typeface="Roboto"/>
                <a:sym typeface="Roboto"/>
              </a:rPr>
              <a:t>op 10 brands</a:t>
            </a:r>
            <a:r>
              <a:rPr lang="en" sz="1600">
                <a:solidFill>
                  <a:schemeClr val="dk2"/>
                </a:solidFill>
                <a:latin typeface="Roboto"/>
                <a:ea typeface="Roboto"/>
                <a:cs typeface="Roboto"/>
                <a:sym typeface="Roboto"/>
              </a:rPr>
              <a:t> by </a:t>
            </a:r>
            <a:r>
              <a:rPr b="1" lang="en" sz="1600">
                <a:solidFill>
                  <a:schemeClr val="dk2"/>
                </a:solidFill>
                <a:latin typeface="Roboto"/>
                <a:ea typeface="Roboto"/>
                <a:cs typeface="Roboto"/>
                <a:sym typeface="Roboto"/>
              </a:rPr>
              <a:t>Product Count</a:t>
            </a:r>
            <a:endParaRPr b="1" sz="1600">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endParaRPr>
          </a:p>
        </p:txBody>
      </p:sp>
      <p:pic>
        <p:nvPicPr>
          <p:cNvPr id="204" name="Google Shape;204;p27"/>
          <p:cNvPicPr preferRelativeResize="0"/>
          <p:nvPr/>
        </p:nvPicPr>
        <p:blipFill rotWithShape="1">
          <a:blip r:embed="rId3">
            <a:alphaModFix/>
          </a:blip>
          <a:srcRect b="0" l="0" r="17992" t="0"/>
          <a:stretch/>
        </p:blipFill>
        <p:spPr>
          <a:xfrm>
            <a:off x="338300" y="78025"/>
            <a:ext cx="5251375" cy="4757701"/>
          </a:xfrm>
          <a:prstGeom prst="rect">
            <a:avLst/>
          </a:prstGeom>
          <a:noFill/>
          <a:ln cap="flat" cmpd="sng" w="19050">
            <a:solidFill>
              <a:schemeClr val="accent1"/>
            </a:solidFill>
            <a:prstDash val="solid"/>
            <a:round/>
            <a:headEnd len="sm" w="sm" type="none"/>
            <a:tailEnd len="sm" w="sm" type="none"/>
          </a:ln>
        </p:spPr>
      </p:pic>
      <p:pic>
        <p:nvPicPr>
          <p:cNvPr id="205" name="Google Shape;205;p27"/>
          <p:cNvPicPr preferRelativeResize="0"/>
          <p:nvPr/>
        </p:nvPicPr>
        <p:blipFill>
          <a:blip r:embed="rId4">
            <a:alphaModFix/>
          </a:blip>
          <a:stretch>
            <a:fillRect/>
          </a:stretch>
        </p:blipFill>
        <p:spPr>
          <a:xfrm>
            <a:off x="5662638" y="78025"/>
            <a:ext cx="1062225" cy="106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p:nvPr/>
        </p:nvSpPr>
        <p:spPr>
          <a:xfrm>
            <a:off x="6606000" y="1656450"/>
            <a:ext cx="2330100" cy="13677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chemeClr val="dk2"/>
                </a:solidFill>
                <a:latin typeface="Roboto"/>
                <a:ea typeface="Roboto"/>
                <a:cs typeface="Roboto"/>
                <a:sym typeface="Roboto"/>
              </a:rPr>
              <a:t>Treemap to visualize </a:t>
            </a:r>
            <a:r>
              <a:rPr b="1" lang="en" sz="1600">
                <a:solidFill>
                  <a:schemeClr val="dk2"/>
                </a:solidFill>
                <a:latin typeface="Roboto"/>
                <a:ea typeface="Roboto"/>
                <a:cs typeface="Roboto"/>
                <a:sym typeface="Roboto"/>
              </a:rPr>
              <a:t>Top 10</a:t>
            </a:r>
            <a:r>
              <a:rPr lang="en" sz="1600">
                <a:solidFill>
                  <a:schemeClr val="dk2"/>
                </a:solidFill>
                <a:latin typeface="Roboto"/>
                <a:ea typeface="Roboto"/>
                <a:cs typeface="Roboto"/>
                <a:sym typeface="Roboto"/>
              </a:rPr>
              <a:t> </a:t>
            </a:r>
            <a:r>
              <a:rPr b="1" lang="en" sz="1600">
                <a:solidFill>
                  <a:schemeClr val="dk2"/>
                </a:solidFill>
                <a:latin typeface="Roboto"/>
                <a:ea typeface="Roboto"/>
                <a:cs typeface="Roboto"/>
                <a:sym typeface="Roboto"/>
              </a:rPr>
              <a:t>most reviewed category</a:t>
            </a:r>
            <a:r>
              <a:rPr lang="en" sz="1600">
                <a:solidFill>
                  <a:schemeClr val="dk2"/>
                </a:solidFill>
                <a:latin typeface="Roboto"/>
                <a:ea typeface="Roboto"/>
                <a:cs typeface="Roboto"/>
                <a:sym typeface="Roboto"/>
              </a:rPr>
              <a:t> of appliances</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endParaRPr>
          </a:p>
        </p:txBody>
      </p:sp>
      <p:pic>
        <p:nvPicPr>
          <p:cNvPr id="211" name="Google Shape;211;p28"/>
          <p:cNvPicPr preferRelativeResize="0"/>
          <p:nvPr/>
        </p:nvPicPr>
        <p:blipFill>
          <a:blip r:embed="rId3">
            <a:alphaModFix/>
          </a:blip>
          <a:stretch>
            <a:fillRect/>
          </a:stretch>
        </p:blipFill>
        <p:spPr>
          <a:xfrm>
            <a:off x="6508700" y="187725"/>
            <a:ext cx="1062225" cy="1062225"/>
          </a:xfrm>
          <a:prstGeom prst="rect">
            <a:avLst/>
          </a:prstGeom>
          <a:noFill/>
          <a:ln>
            <a:noFill/>
          </a:ln>
        </p:spPr>
      </p:pic>
      <p:pic>
        <p:nvPicPr>
          <p:cNvPr id="212" name="Google Shape;212;p28"/>
          <p:cNvPicPr preferRelativeResize="0"/>
          <p:nvPr/>
        </p:nvPicPr>
        <p:blipFill rotWithShape="1">
          <a:blip r:embed="rId4">
            <a:alphaModFix/>
          </a:blip>
          <a:srcRect b="0" l="0" r="16888" t="0"/>
          <a:stretch/>
        </p:blipFill>
        <p:spPr>
          <a:xfrm>
            <a:off x="224925" y="187737"/>
            <a:ext cx="6230500" cy="4251126"/>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9"/>
          <p:cNvPicPr preferRelativeResize="0"/>
          <p:nvPr/>
        </p:nvPicPr>
        <p:blipFill>
          <a:blip r:embed="rId3">
            <a:alphaModFix/>
          </a:blip>
          <a:stretch>
            <a:fillRect/>
          </a:stretch>
        </p:blipFill>
        <p:spPr>
          <a:xfrm>
            <a:off x="7372800" y="0"/>
            <a:ext cx="1101225" cy="872925"/>
          </a:xfrm>
          <a:prstGeom prst="rect">
            <a:avLst/>
          </a:prstGeom>
          <a:noFill/>
          <a:ln>
            <a:noFill/>
          </a:ln>
        </p:spPr>
      </p:pic>
      <p:pic>
        <p:nvPicPr>
          <p:cNvPr id="218" name="Google Shape;218;p29"/>
          <p:cNvPicPr preferRelativeResize="0"/>
          <p:nvPr/>
        </p:nvPicPr>
        <p:blipFill>
          <a:blip r:embed="rId4">
            <a:alphaModFix/>
          </a:blip>
          <a:stretch>
            <a:fillRect/>
          </a:stretch>
        </p:blipFill>
        <p:spPr>
          <a:xfrm>
            <a:off x="152400" y="152400"/>
            <a:ext cx="7122875" cy="2506650"/>
          </a:xfrm>
          <a:prstGeom prst="rect">
            <a:avLst/>
          </a:prstGeom>
          <a:noFill/>
          <a:ln cap="flat" cmpd="sng" w="19050">
            <a:solidFill>
              <a:schemeClr val="accent1"/>
            </a:solidFill>
            <a:prstDash val="solid"/>
            <a:round/>
            <a:headEnd len="sm" w="sm" type="none"/>
            <a:tailEnd len="sm" w="sm" type="none"/>
          </a:ln>
        </p:spPr>
      </p:pic>
      <p:pic>
        <p:nvPicPr>
          <p:cNvPr id="219" name="Google Shape;219;p29"/>
          <p:cNvPicPr preferRelativeResize="0"/>
          <p:nvPr/>
        </p:nvPicPr>
        <p:blipFill>
          <a:blip r:embed="rId5">
            <a:alphaModFix/>
          </a:blip>
          <a:stretch>
            <a:fillRect/>
          </a:stretch>
        </p:blipFill>
        <p:spPr>
          <a:xfrm>
            <a:off x="152400" y="2726175"/>
            <a:ext cx="5269125" cy="2139375"/>
          </a:xfrm>
          <a:prstGeom prst="rect">
            <a:avLst/>
          </a:prstGeom>
          <a:noFill/>
          <a:ln cap="flat" cmpd="sng" w="19050">
            <a:solidFill>
              <a:schemeClr val="accent1"/>
            </a:solidFill>
            <a:prstDash val="solid"/>
            <a:round/>
            <a:headEnd len="sm" w="sm" type="none"/>
            <a:tailEnd len="sm" w="sm" type="none"/>
          </a:ln>
        </p:spPr>
      </p:pic>
      <p:sp>
        <p:nvSpPr>
          <p:cNvPr id="220" name="Google Shape;220;p29"/>
          <p:cNvSpPr/>
          <p:nvPr/>
        </p:nvSpPr>
        <p:spPr>
          <a:xfrm>
            <a:off x="7414175" y="693000"/>
            <a:ext cx="1704000" cy="23064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Directed network graph to show relationship between a  base product and the corresponding recommended products.</a:t>
            </a:r>
            <a:endParaRPr sz="1500"/>
          </a:p>
        </p:txBody>
      </p:sp>
      <p:sp>
        <p:nvSpPr>
          <p:cNvPr id="221" name="Google Shape;221;p29"/>
          <p:cNvSpPr/>
          <p:nvPr/>
        </p:nvSpPr>
        <p:spPr>
          <a:xfrm>
            <a:off x="5509900" y="2726175"/>
            <a:ext cx="1815900" cy="11778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E.g. - Product:Universal Metal Industries Range Hood Grease Filter.</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Recommended:Broan BP58 Non-Ducted Charcoal Replacement Filter Pads for Range Hood</a:t>
            </a:r>
            <a:endParaRPr sz="10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227" name="Google Shape;22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a:t>Disentangling big data to gain more meaning. Eg.: detect sarcasm accurately to circumvent spurious analysis.</a:t>
            </a:r>
            <a:endParaRPr/>
          </a:p>
          <a:p>
            <a:pPr indent="-342900" lvl="0" marL="457200" rtl="0" algn="just">
              <a:spcBef>
                <a:spcPts val="0"/>
              </a:spcBef>
              <a:spcAft>
                <a:spcPts val="0"/>
              </a:spcAft>
              <a:buSzPts val="1800"/>
              <a:buChar char="●"/>
            </a:pPr>
            <a:r>
              <a:rPr lang="en"/>
              <a:t>Visualize and track how useful our recommendations have been, and consequently provide better recommendations based on that.</a:t>
            </a:r>
            <a:endParaRPr/>
          </a:p>
          <a:p>
            <a:pPr indent="-342900" lvl="0" marL="457200" rtl="0" algn="just">
              <a:spcBef>
                <a:spcPts val="0"/>
              </a:spcBef>
              <a:spcAft>
                <a:spcPts val="0"/>
              </a:spcAft>
              <a:buSzPts val="1800"/>
              <a:buChar char="●"/>
            </a:pPr>
            <a:r>
              <a:rPr lang="en"/>
              <a:t>Exploratory Data Analytics can be performed on the initial dataset to curate it, if we collect raw data ourselves.</a:t>
            </a:r>
            <a:endParaRPr/>
          </a:p>
          <a:p>
            <a:pPr indent="-342900" lvl="0" marL="457200" rtl="0" algn="just">
              <a:spcBef>
                <a:spcPts val="0"/>
              </a:spcBef>
              <a:spcAft>
                <a:spcPts val="0"/>
              </a:spcAft>
              <a:buSzPts val="1800"/>
              <a:buChar char="●"/>
            </a:pPr>
            <a:r>
              <a:rPr lang="en"/>
              <a:t>Collecting opinions on the web will still require processing that can filter out un-opinionated user-generated content and also to test the trustworthiness of the opinion and its source.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type="ctrTitle"/>
          </p:nvPr>
        </p:nvSpPr>
        <p:spPr>
          <a:xfrm>
            <a:off x="635275" y="25717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Thank You!</a:t>
            </a:r>
            <a:endParaRPr sz="5000"/>
          </a:p>
          <a:p>
            <a:pPr indent="0" lvl="0" marL="0" rtl="0" algn="l">
              <a:spcBef>
                <a:spcPts val="0"/>
              </a:spcBef>
              <a:spcAft>
                <a:spcPts val="0"/>
              </a:spcAft>
              <a:buNone/>
            </a:pPr>
            <a:r>
              <a:rPr lang="en" sz="5000"/>
              <a:t>Any Questions?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We present a pipeline suitable for big data and showcase the framework on an example of sentiment analysis as a machine learning task. We use the Amazon Appliances Review Dataset (</a:t>
            </a:r>
            <a:r>
              <a:rPr lang="en" sz="1200" u="sng">
                <a:solidFill>
                  <a:schemeClr val="accent2"/>
                </a:solidFill>
                <a:latin typeface="Arial"/>
                <a:ea typeface="Arial"/>
                <a:cs typeface="Arial"/>
                <a:sym typeface="Arial"/>
                <a:hlinkClick r:id="rId3"/>
              </a:rPr>
              <a:t>http://deepyeti.ucsd.edu/jianmo/amazon/index.html</a:t>
            </a:r>
            <a:r>
              <a:rPr lang="en"/>
              <a:t>) and do much of our pre-processing using the MapReduce framework. We present a dashboard-based front-end, through which we will demo the CRUD operations and present our results from the algorithms that we applied on the data. We conclude our work by reporting some visualizations engendered from our analysis, and delineate a future line of work.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CRUD Operations</a:t>
            </a:r>
            <a:endParaRPr/>
          </a:p>
        </p:txBody>
      </p:sp>
      <p:sp>
        <p:nvSpPr>
          <p:cNvPr id="98" name="Google Shape;98;p15"/>
          <p:cNvSpPr/>
          <p:nvPr/>
        </p:nvSpPr>
        <p:spPr>
          <a:xfrm>
            <a:off x="7101750" y="1422113"/>
            <a:ext cx="1078200" cy="818100"/>
          </a:xfrm>
          <a:prstGeom prst="roundRect">
            <a:avLst>
              <a:gd fmla="val 16667" name="adj"/>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CRUD</a:t>
            </a:r>
            <a:endParaRPr b="1">
              <a:latin typeface="Roboto"/>
              <a:ea typeface="Roboto"/>
              <a:cs typeface="Roboto"/>
              <a:sym typeface="Roboto"/>
            </a:endParaRPr>
          </a:p>
        </p:txBody>
      </p:sp>
      <p:sp>
        <p:nvSpPr>
          <p:cNvPr id="99" name="Google Shape;99;p15"/>
          <p:cNvSpPr/>
          <p:nvPr/>
        </p:nvSpPr>
        <p:spPr>
          <a:xfrm>
            <a:off x="6333200" y="2903288"/>
            <a:ext cx="1078200" cy="818100"/>
          </a:xfrm>
          <a:prstGeom prst="roundRect">
            <a:avLst>
              <a:gd fmla="val 16667" name="adj"/>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Product/ Review</a:t>
            </a:r>
            <a:endParaRPr b="1">
              <a:latin typeface="Roboto"/>
              <a:ea typeface="Roboto"/>
              <a:cs typeface="Roboto"/>
              <a:sym typeface="Roboto"/>
            </a:endParaRPr>
          </a:p>
        </p:txBody>
      </p:sp>
      <p:sp>
        <p:nvSpPr>
          <p:cNvPr id="100" name="Google Shape;100;p15"/>
          <p:cNvSpPr/>
          <p:nvPr/>
        </p:nvSpPr>
        <p:spPr>
          <a:xfrm>
            <a:off x="7867500" y="2903288"/>
            <a:ext cx="1078200" cy="818100"/>
          </a:xfrm>
          <a:prstGeom prst="roundRect">
            <a:avLst>
              <a:gd fmla="val 16667" name="adj"/>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User</a:t>
            </a:r>
            <a:endParaRPr/>
          </a:p>
        </p:txBody>
      </p:sp>
      <p:cxnSp>
        <p:nvCxnSpPr>
          <p:cNvPr id="101" name="Google Shape;101;p15"/>
          <p:cNvCxnSpPr>
            <a:stCxn id="98" idx="2"/>
            <a:endCxn id="100" idx="0"/>
          </p:cNvCxnSpPr>
          <p:nvPr/>
        </p:nvCxnSpPr>
        <p:spPr>
          <a:xfrm>
            <a:off x="7640850" y="2240213"/>
            <a:ext cx="765900" cy="6630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5"/>
          <p:cNvCxnSpPr>
            <a:stCxn id="98" idx="2"/>
            <a:endCxn id="99" idx="0"/>
          </p:cNvCxnSpPr>
          <p:nvPr/>
        </p:nvCxnSpPr>
        <p:spPr>
          <a:xfrm flipH="1">
            <a:off x="6872250" y="2240213"/>
            <a:ext cx="768600" cy="663000"/>
          </a:xfrm>
          <a:prstGeom prst="straightConnector1">
            <a:avLst/>
          </a:prstGeom>
          <a:noFill/>
          <a:ln cap="flat" cmpd="sng" w="9525">
            <a:solidFill>
              <a:schemeClr val="dk2"/>
            </a:solidFill>
            <a:prstDash val="solid"/>
            <a:round/>
            <a:headEnd len="med" w="med" type="none"/>
            <a:tailEnd len="med" w="med" type="none"/>
          </a:ln>
        </p:spPr>
      </p:cxnSp>
      <p:pic>
        <p:nvPicPr>
          <p:cNvPr id="103" name="Google Shape;103;p15"/>
          <p:cNvPicPr preferRelativeResize="0"/>
          <p:nvPr/>
        </p:nvPicPr>
        <p:blipFill>
          <a:blip r:embed="rId3">
            <a:alphaModFix/>
          </a:blip>
          <a:stretch>
            <a:fillRect/>
          </a:stretch>
        </p:blipFill>
        <p:spPr>
          <a:xfrm>
            <a:off x="258800" y="1073325"/>
            <a:ext cx="5842901" cy="3620375"/>
          </a:xfrm>
          <a:prstGeom prst="rect">
            <a:avLst/>
          </a:prstGeom>
          <a:noFill/>
          <a:ln cap="flat" cmpd="sng" w="19050">
            <a:solidFill>
              <a:schemeClr val="accent1"/>
            </a:solidFill>
            <a:prstDash val="solid"/>
            <a:round/>
            <a:headEnd len="sm" w="sm" type="none"/>
            <a:tailEnd len="sm" w="sm" type="none"/>
          </a:ln>
        </p:spPr>
      </p:pic>
      <p:pic>
        <p:nvPicPr>
          <p:cNvPr id="104" name="Google Shape;104;p15"/>
          <p:cNvPicPr preferRelativeResize="0"/>
          <p:nvPr/>
        </p:nvPicPr>
        <p:blipFill>
          <a:blip r:embed="rId4">
            <a:alphaModFix/>
          </a:blip>
          <a:stretch>
            <a:fillRect/>
          </a:stretch>
        </p:blipFill>
        <p:spPr>
          <a:xfrm>
            <a:off x="6101700" y="249200"/>
            <a:ext cx="768600" cy="768600"/>
          </a:xfrm>
          <a:prstGeom prst="rect">
            <a:avLst/>
          </a:prstGeom>
          <a:noFill/>
          <a:ln>
            <a:noFill/>
          </a:ln>
        </p:spPr>
      </p:pic>
      <p:pic>
        <p:nvPicPr>
          <p:cNvPr id="105" name="Google Shape;105;p15"/>
          <p:cNvPicPr preferRelativeResize="0"/>
          <p:nvPr/>
        </p:nvPicPr>
        <p:blipFill>
          <a:blip r:embed="rId5">
            <a:alphaModFix/>
          </a:blip>
          <a:stretch>
            <a:fillRect/>
          </a:stretch>
        </p:blipFill>
        <p:spPr>
          <a:xfrm>
            <a:off x="6983500" y="302000"/>
            <a:ext cx="884000" cy="66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profile facilitated by CRUD</a:t>
            </a:r>
            <a:endParaRPr/>
          </a:p>
        </p:txBody>
      </p:sp>
      <p:pic>
        <p:nvPicPr>
          <p:cNvPr id="111" name="Google Shape;111;p16"/>
          <p:cNvPicPr preferRelativeResize="0"/>
          <p:nvPr/>
        </p:nvPicPr>
        <p:blipFill>
          <a:blip r:embed="rId3">
            <a:alphaModFix/>
          </a:blip>
          <a:stretch>
            <a:fillRect/>
          </a:stretch>
        </p:blipFill>
        <p:spPr>
          <a:xfrm>
            <a:off x="263350" y="1051125"/>
            <a:ext cx="6021924" cy="3696501"/>
          </a:xfrm>
          <a:prstGeom prst="rect">
            <a:avLst/>
          </a:prstGeom>
          <a:noFill/>
          <a:ln cap="flat" cmpd="sng" w="19050">
            <a:solidFill>
              <a:schemeClr val="accent1"/>
            </a:solidFill>
            <a:prstDash val="solid"/>
            <a:round/>
            <a:headEnd len="sm" w="sm" type="none"/>
            <a:tailEnd len="sm" w="sm" type="none"/>
          </a:ln>
        </p:spPr>
      </p:pic>
      <p:sp>
        <p:nvSpPr>
          <p:cNvPr id="112" name="Google Shape;112;p16"/>
          <p:cNvSpPr/>
          <p:nvPr/>
        </p:nvSpPr>
        <p:spPr>
          <a:xfrm>
            <a:off x="6395300" y="2367298"/>
            <a:ext cx="2069700" cy="14376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Once the new user is inserted into database, he/she can view and/or update his/her profile.</a:t>
            </a:r>
            <a:endParaRPr b="1">
              <a:latin typeface="Roboto"/>
              <a:ea typeface="Roboto"/>
              <a:cs typeface="Roboto"/>
              <a:sym typeface="Roboto"/>
            </a:endParaRPr>
          </a:p>
        </p:txBody>
      </p:sp>
      <p:pic>
        <p:nvPicPr>
          <p:cNvPr id="113" name="Google Shape;113;p16"/>
          <p:cNvPicPr preferRelativeResize="0"/>
          <p:nvPr/>
        </p:nvPicPr>
        <p:blipFill>
          <a:blip r:embed="rId4">
            <a:alphaModFix/>
          </a:blip>
          <a:stretch>
            <a:fillRect/>
          </a:stretch>
        </p:blipFill>
        <p:spPr>
          <a:xfrm>
            <a:off x="6361475" y="1051125"/>
            <a:ext cx="768600" cy="768600"/>
          </a:xfrm>
          <a:prstGeom prst="rect">
            <a:avLst/>
          </a:prstGeom>
          <a:noFill/>
          <a:ln>
            <a:noFill/>
          </a:ln>
        </p:spPr>
      </p:pic>
      <p:pic>
        <p:nvPicPr>
          <p:cNvPr id="114" name="Google Shape;114;p16"/>
          <p:cNvPicPr preferRelativeResize="0"/>
          <p:nvPr/>
        </p:nvPicPr>
        <p:blipFill>
          <a:blip r:embed="rId5">
            <a:alphaModFix/>
          </a:blip>
          <a:stretch>
            <a:fillRect/>
          </a:stretch>
        </p:blipFill>
        <p:spPr>
          <a:xfrm>
            <a:off x="7243275" y="1103925"/>
            <a:ext cx="884000" cy="66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new Products</a:t>
            </a:r>
            <a:endParaRPr/>
          </a:p>
        </p:txBody>
      </p:sp>
      <p:pic>
        <p:nvPicPr>
          <p:cNvPr id="120" name="Google Shape;120;p17"/>
          <p:cNvPicPr preferRelativeResize="0"/>
          <p:nvPr/>
        </p:nvPicPr>
        <p:blipFill rotWithShape="1">
          <a:blip r:embed="rId3">
            <a:alphaModFix/>
          </a:blip>
          <a:srcRect b="0" l="4204" r="4204" t="0"/>
          <a:stretch/>
        </p:blipFill>
        <p:spPr>
          <a:xfrm>
            <a:off x="263350" y="1051125"/>
            <a:ext cx="6021926" cy="3696501"/>
          </a:xfrm>
          <a:prstGeom prst="rect">
            <a:avLst/>
          </a:prstGeom>
          <a:noFill/>
          <a:ln cap="flat" cmpd="sng" w="19050">
            <a:solidFill>
              <a:schemeClr val="accent1"/>
            </a:solidFill>
            <a:prstDash val="solid"/>
            <a:round/>
            <a:headEnd len="sm" w="sm" type="none"/>
            <a:tailEnd len="sm" w="sm" type="none"/>
          </a:ln>
        </p:spPr>
      </p:pic>
      <p:sp>
        <p:nvSpPr>
          <p:cNvPr id="121" name="Google Shape;121;p17"/>
          <p:cNvSpPr/>
          <p:nvPr/>
        </p:nvSpPr>
        <p:spPr>
          <a:xfrm>
            <a:off x="6420100" y="2180573"/>
            <a:ext cx="2069700" cy="14376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Users can add new products by filling up the forms, after submission user will be directed to the product page.</a:t>
            </a:r>
            <a:endParaRPr b="1">
              <a:latin typeface="Roboto"/>
              <a:ea typeface="Roboto"/>
              <a:cs typeface="Roboto"/>
              <a:sym typeface="Roboto"/>
            </a:endParaRPr>
          </a:p>
        </p:txBody>
      </p:sp>
      <p:pic>
        <p:nvPicPr>
          <p:cNvPr id="122" name="Google Shape;122;p17"/>
          <p:cNvPicPr preferRelativeResize="0"/>
          <p:nvPr/>
        </p:nvPicPr>
        <p:blipFill>
          <a:blip r:embed="rId4">
            <a:alphaModFix/>
          </a:blip>
          <a:stretch>
            <a:fillRect/>
          </a:stretch>
        </p:blipFill>
        <p:spPr>
          <a:xfrm>
            <a:off x="6361475" y="1051125"/>
            <a:ext cx="768600" cy="768600"/>
          </a:xfrm>
          <a:prstGeom prst="rect">
            <a:avLst/>
          </a:prstGeom>
          <a:noFill/>
          <a:ln>
            <a:noFill/>
          </a:ln>
        </p:spPr>
      </p:pic>
      <p:pic>
        <p:nvPicPr>
          <p:cNvPr id="123" name="Google Shape;123;p17"/>
          <p:cNvPicPr preferRelativeResize="0"/>
          <p:nvPr/>
        </p:nvPicPr>
        <p:blipFill>
          <a:blip r:embed="rId5">
            <a:alphaModFix/>
          </a:blip>
          <a:stretch>
            <a:fillRect/>
          </a:stretch>
        </p:blipFill>
        <p:spPr>
          <a:xfrm>
            <a:off x="7243275" y="1103925"/>
            <a:ext cx="884000" cy="66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Comments, Deleting Products</a:t>
            </a:r>
            <a:endParaRPr/>
          </a:p>
        </p:txBody>
      </p:sp>
      <p:pic>
        <p:nvPicPr>
          <p:cNvPr id="129" name="Google Shape;129;p18"/>
          <p:cNvPicPr preferRelativeResize="0"/>
          <p:nvPr/>
        </p:nvPicPr>
        <p:blipFill rotWithShape="1">
          <a:blip r:embed="rId3">
            <a:alphaModFix/>
          </a:blip>
          <a:srcRect b="0" l="4204" r="4204" t="0"/>
          <a:stretch/>
        </p:blipFill>
        <p:spPr>
          <a:xfrm>
            <a:off x="263350" y="1051125"/>
            <a:ext cx="6021926" cy="3696501"/>
          </a:xfrm>
          <a:prstGeom prst="rect">
            <a:avLst/>
          </a:prstGeom>
          <a:noFill/>
          <a:ln cap="flat" cmpd="sng" w="19050">
            <a:solidFill>
              <a:schemeClr val="accent1"/>
            </a:solidFill>
            <a:prstDash val="solid"/>
            <a:round/>
            <a:headEnd len="sm" w="sm" type="none"/>
            <a:tailEnd len="sm" w="sm" type="none"/>
          </a:ln>
        </p:spPr>
      </p:pic>
      <p:sp>
        <p:nvSpPr>
          <p:cNvPr id="130" name="Google Shape;130;p18"/>
          <p:cNvSpPr/>
          <p:nvPr/>
        </p:nvSpPr>
        <p:spPr>
          <a:xfrm>
            <a:off x="6537400" y="1037875"/>
            <a:ext cx="2069700" cy="13761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Every product page will allow the user to add comments to the product and those comments will be listed below.</a:t>
            </a:r>
            <a:endParaRPr b="1">
              <a:latin typeface="Roboto"/>
              <a:ea typeface="Roboto"/>
              <a:cs typeface="Roboto"/>
              <a:sym typeface="Roboto"/>
            </a:endParaRPr>
          </a:p>
        </p:txBody>
      </p:sp>
      <p:sp>
        <p:nvSpPr>
          <p:cNvPr id="131" name="Google Shape;131;p18"/>
          <p:cNvSpPr/>
          <p:nvPr/>
        </p:nvSpPr>
        <p:spPr>
          <a:xfrm>
            <a:off x="6537400" y="2515625"/>
            <a:ext cx="2069700" cy="12645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Products can be deleted from the database after a small confirmation message.</a:t>
            </a:r>
            <a:endParaRPr b="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Product Values</a:t>
            </a:r>
            <a:endParaRPr/>
          </a:p>
        </p:txBody>
      </p:sp>
      <p:pic>
        <p:nvPicPr>
          <p:cNvPr id="137" name="Google Shape;137;p19"/>
          <p:cNvPicPr preferRelativeResize="0"/>
          <p:nvPr/>
        </p:nvPicPr>
        <p:blipFill rotWithShape="1">
          <a:blip r:embed="rId3">
            <a:alphaModFix/>
          </a:blip>
          <a:srcRect b="0" l="4204" r="4204" t="0"/>
          <a:stretch/>
        </p:blipFill>
        <p:spPr>
          <a:xfrm>
            <a:off x="263350" y="1051125"/>
            <a:ext cx="6021926" cy="3696501"/>
          </a:xfrm>
          <a:prstGeom prst="rect">
            <a:avLst/>
          </a:prstGeom>
          <a:noFill/>
          <a:ln cap="flat" cmpd="sng" w="19050">
            <a:solidFill>
              <a:schemeClr val="accent1"/>
            </a:solidFill>
            <a:prstDash val="solid"/>
            <a:round/>
            <a:headEnd len="sm" w="sm" type="none"/>
            <a:tailEnd len="sm" w="sm" type="none"/>
          </a:ln>
        </p:spPr>
      </p:pic>
      <p:sp>
        <p:nvSpPr>
          <p:cNvPr id="138" name="Google Shape;138;p19"/>
          <p:cNvSpPr/>
          <p:nvPr/>
        </p:nvSpPr>
        <p:spPr>
          <a:xfrm>
            <a:off x="6412750" y="2211325"/>
            <a:ext cx="2069700" cy="1376100"/>
          </a:xfrm>
          <a:prstGeom prst="roundRect">
            <a:avLst>
              <a:gd fmla="val 16667" name="adj"/>
            </a:avLst>
          </a:prstGeom>
          <a:solidFill>
            <a:srgbClr val="FFFFF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Users can update the various value fields present in the database to their liking.</a:t>
            </a:r>
            <a:endParaRPr b="1">
              <a:latin typeface="Roboto"/>
              <a:ea typeface="Roboto"/>
              <a:cs typeface="Roboto"/>
              <a:sym typeface="Roboto"/>
            </a:endParaRPr>
          </a:p>
        </p:txBody>
      </p:sp>
      <p:pic>
        <p:nvPicPr>
          <p:cNvPr id="139" name="Google Shape;139;p19"/>
          <p:cNvPicPr preferRelativeResize="0"/>
          <p:nvPr/>
        </p:nvPicPr>
        <p:blipFill>
          <a:blip r:embed="rId4">
            <a:alphaModFix/>
          </a:blip>
          <a:stretch>
            <a:fillRect/>
          </a:stretch>
        </p:blipFill>
        <p:spPr>
          <a:xfrm>
            <a:off x="6361475" y="1051125"/>
            <a:ext cx="768600" cy="768600"/>
          </a:xfrm>
          <a:prstGeom prst="rect">
            <a:avLst/>
          </a:prstGeom>
          <a:noFill/>
          <a:ln>
            <a:noFill/>
          </a:ln>
        </p:spPr>
      </p:pic>
      <p:pic>
        <p:nvPicPr>
          <p:cNvPr id="140" name="Google Shape;140;p19"/>
          <p:cNvPicPr preferRelativeResize="0"/>
          <p:nvPr/>
        </p:nvPicPr>
        <p:blipFill>
          <a:blip r:embed="rId5">
            <a:alphaModFix/>
          </a:blip>
          <a:stretch>
            <a:fillRect/>
          </a:stretch>
        </p:blipFill>
        <p:spPr>
          <a:xfrm>
            <a:off x="7243275" y="1103925"/>
            <a:ext cx="884000" cy="66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a:t>
            </a:r>
            <a:endParaRPr/>
          </a:p>
        </p:txBody>
      </p:sp>
      <p:sp>
        <p:nvSpPr>
          <p:cNvPr id="146" name="Google Shape;146;p20"/>
          <p:cNvSpPr txBox="1"/>
          <p:nvPr>
            <p:ph idx="1" type="body"/>
          </p:nvPr>
        </p:nvSpPr>
        <p:spPr>
          <a:xfrm>
            <a:off x="311700" y="1229875"/>
            <a:ext cx="67404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MapReduce component was used to query 10 highest occuring words in the user submitted review.</a:t>
            </a:r>
            <a:endParaRPr/>
          </a:p>
          <a:p>
            <a:pPr indent="-342900" lvl="0" marL="457200" rtl="0" algn="l">
              <a:spcBef>
                <a:spcPts val="0"/>
              </a:spcBef>
              <a:spcAft>
                <a:spcPts val="0"/>
              </a:spcAft>
              <a:buSzPts val="1800"/>
              <a:buChar char="●"/>
            </a:pPr>
            <a:r>
              <a:rPr lang="en"/>
              <a:t>The algorithm scanned textual data of around 602k reviews. </a:t>
            </a:r>
            <a:endParaRPr/>
          </a:p>
        </p:txBody>
      </p:sp>
      <p:pic>
        <p:nvPicPr>
          <p:cNvPr id="147" name="Google Shape;147;p20"/>
          <p:cNvPicPr preferRelativeResize="0"/>
          <p:nvPr/>
        </p:nvPicPr>
        <p:blipFill>
          <a:blip r:embed="rId3">
            <a:alphaModFix/>
          </a:blip>
          <a:stretch>
            <a:fillRect/>
          </a:stretch>
        </p:blipFill>
        <p:spPr>
          <a:xfrm>
            <a:off x="330225" y="2332750"/>
            <a:ext cx="5061626" cy="2328351"/>
          </a:xfrm>
          <a:prstGeom prst="rect">
            <a:avLst/>
          </a:prstGeom>
          <a:noFill/>
          <a:ln cap="flat" cmpd="sng" w="19050">
            <a:solidFill>
              <a:schemeClr val="accent1"/>
            </a:solidFill>
            <a:prstDash val="solid"/>
            <a:round/>
            <a:headEnd len="sm" w="sm" type="none"/>
            <a:tailEnd len="sm" w="sm" type="none"/>
          </a:ln>
        </p:spPr>
      </p:pic>
      <p:pic>
        <p:nvPicPr>
          <p:cNvPr id="148" name="Google Shape;148;p20"/>
          <p:cNvPicPr preferRelativeResize="0"/>
          <p:nvPr/>
        </p:nvPicPr>
        <p:blipFill>
          <a:blip r:embed="rId4">
            <a:alphaModFix/>
          </a:blip>
          <a:stretch>
            <a:fillRect/>
          </a:stretch>
        </p:blipFill>
        <p:spPr>
          <a:xfrm>
            <a:off x="5487099" y="2643850"/>
            <a:ext cx="3507225" cy="1840150"/>
          </a:xfrm>
          <a:prstGeom prst="rect">
            <a:avLst/>
          </a:prstGeom>
          <a:noFill/>
          <a:ln cap="flat" cmpd="sng" w="19050">
            <a:solidFill>
              <a:schemeClr val="dk2"/>
            </a:solidFill>
            <a:prstDash val="solid"/>
            <a:round/>
            <a:headEnd len="sm" w="sm" type="none"/>
            <a:tailEnd len="sm" w="sm" type="none"/>
          </a:ln>
        </p:spPr>
      </p:pic>
      <p:pic>
        <p:nvPicPr>
          <p:cNvPr id="149" name="Google Shape;149;p20"/>
          <p:cNvPicPr preferRelativeResize="0"/>
          <p:nvPr/>
        </p:nvPicPr>
        <p:blipFill>
          <a:blip r:embed="rId5">
            <a:alphaModFix/>
          </a:blip>
          <a:stretch>
            <a:fillRect/>
          </a:stretch>
        </p:blipFill>
        <p:spPr>
          <a:xfrm>
            <a:off x="8086825" y="369850"/>
            <a:ext cx="688101" cy="688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55" name="Google Shape;155;p21"/>
          <p:cNvSpPr txBox="1"/>
          <p:nvPr>
            <p:ph idx="1" type="body"/>
          </p:nvPr>
        </p:nvSpPr>
        <p:spPr>
          <a:xfrm>
            <a:off x="311700" y="1093550"/>
            <a:ext cx="74022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Phase 1 of our pipeline</a:t>
            </a:r>
            <a:r>
              <a:rPr lang="en"/>
              <a:t>: we used VADER (Valence Aware Dictionary and sEntimenter Reasoner) for sentiment analysis.</a:t>
            </a:r>
            <a:endParaRPr/>
          </a:p>
          <a:p>
            <a:pPr indent="-342900" lvl="0" marL="457200" rtl="0" algn="l">
              <a:spcBef>
                <a:spcPts val="0"/>
              </a:spcBef>
              <a:spcAft>
                <a:spcPts val="0"/>
              </a:spcAft>
              <a:buSzPts val="1800"/>
              <a:buChar char="●"/>
            </a:pPr>
            <a:r>
              <a:rPr lang="en"/>
              <a:t>VADER gives a score which is amenable to sentiment analysis</a:t>
            </a:r>
            <a:endParaRPr/>
          </a:p>
        </p:txBody>
      </p:sp>
      <p:pic>
        <p:nvPicPr>
          <p:cNvPr id="156" name="Google Shape;156;p21"/>
          <p:cNvPicPr preferRelativeResize="0"/>
          <p:nvPr/>
        </p:nvPicPr>
        <p:blipFill>
          <a:blip r:embed="rId3">
            <a:alphaModFix/>
          </a:blip>
          <a:stretch>
            <a:fillRect/>
          </a:stretch>
        </p:blipFill>
        <p:spPr>
          <a:xfrm>
            <a:off x="1078250" y="2174000"/>
            <a:ext cx="5365750" cy="2465900"/>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