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73" r:id="rId3"/>
    <p:sldId id="274" r:id="rId4"/>
    <p:sldId id="275" r:id="rId5"/>
    <p:sldId id="276" r:id="rId6"/>
    <p:sldId id="278" r:id="rId7"/>
    <p:sldId id="280" r:id="rId8"/>
    <p:sldId id="281" r:id="rId9"/>
    <p:sldId id="282" r:id="rId10"/>
    <p:sldId id="283" r:id="rId11"/>
    <p:sldId id="286" r:id="rId12"/>
    <p:sldId id="287" r:id="rId13"/>
    <p:sldId id="288" r:id="rId14"/>
    <p:sldId id="289" r:id="rId15"/>
    <p:sldId id="290" r:id="rId16"/>
    <p:sldId id="295" r:id="rId17"/>
    <p:sldId id="291" r:id="rId18"/>
    <p:sldId id="293" r:id="rId19"/>
    <p:sldId id="292" r:id="rId20"/>
    <p:sldId id="272"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6CC"/>
          </a:solidFill>
        </a:fill>
      </a:tcStyle>
    </a:wholeTbl>
    <a:band2H>
      <a:tcTxStyle/>
      <a:tcStyle>
        <a:tcBdr/>
        <a:fill>
          <a:solidFill>
            <a:srgbClr val="FCEC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94694"/>
  </p:normalViewPr>
  <p:slideViewPr>
    <p:cSldViewPr snapToGrid="0" snapToObjects="1">
      <p:cViewPr varScale="1">
        <p:scale>
          <a:sx n="80" d="100"/>
          <a:sy n="80" d="100"/>
        </p:scale>
        <p:origin x="53" y="134"/>
      </p:cViewPr>
      <p:guideLst/>
    </p:cSldViewPr>
  </p:slideViewPr>
  <p:notesTextViewPr>
    <p:cViewPr>
      <p:scale>
        <a:sx n="1" d="1"/>
        <a:sy n="1" d="1"/>
      </p:scale>
      <p:origin x="0" y="0"/>
    </p:cViewPr>
  </p:notesTextViewPr>
  <p:notesViewPr>
    <p:cSldViewPr snapToGrid="0" snapToObjects="1">
      <p:cViewPr varScale="1">
        <p:scale>
          <a:sx n="97" d="100"/>
          <a:sy n="97" d="100"/>
        </p:scale>
        <p:origin x="256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1121789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1121789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2747322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2129234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98549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2243947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3019855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1770823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3809527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312932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2664129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25350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2957224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1121789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1201711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274732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985497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177082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02"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90" cy="823914"/>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6" y="2057400"/>
            <a:ext cx="3932241" cy="3811588"/>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2" cy="4873625"/>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shoppingdashboard.s3.us-west-1.amazonaws.com/index.html"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hyperlink" Target="https://www.google.com/search?q=data+loading+from+aws+cli+unto+S3+bucket&amp;tbm=isch&amp;ved=2ahUKEwiZxee3bj7AhUSgI4IHTR0DiMQ2cCegQIABAA&amp;oq=data+loading+from+aws+cli+unto+S3+bucket&amp;gs_lcp=CgNpbWcQAzoECCMQJzoFCAAQgAQ6BAgAEB46BggAEAgQHjoHCAAQgAQQGFDrFFi6gAFglYcBaABwAHgAgAFSiAGYFJIBAjM3mAEAoAEBqgELZ3dzLXdpei1pbWfAAQE&amp;sclient=img&amp;ei=8h14Y5mEMJKAuvQPtOi5mAI&amp;bih=714&amp;biw=1536&amp;rlz=1C1CHBF_enUS912US912&amp;hl=en#imgrc=J36yJMLwnqnIAM" TargetMode="External"/><Relationship Id="rId13" Type="http://schemas.openxmlformats.org/officeDocument/2006/relationships/hyperlink" Target="https://www.shutterstock.com/search/future-work-icons" TargetMode="External"/><Relationship Id="rId3" Type="http://schemas.openxmlformats.org/officeDocument/2006/relationships/hyperlink" Target="https://www.analyticsvidhya.com/blog/2015/06/start-journey-kaggle/" TargetMode="External"/><Relationship Id="rId7" Type="http://schemas.openxmlformats.org/officeDocument/2006/relationships/hyperlink" Target="https://sigma.software/about/media/top-5-major-challenges-big-data-analytics-and-ways-tackle-them" TargetMode="External"/><Relationship Id="rId12" Type="http://schemas.openxmlformats.org/officeDocument/2006/relationships/hyperlink" Target="https://www.shutterstock.com/search/conclusions-icons"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hyperlink" Target="http://revenueconsultant.com/2016/12/12/8-incredible-tips-to-increase-sales-performance/" TargetMode="External"/><Relationship Id="rId11" Type="http://schemas.openxmlformats.org/officeDocument/2006/relationships/hyperlink" Target="draw.io" TargetMode="External"/><Relationship Id="rId5" Type="http://schemas.openxmlformats.org/officeDocument/2006/relationships/hyperlink" Target="https://jgmediallc.com/2018/11/24/e-commerce-is-the-solution-for-rowan-county-nc/" TargetMode="External"/><Relationship Id="rId10" Type="http://schemas.openxmlformats.org/officeDocument/2006/relationships/hyperlink" Target="https://www.google.com/search?q=aws+glue+etl+job+icon&amp;tbm=isch&amp;ved=2ahUKEwjm9qb_h7n7AhVbiI4IHRPDC0kQ2-cCegQIABAA&amp;oq=aws+glue+etl+icon&amp;gs_lcp=CgNpbWcQARgBMgUIABCABDIGCAAQBxAeOgQIABBDOgYIABAIEB5QuApYnBdgrChoAHAAeACAAWCIAcAFkgECMTCYAQCgAQGqAQtnd3Mtd2l6LWltZ8ABAQ&amp;sclient=img&amp;ei=Ni14Y-aDMtuQuvQPk4avyAQ&amp;bih=714&amp;biw=1519&amp;rlz=1C1CHBF_enUS912US912&amp;hl=en#imgrc=FiZ-Tg2N9vWSEM" TargetMode="External"/><Relationship Id="rId4" Type="http://schemas.openxmlformats.org/officeDocument/2006/relationships/hyperlink" Target="https://www.softcrylic.com/unleash-the-power-of-data-analytics-in-aws/" TargetMode="External"/><Relationship Id="rId9" Type="http://schemas.openxmlformats.org/officeDocument/2006/relationships/hyperlink" Target="https://www.google.com/search?q=aws+cli+images&amp;rlz=1C1CHBF_enUS912US912&amp;sxsrf=ALiCzsbMXliCPLTN_ePDeor14XpdR6eidw:1668816454519&amp;source=lnms&amp;tbm=isch&amp;sa=X&amp;ved=2ahUKEwjt493f-bj7AhUeMDQIHYd5DAsQ_AUoAXoECAEQAw&amp;biw=1536&amp;bih=714&amp;dpr=1.25#imgrc=7u79qN_DnoFTB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mkechinov/ecommerce-behavior-data-from-multi-category-store"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88;p1"/>
          <p:cNvSpPr/>
          <p:nvPr/>
        </p:nvSpPr>
        <p:spPr>
          <a:xfrm>
            <a:off x="1523999" y="0"/>
            <a:ext cx="9141716"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Calibri"/>
                <a:ea typeface="Calibri"/>
                <a:cs typeface="Calibri"/>
                <a:sym typeface="Calibri"/>
              </a:defRPr>
            </a:pPr>
            <a:endParaRPr/>
          </a:p>
        </p:txBody>
      </p:sp>
      <p:sp>
        <p:nvSpPr>
          <p:cNvPr id="113" name="Google Shape;89;p1"/>
          <p:cNvSpPr/>
          <p:nvPr/>
        </p:nvSpPr>
        <p:spPr>
          <a:xfrm>
            <a:off x="0" y="5045528"/>
            <a:ext cx="12192000" cy="1812472"/>
          </a:xfrm>
          <a:prstGeom prst="rect">
            <a:avLst/>
          </a:prstGeom>
          <a:solidFill>
            <a:schemeClr val="accent2"/>
          </a:solidFill>
          <a:ln w="12700">
            <a:miter lim="400000"/>
          </a:ln>
        </p:spPr>
        <p:txBody>
          <a:bodyPr lIns="45718" tIns="45718" rIns="45718" bIns="45718" anchor="ctr"/>
          <a:lstStyle/>
          <a:p>
            <a:pPr algn="ctr">
              <a:defRPr>
                <a:solidFill>
                  <a:srgbClr val="FFFFFF"/>
                </a:solidFill>
                <a:latin typeface="Calibri"/>
                <a:ea typeface="Calibri"/>
                <a:cs typeface="Calibri"/>
                <a:sym typeface="Calibri"/>
              </a:defRPr>
            </a:pPr>
            <a:endParaRPr/>
          </a:p>
        </p:txBody>
      </p:sp>
      <p:sp>
        <p:nvSpPr>
          <p:cNvPr id="114" name="Google Shape;90;p1"/>
          <p:cNvSpPr/>
          <p:nvPr/>
        </p:nvSpPr>
        <p:spPr>
          <a:xfrm>
            <a:off x="0" y="-279658"/>
            <a:ext cx="12192001" cy="6219828"/>
          </a:xfrm>
          <a:custGeom>
            <a:avLst/>
            <a:gdLst/>
            <a:ahLst/>
            <a:cxnLst>
              <a:cxn ang="0">
                <a:pos x="wd2" y="hd2"/>
              </a:cxn>
              <a:cxn ang="5400000">
                <a:pos x="wd2" y="hd2"/>
              </a:cxn>
              <a:cxn ang="10800000">
                <a:pos x="wd2" y="hd2"/>
              </a:cxn>
              <a:cxn ang="16200000">
                <a:pos x="wd2" y="hd2"/>
              </a:cxn>
            </a:cxnLst>
            <a:rect l="0" t="0" r="r" b="b"/>
            <a:pathLst>
              <a:path w="21600" h="21600" extrusionOk="0">
                <a:moveTo>
                  <a:pt x="12029" y="21363"/>
                </a:moveTo>
                <a:lnTo>
                  <a:pt x="12027" y="21363"/>
                </a:lnTo>
                <a:cubicBezTo>
                  <a:pt x="12027" y="21364"/>
                  <a:pt x="12027" y="21365"/>
                  <a:pt x="12027" y="21365"/>
                </a:cubicBezTo>
                <a:close/>
                <a:moveTo>
                  <a:pt x="17" y="0"/>
                </a:moveTo>
                <a:lnTo>
                  <a:pt x="21600" y="0"/>
                </a:lnTo>
                <a:lnTo>
                  <a:pt x="21600" y="17730"/>
                </a:lnTo>
                <a:lnTo>
                  <a:pt x="21599" y="17730"/>
                </a:lnTo>
                <a:lnTo>
                  <a:pt x="21600" y="18256"/>
                </a:lnTo>
                <a:lnTo>
                  <a:pt x="21368" y="18392"/>
                </a:lnTo>
                <a:cubicBezTo>
                  <a:pt x="21142" y="18518"/>
                  <a:pt x="20915" y="18638"/>
                  <a:pt x="20687" y="18752"/>
                </a:cubicBezTo>
                <a:cubicBezTo>
                  <a:pt x="19954" y="19125"/>
                  <a:pt x="19214" y="19450"/>
                  <a:pt x="18470" y="19737"/>
                </a:cubicBezTo>
                <a:cubicBezTo>
                  <a:pt x="17881" y="19963"/>
                  <a:pt x="17290" y="20166"/>
                  <a:pt x="16696" y="20345"/>
                </a:cubicBezTo>
                <a:cubicBezTo>
                  <a:pt x="16127" y="20518"/>
                  <a:pt x="15557" y="20673"/>
                  <a:pt x="14985" y="20810"/>
                </a:cubicBezTo>
                <a:cubicBezTo>
                  <a:pt x="14548" y="20915"/>
                  <a:pt x="14109" y="21004"/>
                  <a:pt x="13670" y="21088"/>
                </a:cubicBezTo>
                <a:lnTo>
                  <a:pt x="12316" y="21316"/>
                </a:lnTo>
                <a:lnTo>
                  <a:pt x="12289" y="21323"/>
                </a:lnTo>
                <a:lnTo>
                  <a:pt x="12030" y="21363"/>
                </a:lnTo>
                <a:lnTo>
                  <a:pt x="12047" y="21369"/>
                </a:lnTo>
                <a:cubicBezTo>
                  <a:pt x="12068" y="21371"/>
                  <a:pt x="12089" y="21363"/>
                  <a:pt x="12110" y="21363"/>
                </a:cubicBezTo>
                <a:cubicBezTo>
                  <a:pt x="12139" y="21363"/>
                  <a:pt x="12167" y="21354"/>
                  <a:pt x="12196" y="21353"/>
                </a:cubicBezTo>
                <a:cubicBezTo>
                  <a:pt x="12607" y="21334"/>
                  <a:pt x="13017" y="21292"/>
                  <a:pt x="13427" y="21240"/>
                </a:cubicBezTo>
                <a:cubicBezTo>
                  <a:pt x="14045" y="21162"/>
                  <a:pt x="14662" y="21064"/>
                  <a:pt x="15278" y="20938"/>
                </a:cubicBezTo>
                <a:cubicBezTo>
                  <a:pt x="15785" y="20836"/>
                  <a:pt x="16291" y="20716"/>
                  <a:pt x="16795" y="20577"/>
                </a:cubicBezTo>
                <a:cubicBezTo>
                  <a:pt x="17477" y="20388"/>
                  <a:pt x="18156" y="20163"/>
                  <a:pt x="18831" y="19902"/>
                </a:cubicBezTo>
                <a:cubicBezTo>
                  <a:pt x="19648" y="19586"/>
                  <a:pt x="20457" y="19212"/>
                  <a:pt x="21257" y="18770"/>
                </a:cubicBezTo>
                <a:lnTo>
                  <a:pt x="21600" y="18572"/>
                </a:lnTo>
                <a:lnTo>
                  <a:pt x="21600" y="18762"/>
                </a:lnTo>
                <a:lnTo>
                  <a:pt x="20957" y="19128"/>
                </a:lnTo>
                <a:cubicBezTo>
                  <a:pt x="20436" y="19405"/>
                  <a:pt x="19910" y="19651"/>
                  <a:pt x="19380" y="19873"/>
                </a:cubicBezTo>
                <a:cubicBezTo>
                  <a:pt x="18820" y="20109"/>
                  <a:pt x="18257" y="20317"/>
                  <a:pt x="17691" y="20498"/>
                </a:cubicBezTo>
                <a:cubicBezTo>
                  <a:pt x="17221" y="20649"/>
                  <a:pt x="16749" y="20784"/>
                  <a:pt x="16276" y="20901"/>
                </a:cubicBezTo>
                <a:cubicBezTo>
                  <a:pt x="15917" y="20990"/>
                  <a:pt x="15558" y="21074"/>
                  <a:pt x="15198" y="21143"/>
                </a:cubicBezTo>
                <a:lnTo>
                  <a:pt x="13933" y="21356"/>
                </a:lnTo>
                <a:cubicBezTo>
                  <a:pt x="13385" y="21434"/>
                  <a:pt x="12837" y="21496"/>
                  <a:pt x="12287" y="21535"/>
                </a:cubicBezTo>
                <a:lnTo>
                  <a:pt x="11476" y="21583"/>
                </a:lnTo>
                <a:cubicBezTo>
                  <a:pt x="11408" y="21576"/>
                  <a:pt x="11340" y="21582"/>
                  <a:pt x="11272" y="21600"/>
                </a:cubicBezTo>
                <a:lnTo>
                  <a:pt x="10731" y="21600"/>
                </a:lnTo>
                <a:lnTo>
                  <a:pt x="10591" y="21584"/>
                </a:lnTo>
                <a:lnTo>
                  <a:pt x="9328" y="21458"/>
                </a:lnTo>
                <a:cubicBezTo>
                  <a:pt x="8784" y="21415"/>
                  <a:pt x="8241" y="21344"/>
                  <a:pt x="7700" y="21242"/>
                </a:cubicBezTo>
                <a:lnTo>
                  <a:pt x="5976" y="20900"/>
                </a:lnTo>
                <a:cubicBezTo>
                  <a:pt x="5378" y="20781"/>
                  <a:pt x="4781" y="20643"/>
                  <a:pt x="4185" y="20487"/>
                </a:cubicBezTo>
                <a:cubicBezTo>
                  <a:pt x="3516" y="20313"/>
                  <a:pt x="2849" y="20112"/>
                  <a:pt x="2185" y="19885"/>
                </a:cubicBezTo>
                <a:cubicBezTo>
                  <a:pt x="1492" y="19646"/>
                  <a:pt x="804" y="19374"/>
                  <a:pt x="121" y="19052"/>
                </a:cubicBezTo>
                <a:lnTo>
                  <a:pt x="0" y="18992"/>
                </a:lnTo>
                <a:lnTo>
                  <a:pt x="0" y="18796"/>
                </a:lnTo>
                <a:lnTo>
                  <a:pt x="128" y="18861"/>
                </a:lnTo>
                <a:cubicBezTo>
                  <a:pt x="439" y="19008"/>
                  <a:pt x="751" y="19144"/>
                  <a:pt x="1064" y="19272"/>
                </a:cubicBezTo>
                <a:cubicBezTo>
                  <a:pt x="1751" y="19553"/>
                  <a:pt x="2442" y="19792"/>
                  <a:pt x="3135" y="20002"/>
                </a:cubicBezTo>
                <a:cubicBezTo>
                  <a:pt x="3636" y="20154"/>
                  <a:pt x="4138" y="20293"/>
                  <a:pt x="4630" y="20409"/>
                </a:cubicBezTo>
                <a:cubicBezTo>
                  <a:pt x="4616" y="20418"/>
                  <a:pt x="4597" y="20383"/>
                  <a:pt x="4573" y="20374"/>
                </a:cubicBezTo>
                <a:cubicBezTo>
                  <a:pt x="3698" y="20055"/>
                  <a:pt x="2831" y="19670"/>
                  <a:pt x="1971" y="19218"/>
                </a:cubicBezTo>
                <a:cubicBezTo>
                  <a:pt x="1560" y="19003"/>
                  <a:pt x="1151" y="18772"/>
                  <a:pt x="745" y="18526"/>
                </a:cubicBezTo>
                <a:lnTo>
                  <a:pt x="0" y="18043"/>
                </a:lnTo>
                <a:lnTo>
                  <a:pt x="0" y="0"/>
                </a:lnTo>
                <a:lnTo>
                  <a:pt x="17" y="0"/>
                </a:lnTo>
                <a:close/>
              </a:path>
            </a:pathLst>
          </a:custGeom>
          <a:solidFill>
            <a:srgbClr val="FFFFFF"/>
          </a:solidFill>
          <a:ln w="12700">
            <a:miter lim="400000"/>
          </a:ln>
        </p:spPr>
        <p:txBody>
          <a:bodyPr lIns="45718" tIns="45718" rIns="45718" bIns="45718" anchor="ctr"/>
          <a:lstStyle/>
          <a:p>
            <a:pPr algn="ctr">
              <a:defRPr>
                <a:solidFill>
                  <a:srgbClr val="FFFFFF"/>
                </a:solidFill>
                <a:latin typeface="Calibri"/>
                <a:ea typeface="Calibri"/>
                <a:cs typeface="Calibri"/>
                <a:sym typeface="Calibri"/>
              </a:defRPr>
            </a:pPr>
            <a:endParaRPr/>
          </a:p>
        </p:txBody>
      </p:sp>
      <p:sp>
        <p:nvSpPr>
          <p:cNvPr id="115" name="Google Shape;92;p1"/>
          <p:cNvSpPr txBox="1"/>
          <p:nvPr/>
        </p:nvSpPr>
        <p:spPr>
          <a:xfrm>
            <a:off x="578734" y="1549646"/>
            <a:ext cx="10787606" cy="954065"/>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ctr">
              <a:defRPr sz="2800">
                <a:latin typeface="Calibri Light"/>
                <a:ea typeface="Calibri Light"/>
                <a:cs typeface="Calibri Light"/>
                <a:sym typeface="Calibri Light"/>
              </a:defRPr>
            </a:lvl1pPr>
          </a:lstStyle>
          <a:p>
            <a:r>
              <a:rPr lang="en-US" b="1" dirty="0">
                <a:latin typeface="Calibri" panose="020F0502020204030204" pitchFamily="34" charset="0"/>
                <a:cs typeface="Calibri" panose="020F0502020204030204" pitchFamily="34" charset="0"/>
              </a:rPr>
              <a:t>Analyzing</a:t>
            </a:r>
            <a:r>
              <a:rPr lang="en-US" b="1" i="0" u="none" strike="noStrike" dirty="0">
                <a:solidFill>
                  <a:srgbClr val="000000"/>
                </a:solidFill>
                <a:effectLst/>
                <a:latin typeface="Calibri" panose="020F0502020204030204" pitchFamily="34" charset="0"/>
                <a:cs typeface="Calibri" panose="020F0502020204030204" pitchFamily="34" charset="0"/>
              </a:rPr>
              <a:t> consumer shopping behavior from a large multi-category online store</a:t>
            </a:r>
            <a:endParaRPr dirty="0">
              <a:latin typeface="Calibri" panose="020F0502020204030204" pitchFamily="34" charset="0"/>
              <a:cs typeface="Calibri" panose="020F0502020204030204" pitchFamily="34" charset="0"/>
            </a:endParaRPr>
          </a:p>
        </p:txBody>
      </p:sp>
      <p:sp>
        <p:nvSpPr>
          <p:cNvPr id="116" name="Google Shape;93;p1"/>
          <p:cNvSpPr txBox="1"/>
          <p:nvPr/>
        </p:nvSpPr>
        <p:spPr>
          <a:xfrm>
            <a:off x="2555800" y="3083411"/>
            <a:ext cx="7078113" cy="2554503"/>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p>
            <a:pPr algn="ctr">
              <a:defRPr sz="2000">
                <a:latin typeface="Calibri Light"/>
                <a:ea typeface="Calibri Light"/>
                <a:cs typeface="Calibri Light"/>
                <a:sym typeface="Calibri Light"/>
              </a:defRPr>
            </a:pPr>
            <a:r>
              <a:rPr dirty="0"/>
              <a:t>DATA 2</a:t>
            </a:r>
            <a:r>
              <a:rPr lang="en-US" dirty="0"/>
              <a:t>28</a:t>
            </a:r>
            <a:r>
              <a:rPr dirty="0"/>
              <a:t> – </a:t>
            </a:r>
            <a:r>
              <a:rPr lang="en-US" dirty="0"/>
              <a:t>Project</a:t>
            </a:r>
            <a:r>
              <a:rPr dirty="0"/>
              <a:t> Presentation</a:t>
            </a:r>
          </a:p>
          <a:p>
            <a:pPr algn="ctr">
              <a:defRPr sz="2000">
                <a:latin typeface="Calibri Light"/>
                <a:ea typeface="Calibri Light"/>
                <a:cs typeface="Calibri Light"/>
                <a:sym typeface="Calibri Light"/>
              </a:defRPr>
            </a:pPr>
            <a:endParaRPr dirty="0"/>
          </a:p>
          <a:p>
            <a:pPr algn="ctr">
              <a:defRPr sz="2000">
                <a:latin typeface="Calibri Light"/>
                <a:ea typeface="Calibri Light"/>
                <a:cs typeface="Calibri Light"/>
                <a:sym typeface="Calibri Light"/>
              </a:defRPr>
            </a:pPr>
            <a:r>
              <a:rPr dirty="0"/>
              <a:t>Professor: </a:t>
            </a:r>
            <a:r>
              <a:rPr lang="en-US" dirty="0"/>
              <a:t>Andrew H. Bond</a:t>
            </a:r>
            <a:endParaRPr dirty="0"/>
          </a:p>
          <a:p>
            <a:pPr algn="ctr">
              <a:defRPr sz="2000">
                <a:latin typeface="Calibri Light"/>
                <a:ea typeface="Calibri Light"/>
                <a:cs typeface="Calibri Light"/>
                <a:sym typeface="Calibri Light"/>
              </a:defRPr>
            </a:pPr>
            <a:r>
              <a:rPr dirty="0"/>
              <a:t>San Jose State University</a:t>
            </a:r>
          </a:p>
          <a:p>
            <a:pPr algn="ctr">
              <a:defRPr sz="2000">
                <a:latin typeface="Calibri Light"/>
                <a:ea typeface="Calibri Light"/>
                <a:cs typeface="Calibri Light"/>
                <a:sym typeface="Calibri Light"/>
              </a:defRPr>
            </a:pPr>
            <a:endParaRPr dirty="0"/>
          </a:p>
          <a:p>
            <a:pPr algn="ctr">
              <a:defRPr sz="2000">
                <a:latin typeface="Calibri Light"/>
                <a:ea typeface="Calibri Light"/>
                <a:cs typeface="Calibri Light"/>
                <a:sym typeface="Calibri Light"/>
              </a:defRPr>
            </a:pPr>
            <a:r>
              <a:rPr lang="en-US" dirty="0"/>
              <a:t>Saniya Lande, Shilpa Shivarudraiah, Neetu Rasinger Babu, Iqra Bismi</a:t>
            </a:r>
            <a:endParaRPr dirty="0"/>
          </a:p>
          <a:p>
            <a:pPr algn="ctr">
              <a:defRPr sz="2000">
                <a:latin typeface="Calibri Light"/>
                <a:ea typeface="Calibri Light"/>
                <a:cs typeface="Calibri Light"/>
                <a:sym typeface="Calibri Light"/>
              </a:defRPr>
            </a:pPr>
            <a:endParaRPr dirty="0"/>
          </a:p>
          <a:p>
            <a:pPr algn="ctr">
              <a:defRPr sz="2000">
                <a:latin typeface="Calibri Light"/>
                <a:ea typeface="Calibri Light"/>
                <a:cs typeface="Calibri Light"/>
                <a:sym typeface="Calibri Light"/>
              </a:defRPr>
            </a:pPr>
            <a:r>
              <a:rPr dirty="0"/>
              <a:t>(Project Group</a:t>
            </a:r>
            <a:r>
              <a:rPr lang="en-US" dirty="0"/>
              <a:t>- Data Artists</a:t>
            </a:r>
            <a:r>
              <a:rPr dirty="0"/>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46463"/>
            <a:ext cx="10515600" cy="706219"/>
          </a:xfrm>
        </p:spPr>
        <p:txBody>
          <a:bodyPr>
            <a:normAutofit/>
          </a:bodyPr>
          <a:lstStyle/>
          <a:p>
            <a:r>
              <a:rPr lang="en-US" b="1" dirty="0"/>
              <a:t>Connection To Tableau</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10</a:t>
            </a:fld>
            <a:endParaRPr/>
          </a:p>
        </p:txBody>
      </p:sp>
      <p:sp>
        <p:nvSpPr>
          <p:cNvPr id="12" name="TextBox 11">
            <a:extLst>
              <a:ext uri="{FF2B5EF4-FFF2-40B4-BE49-F238E27FC236}">
                <a16:creationId xmlns:a16="http://schemas.microsoft.com/office/drawing/2014/main" id="{D379AF98-4BCC-50FF-4D05-C3672F4DF4E9}"/>
              </a:ext>
            </a:extLst>
          </p:cNvPr>
          <p:cNvSpPr txBox="1"/>
          <p:nvPr/>
        </p:nvSpPr>
        <p:spPr>
          <a:xfrm>
            <a:off x="3853542" y="1687486"/>
            <a:ext cx="4484916"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2400" b="1" dirty="0">
                <a:latin typeface="Calibri" panose="020F0502020204030204" pitchFamily="34" charset="0"/>
                <a:cs typeface="Calibri" panose="020F0502020204030204" pitchFamily="34" charset="0"/>
              </a:rPr>
              <a:t>Connecting Tableau to Athena</a:t>
            </a:r>
            <a:endParaRPr kumimoji="0" lang="en-US" sz="2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pic>
        <p:nvPicPr>
          <p:cNvPr id="22" name="Picture 21">
            <a:extLst>
              <a:ext uri="{FF2B5EF4-FFF2-40B4-BE49-F238E27FC236}">
                <a16:creationId xmlns:a16="http://schemas.microsoft.com/office/drawing/2014/main" id="{70E3BFAA-8095-E2A3-33F6-800B7B9B1BF3}"/>
              </a:ext>
            </a:extLst>
          </p:cNvPr>
          <p:cNvPicPr>
            <a:picLocks noChangeAspect="1"/>
          </p:cNvPicPr>
          <p:nvPr/>
        </p:nvPicPr>
        <p:blipFill>
          <a:blip r:embed="rId3"/>
          <a:stretch>
            <a:fillRect/>
          </a:stretch>
        </p:blipFill>
        <p:spPr>
          <a:xfrm>
            <a:off x="3294787" y="2149147"/>
            <a:ext cx="5602426" cy="3848433"/>
          </a:xfrm>
          <a:prstGeom prst="rect">
            <a:avLst/>
          </a:prstGeom>
          <a:ln w="12700">
            <a:noFill/>
          </a:ln>
        </p:spPr>
      </p:pic>
      <p:sp>
        <p:nvSpPr>
          <p:cNvPr id="2" name="TextBox 1">
            <a:extLst>
              <a:ext uri="{FF2B5EF4-FFF2-40B4-BE49-F238E27FC236}">
                <a16:creationId xmlns:a16="http://schemas.microsoft.com/office/drawing/2014/main" id="{FA2BD1AB-15D9-D56C-6462-895208E14419}"/>
              </a:ext>
            </a:extLst>
          </p:cNvPr>
          <p:cNvSpPr txBox="1"/>
          <p:nvPr/>
        </p:nvSpPr>
        <p:spPr>
          <a:xfrm>
            <a:off x="838198" y="1040084"/>
            <a:ext cx="10251622" cy="830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Tableau desktop is used to create connections with Athena for creating dashboards</a:t>
            </a:r>
            <a:r>
              <a:rPr kumimoji="0" lang="en-US" sz="1800" b="0" i="0" u="none" strike="noStrike" cap="none" spc="0" normalizeH="0" baseline="0" dirty="0">
                <a:ln>
                  <a:noFill/>
                </a:ln>
                <a:solidFill>
                  <a:srgbClr val="000000"/>
                </a:solidFill>
                <a:effectLst/>
                <a:uFillTx/>
                <a:latin typeface="+mj-lt"/>
                <a:ea typeface="+mj-ea"/>
                <a:cs typeface="+mj-cs"/>
                <a:sym typeface="Arial"/>
              </a:rPr>
              <a:t>.</a:t>
            </a:r>
          </a:p>
        </p:txBody>
      </p:sp>
      <p:sp>
        <p:nvSpPr>
          <p:cNvPr id="3" name="Rectangle 2">
            <a:extLst>
              <a:ext uri="{FF2B5EF4-FFF2-40B4-BE49-F238E27FC236}">
                <a16:creationId xmlns:a16="http://schemas.microsoft.com/office/drawing/2014/main" id="{E885FB41-599E-103F-1E6D-1282A7D2F370}"/>
              </a:ext>
            </a:extLst>
          </p:cNvPr>
          <p:cNvSpPr/>
          <p:nvPr/>
        </p:nvSpPr>
        <p:spPr>
          <a:xfrm>
            <a:off x="3294787" y="1687486"/>
            <a:ext cx="5688439" cy="4411863"/>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4369466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55793"/>
            <a:ext cx="10515600" cy="716700"/>
          </a:xfrm>
        </p:spPr>
        <p:txBody>
          <a:bodyPr>
            <a:normAutofit/>
          </a:bodyPr>
          <a:lstStyle/>
          <a:p>
            <a:r>
              <a:rPr lang="en-US" b="1" dirty="0"/>
              <a:t>Data Visualizations</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11</a:t>
            </a:fld>
            <a:endParaRPr/>
          </a:p>
        </p:txBody>
      </p:sp>
      <p:grpSp>
        <p:nvGrpSpPr>
          <p:cNvPr id="3" name="Group 2">
            <a:extLst>
              <a:ext uri="{FF2B5EF4-FFF2-40B4-BE49-F238E27FC236}">
                <a16:creationId xmlns:a16="http://schemas.microsoft.com/office/drawing/2014/main" id="{AD211E18-A312-FD33-E7D4-99B42C070181}"/>
              </a:ext>
            </a:extLst>
          </p:cNvPr>
          <p:cNvGrpSpPr/>
          <p:nvPr/>
        </p:nvGrpSpPr>
        <p:grpSpPr>
          <a:xfrm>
            <a:off x="6512766" y="1356048"/>
            <a:ext cx="5294503" cy="4795925"/>
            <a:chOff x="6512766" y="1356048"/>
            <a:chExt cx="5294503" cy="4795925"/>
          </a:xfrm>
        </p:grpSpPr>
        <p:sp>
          <p:nvSpPr>
            <p:cNvPr id="7" name="TextBox 6">
              <a:extLst>
                <a:ext uri="{FF2B5EF4-FFF2-40B4-BE49-F238E27FC236}">
                  <a16:creationId xmlns:a16="http://schemas.microsoft.com/office/drawing/2014/main" id="{A7B6D7E0-B525-2F89-EED2-7928DF9BA770}"/>
                </a:ext>
              </a:extLst>
            </p:cNvPr>
            <p:cNvSpPr txBox="1"/>
            <p:nvPr/>
          </p:nvSpPr>
          <p:spPr>
            <a:xfrm>
              <a:off x="7565572" y="1634037"/>
              <a:ext cx="3788228"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Top Sold Product Category </a:t>
              </a:r>
            </a:p>
          </p:txBody>
        </p:sp>
        <p:sp>
          <p:nvSpPr>
            <p:cNvPr id="9" name="Rectangle 8">
              <a:extLst>
                <a:ext uri="{FF2B5EF4-FFF2-40B4-BE49-F238E27FC236}">
                  <a16:creationId xmlns:a16="http://schemas.microsoft.com/office/drawing/2014/main" id="{002A82CA-4CAA-BF1D-0EBD-267C3061DFFC}"/>
                </a:ext>
              </a:extLst>
            </p:cNvPr>
            <p:cNvSpPr/>
            <p:nvPr/>
          </p:nvSpPr>
          <p:spPr>
            <a:xfrm>
              <a:off x="6512766" y="1356048"/>
              <a:ext cx="5294503" cy="4795925"/>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pic>
          <p:nvPicPr>
            <p:cNvPr id="17" name="Picture 16">
              <a:extLst>
                <a:ext uri="{FF2B5EF4-FFF2-40B4-BE49-F238E27FC236}">
                  <a16:creationId xmlns:a16="http://schemas.microsoft.com/office/drawing/2014/main" id="{45CA137E-F750-985F-185F-8299E58E28BE}"/>
                </a:ext>
              </a:extLst>
            </p:cNvPr>
            <p:cNvPicPr>
              <a:picLocks noChangeAspect="1"/>
            </p:cNvPicPr>
            <p:nvPr/>
          </p:nvPicPr>
          <p:blipFill>
            <a:blip r:embed="rId3"/>
            <a:stretch>
              <a:fillRect/>
            </a:stretch>
          </p:blipFill>
          <p:spPr>
            <a:xfrm>
              <a:off x="6656206" y="2256954"/>
              <a:ext cx="5007622" cy="3635404"/>
            </a:xfrm>
            <a:prstGeom prst="rect">
              <a:avLst/>
            </a:prstGeom>
          </p:spPr>
        </p:pic>
      </p:grpSp>
      <p:grpSp>
        <p:nvGrpSpPr>
          <p:cNvPr id="2" name="Group 1">
            <a:extLst>
              <a:ext uri="{FF2B5EF4-FFF2-40B4-BE49-F238E27FC236}">
                <a16:creationId xmlns:a16="http://schemas.microsoft.com/office/drawing/2014/main" id="{87B5BD1E-6534-8873-7D1C-9583A5A4E130}"/>
              </a:ext>
            </a:extLst>
          </p:cNvPr>
          <p:cNvGrpSpPr/>
          <p:nvPr/>
        </p:nvGrpSpPr>
        <p:grpSpPr>
          <a:xfrm>
            <a:off x="384731" y="1362269"/>
            <a:ext cx="5934569" cy="4795925"/>
            <a:chOff x="384731" y="1362269"/>
            <a:chExt cx="5934569" cy="4795925"/>
          </a:xfrm>
        </p:grpSpPr>
        <p:sp>
          <p:nvSpPr>
            <p:cNvPr id="6" name="TextBox 5">
              <a:extLst>
                <a:ext uri="{FF2B5EF4-FFF2-40B4-BE49-F238E27FC236}">
                  <a16:creationId xmlns:a16="http://schemas.microsoft.com/office/drawing/2014/main" id="{9BADC277-056B-C7B8-0CD5-D9F66B8A8968}"/>
                </a:ext>
              </a:extLst>
            </p:cNvPr>
            <p:cNvSpPr txBox="1"/>
            <p:nvPr/>
          </p:nvSpPr>
          <p:spPr>
            <a:xfrm>
              <a:off x="1534886" y="1641229"/>
              <a:ext cx="3788228"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Total Sales per week </a:t>
              </a:r>
            </a:p>
          </p:txBody>
        </p:sp>
        <p:sp>
          <p:nvSpPr>
            <p:cNvPr id="8" name="Rectangle 7">
              <a:extLst>
                <a:ext uri="{FF2B5EF4-FFF2-40B4-BE49-F238E27FC236}">
                  <a16:creationId xmlns:a16="http://schemas.microsoft.com/office/drawing/2014/main" id="{BC3A8C96-20D1-12C4-11AF-29938FD5FD14}"/>
                </a:ext>
              </a:extLst>
            </p:cNvPr>
            <p:cNvSpPr/>
            <p:nvPr/>
          </p:nvSpPr>
          <p:spPr>
            <a:xfrm>
              <a:off x="384731" y="1362269"/>
              <a:ext cx="5934569" cy="4795925"/>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pic>
          <p:nvPicPr>
            <p:cNvPr id="20" name="Picture 19">
              <a:extLst>
                <a:ext uri="{FF2B5EF4-FFF2-40B4-BE49-F238E27FC236}">
                  <a16:creationId xmlns:a16="http://schemas.microsoft.com/office/drawing/2014/main" id="{6E9122AC-D271-876B-78AC-37CB2007950A}"/>
                </a:ext>
              </a:extLst>
            </p:cNvPr>
            <p:cNvPicPr>
              <a:picLocks noChangeAspect="1"/>
            </p:cNvPicPr>
            <p:nvPr/>
          </p:nvPicPr>
          <p:blipFill>
            <a:blip r:embed="rId4"/>
            <a:stretch>
              <a:fillRect/>
            </a:stretch>
          </p:blipFill>
          <p:spPr>
            <a:xfrm>
              <a:off x="528172" y="2267243"/>
              <a:ext cx="5630159" cy="3417795"/>
            </a:xfrm>
            <a:prstGeom prst="rect">
              <a:avLst/>
            </a:prstGeom>
          </p:spPr>
        </p:pic>
      </p:grpSp>
    </p:spTree>
    <p:extLst>
      <p:ext uri="{BB962C8B-B14F-4D97-AF65-F5344CB8AC3E}">
        <p14:creationId xmlns:p14="http://schemas.microsoft.com/office/powerpoint/2010/main" val="16185546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4"/>
            <a:ext cx="10515600" cy="716700"/>
          </a:xfrm>
        </p:spPr>
        <p:txBody>
          <a:bodyPr>
            <a:normAutofit/>
          </a:bodyPr>
          <a:lstStyle/>
          <a:p>
            <a:r>
              <a:rPr lang="en-US" b="1" dirty="0"/>
              <a:t>Data Visualizations</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12</a:t>
            </a:fld>
            <a:endParaRPr/>
          </a:p>
        </p:txBody>
      </p:sp>
      <p:grpSp>
        <p:nvGrpSpPr>
          <p:cNvPr id="2" name="Group 1">
            <a:extLst>
              <a:ext uri="{FF2B5EF4-FFF2-40B4-BE49-F238E27FC236}">
                <a16:creationId xmlns:a16="http://schemas.microsoft.com/office/drawing/2014/main" id="{1219E664-A383-7359-35C0-DC953FF076C4}"/>
              </a:ext>
            </a:extLst>
          </p:cNvPr>
          <p:cNvGrpSpPr/>
          <p:nvPr/>
        </p:nvGrpSpPr>
        <p:grpSpPr>
          <a:xfrm>
            <a:off x="6410131" y="1356048"/>
            <a:ext cx="5645019" cy="4795925"/>
            <a:chOff x="6410131" y="1356048"/>
            <a:chExt cx="5645019" cy="4795925"/>
          </a:xfrm>
        </p:grpSpPr>
        <p:sp>
          <p:nvSpPr>
            <p:cNvPr id="7" name="TextBox 6">
              <a:extLst>
                <a:ext uri="{FF2B5EF4-FFF2-40B4-BE49-F238E27FC236}">
                  <a16:creationId xmlns:a16="http://schemas.microsoft.com/office/drawing/2014/main" id="{A7B6D7E0-B525-2F89-EED2-7928DF9BA770}"/>
                </a:ext>
              </a:extLst>
            </p:cNvPr>
            <p:cNvSpPr txBox="1"/>
            <p:nvPr/>
          </p:nvSpPr>
          <p:spPr>
            <a:xfrm>
              <a:off x="7403747" y="1766506"/>
              <a:ext cx="3788228"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Popular Brand</a:t>
              </a:r>
            </a:p>
          </p:txBody>
        </p:sp>
        <p:sp>
          <p:nvSpPr>
            <p:cNvPr id="9" name="Rectangle 8">
              <a:extLst>
                <a:ext uri="{FF2B5EF4-FFF2-40B4-BE49-F238E27FC236}">
                  <a16:creationId xmlns:a16="http://schemas.microsoft.com/office/drawing/2014/main" id="{002A82CA-4CAA-BF1D-0EBD-267C3061DFFC}"/>
                </a:ext>
              </a:extLst>
            </p:cNvPr>
            <p:cNvSpPr/>
            <p:nvPr/>
          </p:nvSpPr>
          <p:spPr>
            <a:xfrm>
              <a:off x="6410131" y="1356048"/>
              <a:ext cx="5645019" cy="4795925"/>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pic>
          <p:nvPicPr>
            <p:cNvPr id="13" name="Picture 12">
              <a:extLst>
                <a:ext uri="{FF2B5EF4-FFF2-40B4-BE49-F238E27FC236}">
                  <a16:creationId xmlns:a16="http://schemas.microsoft.com/office/drawing/2014/main" id="{88D5CCCE-ABE5-E610-C5C4-C4BFB7F45868}"/>
                </a:ext>
              </a:extLst>
            </p:cNvPr>
            <p:cNvPicPr>
              <a:picLocks noChangeAspect="1"/>
            </p:cNvPicPr>
            <p:nvPr/>
          </p:nvPicPr>
          <p:blipFill>
            <a:blip r:embed="rId3"/>
            <a:stretch>
              <a:fillRect/>
            </a:stretch>
          </p:blipFill>
          <p:spPr>
            <a:xfrm>
              <a:off x="6576332" y="3033518"/>
              <a:ext cx="5443058" cy="2844768"/>
            </a:xfrm>
            <a:prstGeom prst="rect">
              <a:avLst/>
            </a:prstGeom>
          </p:spPr>
        </p:pic>
      </p:grpSp>
      <p:grpSp>
        <p:nvGrpSpPr>
          <p:cNvPr id="3" name="Group 2">
            <a:extLst>
              <a:ext uri="{FF2B5EF4-FFF2-40B4-BE49-F238E27FC236}">
                <a16:creationId xmlns:a16="http://schemas.microsoft.com/office/drawing/2014/main" id="{C89025FA-0910-2B24-673F-9D9D36CBC09B}"/>
              </a:ext>
            </a:extLst>
          </p:cNvPr>
          <p:cNvGrpSpPr/>
          <p:nvPr/>
        </p:nvGrpSpPr>
        <p:grpSpPr>
          <a:xfrm>
            <a:off x="278834" y="1362269"/>
            <a:ext cx="5962410" cy="4795925"/>
            <a:chOff x="278834" y="1362269"/>
            <a:chExt cx="5962410" cy="4795925"/>
          </a:xfrm>
        </p:grpSpPr>
        <p:sp>
          <p:nvSpPr>
            <p:cNvPr id="6" name="TextBox 5">
              <a:extLst>
                <a:ext uri="{FF2B5EF4-FFF2-40B4-BE49-F238E27FC236}">
                  <a16:creationId xmlns:a16="http://schemas.microsoft.com/office/drawing/2014/main" id="{9BADC277-056B-C7B8-0CD5-D9F66B8A8968}"/>
                </a:ext>
              </a:extLst>
            </p:cNvPr>
            <p:cNvSpPr txBox="1"/>
            <p:nvPr/>
          </p:nvSpPr>
          <p:spPr>
            <a:xfrm>
              <a:off x="494523" y="1766506"/>
              <a:ext cx="5475046" cy="430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22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Top Sold Product Sub-category for Electronics </a:t>
              </a:r>
            </a:p>
          </p:txBody>
        </p:sp>
        <p:sp>
          <p:nvSpPr>
            <p:cNvPr id="8" name="Rectangle 7">
              <a:extLst>
                <a:ext uri="{FF2B5EF4-FFF2-40B4-BE49-F238E27FC236}">
                  <a16:creationId xmlns:a16="http://schemas.microsoft.com/office/drawing/2014/main" id="{BC3A8C96-20D1-12C4-11AF-29938FD5FD14}"/>
                </a:ext>
              </a:extLst>
            </p:cNvPr>
            <p:cNvSpPr/>
            <p:nvPr/>
          </p:nvSpPr>
          <p:spPr>
            <a:xfrm>
              <a:off x="278834" y="1362269"/>
              <a:ext cx="5962410" cy="4795925"/>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pic>
          <p:nvPicPr>
            <p:cNvPr id="15" name="Picture 14">
              <a:extLst>
                <a:ext uri="{FF2B5EF4-FFF2-40B4-BE49-F238E27FC236}">
                  <a16:creationId xmlns:a16="http://schemas.microsoft.com/office/drawing/2014/main" id="{458CA4DC-8BB6-FDF4-11B6-A72C5AE0CB7F}"/>
                </a:ext>
              </a:extLst>
            </p:cNvPr>
            <p:cNvPicPr>
              <a:picLocks noChangeAspect="1"/>
            </p:cNvPicPr>
            <p:nvPr/>
          </p:nvPicPr>
          <p:blipFill>
            <a:blip r:embed="rId4"/>
            <a:stretch>
              <a:fillRect/>
            </a:stretch>
          </p:blipFill>
          <p:spPr>
            <a:xfrm>
              <a:off x="346753" y="2668555"/>
              <a:ext cx="5826572" cy="2911151"/>
            </a:xfrm>
            <a:prstGeom prst="rect">
              <a:avLst/>
            </a:prstGeom>
          </p:spPr>
        </p:pic>
      </p:grpSp>
    </p:spTree>
    <p:extLst>
      <p:ext uri="{BB962C8B-B14F-4D97-AF65-F5344CB8AC3E}">
        <p14:creationId xmlns:p14="http://schemas.microsoft.com/office/powerpoint/2010/main" val="28255689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4"/>
            <a:ext cx="10515600" cy="716700"/>
          </a:xfrm>
        </p:spPr>
        <p:txBody>
          <a:bodyPr>
            <a:normAutofit/>
          </a:bodyPr>
          <a:lstStyle/>
          <a:p>
            <a:r>
              <a:rPr lang="en-US" b="1" dirty="0"/>
              <a:t>Data Visualizations</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13</a:t>
            </a:fld>
            <a:endParaRPr/>
          </a:p>
        </p:txBody>
      </p:sp>
      <p:sp>
        <p:nvSpPr>
          <p:cNvPr id="6" name="TextBox 5">
            <a:extLst>
              <a:ext uri="{FF2B5EF4-FFF2-40B4-BE49-F238E27FC236}">
                <a16:creationId xmlns:a16="http://schemas.microsoft.com/office/drawing/2014/main" id="{9BADC277-056B-C7B8-0CD5-D9F66B8A8968}"/>
              </a:ext>
            </a:extLst>
          </p:cNvPr>
          <p:cNvSpPr txBox="1"/>
          <p:nvPr/>
        </p:nvSpPr>
        <p:spPr>
          <a:xfrm>
            <a:off x="137563" y="1776176"/>
            <a:ext cx="5041641"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Distribution for each event </a:t>
            </a:r>
          </a:p>
        </p:txBody>
      </p:sp>
      <p:grpSp>
        <p:nvGrpSpPr>
          <p:cNvPr id="5" name="Group 4">
            <a:extLst>
              <a:ext uri="{FF2B5EF4-FFF2-40B4-BE49-F238E27FC236}">
                <a16:creationId xmlns:a16="http://schemas.microsoft.com/office/drawing/2014/main" id="{8891F073-8585-3860-2BCB-0A9DDBC43B72}"/>
              </a:ext>
            </a:extLst>
          </p:cNvPr>
          <p:cNvGrpSpPr/>
          <p:nvPr/>
        </p:nvGrpSpPr>
        <p:grpSpPr>
          <a:xfrm>
            <a:off x="226577" y="1352599"/>
            <a:ext cx="4830616" cy="4795925"/>
            <a:chOff x="226577" y="1352599"/>
            <a:chExt cx="4830616" cy="4795925"/>
          </a:xfrm>
        </p:grpSpPr>
        <p:sp>
          <p:nvSpPr>
            <p:cNvPr id="8" name="Rectangle 7">
              <a:extLst>
                <a:ext uri="{FF2B5EF4-FFF2-40B4-BE49-F238E27FC236}">
                  <a16:creationId xmlns:a16="http://schemas.microsoft.com/office/drawing/2014/main" id="{BC3A8C96-20D1-12C4-11AF-29938FD5FD14}"/>
                </a:ext>
              </a:extLst>
            </p:cNvPr>
            <p:cNvSpPr/>
            <p:nvPr/>
          </p:nvSpPr>
          <p:spPr>
            <a:xfrm>
              <a:off x="226577" y="1352599"/>
              <a:ext cx="4830616" cy="4795925"/>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pic>
          <p:nvPicPr>
            <p:cNvPr id="2" name="Picture 1">
              <a:extLst>
                <a:ext uri="{FF2B5EF4-FFF2-40B4-BE49-F238E27FC236}">
                  <a16:creationId xmlns:a16="http://schemas.microsoft.com/office/drawing/2014/main" id="{9284B3B3-72CC-3267-E8A8-A0002ED600ED}"/>
                </a:ext>
              </a:extLst>
            </p:cNvPr>
            <p:cNvPicPr>
              <a:picLocks noChangeAspect="1"/>
            </p:cNvPicPr>
            <p:nvPr/>
          </p:nvPicPr>
          <p:blipFill rotWithShape="1">
            <a:blip r:embed="rId3"/>
            <a:srcRect l="20676" t="9180" r="15169" b="10383"/>
            <a:stretch/>
          </p:blipFill>
          <p:spPr bwMode="auto">
            <a:xfrm>
              <a:off x="748314" y="2447056"/>
              <a:ext cx="3030583" cy="3358730"/>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9E750A92-3543-A851-68F3-D10BEA03A0DA}"/>
                </a:ext>
              </a:extLst>
            </p:cNvPr>
            <p:cNvPicPr>
              <a:picLocks noChangeAspect="1"/>
            </p:cNvPicPr>
            <p:nvPr/>
          </p:nvPicPr>
          <p:blipFill>
            <a:blip r:embed="rId4"/>
            <a:stretch>
              <a:fillRect/>
            </a:stretch>
          </p:blipFill>
          <p:spPr>
            <a:xfrm>
              <a:off x="3267380" y="4935894"/>
              <a:ext cx="1722883" cy="905820"/>
            </a:xfrm>
            <a:prstGeom prst="rect">
              <a:avLst/>
            </a:prstGeom>
          </p:spPr>
        </p:pic>
      </p:grpSp>
      <p:grpSp>
        <p:nvGrpSpPr>
          <p:cNvPr id="10" name="Group 9">
            <a:extLst>
              <a:ext uri="{FF2B5EF4-FFF2-40B4-BE49-F238E27FC236}">
                <a16:creationId xmlns:a16="http://schemas.microsoft.com/office/drawing/2014/main" id="{7198AB02-7050-252A-2978-423330FF0B6D}"/>
              </a:ext>
            </a:extLst>
          </p:cNvPr>
          <p:cNvGrpSpPr/>
          <p:nvPr/>
        </p:nvGrpSpPr>
        <p:grpSpPr>
          <a:xfrm>
            <a:off x="5301216" y="1352598"/>
            <a:ext cx="6664207" cy="4795925"/>
            <a:chOff x="5301216" y="1352598"/>
            <a:chExt cx="6664207" cy="4795925"/>
          </a:xfrm>
        </p:grpSpPr>
        <p:sp>
          <p:nvSpPr>
            <p:cNvPr id="7" name="TextBox 6">
              <a:extLst>
                <a:ext uri="{FF2B5EF4-FFF2-40B4-BE49-F238E27FC236}">
                  <a16:creationId xmlns:a16="http://schemas.microsoft.com/office/drawing/2014/main" id="{A7B6D7E0-B525-2F89-EED2-7928DF9BA770}"/>
                </a:ext>
              </a:extLst>
            </p:cNvPr>
            <p:cNvSpPr txBox="1"/>
            <p:nvPr/>
          </p:nvSpPr>
          <p:spPr>
            <a:xfrm>
              <a:off x="6346372" y="1727310"/>
              <a:ext cx="5484845"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400" b="1" dirty="0">
                  <a:latin typeface="Calibri" panose="020F0502020204030204" pitchFamily="34" charset="0"/>
                  <a:cs typeface="Calibri" panose="020F0502020204030204" pitchFamily="34" charset="0"/>
                </a:rPr>
                <a:t>Activity Trend throughout the day</a:t>
              </a:r>
              <a:r>
                <a:rPr kumimoji="0" lang="en-US" sz="2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p>
          </p:txBody>
        </p:sp>
        <p:sp>
          <p:nvSpPr>
            <p:cNvPr id="9" name="Rectangle 8">
              <a:extLst>
                <a:ext uri="{FF2B5EF4-FFF2-40B4-BE49-F238E27FC236}">
                  <a16:creationId xmlns:a16="http://schemas.microsoft.com/office/drawing/2014/main" id="{002A82CA-4CAA-BF1D-0EBD-267C3061DFFC}"/>
                </a:ext>
              </a:extLst>
            </p:cNvPr>
            <p:cNvSpPr/>
            <p:nvPr/>
          </p:nvSpPr>
          <p:spPr>
            <a:xfrm>
              <a:off x="5301216" y="1352598"/>
              <a:ext cx="6664207" cy="4795925"/>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pic>
          <p:nvPicPr>
            <p:cNvPr id="13" name="Picture 12">
              <a:extLst>
                <a:ext uri="{FF2B5EF4-FFF2-40B4-BE49-F238E27FC236}">
                  <a16:creationId xmlns:a16="http://schemas.microsoft.com/office/drawing/2014/main" id="{9216A3BE-AAF2-5470-DE8B-3D754E72AFA5}"/>
                </a:ext>
              </a:extLst>
            </p:cNvPr>
            <p:cNvPicPr>
              <a:picLocks noChangeAspect="1"/>
            </p:cNvPicPr>
            <p:nvPr/>
          </p:nvPicPr>
          <p:blipFill>
            <a:blip r:embed="rId5"/>
            <a:stretch>
              <a:fillRect/>
            </a:stretch>
          </p:blipFill>
          <p:spPr>
            <a:xfrm>
              <a:off x="5425921" y="3013554"/>
              <a:ext cx="6405296" cy="2395037"/>
            </a:xfrm>
            <a:prstGeom prst="rect">
              <a:avLst/>
            </a:prstGeom>
          </p:spPr>
        </p:pic>
      </p:grpSp>
    </p:spTree>
    <p:extLst>
      <p:ext uri="{BB962C8B-B14F-4D97-AF65-F5344CB8AC3E}">
        <p14:creationId xmlns:p14="http://schemas.microsoft.com/office/powerpoint/2010/main" val="122639517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55793"/>
            <a:ext cx="10515600" cy="716700"/>
          </a:xfrm>
        </p:spPr>
        <p:txBody>
          <a:bodyPr>
            <a:normAutofit/>
          </a:bodyPr>
          <a:lstStyle/>
          <a:p>
            <a:r>
              <a:rPr lang="en-US" b="1" dirty="0"/>
              <a:t>Data Visualizations</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14</a:t>
            </a:fld>
            <a:endParaRPr/>
          </a:p>
        </p:txBody>
      </p:sp>
      <p:sp>
        <p:nvSpPr>
          <p:cNvPr id="7" name="TextBox 6">
            <a:extLst>
              <a:ext uri="{FF2B5EF4-FFF2-40B4-BE49-F238E27FC236}">
                <a16:creationId xmlns:a16="http://schemas.microsoft.com/office/drawing/2014/main" id="{A7B6D7E0-B525-2F89-EED2-7928DF9BA770}"/>
              </a:ext>
            </a:extLst>
          </p:cNvPr>
          <p:cNvSpPr txBox="1"/>
          <p:nvPr/>
        </p:nvSpPr>
        <p:spPr>
          <a:xfrm>
            <a:off x="3861319" y="1400316"/>
            <a:ext cx="5484845"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400" b="1" dirty="0">
                <a:latin typeface="Calibri" panose="020F0502020204030204" pitchFamily="34" charset="0"/>
                <a:cs typeface="Calibri" panose="020F0502020204030204" pitchFamily="34" charset="0"/>
              </a:rPr>
              <a:t>Month-Over-Month Growth %</a:t>
            </a:r>
            <a:endParaRPr kumimoji="0" lang="en-US" sz="2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sp>
        <p:nvSpPr>
          <p:cNvPr id="9" name="Rectangle 8">
            <a:extLst>
              <a:ext uri="{FF2B5EF4-FFF2-40B4-BE49-F238E27FC236}">
                <a16:creationId xmlns:a16="http://schemas.microsoft.com/office/drawing/2014/main" id="{002A82CA-4CAA-BF1D-0EBD-267C3061DFFC}"/>
              </a:ext>
            </a:extLst>
          </p:cNvPr>
          <p:cNvSpPr/>
          <p:nvPr/>
        </p:nvSpPr>
        <p:spPr>
          <a:xfrm>
            <a:off x="1642188" y="1365951"/>
            <a:ext cx="8462865" cy="4795925"/>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pic>
        <p:nvPicPr>
          <p:cNvPr id="10" name="Picture 9">
            <a:extLst>
              <a:ext uri="{FF2B5EF4-FFF2-40B4-BE49-F238E27FC236}">
                <a16:creationId xmlns:a16="http://schemas.microsoft.com/office/drawing/2014/main" id="{6CDFD74E-252B-29EC-33AB-CA102BA00BB7}"/>
              </a:ext>
            </a:extLst>
          </p:cNvPr>
          <p:cNvPicPr>
            <a:picLocks noChangeAspect="1"/>
          </p:cNvPicPr>
          <p:nvPr/>
        </p:nvPicPr>
        <p:blipFill rotWithShape="1">
          <a:blip r:embed="rId3"/>
          <a:srcRect t="7292"/>
          <a:stretch/>
        </p:blipFill>
        <p:spPr>
          <a:xfrm>
            <a:off x="2029409" y="1861977"/>
            <a:ext cx="7848698" cy="4246003"/>
          </a:xfrm>
          <a:prstGeom prst="rect">
            <a:avLst/>
          </a:prstGeom>
        </p:spPr>
      </p:pic>
    </p:spTree>
    <p:extLst>
      <p:ext uri="{BB962C8B-B14F-4D97-AF65-F5344CB8AC3E}">
        <p14:creationId xmlns:p14="http://schemas.microsoft.com/office/powerpoint/2010/main" val="198621318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55793"/>
            <a:ext cx="10515600" cy="716700"/>
          </a:xfrm>
        </p:spPr>
        <p:txBody>
          <a:bodyPr>
            <a:normAutofit/>
          </a:bodyPr>
          <a:lstStyle/>
          <a:p>
            <a:r>
              <a:rPr lang="en-US" b="1" dirty="0"/>
              <a:t>Dashboard</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15</a:t>
            </a:fld>
            <a:endParaRPr/>
          </a:p>
        </p:txBody>
      </p:sp>
      <p:grpSp>
        <p:nvGrpSpPr>
          <p:cNvPr id="5" name="Group 4">
            <a:extLst>
              <a:ext uri="{FF2B5EF4-FFF2-40B4-BE49-F238E27FC236}">
                <a16:creationId xmlns:a16="http://schemas.microsoft.com/office/drawing/2014/main" id="{D0051847-EFF3-1204-CE31-DB727E94F8A8}"/>
              </a:ext>
            </a:extLst>
          </p:cNvPr>
          <p:cNvGrpSpPr>
            <a:grpSpLocks noChangeAspect="1"/>
          </p:cNvGrpSpPr>
          <p:nvPr/>
        </p:nvGrpSpPr>
        <p:grpSpPr>
          <a:xfrm>
            <a:off x="1021080" y="984242"/>
            <a:ext cx="10149840" cy="5313475"/>
            <a:chOff x="765110" y="1014387"/>
            <a:chExt cx="10324710" cy="5405020"/>
          </a:xfrm>
        </p:grpSpPr>
        <p:pic>
          <p:nvPicPr>
            <p:cNvPr id="2" name="Picture 1">
              <a:extLst>
                <a:ext uri="{FF2B5EF4-FFF2-40B4-BE49-F238E27FC236}">
                  <a16:creationId xmlns:a16="http://schemas.microsoft.com/office/drawing/2014/main" id="{7FF8F79D-E31E-BD94-7492-A72F4D4F7C67}"/>
                </a:ext>
              </a:extLst>
            </p:cNvPr>
            <p:cNvPicPr>
              <a:picLocks noChangeAspect="1"/>
            </p:cNvPicPr>
            <p:nvPr/>
          </p:nvPicPr>
          <p:blipFill>
            <a:blip r:embed="rId3"/>
            <a:stretch>
              <a:fillRect/>
            </a:stretch>
          </p:blipFill>
          <p:spPr>
            <a:xfrm>
              <a:off x="838198" y="1092069"/>
              <a:ext cx="10205788" cy="5303520"/>
            </a:xfrm>
            <a:prstGeom prst="rect">
              <a:avLst/>
            </a:prstGeom>
          </p:spPr>
        </p:pic>
        <p:sp>
          <p:nvSpPr>
            <p:cNvPr id="3" name="Rectangle 2">
              <a:extLst>
                <a:ext uri="{FF2B5EF4-FFF2-40B4-BE49-F238E27FC236}">
                  <a16:creationId xmlns:a16="http://schemas.microsoft.com/office/drawing/2014/main" id="{601C9B6D-519F-2613-A7B0-FDAE010D4807}"/>
                </a:ext>
              </a:extLst>
            </p:cNvPr>
            <p:cNvSpPr/>
            <p:nvPr/>
          </p:nvSpPr>
          <p:spPr>
            <a:xfrm>
              <a:off x="765110" y="1014387"/>
              <a:ext cx="10324710" cy="5405020"/>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grpSp>
    </p:spTree>
    <p:extLst>
      <p:ext uri="{BB962C8B-B14F-4D97-AF65-F5344CB8AC3E}">
        <p14:creationId xmlns:p14="http://schemas.microsoft.com/office/powerpoint/2010/main" val="24606660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46463"/>
            <a:ext cx="10515600" cy="706219"/>
          </a:xfrm>
        </p:spPr>
        <p:txBody>
          <a:bodyPr>
            <a:normAutofit/>
          </a:bodyPr>
          <a:lstStyle/>
          <a:p>
            <a:r>
              <a:rPr lang="en-US" b="1" dirty="0"/>
              <a:t>Web Integration</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16</a:t>
            </a:fld>
            <a:endParaRPr/>
          </a:p>
        </p:txBody>
      </p:sp>
      <p:sp>
        <p:nvSpPr>
          <p:cNvPr id="2" name="TextBox 1">
            <a:extLst>
              <a:ext uri="{FF2B5EF4-FFF2-40B4-BE49-F238E27FC236}">
                <a16:creationId xmlns:a16="http://schemas.microsoft.com/office/drawing/2014/main" id="{999ECDE5-7E25-971F-A510-F8468E28B380}"/>
              </a:ext>
            </a:extLst>
          </p:cNvPr>
          <p:cNvSpPr txBox="1"/>
          <p:nvPr/>
        </p:nvSpPr>
        <p:spPr>
          <a:xfrm>
            <a:off x="1022554" y="5840361"/>
            <a:ext cx="8799872"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Static website link: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https://shoppingdashboard.s3.us-west-1.amazonaws.com/index.html</a:t>
            </a:r>
            <a:endParaRPr kumimoji="0" lang="en-US" sz="1800" b="0" i="0" u="none" strike="noStrike" cap="none" spc="0" normalizeH="0" baseline="0" dirty="0">
              <a:ln>
                <a:noFill/>
              </a:ln>
              <a:solidFill>
                <a:srgbClr val="000000"/>
              </a:solidFill>
              <a:effectLst/>
              <a:uFillTx/>
              <a:latin typeface="+mj-lt"/>
              <a:ea typeface="+mj-ea"/>
              <a:cs typeface="+mj-cs"/>
              <a:sym typeface="Arial"/>
            </a:endParaRPr>
          </a:p>
        </p:txBody>
      </p:sp>
      <p:pic>
        <p:nvPicPr>
          <p:cNvPr id="6" name="Picture 5">
            <a:extLst>
              <a:ext uri="{FF2B5EF4-FFF2-40B4-BE49-F238E27FC236}">
                <a16:creationId xmlns:a16="http://schemas.microsoft.com/office/drawing/2014/main" id="{F2CA9F2B-5E2A-DC1F-D614-65D1B86C6AC7}"/>
              </a:ext>
            </a:extLst>
          </p:cNvPr>
          <p:cNvPicPr>
            <a:picLocks noChangeAspect="1"/>
          </p:cNvPicPr>
          <p:nvPr/>
        </p:nvPicPr>
        <p:blipFill>
          <a:blip r:embed="rId4"/>
          <a:stretch>
            <a:fillRect/>
          </a:stretch>
        </p:blipFill>
        <p:spPr>
          <a:xfrm>
            <a:off x="4718685" y="1298328"/>
            <a:ext cx="6941947" cy="4214378"/>
          </a:xfrm>
          <a:prstGeom prst="rect">
            <a:avLst/>
          </a:prstGeom>
          <a:ln w="19050">
            <a:solidFill>
              <a:schemeClr val="accent2"/>
            </a:solidFill>
          </a:ln>
        </p:spPr>
      </p:pic>
      <p:grpSp>
        <p:nvGrpSpPr>
          <p:cNvPr id="7" name="Group 6">
            <a:extLst>
              <a:ext uri="{FF2B5EF4-FFF2-40B4-BE49-F238E27FC236}">
                <a16:creationId xmlns:a16="http://schemas.microsoft.com/office/drawing/2014/main" id="{0336C7BB-FCF7-66C6-BF7F-0A50C4F25515}"/>
              </a:ext>
            </a:extLst>
          </p:cNvPr>
          <p:cNvGrpSpPr/>
          <p:nvPr/>
        </p:nvGrpSpPr>
        <p:grpSpPr>
          <a:xfrm>
            <a:off x="838198" y="1663318"/>
            <a:ext cx="3569769" cy="3179987"/>
            <a:chOff x="838198" y="1663318"/>
            <a:chExt cx="3569769" cy="3179987"/>
          </a:xfrm>
        </p:grpSpPr>
        <p:sp>
          <p:nvSpPr>
            <p:cNvPr id="15" name="TextBox 14">
              <a:extLst>
                <a:ext uri="{FF2B5EF4-FFF2-40B4-BE49-F238E27FC236}">
                  <a16:creationId xmlns:a16="http://schemas.microsoft.com/office/drawing/2014/main" id="{6E644A8D-6731-2B8E-61E0-C264F4C324C6}"/>
                </a:ext>
              </a:extLst>
            </p:cNvPr>
            <p:cNvSpPr txBox="1"/>
            <p:nvPr/>
          </p:nvSpPr>
          <p:spPr>
            <a:xfrm>
              <a:off x="838198" y="1663318"/>
              <a:ext cx="3569769"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400" b="1" dirty="0">
                  <a:latin typeface="Calibri" panose="020F0502020204030204" pitchFamily="34" charset="0"/>
                  <a:cs typeface="Calibri" panose="020F0502020204030204" pitchFamily="34" charset="0"/>
                </a:rPr>
                <a:t>Embedded Code In Tableau</a:t>
              </a:r>
              <a:endParaRPr kumimoji="0" lang="en-US" sz="2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pic>
          <p:nvPicPr>
            <p:cNvPr id="20" name="Picture 19">
              <a:extLst>
                <a:ext uri="{FF2B5EF4-FFF2-40B4-BE49-F238E27FC236}">
                  <a16:creationId xmlns:a16="http://schemas.microsoft.com/office/drawing/2014/main" id="{7CDD7095-11B3-7D57-B01A-5EE0F3A7A530}"/>
                </a:ext>
              </a:extLst>
            </p:cNvPr>
            <p:cNvPicPr>
              <a:picLocks noChangeAspect="1"/>
            </p:cNvPicPr>
            <p:nvPr/>
          </p:nvPicPr>
          <p:blipFill>
            <a:blip r:embed="rId5"/>
            <a:stretch>
              <a:fillRect/>
            </a:stretch>
          </p:blipFill>
          <p:spPr>
            <a:xfrm>
              <a:off x="923541" y="2120641"/>
              <a:ext cx="3349047" cy="2651760"/>
            </a:xfrm>
            <a:prstGeom prst="rect">
              <a:avLst/>
            </a:prstGeom>
            <a:ln w="12700">
              <a:noFill/>
            </a:ln>
          </p:spPr>
        </p:pic>
        <p:sp>
          <p:nvSpPr>
            <p:cNvPr id="5" name="Rectangle 4">
              <a:extLst>
                <a:ext uri="{FF2B5EF4-FFF2-40B4-BE49-F238E27FC236}">
                  <a16:creationId xmlns:a16="http://schemas.microsoft.com/office/drawing/2014/main" id="{55BC3226-C682-66DA-FDB6-89B2B89E4BD9}"/>
                </a:ext>
              </a:extLst>
            </p:cNvPr>
            <p:cNvSpPr/>
            <p:nvPr/>
          </p:nvSpPr>
          <p:spPr>
            <a:xfrm>
              <a:off x="838198" y="1663318"/>
              <a:ext cx="3569769" cy="3179987"/>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grpSp>
    </p:spTree>
    <p:extLst>
      <p:ext uri="{BB962C8B-B14F-4D97-AF65-F5344CB8AC3E}">
        <p14:creationId xmlns:p14="http://schemas.microsoft.com/office/powerpoint/2010/main" val="326341382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46463"/>
            <a:ext cx="10515600" cy="716700"/>
          </a:xfrm>
        </p:spPr>
        <p:txBody>
          <a:bodyPr>
            <a:normAutofit/>
          </a:bodyPr>
          <a:lstStyle/>
          <a:p>
            <a:r>
              <a:rPr lang="en-US" b="1" dirty="0"/>
              <a:t>Conclusion</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17</a:t>
            </a:fld>
            <a:endParaRPr/>
          </a:p>
        </p:txBody>
      </p:sp>
      <p:sp>
        <p:nvSpPr>
          <p:cNvPr id="5" name="TextBox 4">
            <a:extLst>
              <a:ext uri="{FF2B5EF4-FFF2-40B4-BE49-F238E27FC236}">
                <a16:creationId xmlns:a16="http://schemas.microsoft.com/office/drawing/2014/main" id="{1DB39525-968C-8478-74E9-1DFCB871A2CE}"/>
              </a:ext>
            </a:extLst>
          </p:cNvPr>
          <p:cNvSpPr txBox="1"/>
          <p:nvPr/>
        </p:nvSpPr>
        <p:spPr>
          <a:xfrm>
            <a:off x="804224" y="1101188"/>
            <a:ext cx="8404070" cy="3693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Analyzed the most active hour and day for online shopping</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Observed </a:t>
            </a:r>
            <a:r>
              <a:rPr lang="en-US" sz="2400" dirty="0">
                <a:effectLst/>
                <a:latin typeface="Calibri" panose="020F0502020204030204" pitchFamily="34" charset="0"/>
                <a:ea typeface="Calibri" panose="020F0502020204030204" pitchFamily="34" charset="0"/>
                <a:cs typeface="Calibri" panose="020F0502020204030204" pitchFamily="34" charset="0"/>
              </a:rPr>
              <a:t>the most purchased product category and sub-category by most users</a:t>
            </a:r>
          </a:p>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Observed the most popular brands for each product category.</a:t>
            </a:r>
          </a:p>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Consumer experience can be improved by ensuring that there is no server crash during the most active period.</a:t>
            </a:r>
          </a:p>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Offering discounts on products during weekdays can attract more users for shopping through the week further contributing to increase in sales.</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Arial"/>
            </a:endParaRPr>
          </a:p>
        </p:txBody>
      </p:sp>
      <p:pic>
        <p:nvPicPr>
          <p:cNvPr id="1026" name="Picture 2" descr="7,314 Conclusions Icons Images, Stock Photos &amp; Vectors | Shutterstock">
            <a:extLst>
              <a:ext uri="{FF2B5EF4-FFF2-40B4-BE49-F238E27FC236}">
                <a16:creationId xmlns:a16="http://schemas.microsoft.com/office/drawing/2014/main" id="{AAEB78DD-1C28-7DF3-1720-C5FA293F71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310"/>
          <a:stretch/>
        </p:blipFill>
        <p:spPr bwMode="auto">
          <a:xfrm>
            <a:off x="9208294" y="930277"/>
            <a:ext cx="2476500" cy="249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27719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46463"/>
            <a:ext cx="10515600" cy="716700"/>
          </a:xfrm>
        </p:spPr>
        <p:txBody>
          <a:bodyPr>
            <a:normAutofit/>
          </a:bodyPr>
          <a:lstStyle/>
          <a:p>
            <a:r>
              <a:rPr lang="en-US" b="1" dirty="0"/>
              <a:t>Future Work</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18</a:t>
            </a:fld>
            <a:endParaRPr/>
          </a:p>
        </p:txBody>
      </p:sp>
      <p:sp>
        <p:nvSpPr>
          <p:cNvPr id="6" name="TextBox 5">
            <a:extLst>
              <a:ext uri="{FF2B5EF4-FFF2-40B4-BE49-F238E27FC236}">
                <a16:creationId xmlns:a16="http://schemas.microsoft.com/office/drawing/2014/main" id="{99454930-9E6A-D2C2-54D1-BFC32B48D172}"/>
              </a:ext>
            </a:extLst>
          </p:cNvPr>
          <p:cNvSpPr txBox="1"/>
          <p:nvPr/>
        </p:nvSpPr>
        <p:spPr>
          <a:xfrm>
            <a:off x="754511" y="1111632"/>
            <a:ext cx="8518077" cy="3046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latin typeface="Calibri" panose="020F0502020204030204" pitchFamily="34" charset="0"/>
                <a:ea typeface="Calibri" panose="020F0502020204030204" pitchFamily="34" charset="0"/>
                <a:cs typeface="Calibri" panose="020F0502020204030204" pitchFamily="34" charset="0"/>
              </a:rPr>
              <a:t>Analyze Consumer shopping behavior for a couple of years. (High Volume data)</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latin typeface="Calibri" panose="020F0502020204030204" pitchFamily="34" charset="0"/>
                <a:ea typeface="Calibri" panose="020F0502020204030204" pitchFamily="34" charset="0"/>
                <a:cs typeface="Calibri" panose="020F0502020204030204" pitchFamily="34" charset="0"/>
              </a:rPr>
              <a:t>U</a:t>
            </a:r>
            <a:r>
              <a:rPr lang="en-US" sz="2400" dirty="0">
                <a:effectLst/>
                <a:latin typeface="Calibri" panose="020F0502020204030204" pitchFamily="34" charset="0"/>
                <a:ea typeface="Calibri" panose="020F0502020204030204" pitchFamily="34" charset="0"/>
                <a:cs typeface="Calibri" panose="020F0502020204030204" pitchFamily="34" charset="0"/>
              </a:rPr>
              <a:t>se machine learning algorithms for predicting the demands for products based on the consumer shopping behavior for inventory planning.</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latin typeface="Calibri" panose="020F0502020204030204" pitchFamily="34" charset="0"/>
                <a:ea typeface="Calibri" panose="020F0502020204030204" pitchFamily="34" charset="0"/>
                <a:cs typeface="Calibri" panose="020F0502020204030204" pitchFamily="34" charset="0"/>
              </a:rPr>
              <a:t>B</a:t>
            </a:r>
            <a:r>
              <a:rPr lang="en-US" sz="2400" dirty="0">
                <a:effectLst/>
                <a:latin typeface="Calibri" panose="020F0502020204030204" pitchFamily="34" charset="0"/>
                <a:ea typeface="Calibri" panose="020F0502020204030204" pitchFamily="34" charset="0"/>
                <a:cs typeface="Calibri" panose="020F0502020204030204" pitchFamily="34" charset="0"/>
              </a:rPr>
              <a:t>uild recommendation systems to recommend the products to the users based on their past purchases and predicting their future purchases.</a:t>
            </a:r>
            <a:endParaRPr kumimoji="0" lang="en-US" sz="24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pic>
        <p:nvPicPr>
          <p:cNvPr id="13" name="Picture 12">
            <a:extLst>
              <a:ext uri="{FF2B5EF4-FFF2-40B4-BE49-F238E27FC236}">
                <a16:creationId xmlns:a16="http://schemas.microsoft.com/office/drawing/2014/main" id="{6E821DAD-6A0A-9F1B-F663-FBDA70D228F7}"/>
              </a:ext>
            </a:extLst>
          </p:cNvPr>
          <p:cNvPicPr>
            <a:picLocks noChangeAspect="1"/>
          </p:cNvPicPr>
          <p:nvPr/>
        </p:nvPicPr>
        <p:blipFill>
          <a:blip r:embed="rId3"/>
          <a:stretch>
            <a:fillRect/>
          </a:stretch>
        </p:blipFill>
        <p:spPr>
          <a:xfrm>
            <a:off x="9272588" y="1768523"/>
            <a:ext cx="2377649" cy="1990725"/>
          </a:xfrm>
          <a:prstGeom prst="rect">
            <a:avLst/>
          </a:prstGeom>
        </p:spPr>
      </p:pic>
    </p:spTree>
    <p:extLst>
      <p:ext uri="{BB962C8B-B14F-4D97-AF65-F5344CB8AC3E}">
        <p14:creationId xmlns:p14="http://schemas.microsoft.com/office/powerpoint/2010/main" val="8220062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46463"/>
            <a:ext cx="10515600" cy="716700"/>
          </a:xfrm>
        </p:spPr>
        <p:txBody>
          <a:bodyPr>
            <a:normAutofit/>
          </a:bodyPr>
          <a:lstStyle/>
          <a:p>
            <a:r>
              <a:rPr lang="en-US" dirty="0"/>
              <a:t>Image References</a:t>
            </a:r>
            <a:endParaRPr lang="en-US" b="1" dirty="0"/>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19</a:t>
            </a:fld>
            <a:endParaRPr/>
          </a:p>
        </p:txBody>
      </p:sp>
      <p:sp>
        <p:nvSpPr>
          <p:cNvPr id="2" name="Text Placeholder 4">
            <a:extLst>
              <a:ext uri="{FF2B5EF4-FFF2-40B4-BE49-F238E27FC236}">
                <a16:creationId xmlns:a16="http://schemas.microsoft.com/office/drawing/2014/main" id="{C9323C06-727F-83B3-4AA7-C4D5F23B05BE}"/>
              </a:ext>
            </a:extLst>
          </p:cNvPr>
          <p:cNvSpPr>
            <a:spLocks noGrp="1"/>
          </p:cNvSpPr>
          <p:nvPr>
            <p:ph type="body" idx="1"/>
          </p:nvPr>
        </p:nvSpPr>
        <p:spPr>
          <a:xfrm>
            <a:off x="838200" y="1089164"/>
            <a:ext cx="10515600" cy="5087799"/>
          </a:xfrm>
        </p:spPr>
        <p:txBody>
          <a:bodyPr>
            <a:normAutofit lnSpcReduction="10000"/>
          </a:bodyPr>
          <a:lstStyle/>
          <a:p>
            <a:r>
              <a:rPr lang="en-US" sz="1400" dirty="0">
                <a:hlinkClick r:id="rId3"/>
              </a:rPr>
              <a:t>https://www.analyticsvidhya.com/blog/2015/06/start-journey-kaggle/</a:t>
            </a:r>
            <a:endParaRPr lang="en-US" sz="1400" dirty="0"/>
          </a:p>
          <a:p>
            <a:r>
              <a:rPr lang="en-US" sz="1400" dirty="0">
                <a:hlinkClick r:id="rId4"/>
              </a:rPr>
              <a:t>https://www.softcrylic.com/unleash-the-power-of-data-analytics-in-aws/</a:t>
            </a:r>
            <a:endParaRPr lang="en-US" sz="1400" dirty="0"/>
          </a:p>
          <a:p>
            <a:r>
              <a:rPr lang="en-US" sz="1400" dirty="0">
                <a:hlinkClick r:id="rId5"/>
              </a:rPr>
              <a:t>https://jgmediallc.com/2018/11/24/e-commerce-is-the-solution-for-rowan-county-nc/</a:t>
            </a:r>
            <a:endParaRPr lang="en-US" sz="1400" dirty="0"/>
          </a:p>
          <a:p>
            <a:r>
              <a:rPr lang="en-US" sz="1400" dirty="0">
                <a:hlinkClick r:id="rId6"/>
              </a:rPr>
              <a:t>http://revenueconsultant.com/2016/12/12/8-incredible-tips-to-increase-sales-performance/</a:t>
            </a:r>
            <a:endParaRPr lang="en-US" sz="1400" dirty="0"/>
          </a:p>
          <a:p>
            <a:r>
              <a:rPr lang="en-US" sz="1400" dirty="0">
                <a:hlinkClick r:id="rId7"/>
              </a:rPr>
              <a:t>https://sigma.software/about/media/top-5-major-challenges-big-data-analytics-and-ways-tackle-them</a:t>
            </a:r>
            <a:endParaRPr lang="en-US" sz="1400" dirty="0"/>
          </a:p>
          <a:p>
            <a:r>
              <a:rPr lang="en-US" sz="1400" dirty="0">
                <a:hlinkClick r:id="rId3"/>
              </a:rPr>
              <a:t>https://www.analyticsvidhya.com/blog/2015/06/start-journey-kaggle/</a:t>
            </a:r>
            <a:endParaRPr lang="en-US" sz="1400" dirty="0"/>
          </a:p>
          <a:p>
            <a:r>
              <a:rPr lang="en-US" sz="1400" dirty="0">
                <a:latin typeface="Calibri" panose="020F0502020204030204" pitchFamily="34" charset="0"/>
                <a:cs typeface="Calibri" panose="020F0502020204030204" pitchFamily="34" charset="0"/>
                <a:hlinkClick r:id="rId8"/>
              </a:rPr>
              <a:t>https://www.google.com/search?q=data+loading+from+aws+cli+unto+S3+bucket&amp;tbm=isch&amp;ved=2ahUKEwiZxee3bj7AhUSgI4IHTR0DiMQ2cCegQIABAA&amp;oq=data+loading+from+aws+cli+unto+S3+bucket&amp;gs_lcp=CgNpbWcQAzoECCMQJzoFCAAQgAQ6BAgAEB46BggAEAgQHjoHCAAQgAQQGFDrFFi6gAFglYcBaABwAHgAgAFSiAGYFJIBAjM3mAEAoAEBqgELZ3dzLXdpei1pbWfAAQE&amp;sclient=img&amp;ei=8h14Y5mEMJKAuvQPtOi5mAI&amp;bih=714&amp;biw=1536&amp;rlz=1C1CHBF_enUS912US912&amp;hl=en#imgrc=J36yJMLwnqnIAM</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hlinkClick r:id="rId9"/>
              </a:rPr>
              <a:t>https://www.google.com/search?q=aws+cli+images&amp;rlz=1C1CHBF_enUS912US912&amp;sxsrf=ALiCzsbMXliCPLTN_ePDeor14XpdR6eidw:1668816454519&amp;source=lnms&amp;tbm=isch&amp;sa=X&amp;ved=2ahUKEwjt493f-bj7AhUeMDQIHYd5DAsQ_AUoAXoECAEQAw&amp;biw=1536&amp;bih=714&amp;dpr=1.25#imgrc=7u79qN_DnoFTBM</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hlinkClick r:id="rId10"/>
              </a:rPr>
              <a:t>https://www.google.com/search?q=aws+glue+etl+job+icon&amp;tbm=isch&amp;ved=2ahUKEwjm9qb_h7n7AhVbiI4IHRPDC0kQ2cCegQIABAA&amp;oq=aws+glue+etl+icon&amp;gs_lcp=CgNpbWcQARgBMgUIABCABDIGCAAQBxAeOgQIABBDOgYIABAIEB5QuApYnBdgrChoAHAAeACAAWCIAcAFkgECMTCYAQCgAQGqAQtnd3Mtd2l6LWltZ8ABAQ&amp;sclient=img&amp;ei=Ni14YaDMtuQuvQPk4avyAQ&amp;bih=714&amp;biw=1519&amp;rlz=1C1CHBF_enUS912US912&amp;hl=en#imgrc=FiZ-Tg2N9vWSEM</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hlinkClick r:id="rId11" action="ppaction://hlinkfile"/>
              </a:rPr>
              <a:t>draw.io</a:t>
            </a:r>
            <a:endParaRPr lang="en-US" sz="1400" dirty="0">
              <a:latin typeface="Calibri" panose="020F0502020204030204" pitchFamily="34" charset="0"/>
              <a:cs typeface="Calibri" panose="020F0502020204030204" pitchFamily="34" charset="0"/>
            </a:endParaRPr>
          </a:p>
          <a:p>
            <a:r>
              <a:rPr kumimoji="0" lang="en-US" sz="1400" b="0" i="0" u="none" strike="noStrike" cap="none" spc="0" normalizeH="0" baseline="0" dirty="0">
                <a:ln>
                  <a:noFill/>
                </a:ln>
                <a:solidFill>
                  <a:srgbClr val="000000"/>
                </a:solidFill>
                <a:effectLst/>
                <a:uFillTx/>
                <a:latin typeface="+mj-lt"/>
                <a:ea typeface="+mj-ea"/>
                <a:cs typeface="+mj-cs"/>
                <a:sym typeface="Arial"/>
                <a:hlinkClick r:id="rId12"/>
              </a:rPr>
              <a:t>https://www.shutterstock.com/search/conclusions-icons</a:t>
            </a:r>
            <a:endParaRPr kumimoji="0" lang="en-US" sz="1400" b="0" i="0" u="none" strike="noStrike" cap="none" spc="0" normalizeH="0" baseline="0" dirty="0">
              <a:ln>
                <a:noFill/>
              </a:ln>
              <a:solidFill>
                <a:srgbClr val="000000"/>
              </a:solidFill>
              <a:effectLst/>
              <a:uFillTx/>
              <a:latin typeface="+mj-lt"/>
              <a:ea typeface="+mj-ea"/>
              <a:cs typeface="+mj-cs"/>
              <a:sym typeface="Arial"/>
            </a:endParaRPr>
          </a:p>
          <a:p>
            <a:r>
              <a:rPr kumimoji="0" lang="en-US" sz="1400" b="0" i="0" u="none" strike="noStrike" cap="none" spc="0" normalizeH="0" baseline="0" dirty="0">
                <a:ln>
                  <a:noFill/>
                </a:ln>
                <a:solidFill>
                  <a:srgbClr val="000000"/>
                </a:solidFill>
                <a:effectLst/>
                <a:uFillTx/>
                <a:latin typeface="+mj-lt"/>
                <a:ea typeface="+mj-ea"/>
                <a:cs typeface="+mj-cs"/>
                <a:sym typeface="Arial"/>
                <a:hlinkClick r:id="rId13"/>
              </a:rPr>
              <a:t>https://www.shutterstock.com/search/future-work-icons</a:t>
            </a:r>
            <a:endParaRPr kumimoji="0" lang="en-US" sz="1400" b="0" i="0" u="none" strike="noStrike" cap="none" spc="0" normalizeH="0" baseline="0" dirty="0">
              <a:ln>
                <a:noFill/>
              </a:ln>
              <a:solidFill>
                <a:srgbClr val="000000"/>
              </a:solidFill>
              <a:effectLst/>
              <a:uFillTx/>
              <a:latin typeface="+mj-lt"/>
              <a:ea typeface="+mj-ea"/>
              <a:cs typeface="+mj-cs"/>
              <a:sym typeface="Arial"/>
            </a:endParaRPr>
          </a:p>
          <a:p>
            <a:endParaRPr lang="en-US" sz="1400" dirty="0">
              <a:latin typeface="Calibri" panose="020F0502020204030204" pitchFamily="34" charset="0"/>
              <a:cs typeface="Calibri" panose="020F0502020204030204" pitchFamily="34" charset="0"/>
            </a:endParaRPr>
          </a:p>
          <a:p>
            <a:endParaRPr lang="en-US" sz="1600" dirty="0"/>
          </a:p>
        </p:txBody>
      </p:sp>
    </p:spTree>
    <p:extLst>
      <p:ext uri="{BB962C8B-B14F-4D97-AF65-F5344CB8AC3E}">
        <p14:creationId xmlns:p14="http://schemas.microsoft.com/office/powerpoint/2010/main" val="151508420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6"/>
            <a:ext cx="10515600" cy="716700"/>
          </a:xfrm>
        </p:spPr>
        <p:txBody>
          <a:bodyPr>
            <a:normAutofit/>
          </a:bodyPr>
          <a:lstStyle/>
          <a:p>
            <a:r>
              <a:rPr lang="en-US" b="1" dirty="0"/>
              <a:t>Introduction &amp; Background</a:t>
            </a:r>
          </a:p>
        </p:txBody>
      </p:sp>
      <p:sp>
        <p:nvSpPr>
          <p:cNvPr id="5" name="Text Placeholder 4">
            <a:extLst>
              <a:ext uri="{FF2B5EF4-FFF2-40B4-BE49-F238E27FC236}">
                <a16:creationId xmlns:a16="http://schemas.microsoft.com/office/drawing/2014/main" id="{C198F785-7416-8256-F7A9-C6AE6E0B2352}"/>
              </a:ext>
            </a:extLst>
          </p:cNvPr>
          <p:cNvSpPr>
            <a:spLocks noGrp="1"/>
          </p:cNvSpPr>
          <p:nvPr>
            <p:ph type="body" idx="1"/>
          </p:nvPr>
        </p:nvSpPr>
        <p:spPr>
          <a:xfrm>
            <a:off x="838200" y="1089164"/>
            <a:ext cx="10515600" cy="5087799"/>
          </a:xfrm>
        </p:spPr>
        <p:txBody>
          <a:bodyPr>
            <a:normAutofit/>
          </a:bodyPr>
          <a:lstStyle/>
          <a:p>
            <a:r>
              <a:rPr lang="en-US" sz="2400" dirty="0"/>
              <a:t>The advent of technology and the internet has led to an increasing demand for E-commerce industries.</a:t>
            </a:r>
          </a:p>
          <a:p>
            <a:r>
              <a:rPr lang="en-US" sz="2400" dirty="0"/>
              <a:t>People of all ages prefer online shopping and increase in trend of online shopping was highly noticeable during the pandemic and post pandemic</a:t>
            </a:r>
          </a:p>
          <a:p>
            <a:r>
              <a:rPr lang="en-US" sz="2400" dirty="0"/>
              <a:t>The tremendous growth in online shopping has created a need for the business to understand how the customer perceives online shopping and purchases to improve their over all business performance.</a:t>
            </a:r>
          </a:p>
          <a:p>
            <a:r>
              <a:rPr lang="en-US" sz="2400" dirty="0"/>
              <a:t>Large-scale data analytics in e-commerce is                                                                 still in its nascent stage and there is plenty                                                                     to learn about it in all facets.</a:t>
            </a:r>
          </a:p>
          <a:p>
            <a:r>
              <a:rPr lang="en-US" sz="2400" dirty="0"/>
              <a:t>Analyzing such data which records the                                                                      online shopper user activity is knows                                                                               as consumer shopping behavior analysis.</a:t>
            </a:r>
            <a:endParaRPr lang="en-US" dirty="0"/>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a:t>
            </a:fld>
            <a:endParaRPr/>
          </a:p>
        </p:txBody>
      </p:sp>
      <p:pic>
        <p:nvPicPr>
          <p:cNvPr id="1034" name="Picture 10" descr="E-Commerce taking over retail sales in Canada | 106.9 The X">
            <a:extLst>
              <a:ext uri="{FF2B5EF4-FFF2-40B4-BE49-F238E27FC236}">
                <a16:creationId xmlns:a16="http://schemas.microsoft.com/office/drawing/2014/main" id="{6A52BF6F-D245-E972-B044-4638464E9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448" y="3402317"/>
            <a:ext cx="4520352" cy="297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5694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Footer Placeholder 3"/>
          <p:cNvSpPr txBox="1"/>
          <p:nvPr/>
        </p:nvSpPr>
        <p:spPr>
          <a:xfrm>
            <a:off x="4038600" y="6451917"/>
            <a:ext cx="4114800" cy="4470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sp>
        <p:nvSpPr>
          <p:cNvPr id="416" name="Google Shape;351;p16"/>
          <p:cNvSpPr/>
          <p:nvPr/>
        </p:nvSpPr>
        <p:spPr>
          <a:xfrm flipH="1">
            <a:off x="-2" y="0"/>
            <a:ext cx="6340295" cy="6858000"/>
          </a:xfrm>
          <a:prstGeom prst="rect">
            <a:avLst/>
          </a:prstGeom>
          <a:solidFill>
            <a:srgbClr val="FF863C"/>
          </a:solidFill>
          <a:ln w="12700">
            <a:miter lim="400000"/>
          </a:ln>
        </p:spPr>
        <p:txBody>
          <a:bodyPr lIns="45718" tIns="45718" rIns="45718" bIns="45718" anchor="ctr"/>
          <a:lstStyle/>
          <a:p>
            <a:pPr algn="ctr">
              <a:defRPr>
                <a:solidFill>
                  <a:srgbClr val="FFFFFF"/>
                </a:solidFill>
                <a:latin typeface="Calibri"/>
                <a:ea typeface="Calibri"/>
                <a:cs typeface="Calibri"/>
                <a:sym typeface="Calibri"/>
              </a:defRPr>
            </a:pPr>
            <a:endParaRPr/>
          </a:p>
        </p:txBody>
      </p:sp>
      <p:pic>
        <p:nvPicPr>
          <p:cNvPr id="417" name="Google Shape;352;p16" descr="Google Shape;352;p16"/>
          <p:cNvPicPr>
            <a:picLocks noChangeAspect="1"/>
          </p:cNvPicPr>
          <p:nvPr/>
        </p:nvPicPr>
        <p:blipFill>
          <a:blip r:embed="rId2"/>
          <a:stretch>
            <a:fillRect/>
          </a:stretch>
        </p:blipFill>
        <p:spPr>
          <a:xfrm>
            <a:off x="0" y="0"/>
            <a:ext cx="9803757" cy="6858000"/>
          </a:xfrm>
          <a:prstGeom prst="rect">
            <a:avLst/>
          </a:prstGeom>
          <a:ln w="12700">
            <a:miter lim="400000"/>
          </a:ln>
        </p:spPr>
      </p:pic>
      <p:sp>
        <p:nvSpPr>
          <p:cNvPr id="418" name="Google Shape;353;p16"/>
          <p:cNvSpPr txBox="1">
            <a:spLocks noGrp="1"/>
          </p:cNvSpPr>
          <p:nvPr>
            <p:ph type="title"/>
          </p:nvPr>
        </p:nvSpPr>
        <p:spPr>
          <a:xfrm>
            <a:off x="6340292" y="3071023"/>
            <a:ext cx="3604498" cy="1297117"/>
          </a:xfrm>
          <a:prstGeom prst="rect">
            <a:avLst/>
          </a:prstGeom>
        </p:spPr>
        <p:txBody>
          <a:bodyPr lIns="45699" tIns="45699" rIns="45699" bIns="45699" anchor="t"/>
          <a:lstStyle>
            <a:lvl1pPr>
              <a:defRPr sz="5400"/>
            </a:lvl1pPr>
          </a:lstStyle>
          <a:p>
            <a:r>
              <a:t>Thank you</a:t>
            </a:r>
          </a:p>
        </p:txBody>
      </p:sp>
      <p:sp>
        <p:nvSpPr>
          <p:cNvPr id="419" name="Slide Number Placeholder 2"/>
          <p:cNvSpPr txBox="1">
            <a:spLocks noGrp="1"/>
          </p:cNvSpPr>
          <p:nvPr>
            <p:ph type="sldNum" sz="quarter" idx="4294967295"/>
          </p:nvPr>
        </p:nvSpPr>
        <p:spPr>
          <a:xfrm>
            <a:off x="11089817" y="6519516"/>
            <a:ext cx="263981"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420" name="Google Shape;354;p16"/>
          <p:cNvSpPr/>
          <p:nvPr/>
        </p:nvSpPr>
        <p:spPr>
          <a:xfrm flipH="1">
            <a:off x="-30030" y="581160"/>
            <a:ext cx="4098662" cy="6276843"/>
          </a:xfrm>
          <a:custGeom>
            <a:avLst/>
            <a:gdLst/>
            <a:ahLst/>
            <a:cxnLst>
              <a:cxn ang="0">
                <a:pos x="wd2" y="hd2"/>
              </a:cxn>
              <a:cxn ang="5400000">
                <a:pos x="wd2" y="hd2"/>
              </a:cxn>
              <a:cxn ang="10800000">
                <a:pos x="wd2" y="hd2"/>
              </a:cxn>
              <a:cxn ang="16200000">
                <a:pos x="wd2" y="hd2"/>
              </a:cxn>
            </a:cxnLst>
            <a:rect l="0" t="0" r="r" b="b"/>
            <a:pathLst>
              <a:path w="21600" h="21600" extrusionOk="0">
                <a:moveTo>
                  <a:pt x="13043" y="0"/>
                </a:moveTo>
                <a:cubicBezTo>
                  <a:pt x="16195" y="0"/>
                  <a:pt x="19085" y="973"/>
                  <a:pt x="21340" y="2593"/>
                </a:cubicBezTo>
                <a:lnTo>
                  <a:pt x="21600" y="2799"/>
                </a:lnTo>
                <a:lnTo>
                  <a:pt x="21600" y="19912"/>
                </a:lnTo>
                <a:lnTo>
                  <a:pt x="21340" y="20118"/>
                </a:lnTo>
                <a:cubicBezTo>
                  <a:pt x="20695" y="20581"/>
                  <a:pt x="19999" y="20991"/>
                  <a:pt x="19260" y="21341"/>
                </a:cubicBezTo>
                <a:lnTo>
                  <a:pt x="18643" y="21600"/>
                </a:lnTo>
                <a:lnTo>
                  <a:pt x="7443" y="21600"/>
                </a:lnTo>
                <a:lnTo>
                  <a:pt x="6826" y="21341"/>
                </a:lnTo>
                <a:cubicBezTo>
                  <a:pt x="2760" y="19418"/>
                  <a:pt x="0" y="15668"/>
                  <a:pt x="0" y="11356"/>
                </a:cubicBezTo>
                <a:cubicBezTo>
                  <a:pt x="0" y="5084"/>
                  <a:pt x="5840" y="0"/>
                  <a:pt x="13043" y="0"/>
                </a:cubicBezTo>
                <a:close/>
              </a:path>
            </a:pathLst>
          </a:custGeom>
          <a:solidFill>
            <a:srgbClr val="FFFFFF"/>
          </a:solidFill>
          <a:ln w="12700">
            <a:solidFill>
              <a:srgbClr val="B3C6E7"/>
            </a:solidFill>
            <a:miter/>
          </a:ln>
        </p:spPr>
        <p:txBody>
          <a:bodyPr lIns="45718" tIns="45718" rIns="45718" bIns="45718" anchor="ctr"/>
          <a:lstStyle/>
          <a:p>
            <a:pPr algn="ctr">
              <a:defRPr>
                <a:solidFill>
                  <a:srgbClr val="FFFFFF"/>
                </a:solidFill>
                <a:latin typeface="Calibri"/>
                <a:ea typeface="Calibri"/>
                <a:cs typeface="Calibri"/>
                <a:sym typeface="Calibri"/>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6"/>
            <a:ext cx="10515600" cy="716700"/>
          </a:xfrm>
        </p:spPr>
        <p:txBody>
          <a:bodyPr>
            <a:normAutofit/>
          </a:bodyPr>
          <a:lstStyle/>
          <a:p>
            <a:r>
              <a:rPr lang="en-US" b="1" dirty="0"/>
              <a:t>Goals &amp; Objectives</a:t>
            </a:r>
          </a:p>
        </p:txBody>
      </p:sp>
      <p:sp>
        <p:nvSpPr>
          <p:cNvPr id="5" name="Text Placeholder 4">
            <a:extLst>
              <a:ext uri="{FF2B5EF4-FFF2-40B4-BE49-F238E27FC236}">
                <a16:creationId xmlns:a16="http://schemas.microsoft.com/office/drawing/2014/main" id="{C198F785-7416-8256-F7A9-C6AE6E0B2352}"/>
              </a:ext>
            </a:extLst>
          </p:cNvPr>
          <p:cNvSpPr>
            <a:spLocks noGrp="1"/>
          </p:cNvSpPr>
          <p:nvPr>
            <p:ph type="body" idx="1"/>
          </p:nvPr>
        </p:nvSpPr>
        <p:spPr>
          <a:xfrm>
            <a:off x="838200" y="1089164"/>
            <a:ext cx="10515600" cy="5087799"/>
          </a:xfrm>
        </p:spPr>
        <p:txBody>
          <a:bodyPr>
            <a:noAutofit/>
          </a:bodyPr>
          <a:lstStyle/>
          <a:p>
            <a:r>
              <a:rPr lang="en-US" sz="2400" dirty="0">
                <a:latin typeface="Calibri" panose="020F0502020204030204" pitchFamily="34" charset="0"/>
                <a:cs typeface="Calibri" panose="020F0502020204030204" pitchFamily="34" charset="0"/>
              </a:rPr>
              <a:t>To do an in-depth analysis of the ecommerce dataset to gain insights on customer behavior and activity which can help business make strategic decisions.</a:t>
            </a:r>
          </a:p>
          <a:p>
            <a:r>
              <a:rPr lang="en-US" sz="2400" dirty="0">
                <a:latin typeface="Calibri" panose="020F0502020204030204" pitchFamily="34" charset="0"/>
                <a:cs typeface="Calibri" panose="020F0502020204030204" pitchFamily="34" charset="0"/>
              </a:rPr>
              <a:t>To understand big data analytics and how the evolving technologies help deal with such huge volume of data and leverage it to extract meaningful insights.</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3</a:t>
            </a:fld>
            <a:endParaRPr/>
          </a:p>
        </p:txBody>
      </p:sp>
      <p:pic>
        <p:nvPicPr>
          <p:cNvPr id="3074" name="Picture 2" descr="Unleash the power of Data Analytics in AWS">
            <a:extLst>
              <a:ext uri="{FF2B5EF4-FFF2-40B4-BE49-F238E27FC236}">
                <a16:creationId xmlns:a16="http://schemas.microsoft.com/office/drawing/2014/main" id="{17FAF555-5FA3-303A-5EFE-830796EC19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442" y="3190473"/>
            <a:ext cx="3870465" cy="32124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op 5 Major Challenges of Big Data Analytics and Ways to Tackle Them -  Sigma Software">
            <a:extLst>
              <a:ext uri="{FF2B5EF4-FFF2-40B4-BE49-F238E27FC236}">
                <a16:creationId xmlns:a16="http://schemas.microsoft.com/office/drawing/2014/main" id="{97B88E16-C496-812E-E532-B3DE5FB687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624" y="3429000"/>
            <a:ext cx="4831147" cy="27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4715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6"/>
            <a:ext cx="10515600" cy="716700"/>
          </a:xfrm>
        </p:spPr>
        <p:txBody>
          <a:bodyPr>
            <a:normAutofit/>
          </a:bodyPr>
          <a:lstStyle/>
          <a:p>
            <a:r>
              <a:rPr lang="en-US" b="1" dirty="0"/>
              <a:t>Project application &amp; Impact</a:t>
            </a:r>
          </a:p>
        </p:txBody>
      </p:sp>
      <p:sp>
        <p:nvSpPr>
          <p:cNvPr id="5" name="Text Placeholder 4">
            <a:extLst>
              <a:ext uri="{FF2B5EF4-FFF2-40B4-BE49-F238E27FC236}">
                <a16:creationId xmlns:a16="http://schemas.microsoft.com/office/drawing/2014/main" id="{C198F785-7416-8256-F7A9-C6AE6E0B2352}"/>
              </a:ext>
            </a:extLst>
          </p:cNvPr>
          <p:cNvSpPr>
            <a:spLocks noGrp="1"/>
          </p:cNvSpPr>
          <p:nvPr>
            <p:ph type="body" idx="1"/>
          </p:nvPr>
        </p:nvSpPr>
        <p:spPr>
          <a:xfrm>
            <a:off x="838200" y="1089164"/>
            <a:ext cx="10515600" cy="5087799"/>
          </a:xfrm>
        </p:spPr>
        <p:txBody>
          <a:bodyPr/>
          <a:lstStyle/>
          <a:p>
            <a:r>
              <a:rPr lang="en-US" sz="2400" dirty="0">
                <a:latin typeface="Calibri" panose="020F0502020204030204" pitchFamily="34" charset="0"/>
                <a:cs typeface="Calibri" panose="020F0502020204030204" pitchFamily="34" charset="0"/>
              </a:rPr>
              <a:t>The consumer shopping behavior analysis is the process of discovering, interpreting, and communicating data patterns and insights related to E-commerce online business. </a:t>
            </a:r>
          </a:p>
          <a:p>
            <a:r>
              <a:rPr lang="en-US" sz="2400" dirty="0">
                <a:latin typeface="Calibri" panose="020F0502020204030204" pitchFamily="34" charset="0"/>
                <a:cs typeface="Calibri" panose="020F0502020204030204" pitchFamily="34" charset="0"/>
              </a:rPr>
              <a:t>It helps in measuring the user behavior, market and performance trends, and ROI. This analysis can be used by the business to show ROI for the campaigns and make better decisions to reduce costs, increase sales, and make business improvements accordingly</a:t>
            </a:r>
            <a:r>
              <a:rPr lang="en-US" sz="1800" dirty="0">
                <a:effectLst/>
                <a:latin typeface="Times New Roman" panose="02020603050405020304" pitchFamily="18" charset="0"/>
                <a:ea typeface="SimSun" panose="02010600030101010101" pitchFamily="2" charset="-122"/>
              </a:rPr>
              <a:t>.</a:t>
            </a:r>
          </a:p>
          <a:p>
            <a:endParaRPr lang="en-US" dirty="0"/>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4</a:t>
            </a:fld>
            <a:endParaRPr/>
          </a:p>
        </p:txBody>
      </p:sp>
      <p:pic>
        <p:nvPicPr>
          <p:cNvPr id="2050" name="Picture 2" descr="Would You Rather Increase Revenue, or Reduce Costs? - Solutions360">
            <a:extLst>
              <a:ext uri="{FF2B5EF4-FFF2-40B4-BE49-F238E27FC236}">
                <a16:creationId xmlns:a16="http://schemas.microsoft.com/office/drawing/2014/main" id="{E3952C56-7A9F-505E-6832-DE598C260A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32645"/>
            <a:ext cx="2899613" cy="26805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customer experience and why does it matter?">
            <a:extLst>
              <a:ext uri="{FF2B5EF4-FFF2-40B4-BE49-F238E27FC236}">
                <a16:creationId xmlns:a16="http://schemas.microsoft.com/office/drawing/2014/main" id="{23DAEF3E-2F45-509C-5A65-C453492EAD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332" y="3568243"/>
            <a:ext cx="4765468" cy="26805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8 Incredible Tips To Increase Sales Performance">
            <a:extLst>
              <a:ext uri="{FF2B5EF4-FFF2-40B4-BE49-F238E27FC236}">
                <a16:creationId xmlns:a16="http://schemas.microsoft.com/office/drawing/2014/main" id="{941C6336-6EBB-931D-1DCA-03E74C8D9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1977" y="4377542"/>
            <a:ext cx="2879074" cy="1799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1681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6"/>
            <a:ext cx="10515600" cy="716700"/>
          </a:xfrm>
        </p:spPr>
        <p:txBody>
          <a:bodyPr>
            <a:normAutofit/>
          </a:bodyPr>
          <a:lstStyle/>
          <a:p>
            <a:r>
              <a:rPr lang="en-US" b="1" dirty="0"/>
              <a:t>Data Description</a:t>
            </a:r>
          </a:p>
        </p:txBody>
      </p:sp>
      <p:sp>
        <p:nvSpPr>
          <p:cNvPr id="5" name="Text Placeholder 4">
            <a:extLst>
              <a:ext uri="{FF2B5EF4-FFF2-40B4-BE49-F238E27FC236}">
                <a16:creationId xmlns:a16="http://schemas.microsoft.com/office/drawing/2014/main" id="{C198F785-7416-8256-F7A9-C6AE6E0B2352}"/>
              </a:ext>
            </a:extLst>
          </p:cNvPr>
          <p:cNvSpPr>
            <a:spLocks noGrp="1"/>
          </p:cNvSpPr>
          <p:nvPr>
            <p:ph type="body" idx="1"/>
          </p:nvPr>
        </p:nvSpPr>
        <p:spPr>
          <a:xfrm>
            <a:off x="838200" y="1089164"/>
            <a:ext cx="10515600" cy="5087799"/>
          </a:xfrm>
        </p:spPr>
        <p:txBody>
          <a:bodyPr/>
          <a:lstStyle/>
          <a:p>
            <a:r>
              <a:rPr lang="en-US" sz="2400" dirty="0"/>
              <a:t>Data Source: Kaggle</a:t>
            </a:r>
          </a:p>
          <a:p>
            <a:r>
              <a:rPr lang="en-US" sz="2400" dirty="0"/>
              <a:t>Dataset from a multicategory e-commerce online store</a:t>
            </a:r>
          </a:p>
          <a:p>
            <a:r>
              <a:rPr lang="en-US" sz="2400" dirty="0"/>
              <a:t>Data Size: 15GB</a:t>
            </a:r>
          </a:p>
          <a:p>
            <a:r>
              <a:rPr lang="en-US" sz="2400" dirty="0"/>
              <a:t>Data period: October-November 2019</a:t>
            </a:r>
          </a:p>
          <a:p>
            <a:r>
              <a:rPr lang="en-US" sz="2400" dirty="0"/>
              <a:t>Dataset comprises of attributes such as </a:t>
            </a:r>
            <a:r>
              <a:rPr lang="en-US" sz="2400" dirty="0">
                <a:effectLst/>
                <a:latin typeface="Calibri" panose="020F0502020204030204" pitchFamily="34" charset="0"/>
                <a:ea typeface="Calibri" panose="020F0502020204030204" pitchFamily="34" charset="0"/>
                <a:cs typeface="Calibri" panose="020F0502020204030204" pitchFamily="34" charset="0"/>
              </a:rPr>
              <a:t>product ID, product category, product sub-category, price, user details, user session details, brand, </a:t>
            </a:r>
            <a:r>
              <a:rPr lang="en-US" sz="2400" dirty="0" err="1">
                <a:effectLst/>
                <a:latin typeface="Calibri" panose="020F0502020204030204" pitchFamily="34" charset="0"/>
                <a:ea typeface="Calibri" panose="020F0502020204030204" pitchFamily="34" charset="0"/>
                <a:cs typeface="Calibri" panose="020F0502020204030204" pitchFamily="34" charset="0"/>
              </a:rPr>
              <a:t>event_type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etc</a:t>
            </a:r>
            <a:r>
              <a:rPr lang="en-US" sz="2400" dirty="0">
                <a:effectLst/>
                <a:latin typeface="Calibri" panose="020F0502020204030204" pitchFamily="34" charset="0"/>
                <a:ea typeface="Calibri" panose="020F0502020204030204" pitchFamily="34" charset="0"/>
                <a:cs typeface="Calibri" panose="020F0502020204030204" pitchFamily="34" charset="0"/>
              </a:rPr>
              <a:t> describing the user shopping activity.</a:t>
            </a:r>
          </a:p>
          <a:p>
            <a:r>
              <a:rPr lang="en-US" sz="2400" dirty="0"/>
              <a:t>Link: </a:t>
            </a:r>
            <a:r>
              <a:rPr lang="en-US" sz="2400" dirty="0">
                <a:hlinkClick r:id="rId3"/>
              </a:rPr>
              <a:t>https://www.kaggle.com/datasets/mkechinov/ecommerce-behavior-data-from-multi-category-store</a:t>
            </a:r>
            <a:endParaRPr lang="en-US" sz="2400" dirty="0"/>
          </a:p>
          <a:p>
            <a:endParaRPr lang="en-US" dirty="0"/>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5</a:t>
            </a:fld>
            <a:endParaRPr/>
          </a:p>
        </p:txBody>
      </p:sp>
      <p:pic>
        <p:nvPicPr>
          <p:cNvPr id="1026" name="Picture 2" descr="Kaggle Competition | List Of Kaggle Problems">
            <a:extLst>
              <a:ext uri="{FF2B5EF4-FFF2-40B4-BE49-F238E27FC236}">
                <a16:creationId xmlns:a16="http://schemas.microsoft.com/office/drawing/2014/main" id="{6F477564-0A06-FF06-9FCB-33B8B7A37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4329" y="5054255"/>
            <a:ext cx="2805491" cy="1280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64664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55793"/>
            <a:ext cx="10515600" cy="716700"/>
          </a:xfrm>
        </p:spPr>
        <p:txBody>
          <a:bodyPr>
            <a:normAutofit/>
          </a:bodyPr>
          <a:lstStyle/>
          <a:p>
            <a:r>
              <a:rPr lang="en-US" b="1" dirty="0"/>
              <a:t>System Design/ ELT Architecture </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6</a:t>
            </a:fld>
            <a:endParaRPr/>
          </a:p>
        </p:txBody>
      </p:sp>
      <p:pic>
        <p:nvPicPr>
          <p:cNvPr id="3" name="Picture 2">
            <a:extLst>
              <a:ext uri="{FF2B5EF4-FFF2-40B4-BE49-F238E27FC236}">
                <a16:creationId xmlns:a16="http://schemas.microsoft.com/office/drawing/2014/main" id="{F53C94B5-6295-EF8B-6AE4-F5F54C7462AD}"/>
              </a:ext>
            </a:extLst>
          </p:cNvPr>
          <p:cNvPicPr>
            <a:picLocks noChangeAspect="1"/>
          </p:cNvPicPr>
          <p:nvPr/>
        </p:nvPicPr>
        <p:blipFill>
          <a:blip r:embed="rId3"/>
          <a:stretch>
            <a:fillRect/>
          </a:stretch>
        </p:blipFill>
        <p:spPr>
          <a:xfrm>
            <a:off x="1755112" y="1150175"/>
            <a:ext cx="8681776" cy="5039928"/>
          </a:xfrm>
          <a:prstGeom prst="rect">
            <a:avLst/>
          </a:prstGeom>
          <a:ln w="19050">
            <a:solidFill>
              <a:schemeClr val="accent2"/>
            </a:solidFill>
          </a:ln>
        </p:spPr>
      </p:pic>
    </p:spTree>
    <p:extLst>
      <p:ext uri="{BB962C8B-B14F-4D97-AF65-F5344CB8AC3E}">
        <p14:creationId xmlns:p14="http://schemas.microsoft.com/office/powerpoint/2010/main" val="10683587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55793"/>
            <a:ext cx="10515600" cy="716700"/>
          </a:xfrm>
        </p:spPr>
        <p:txBody>
          <a:bodyPr>
            <a:normAutofit/>
          </a:bodyPr>
          <a:lstStyle/>
          <a:p>
            <a:r>
              <a:rPr lang="en-US" b="1" dirty="0"/>
              <a:t>Data Loading And Transformation</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7</a:t>
            </a:fld>
            <a:endParaRPr/>
          </a:p>
        </p:txBody>
      </p:sp>
      <p:grpSp>
        <p:nvGrpSpPr>
          <p:cNvPr id="5" name="Group 4">
            <a:extLst>
              <a:ext uri="{FF2B5EF4-FFF2-40B4-BE49-F238E27FC236}">
                <a16:creationId xmlns:a16="http://schemas.microsoft.com/office/drawing/2014/main" id="{FBF83EB4-EAAD-B30B-0C52-6C9499301DEC}"/>
              </a:ext>
            </a:extLst>
          </p:cNvPr>
          <p:cNvGrpSpPr>
            <a:grpSpLocks noChangeAspect="1"/>
          </p:cNvGrpSpPr>
          <p:nvPr/>
        </p:nvGrpSpPr>
        <p:grpSpPr>
          <a:xfrm>
            <a:off x="691419" y="1399907"/>
            <a:ext cx="5105154" cy="4389120"/>
            <a:chOff x="384731" y="1362269"/>
            <a:chExt cx="5578323" cy="4795925"/>
          </a:xfrm>
        </p:grpSpPr>
        <p:sp>
          <p:nvSpPr>
            <p:cNvPr id="2" name="Rectangle 1">
              <a:extLst>
                <a:ext uri="{FF2B5EF4-FFF2-40B4-BE49-F238E27FC236}">
                  <a16:creationId xmlns:a16="http://schemas.microsoft.com/office/drawing/2014/main" id="{1C7026CC-05BB-F99A-60FE-A3FF0DCB646A}"/>
                </a:ext>
              </a:extLst>
            </p:cNvPr>
            <p:cNvSpPr/>
            <p:nvPr/>
          </p:nvSpPr>
          <p:spPr>
            <a:xfrm>
              <a:off x="384731" y="1362269"/>
              <a:ext cx="5578323" cy="4795925"/>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pic>
          <p:nvPicPr>
            <p:cNvPr id="6" name="Picture 5">
              <a:extLst>
                <a:ext uri="{FF2B5EF4-FFF2-40B4-BE49-F238E27FC236}">
                  <a16:creationId xmlns:a16="http://schemas.microsoft.com/office/drawing/2014/main" id="{AE39B185-C37B-F46B-4E2D-017E00297D8D}"/>
                </a:ext>
              </a:extLst>
            </p:cNvPr>
            <p:cNvPicPr>
              <a:picLocks noChangeAspect="1"/>
            </p:cNvPicPr>
            <p:nvPr/>
          </p:nvPicPr>
          <p:blipFill>
            <a:blip r:embed="rId3"/>
            <a:stretch>
              <a:fillRect/>
            </a:stretch>
          </p:blipFill>
          <p:spPr>
            <a:xfrm>
              <a:off x="423423" y="1976284"/>
              <a:ext cx="5500938" cy="3952567"/>
            </a:xfrm>
            <a:prstGeom prst="rect">
              <a:avLst/>
            </a:prstGeom>
          </p:spPr>
        </p:pic>
      </p:grpSp>
      <p:sp>
        <p:nvSpPr>
          <p:cNvPr id="9" name="TextBox 8">
            <a:extLst>
              <a:ext uri="{FF2B5EF4-FFF2-40B4-BE49-F238E27FC236}">
                <a16:creationId xmlns:a16="http://schemas.microsoft.com/office/drawing/2014/main" id="{3C8C7D53-5FFB-DC12-07D6-174F415CB8A8}"/>
              </a:ext>
            </a:extLst>
          </p:cNvPr>
          <p:cNvSpPr txBox="1"/>
          <p:nvPr/>
        </p:nvSpPr>
        <p:spPr>
          <a:xfrm>
            <a:off x="195995" y="1413734"/>
            <a:ext cx="6096000" cy="3657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Loading Data I</a:t>
            </a:r>
            <a:r>
              <a:rPr lang="en-US" b="1" dirty="0">
                <a:latin typeface="Calibri" panose="020F0502020204030204" pitchFamily="34" charset="0"/>
                <a:cs typeface="Calibri" panose="020F0502020204030204" pitchFamily="34" charset="0"/>
              </a:rPr>
              <a:t>nto</a:t>
            </a:r>
            <a:r>
              <a:rPr kumimoji="0" lang="en-US"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S</a:t>
            </a:r>
            <a:r>
              <a:rPr lang="en-US" b="1" dirty="0">
                <a:latin typeface="Calibri" panose="020F0502020204030204" pitchFamily="34" charset="0"/>
                <a:cs typeface="Calibri" panose="020F0502020204030204" pitchFamily="34" charset="0"/>
              </a:rPr>
              <a:t>3</a:t>
            </a:r>
            <a:endParaRPr kumimoji="0" lang="en-US"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grpSp>
        <p:nvGrpSpPr>
          <p:cNvPr id="7" name="Group 6">
            <a:extLst>
              <a:ext uri="{FF2B5EF4-FFF2-40B4-BE49-F238E27FC236}">
                <a16:creationId xmlns:a16="http://schemas.microsoft.com/office/drawing/2014/main" id="{D732D3A5-FF41-3C2D-E4CB-DE4A07B129A9}"/>
              </a:ext>
            </a:extLst>
          </p:cNvPr>
          <p:cNvGrpSpPr>
            <a:grpSpLocks noChangeAspect="1"/>
          </p:cNvGrpSpPr>
          <p:nvPr/>
        </p:nvGrpSpPr>
        <p:grpSpPr>
          <a:xfrm>
            <a:off x="5992761" y="1399907"/>
            <a:ext cx="5610410" cy="4389120"/>
            <a:chOff x="6012255" y="1369634"/>
            <a:chExt cx="6130412" cy="4795925"/>
          </a:xfrm>
        </p:grpSpPr>
        <p:sp>
          <p:nvSpPr>
            <p:cNvPr id="3" name="Rectangle 2">
              <a:extLst>
                <a:ext uri="{FF2B5EF4-FFF2-40B4-BE49-F238E27FC236}">
                  <a16:creationId xmlns:a16="http://schemas.microsoft.com/office/drawing/2014/main" id="{0A01FDFD-2506-2BD6-450B-821320D3CD99}"/>
                </a:ext>
              </a:extLst>
            </p:cNvPr>
            <p:cNvSpPr/>
            <p:nvPr/>
          </p:nvSpPr>
          <p:spPr>
            <a:xfrm>
              <a:off x="6096000" y="1369634"/>
              <a:ext cx="5934569" cy="4795925"/>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sp>
          <p:nvSpPr>
            <p:cNvPr id="11" name="TextBox 10">
              <a:extLst>
                <a:ext uri="{FF2B5EF4-FFF2-40B4-BE49-F238E27FC236}">
                  <a16:creationId xmlns:a16="http://schemas.microsoft.com/office/drawing/2014/main" id="{69DF3011-A71B-9CA0-F43C-486FC2394B3D}"/>
                </a:ext>
              </a:extLst>
            </p:cNvPr>
            <p:cNvSpPr txBox="1"/>
            <p:nvPr/>
          </p:nvSpPr>
          <p:spPr>
            <a:xfrm>
              <a:off x="6012255" y="1399907"/>
              <a:ext cx="613041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1800" b="1" dirty="0">
                  <a:latin typeface="Calibri" panose="020F0502020204030204" pitchFamily="34" charset="0"/>
                  <a:cs typeface="Calibri" panose="020F0502020204030204" pitchFamily="34" charset="0"/>
                </a:rPr>
                <a:t>Data Transformation</a:t>
              </a:r>
              <a:endParaRPr kumimoji="0" lang="en-US"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pic>
          <p:nvPicPr>
            <p:cNvPr id="13" name="Picture 12">
              <a:extLst>
                <a:ext uri="{FF2B5EF4-FFF2-40B4-BE49-F238E27FC236}">
                  <a16:creationId xmlns:a16="http://schemas.microsoft.com/office/drawing/2014/main" id="{92C2589E-EB1A-0D3A-196D-AF73751439BD}"/>
                </a:ext>
              </a:extLst>
            </p:cNvPr>
            <p:cNvPicPr>
              <a:picLocks noChangeAspect="1"/>
            </p:cNvPicPr>
            <p:nvPr/>
          </p:nvPicPr>
          <p:blipFill>
            <a:blip r:embed="rId4"/>
            <a:stretch>
              <a:fillRect/>
            </a:stretch>
          </p:blipFill>
          <p:spPr>
            <a:xfrm>
              <a:off x="6302477" y="2102475"/>
              <a:ext cx="5549968" cy="3261643"/>
            </a:xfrm>
            <a:prstGeom prst="rect">
              <a:avLst/>
            </a:prstGeom>
          </p:spPr>
        </p:pic>
      </p:grpSp>
    </p:spTree>
    <p:extLst>
      <p:ext uri="{BB962C8B-B14F-4D97-AF65-F5344CB8AC3E}">
        <p14:creationId xmlns:p14="http://schemas.microsoft.com/office/powerpoint/2010/main" val="207404580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4"/>
            <a:ext cx="10515600" cy="716700"/>
          </a:xfrm>
        </p:spPr>
        <p:txBody>
          <a:bodyPr>
            <a:normAutofit/>
          </a:bodyPr>
          <a:lstStyle/>
          <a:p>
            <a:r>
              <a:rPr lang="en-US" b="1" dirty="0"/>
              <a:t>ETL – Glue Job</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8</a:t>
            </a:fld>
            <a:endParaRPr/>
          </a:p>
        </p:txBody>
      </p:sp>
      <p:pic>
        <p:nvPicPr>
          <p:cNvPr id="3" name="Picture 2">
            <a:extLst>
              <a:ext uri="{FF2B5EF4-FFF2-40B4-BE49-F238E27FC236}">
                <a16:creationId xmlns:a16="http://schemas.microsoft.com/office/drawing/2014/main" id="{7188FB9B-4B11-9443-5332-A95CCE837671}"/>
              </a:ext>
            </a:extLst>
          </p:cNvPr>
          <p:cNvPicPr>
            <a:picLocks noChangeAspect="1"/>
          </p:cNvPicPr>
          <p:nvPr/>
        </p:nvPicPr>
        <p:blipFill>
          <a:blip r:embed="rId3"/>
          <a:stretch>
            <a:fillRect/>
          </a:stretch>
        </p:blipFill>
        <p:spPr>
          <a:xfrm>
            <a:off x="4935216" y="1102468"/>
            <a:ext cx="6286594" cy="4846320"/>
          </a:xfrm>
          <a:prstGeom prst="rect">
            <a:avLst/>
          </a:prstGeom>
          <a:ln w="19050">
            <a:solidFill>
              <a:schemeClr val="accent2"/>
            </a:solidFill>
          </a:ln>
        </p:spPr>
      </p:pic>
      <p:sp>
        <p:nvSpPr>
          <p:cNvPr id="5" name="TextBox 4">
            <a:extLst>
              <a:ext uri="{FF2B5EF4-FFF2-40B4-BE49-F238E27FC236}">
                <a16:creationId xmlns:a16="http://schemas.microsoft.com/office/drawing/2014/main" id="{474C96C0-33AA-9B23-169D-E9A990EB0086}"/>
              </a:ext>
            </a:extLst>
          </p:cNvPr>
          <p:cNvSpPr txBox="1"/>
          <p:nvPr/>
        </p:nvSpPr>
        <p:spPr>
          <a:xfrm>
            <a:off x="838198" y="1119167"/>
            <a:ext cx="4097018" cy="15696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latin typeface="Calibri" panose="020F0502020204030204" pitchFamily="34" charset="0"/>
                <a:cs typeface="Calibri" panose="020F0502020204030204" pitchFamily="34" charset="0"/>
              </a:rPr>
              <a:t>The columns are modified with relevant datatypes.</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The column </a:t>
            </a:r>
            <a:r>
              <a:rPr kumimoji="0" lang="en-US" sz="24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category_code</a:t>
            </a:r>
            <a:r>
              <a:rPr kumimoji="0" lang="en-US" sz="24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is split into three columns.</a:t>
            </a:r>
          </a:p>
        </p:txBody>
      </p:sp>
    </p:spTree>
    <p:extLst>
      <p:ext uri="{BB962C8B-B14F-4D97-AF65-F5344CB8AC3E}">
        <p14:creationId xmlns:p14="http://schemas.microsoft.com/office/powerpoint/2010/main" val="337136071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A46B2-180F-150F-8688-BC1C1F89AF49}"/>
              </a:ext>
            </a:extLst>
          </p:cNvPr>
          <p:cNvSpPr txBox="1"/>
          <p:nvPr/>
        </p:nvSpPr>
        <p:spPr>
          <a:xfrm flipH="1">
            <a:off x="838197" y="898077"/>
            <a:ext cx="10134602" cy="830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indent="-285750">
              <a:buFont typeface="Arial" panose="020B0604020202020204" pitchFamily="34" charset="0"/>
              <a:buChar char="•"/>
            </a:pPr>
            <a:r>
              <a:rPr kumimoji="0" lang="en-US" sz="24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Athena is serverless.</a:t>
            </a:r>
            <a:endParaRPr lang="en-US" sz="2400" dirty="0">
              <a:latin typeface="Calibri" panose="020F0502020204030204" pitchFamily="34" charset="0"/>
              <a:cs typeface="Calibri" panose="020F0502020204030204" pitchFamily="34" charset="0"/>
            </a:endParaRP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In Athena the data in S3 bucket is analyzed using SQL.</a:t>
            </a:r>
          </a:p>
        </p:txBody>
      </p:sp>
      <p:sp>
        <p:nvSpPr>
          <p:cNvPr id="118" name="Footer Placeholder 3"/>
          <p:cNvSpPr txBox="1"/>
          <p:nvPr/>
        </p:nvSpPr>
        <p:spPr>
          <a:xfrm>
            <a:off x="5323114" y="6533019"/>
            <a:ext cx="3949474"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Consumer Shopping behavior analysis</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a:t>
            </a:r>
            <a:r>
              <a:rPr lang="en-US" dirty="0"/>
              <a:t>28</a:t>
            </a:r>
            <a:r>
              <a:rPr dirty="0"/>
              <a:t> </a:t>
            </a:r>
            <a:r>
              <a:rPr lang="en-US" dirty="0"/>
              <a:t>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55793"/>
            <a:ext cx="10515600" cy="340331"/>
          </a:xfrm>
        </p:spPr>
        <p:txBody>
          <a:bodyPr>
            <a:normAutofit fontScale="90000"/>
          </a:bodyPr>
          <a:lstStyle/>
          <a:p>
            <a:r>
              <a:rPr lang="en-US" b="1" dirty="0"/>
              <a:t>Data Analysis</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9</a:t>
            </a:fld>
            <a:endParaRPr/>
          </a:p>
        </p:txBody>
      </p:sp>
      <p:grpSp>
        <p:nvGrpSpPr>
          <p:cNvPr id="8" name="Group 7">
            <a:extLst>
              <a:ext uri="{FF2B5EF4-FFF2-40B4-BE49-F238E27FC236}">
                <a16:creationId xmlns:a16="http://schemas.microsoft.com/office/drawing/2014/main" id="{FD60A3D7-07A3-1792-EF78-6BE3930491AC}"/>
              </a:ext>
            </a:extLst>
          </p:cNvPr>
          <p:cNvGrpSpPr/>
          <p:nvPr/>
        </p:nvGrpSpPr>
        <p:grpSpPr>
          <a:xfrm>
            <a:off x="1885591" y="1729070"/>
            <a:ext cx="7873183" cy="4648583"/>
            <a:chOff x="1885591" y="1729070"/>
            <a:chExt cx="7873183" cy="4648583"/>
          </a:xfrm>
        </p:grpSpPr>
        <p:sp>
          <p:nvSpPr>
            <p:cNvPr id="7" name="TextBox 6">
              <a:extLst>
                <a:ext uri="{FF2B5EF4-FFF2-40B4-BE49-F238E27FC236}">
                  <a16:creationId xmlns:a16="http://schemas.microsoft.com/office/drawing/2014/main" id="{A7B6D7E0-B525-2F89-EED2-7928DF9BA770}"/>
                </a:ext>
              </a:extLst>
            </p:cNvPr>
            <p:cNvSpPr txBox="1"/>
            <p:nvPr/>
          </p:nvSpPr>
          <p:spPr>
            <a:xfrm>
              <a:off x="4273929" y="1729070"/>
              <a:ext cx="5484845"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Querying Data in Athena </a:t>
              </a:r>
            </a:p>
          </p:txBody>
        </p:sp>
        <p:pic>
          <p:nvPicPr>
            <p:cNvPr id="3" name="Picture 2">
              <a:extLst>
                <a:ext uri="{FF2B5EF4-FFF2-40B4-BE49-F238E27FC236}">
                  <a16:creationId xmlns:a16="http://schemas.microsoft.com/office/drawing/2014/main" id="{9E7566E3-0E4C-2D69-9750-4638D47D8255}"/>
                </a:ext>
              </a:extLst>
            </p:cNvPr>
            <p:cNvPicPr>
              <a:picLocks noChangeAspect="1"/>
            </p:cNvPicPr>
            <p:nvPr/>
          </p:nvPicPr>
          <p:blipFill>
            <a:blip r:embed="rId3"/>
            <a:stretch>
              <a:fillRect/>
            </a:stretch>
          </p:blipFill>
          <p:spPr>
            <a:xfrm>
              <a:off x="1885591" y="2130118"/>
              <a:ext cx="7873183" cy="4247535"/>
            </a:xfrm>
            <a:prstGeom prst="rect">
              <a:avLst/>
            </a:prstGeom>
            <a:ln w="12700">
              <a:noFill/>
            </a:ln>
          </p:spPr>
        </p:pic>
        <p:sp>
          <p:nvSpPr>
            <p:cNvPr id="6" name="Rectangle 5">
              <a:extLst>
                <a:ext uri="{FF2B5EF4-FFF2-40B4-BE49-F238E27FC236}">
                  <a16:creationId xmlns:a16="http://schemas.microsoft.com/office/drawing/2014/main" id="{1CA8957E-6252-3BF3-FC2F-66F85B81EB2D}"/>
                </a:ext>
              </a:extLst>
            </p:cNvPr>
            <p:cNvSpPr/>
            <p:nvPr/>
          </p:nvSpPr>
          <p:spPr>
            <a:xfrm>
              <a:off x="1885591" y="1729070"/>
              <a:ext cx="7873183" cy="4648583"/>
            </a:xfrm>
            <a:prstGeom prst="rect">
              <a:avLst/>
            </a:prstGeom>
            <a:noFill/>
            <a:ln w="19050"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grpSp>
    </p:spTree>
    <p:extLst>
      <p:ext uri="{BB962C8B-B14F-4D97-AF65-F5344CB8AC3E}">
        <p14:creationId xmlns:p14="http://schemas.microsoft.com/office/powerpoint/2010/main" val="310936214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324</TotalTime>
  <Words>1136</Words>
  <Application>Microsoft Office PowerPoint</Application>
  <PresentationFormat>Widescreen</PresentationFormat>
  <Paragraphs>137</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Introduction &amp; Background</vt:lpstr>
      <vt:lpstr>Goals &amp; Objectives</vt:lpstr>
      <vt:lpstr>Project application &amp; Impact</vt:lpstr>
      <vt:lpstr>Data Description</vt:lpstr>
      <vt:lpstr>System Design/ ELT Architecture </vt:lpstr>
      <vt:lpstr>Data Loading And Transformation</vt:lpstr>
      <vt:lpstr>ETL – Glue Job</vt:lpstr>
      <vt:lpstr>Data Analysis</vt:lpstr>
      <vt:lpstr>Connection To Tableau</vt:lpstr>
      <vt:lpstr>Data Visualizations</vt:lpstr>
      <vt:lpstr>Data Visualizations</vt:lpstr>
      <vt:lpstr>Data Visualizations</vt:lpstr>
      <vt:lpstr>Data Visualizations</vt:lpstr>
      <vt:lpstr>Dashboard</vt:lpstr>
      <vt:lpstr>Web Integration</vt:lpstr>
      <vt:lpstr>Conclusion</vt:lpstr>
      <vt:lpstr>Future Work</vt:lpstr>
      <vt:lpstr>Image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Saniya</cp:lastModifiedBy>
  <cp:revision>40</cp:revision>
  <dcterms:modified xsi:type="dcterms:W3CDTF">2022-11-30T19:31:18Z</dcterms:modified>
</cp:coreProperties>
</file>