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9313" y="2209800"/>
            <a:ext cx="8915399" cy="2262781"/>
          </a:xfrm>
        </p:spPr>
        <p:txBody>
          <a:bodyPr/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HOUSING: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By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– Shweta Mishra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Fliprobo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 – Internship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30</a:t>
            </a:r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255" y="190500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63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04800"/>
            <a:ext cx="37719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304800"/>
            <a:ext cx="3328459" cy="2382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93900" y="2686815"/>
            <a:ext cx="9842500" cy="117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1" y="3873721"/>
            <a:ext cx="4152900" cy="2870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46800" y="43857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skerville Old Face" panose="02020602080505020303" pitchFamily="18" charset="0"/>
              </a:rPr>
              <a:t>90% Properties in Data set made with roof material of Standard (Composite) Shingle.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skerville Old Face" panose="02020602080505020303" pitchFamily="18" charset="0"/>
              </a:rPr>
              <a:t>Wood Shingles is </a:t>
            </a:r>
            <a:r>
              <a:rPr lang="en-IN" dirty="0" smtClean="0">
                <a:latin typeface="Baskerville Old Face" panose="02020602080505020303" pitchFamily="18" charset="0"/>
              </a:rPr>
              <a:t>Costlier </a:t>
            </a:r>
            <a:r>
              <a:rPr lang="en-IN" dirty="0">
                <a:latin typeface="Baskerville Old Face" panose="02020602080505020303" pitchFamily="18" charset="0"/>
              </a:rPr>
              <a:t>Material compare to rest.</a:t>
            </a:r>
          </a:p>
        </p:txBody>
      </p:sp>
    </p:spTree>
    <p:extLst>
      <p:ext uri="{BB962C8B-B14F-4D97-AF65-F5344CB8AC3E}">
        <p14:creationId xmlns:p14="http://schemas.microsoft.com/office/powerpoint/2010/main" val="413771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595312"/>
            <a:ext cx="3411538" cy="233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37" y="614362"/>
            <a:ext cx="3669455" cy="23095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33562" y="3148737"/>
            <a:ext cx="10002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Baskerville Old Face" panose="02020602080505020303" pitchFamily="18" charset="0"/>
              </a:rPr>
              <a:t>approx. </a:t>
            </a:r>
            <a:r>
              <a:rPr lang="en-IN" dirty="0">
                <a:latin typeface="Baskerville Old Face" panose="02020602080505020303" pitchFamily="18" charset="0"/>
              </a:rPr>
              <a:t>60% of house properties come with Average Exterior quality and all of them below 400000.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Very few House Properties comes with Excellent Exterior Quality.</a:t>
            </a:r>
          </a:p>
          <a:p>
            <a:r>
              <a:rPr lang="en-IN" dirty="0" smtClean="0">
                <a:latin typeface="Baskerville Old Face" panose="02020602080505020303" pitchFamily="18" charset="0"/>
              </a:rPr>
              <a:t>Costlier </a:t>
            </a:r>
            <a:r>
              <a:rPr lang="en-IN" dirty="0">
                <a:latin typeface="Baskerville Old Face" panose="02020602080505020303" pitchFamily="18" charset="0"/>
              </a:rPr>
              <a:t>house properties come with Good &amp; Excellent exterior quality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4467225"/>
            <a:ext cx="2981325" cy="1885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40300" y="49219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Baskerville Old Face" panose="02020602080505020303" pitchFamily="18" charset="0"/>
              </a:rPr>
              <a:t>Pconc</a:t>
            </a: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 Foundation are mostly use in </a:t>
            </a:r>
            <a:r>
              <a:rPr lang="en-IN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costly </a:t>
            </a: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housing properties.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67" y="693737"/>
            <a:ext cx="3601408" cy="2366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2900" y="14294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Basement Quality increase in </a:t>
            </a:r>
            <a:r>
              <a:rPr lang="en-IN" dirty="0" err="1">
                <a:solidFill>
                  <a:srgbClr val="000000"/>
                </a:solidFill>
                <a:latin typeface="Baskerville Old Face" panose="02020602080505020303" pitchFamily="18" charset="0"/>
              </a:rPr>
              <a:t>relatio</a:t>
            </a: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 to it sale Price increases.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67" y="3727450"/>
            <a:ext cx="3699833" cy="2426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73323" y="4476234"/>
            <a:ext cx="405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2 Story Building are costlier than other.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2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Machine Learning Model Building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Machine Learning Algorithm </a:t>
            </a:r>
            <a:r>
              <a:rPr lang="en-US" sz="2400" dirty="0" smtClean="0">
                <a:latin typeface="Baskerville Old Face" panose="02020602080505020303" pitchFamily="18" charset="0"/>
              </a:rPr>
              <a:t>Used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</a:p>
          <a:p>
            <a:pPr algn="just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algn="just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Random Forest </a:t>
            </a:r>
            <a:r>
              <a:rPr lang="en-IN" sz="2400" dirty="0" err="1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sz="2400" dirty="0">
              <a:solidFill>
                <a:srgbClr val="000000"/>
              </a:solidFill>
              <a:latin typeface="Baskerville Old Face" panose="02020602080505020303" pitchFamily="18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Decision Tree </a:t>
            </a:r>
            <a:r>
              <a:rPr lang="en-IN" sz="2400" dirty="0" err="1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sz="2400" dirty="0">
              <a:solidFill>
                <a:srgbClr val="000000"/>
              </a:solidFill>
              <a:latin typeface="Baskerville Old Face" panose="02020602080505020303" pitchFamily="18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0" indent="0">
              <a:buNone/>
            </a:pPr>
            <a:endParaRPr lang="en-IN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0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ML Model Building Flow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Splitting Training Data Using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test_train_split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Saving final Model Using </a:t>
            </a:r>
            <a:r>
              <a:rPr lang="en-IN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Joblib</a:t>
            </a:r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3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9010"/>
            <a:ext cx="8911687" cy="128089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Key Findings and Conclusions of the Study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1517"/>
              </p:ext>
            </p:extLst>
          </p:nvPr>
        </p:nvGraphicFramePr>
        <p:xfrm>
          <a:off x="1981200" y="1623758"/>
          <a:ext cx="8127999" cy="410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2006600"/>
                <a:gridCol w="242569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Algorithm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pPr algn="ctr"/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R2 Score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pPr algn="ctr"/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CV Score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Random Forest </a:t>
                      </a:r>
                      <a:r>
                        <a:rPr lang="en-IN" sz="1800" dirty="0" err="1" smtClean="0">
                          <a:effectLst/>
                          <a:latin typeface="Baskerville Old Face" panose="02020602080505020303" pitchFamily="18" charset="0"/>
                        </a:rPr>
                        <a:t>Regressor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pPr algn="l"/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89.37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82.78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Linear Regression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pPr algn="l"/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87.55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76.89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Decision Tree </a:t>
                      </a:r>
                      <a:r>
                        <a:rPr lang="en-IN" sz="1800" dirty="0" err="1" smtClean="0">
                          <a:effectLst/>
                          <a:latin typeface="Baskerville Old Face" panose="02020602080505020303" pitchFamily="18" charset="0"/>
                        </a:rPr>
                        <a:t>Regressor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59.84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68.31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Ridge Regression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pPr algn="l"/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87.55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76.93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Random Forest </a:t>
                      </a:r>
                      <a:r>
                        <a:rPr lang="en-IN" sz="1800" dirty="0" err="1" smtClean="0">
                          <a:effectLst/>
                          <a:latin typeface="Baskerville Old Face" panose="02020602080505020303" pitchFamily="18" charset="0"/>
                        </a:rPr>
                        <a:t>Regressor</a:t>
                      </a: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 Hyper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smtClean="0">
                          <a:effectLst/>
                          <a:latin typeface="Baskerville Old Face" panose="02020602080505020303" pitchFamily="18" charset="0"/>
                        </a:rPr>
                        <a:t> Parameter Tuned Final Model</a:t>
                      </a:r>
                      <a:endParaRPr lang="en-IN" sz="1800" dirty="0" smtClean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  <a:p>
                      <a:pPr algn="l"/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askerville Old Face" panose="02020602080505020303" pitchFamily="18" charset="0"/>
                        </a:rPr>
                        <a:t>88.99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82.78</a:t>
                      </a:r>
                      <a:endParaRPr lang="en-IN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5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1" y="624110"/>
            <a:ext cx="9561512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skerville Old Face" panose="02020602080505020303" pitchFamily="18" charset="0"/>
              </a:rPr>
              <a:t>Problem Statement </a:t>
            </a:r>
            <a:endParaRPr lang="en-IN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549400"/>
            <a:ext cx="9060657" cy="4572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A US-based housing company named Surprise Housing has decided to enter the Australian </a:t>
            </a: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market. </a:t>
            </a: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 For the same purpose, the company has collected a data set from the sale of houses in Australia. </a:t>
            </a:r>
          </a:p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It is required to build a model using Machine Learning in order to predict the actual value of the prospective properties and decide whether to invest in them or not. </a:t>
            </a:r>
            <a:endParaRPr lang="en-IN" dirty="0" smtClean="0">
              <a:solidFill>
                <a:schemeClr val="tx1"/>
              </a:solidFill>
              <a:latin typeface="Baskerville Old Face" panose="02020602080505020303" pitchFamily="18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this company wants to know: </a:t>
            </a:r>
            <a:endParaRPr lang="en-IN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1- Which </a:t>
            </a: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variables are important to predict the price of variable</a:t>
            </a: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2- How </a:t>
            </a: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do these variables describe the price of the house? </a:t>
            </a:r>
            <a:endParaRPr lang="en-IN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How to construct a realistic model to precisely predict the price of real estate has been a challenging topic with great potential for further research.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Our main objective of doing this project is to build a model to predict the house prices with the help of other supporting features. </a:t>
            </a:r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Baskerville Old Face" panose="02020602080505020303" pitchFamily="18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16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Data Sources and their formats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contains 1460 entries each having 81 </a:t>
            </a: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variables</a:t>
            </a:r>
          </a:p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Two datasets are being provided to you (test.csv, train.csv). </a:t>
            </a:r>
            <a:endParaRPr lang="en-IN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1. </a:t>
            </a: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Train file will be used for training the model, i.e., the model will learn from this file. The dimension of data is 1168 rows and 81 columns</a:t>
            </a: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2.Test </a:t>
            </a: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file contains all the independent variables, but not the target variable. The dimension of data is 292 rows and 80 columns.</a:t>
            </a:r>
            <a:endParaRPr lang="en-IN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4432300"/>
            <a:ext cx="9782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Project Flow Tasks Perform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Standard Scaling of data</a:t>
            </a:r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2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Data Analysis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362" y="1435100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In this section we go through some key insight from dataset – 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As we have lot of features We see here only key visualization</a:t>
            </a:r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12" y="2721451"/>
            <a:ext cx="3957638" cy="3705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0" y="3835400"/>
            <a:ext cx="500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dirty="0">
              <a:solidFill>
                <a:srgbClr val="000000"/>
              </a:solidFill>
              <a:latin typeface="Baskerville Old Face" panose="02020602080505020303" pitchFamily="18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598487"/>
            <a:ext cx="4105275" cy="2638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24537" y="598487"/>
            <a:ext cx="6113463" cy="24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 overall condition rating of either 5 or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 Price inside RL Zone is much higher than other remaining zone.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Cheapest properties are available in </a:t>
            </a:r>
            <a:r>
              <a:rPr lang="en-IN" dirty="0" smtClean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house properties having Overall condition Rating of 8 &amp; 9 have low price compare to others.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3598862"/>
            <a:ext cx="3971925" cy="2657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91187" y="3818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Baskerville Old Face" panose="02020602080505020303" pitchFamily="18" charset="0"/>
              </a:rPr>
              <a:t>Lot Frontage area increase (which indicate Size of street connected to property) the Sale Price increases.</a:t>
            </a:r>
          </a:p>
        </p:txBody>
      </p:sp>
    </p:spTree>
    <p:extLst>
      <p:ext uri="{BB962C8B-B14F-4D97-AF65-F5344CB8AC3E}">
        <p14:creationId xmlns:p14="http://schemas.microsoft.com/office/powerpoint/2010/main" val="19436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555625"/>
            <a:ext cx="398145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498475"/>
            <a:ext cx="3962400" cy="2628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5775" y="3127375"/>
            <a:ext cx="8556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Average Sale price house properties belonging to Floating Village Residential Zone are </a:t>
            </a:r>
            <a:r>
              <a:rPr lang="en-IN" dirty="0" smtClean="0">
                <a:latin typeface="Baskerville Old Face" panose="02020602080505020303" pitchFamily="18" charset="0"/>
              </a:rPr>
              <a:t>costlier </a:t>
            </a:r>
            <a:r>
              <a:rPr lang="en-IN" dirty="0">
                <a:latin typeface="Baskerville Old Face" panose="02020602080505020303" pitchFamily="18" charset="0"/>
              </a:rPr>
              <a:t>than Others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775" y="3824342"/>
            <a:ext cx="3298825" cy="29066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09843" y="4908338"/>
            <a:ext cx="453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63.4% house properties are regular in shape.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8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284162"/>
            <a:ext cx="4152900" cy="3114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0550" y="1472167"/>
            <a:ext cx="5248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skerville Old Face" panose="02020602080505020303" pitchFamily="18" charset="0"/>
              </a:rPr>
              <a:t>89.6% of House properties are near flat level surface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1" y="3508930"/>
            <a:ext cx="4152899" cy="31204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30900" y="44228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Around 72 % of house comes with inside Lot configuration.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1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82562"/>
            <a:ext cx="9237663" cy="4211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0668" y="4709285"/>
            <a:ext cx="9575800" cy="157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280425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821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 SemiLight</vt:lpstr>
      <vt:lpstr>Baskerville Old Face</vt:lpstr>
      <vt:lpstr>Century Gothic</vt:lpstr>
      <vt:lpstr>Mangal</vt:lpstr>
      <vt:lpstr>Times New Roman</vt:lpstr>
      <vt:lpstr>Wingdings</vt:lpstr>
      <vt:lpstr>Wingdings 3</vt:lpstr>
      <vt:lpstr>Wisp</vt:lpstr>
      <vt:lpstr>HOUSING: PRICE PREDICTION</vt:lpstr>
      <vt:lpstr>Problem Statement </vt:lpstr>
      <vt:lpstr>Data Sources and their formats</vt:lpstr>
      <vt:lpstr>Project Flow Tasks Perform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ML Model Building Flow</vt:lpstr>
      <vt:lpstr>Key Findings and Conclusions of the Study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</dc:title>
  <dc:creator>Shweta</dc:creator>
  <cp:lastModifiedBy>Shweta</cp:lastModifiedBy>
  <cp:revision>11</cp:revision>
  <dcterms:created xsi:type="dcterms:W3CDTF">2022-10-06T22:35:39Z</dcterms:created>
  <dcterms:modified xsi:type="dcterms:W3CDTF">2022-10-07T23:13:01Z</dcterms:modified>
</cp:coreProperties>
</file>