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680" b="0" i="0" u="none" strike="noStrike" kern="1200" spc="0" baseline="0">
                <a:solidFill>
                  <a:srgbClr val="595959"/>
                </a:solidFill>
                <a:latin typeface="Calibri"/>
              </a:defRPr>
            </a:pPr>
            <a:r>
              <a:rPr lang="en-US" sz="1680" b="0" i="0" u="none" strike="noStrike" kern="1200" cap="none" spc="0" baseline="0">
                <a:solidFill>
                  <a:srgbClr val="595959"/>
                </a:solidFill>
                <a:uFillTx/>
                <a:latin typeface="Calibri"/>
              </a:rPr>
              <a:t> Employee Performance Analysis</a:t>
            </a:r>
          </a:p>
        </c:rich>
      </c:tx>
      <c:overlay val="0"/>
      <c:spPr>
        <a:noFill/>
        <a:ln>
          <a:noFill/>
        </a:ln>
      </c:spPr>
    </c:title>
    <c:autoTitleDeleted val="0"/>
    <c:plotArea>
      <c:layout/>
      <c:barChart>
        <c:barDir val="col"/>
        <c:grouping val="clustered"/>
        <c:varyColors val="0"/>
        <c:ser>
          <c:idx val="0"/>
          <c:order val="0"/>
          <c:tx>
            <c:v>HIGH</c:v>
          </c:tx>
          <c:spPr>
            <a:solidFill>
              <a:srgbClr val="4F81B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16</c:v>
              </c:pt>
              <c:pt idx="1">
                <c:v>18</c:v>
              </c:pt>
              <c:pt idx="2">
                <c:v>21</c:v>
              </c:pt>
              <c:pt idx="3">
                <c:v>17</c:v>
              </c:pt>
              <c:pt idx="4">
                <c:v>21</c:v>
              </c:pt>
              <c:pt idx="5">
                <c:v>29</c:v>
              </c:pt>
              <c:pt idx="6">
                <c:v>26</c:v>
              </c:pt>
              <c:pt idx="7">
                <c:v>26</c:v>
              </c:pt>
              <c:pt idx="8">
                <c:v>21</c:v>
              </c:pt>
              <c:pt idx="9">
                <c:v>25</c:v>
              </c:pt>
            </c:numLit>
          </c:val>
          <c:extLst>
            <c:ext xmlns:c16="http://schemas.microsoft.com/office/drawing/2014/chart" uri="{C3380CC4-5D6E-409C-BE32-E72D297353CC}">
              <c16:uniqueId val="{00000000-E957-4420-AC82-95744E37D06A}"/>
            </c:ext>
          </c:extLst>
        </c:ser>
        <c:ser>
          <c:idx val="1"/>
          <c:order val="1"/>
          <c:tx>
            <c:v>LOW</c:v>
          </c:tx>
          <c:spPr>
            <a:solidFill>
              <a:srgbClr val="C0504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34</c:v>
              </c:pt>
              <c:pt idx="1">
                <c:v>47</c:v>
              </c:pt>
              <c:pt idx="2">
                <c:v>41</c:v>
              </c:pt>
              <c:pt idx="3">
                <c:v>39</c:v>
              </c:pt>
              <c:pt idx="4">
                <c:v>41</c:v>
              </c:pt>
              <c:pt idx="5">
                <c:v>33</c:v>
              </c:pt>
              <c:pt idx="6">
                <c:v>41</c:v>
              </c:pt>
              <c:pt idx="7">
                <c:v>43</c:v>
              </c:pt>
              <c:pt idx="8">
                <c:v>45</c:v>
              </c:pt>
              <c:pt idx="9">
                <c:v>34</c:v>
              </c:pt>
            </c:numLit>
          </c:val>
          <c:extLst>
            <c:ext xmlns:c16="http://schemas.microsoft.com/office/drawing/2014/chart" uri="{C3380CC4-5D6E-409C-BE32-E72D297353CC}">
              <c16:uniqueId val="{00000001-E957-4420-AC82-95744E37D06A}"/>
            </c:ext>
          </c:extLst>
        </c:ser>
        <c:ser>
          <c:idx val="2"/>
          <c:order val="2"/>
          <c:tx>
            <c:v>MED</c:v>
          </c:tx>
          <c:spPr>
            <a:solidFill>
              <a:srgbClr val="9BBB59"/>
            </a:solidFill>
            <a:ln>
              <a:noFill/>
            </a:ln>
          </c:spPr>
          <c:invertIfNegative val="0"/>
          <c:trendline>
            <c:spPr>
              <a:ln w="19046" cap="rnd">
                <a:solidFill>
                  <a:srgbClr val="9BBB59"/>
                </a:solidFill>
                <a:custDash>
                  <a:ds d="200000" sp="0"/>
                </a:cust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85</c:v>
              </c:pt>
              <c:pt idx="1">
                <c:v>65</c:v>
              </c:pt>
              <c:pt idx="2">
                <c:v>78</c:v>
              </c:pt>
              <c:pt idx="3">
                <c:v>92</c:v>
              </c:pt>
              <c:pt idx="4">
                <c:v>77</c:v>
              </c:pt>
              <c:pt idx="5">
                <c:v>69</c:v>
              </c:pt>
              <c:pt idx="6">
                <c:v>75</c:v>
              </c:pt>
              <c:pt idx="7">
                <c:v>82</c:v>
              </c:pt>
              <c:pt idx="8">
                <c:v>71</c:v>
              </c:pt>
              <c:pt idx="9">
                <c:v>84</c:v>
              </c:pt>
            </c:numLit>
          </c:val>
          <c:extLst>
            <c:ext xmlns:c16="http://schemas.microsoft.com/office/drawing/2014/chart" uri="{C3380CC4-5D6E-409C-BE32-E72D297353CC}">
              <c16:uniqueId val="{00000002-E957-4420-AC82-95744E37D06A}"/>
            </c:ext>
          </c:extLst>
        </c:ser>
        <c:ser>
          <c:idx val="3"/>
          <c:order val="3"/>
          <c:tx>
            <c:v>VERY HIGH</c:v>
          </c:tx>
          <c:spPr>
            <a:solidFill>
              <a:srgbClr val="8064A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c:v>
              </c:pt>
              <c:pt idx="1">
                <c:v>15</c:v>
              </c:pt>
              <c:pt idx="2">
                <c:v>14</c:v>
              </c:pt>
              <c:pt idx="3">
                <c:v>9</c:v>
              </c:pt>
              <c:pt idx="4">
                <c:v>15</c:v>
              </c:pt>
              <c:pt idx="5">
                <c:v>12</c:v>
              </c:pt>
              <c:pt idx="6">
                <c:v>15</c:v>
              </c:pt>
              <c:pt idx="7">
                <c:v>16</c:v>
              </c:pt>
              <c:pt idx="8">
                <c:v>13</c:v>
              </c:pt>
              <c:pt idx="9">
                <c:v>13</c:v>
              </c:pt>
            </c:numLit>
          </c:val>
          <c:extLst>
            <c:ext xmlns:c16="http://schemas.microsoft.com/office/drawing/2014/chart" uri="{C3380CC4-5D6E-409C-BE32-E72D297353CC}">
              <c16:uniqueId val="{00000004-E957-4420-AC82-95744E37D06A}"/>
            </c:ext>
          </c:extLst>
        </c:ser>
        <c:dLbls>
          <c:showLegendKey val="0"/>
          <c:showVal val="0"/>
          <c:showCatName val="0"/>
          <c:showSerName val="0"/>
          <c:showPercent val="0"/>
          <c:showBubbleSize val="0"/>
        </c:dLbls>
        <c:gapWidth val="219"/>
        <c:overlap val="-27"/>
        <c:axId val="613353584"/>
        <c:axId val="613351664"/>
      </c:barChart>
      <c:valAx>
        <c:axId val="613351664"/>
        <c:scaling>
          <c:orientation val="minMax"/>
        </c:scaling>
        <c:delete val="0"/>
        <c:axPos val="l"/>
        <c:majorGridlines>
          <c:spPr>
            <a:ln w="9528" cap="flat">
              <a:solidFill>
                <a:srgbClr val="D9D9D9"/>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1400" b="0" i="0" u="none" strike="noStrike" kern="1200" baseline="0">
                <a:solidFill>
                  <a:srgbClr val="595959"/>
                </a:solidFill>
                <a:latin typeface="Calibri"/>
              </a:defRPr>
            </a:pPr>
            <a:endParaRPr lang="en-US"/>
          </a:p>
        </c:txPr>
        <c:crossAx val="613353584"/>
        <c:crosses val="autoZero"/>
        <c:crossBetween val="between"/>
      </c:valAx>
      <c:catAx>
        <c:axId val="613353584"/>
        <c:scaling>
          <c:orientation val="minMax"/>
        </c:scaling>
        <c:delete val="0"/>
        <c:axPos val="b"/>
        <c:numFmt formatCode="General" sourceLinked="0"/>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sz="1400" b="0" i="0" u="none" strike="noStrike" kern="1200" baseline="0">
                <a:solidFill>
                  <a:srgbClr val="595959"/>
                </a:solidFill>
                <a:latin typeface="Calibri"/>
              </a:defRPr>
            </a:pPr>
            <a:endParaRPr lang="en-US"/>
          </a:p>
        </c:txPr>
        <c:crossAx val="613351664"/>
        <c:crosses val="autoZero"/>
        <c:auto val="1"/>
        <c:lblAlgn val="ctr"/>
        <c:lblOffset val="100"/>
        <c:noMultiLvlLbl val="0"/>
      </c:catAx>
      <c:spPr>
        <a:noFill/>
        <a:ln>
          <a:noFill/>
        </a:ln>
      </c:spPr>
    </c:plotArea>
    <c:legend>
      <c:legendPos val="r"/>
      <c:overlay val="0"/>
      <c:spPr>
        <a:noFill/>
        <a:ln>
          <a:noFill/>
        </a:ln>
      </c:spPr>
      <c:txPr>
        <a:bodyPr lIns="0" tIns="0" rIns="0" bIns="0"/>
        <a:lstStyle/>
        <a:p>
          <a:pPr marL="0" marR="0" indent="0" defTabSz="914400" fontAlgn="auto" hangingPunct="1">
            <a:lnSpc>
              <a:spcPct val="100000"/>
            </a:lnSpc>
            <a:spcBef>
              <a:spcPts val="0"/>
            </a:spcBef>
            <a:spcAft>
              <a:spcPts val="0"/>
            </a:spcAft>
            <a:tabLst/>
            <a:defRPr sz="1400" b="0" i="0" u="none" strike="noStrike" kern="1200" baseline="0">
              <a:solidFill>
                <a:srgbClr val="595959"/>
              </a:solidFill>
              <a:latin typeface="Calibri"/>
            </a:defRPr>
          </a:pPr>
          <a:endParaRPr lang="en-US"/>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400" b="0" i="0" u="none" strike="noStrike" kern="1200" baseline="0">
          <a:solidFill>
            <a:srgbClr val="000000"/>
          </a:solidFill>
          <a:latin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519A8D61-6E31-025F-18BB-60CE8EDFA88B}"/>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6808140D-0D43-8EAA-EF6A-D61672461F53}"/>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12558D2E-4631-4687-AFBB-D1EEFA4AE012}" type="datetime1">
              <a:rPr lang="en-IN"/>
              <a:pPr lvl="0"/>
              <a:t>10-09-2024</a:t>
            </a:fld>
            <a:endParaRPr lang="en-IN"/>
          </a:p>
        </p:txBody>
      </p:sp>
      <p:sp>
        <p:nvSpPr>
          <p:cNvPr id="10" name="Slide Image Placeholder 3">
            <a:extLst>
              <a:ext uri="{FF2B5EF4-FFF2-40B4-BE49-F238E27FC236}">
                <a16:creationId xmlns:a16="http://schemas.microsoft.com/office/drawing/2014/main" id="{9AF7DD92-C2CE-8FA5-C1A8-453A5BF58D56}"/>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E9D553BD-612A-1DF9-D245-D0B45500568F}"/>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3E60114A-2CA6-52F3-C935-E137C7BCFD9B}"/>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6694D711-23B9-EB79-426A-8AA554E7F562}"/>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35ACA2CB-649C-4556-9407-CB302B58C6B0}"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510E2C6-625F-4D8C-A3F8-3D1808096BFB}" type="datetimeFigureOut">
              <a:t>9/10/2024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EEA2C7D-6BAF-41CF-957F-6DF782067E21}" type="slidenum">
              <a:t>‹#›</a:t>
            </a:fld>
            <a:endParaRPr lang="en-US"/>
          </a:p>
        </p:txBody>
      </p:sp>
    </p:spTree>
    <p:extLst>
      <p:ext uri="{BB962C8B-B14F-4D97-AF65-F5344CB8AC3E}">
        <p14:creationId xmlns:p14="http://schemas.microsoft.com/office/powerpoint/2010/main" val="118647405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969864-DF13-87D8-CA60-C16E3E2D215D}"/>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B7E68B5A-62A3-8BD8-D2D0-5CA6BC521F64}"/>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4E1F9143-87E0-54A1-9FCB-E6E660D0CF91}"/>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AF956D-8D9D-44F5-BD80-E3C61966BCFB}"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C4C931E9-83A9-3F02-DA46-6D71338E4118}"/>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223ED187-BB1E-3F21-239F-16485E88D3FC}"/>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75E0C0D7-C0A7-AFB2-4F93-6601DAB4BAF9}"/>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68FD4861-DBA4-55A6-CBE5-F6E9EE634D5C}"/>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1EF8C4E5-A9C5-E263-C550-FDCE49444DE0}"/>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616E97DD-917D-D732-FEB6-A3DEE438082E}"/>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199C6DB2-5167-E01A-D9C2-9C855120456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E093B640-3020-D3F9-0C33-F46A0C104D2B}"/>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4F5CB8E1-C848-DA12-BFC8-EE3425D1F41C}"/>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418F9196-7FCC-E7B2-BA94-77D79927D588}"/>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79546516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C4DA00B2-8188-88CD-66D7-EDDF32A06CBF}"/>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A329ACFE-E876-0D30-DDDE-7D18E7C9126F}"/>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14525747-B5A8-CDA5-8B38-47154B450CAA}"/>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1CE417DF-940B-4550-E322-6192B2AF1196}"/>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79BFC885-EF0B-B437-99FA-4C82FC7605D2}"/>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F0CF251F-AE2A-361F-B12C-2E2045FA910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8BDF2774-97CE-B497-F07A-AF06E804E1FB}"/>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4194F083-D26B-0D77-5AED-BB9C8541DC4D}"/>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253A9758-C78D-03F6-D213-D15A1DF26E8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40FDAEDF-0915-29DA-6BE2-EDF4B9D72D14}"/>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03813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AFDC412E-D392-7A70-711A-4831EA472078}"/>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2D0ECBEF-14FF-C142-0A1C-902AFABC2632}"/>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A40AD59A-3EB8-65DF-5C63-937E213CFB36}"/>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20A214E3-295C-B405-F9C9-13C52914D7B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7470BC87-7FD2-8746-F031-8C78DBC41C6F}"/>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9369B0BB-CADA-2944-4418-37644CF234FF}"/>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D350C66A-EBF0-1FF3-E863-1169CF96E164}"/>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5CD8A71E-DE3B-82A8-F331-8DE766B5B275}"/>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E1815D9C-1CAD-CDCD-7DCC-271A9F503789}"/>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01A94097-30C6-A8DD-4296-2548B7B72106}"/>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33361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593233EB-2B04-5C6C-4352-35BDA42CCE28}"/>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FE740CD9-94E3-244E-746B-5BD970003F6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ED063D12-D6A1-159F-C1CA-0901EB39563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F3E1AADF-88E8-33FF-CD38-86A7567E29C5}"/>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D5749DC5-C017-EBE6-9CF3-8B476CD3B4B3}"/>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AB176D32-4689-4643-A144-E1FFE9F324E1}"/>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49181EE8-E412-51F5-526C-CF18408B1594}"/>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A0652BEC-DBF5-E5DE-99FC-D4418480203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E5A0F692-8134-3A4D-2091-CDADE2396C59}"/>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D7B48663-BD33-7165-59DC-26C27BEDF3BE}"/>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5398195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742ED672-671E-6D3A-8CD3-64325DBFE1D6}"/>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ADF75BB-CB57-78AF-DFBC-684081A10AC1}"/>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B86CED00-30A9-57A0-2C40-91EF72B4F6E8}"/>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F21B02B2-DBC3-9D06-100F-5F30043A7788}"/>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F19B3FD0-CDE1-D1A0-C644-0C519597515F}"/>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CEC5DFF4-75FD-5674-23BD-4BB67F0486B4}"/>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1D4140E2-8D0B-FCCD-EF91-CDB560AB7E7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A3783FA6-7BE5-96C5-01BA-43CBCC588C37}"/>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AD34ED26-26EA-BE76-E028-50A2D85760B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7AA140FF-BA42-6A2C-59D6-14DC7440E3BC}"/>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98246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78AE855B-D574-DE99-4559-990921F33A56}"/>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8867C996-3C9A-4330-8C67-0245CF899A3E}"/>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B96F59F1-A783-5964-82D8-90FFEC99ECC3}"/>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0701A00A-731C-9B1C-885B-1547523913FE}"/>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7053AC6B-6817-455A-9730-00E7847C660D}"/>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4A8DC6C8-0145-35DC-A627-0E9E5AB35160}"/>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7F095040-D140-FEB2-05CF-DA6F330258F4}"/>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41E7204E-A96C-5C08-E646-9F154F99230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D7A0E752-7FB0-D47C-8CB9-C39729ECD37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C6418136-805B-7730-DFA7-A2D2592369F1}"/>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390F39C9-3723-65F9-A779-349FD75D772C}"/>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30F70593-E624-565A-F78D-32E42B87F4BE}"/>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CEF97453-1654-658B-01E2-B416712E3878}"/>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20866A41-B759-6215-79DF-7A087A413959}"/>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1AB2E0D8-14BD-4164-977C-86EEEAFE84CA}" type="datetime1">
              <a:rPr lang="en-US"/>
              <a:pPr lvl="0"/>
              <a:t>9/10/2024</a:t>
            </a:fld>
            <a:endParaRPr lang="en-US"/>
          </a:p>
        </p:txBody>
      </p:sp>
      <p:sp>
        <p:nvSpPr>
          <p:cNvPr id="16" name="Holder 6">
            <a:extLst>
              <a:ext uri="{FF2B5EF4-FFF2-40B4-BE49-F238E27FC236}">
                <a16:creationId xmlns:a16="http://schemas.microsoft.com/office/drawing/2014/main" id="{C5EECFF8-6A65-C3F4-63CE-56584F9A287D}"/>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391EC56F-60CE-46D1-A70A-DCEAAF552D00}"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2960338C-76F5-E786-242F-ABC14161149D}"/>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4B974F89-3317-35C9-5FEF-E3AD3CFD42E6}"/>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4BA548B-2709-845A-4CFB-F075F7064816}"/>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F3DFEFA3-62A2-2906-D01B-D0A06F28ED21}"/>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D87DAEFF-D26E-40E4-AB97-02F0F137CAA1}"/>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585D1D49-AFC1-4D0E-AB02-859592FE0E19}"/>
              </a:ext>
            </a:extLst>
          </p:cNvPr>
          <p:cNvSpPr txBox="1">
            <a:spLocks noGrp="1"/>
          </p:cNvSpPr>
          <p:nvPr>
            <p:ph type="title"/>
          </p:nvPr>
        </p:nvSpPr>
        <p:spPr>
          <a:xfrm>
            <a:off x="-828675" y="19668"/>
            <a:ext cx="9982203"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Employee Data Analysis using Excel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C891E6D9-F7E1-5EAB-CA5B-F2A3BDD630C5}"/>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3535DA22-9F62-E088-C0D8-7D86CBFA08E4}"/>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C5E83B90-DAC3-41E5-BCFC-F36FD4B67360}"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24BD979D-005A-A1F7-74E9-2B970A09A286}"/>
              </a:ext>
            </a:extLst>
          </p:cNvPr>
          <p:cNvSpPr txBox="1"/>
          <p:nvPr/>
        </p:nvSpPr>
        <p:spPr>
          <a:xfrm>
            <a:off x="1114425" y="3225600"/>
            <a:ext cx="8610603" cy="193899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1" u="none" strike="noStrike" kern="1200" cap="none" spc="0" baseline="0" dirty="0">
                <a:solidFill>
                  <a:srgbClr val="000000"/>
                </a:solidFill>
                <a:uFillTx/>
                <a:latin typeface="Calibri"/>
              </a:rPr>
              <a:t>STUDENT NAM</a:t>
            </a:r>
            <a:r>
              <a:rPr lang="en-IN" sz="2400" b="0" i="1" u="none" strike="noStrike" kern="1200" cap="none" spc="0" baseline="0" dirty="0">
                <a:solidFill>
                  <a:srgbClr val="000000"/>
                </a:solidFill>
                <a:uFillTx/>
                <a:latin typeface="Calibri"/>
              </a:rPr>
              <a:t>E: ARJUN.M</a:t>
            </a:r>
            <a:endParaRPr lang="en-US" sz="2400" b="0" i="1" u="none" strike="noStrike" kern="1200" cap="none" spc="0" baseline="0" dirty="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1" u="none" strike="noStrike" kern="1200" cap="none" spc="0" baseline="0" dirty="0">
                <a:solidFill>
                  <a:srgbClr val="000000"/>
                </a:solidFill>
                <a:uFillTx/>
                <a:latin typeface="Calibri"/>
              </a:rPr>
              <a:t>REGISTER NO:       3122071</a:t>
            </a:r>
            <a:r>
              <a:rPr lang="en-IN" sz="2400" i="1" dirty="0">
                <a:solidFill>
                  <a:srgbClr val="000000"/>
                </a:solidFill>
                <a:latin typeface="Calibri"/>
              </a:rPr>
              <a:t>40</a:t>
            </a:r>
            <a:endParaRPr lang="en-US" sz="2400" b="0" i="1" u="none" strike="noStrike" kern="1200" cap="none" spc="0" baseline="0" dirty="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1" u="none" strike="noStrike" kern="1200" cap="none" spc="0" baseline="0" dirty="0">
                <a:solidFill>
                  <a:srgbClr val="000000"/>
                </a:solidFill>
                <a:uFillTx/>
                <a:latin typeface="Calibri"/>
              </a:rPr>
              <a:t>DEPARTMENT:      MARKETING MANAGEMENT</a:t>
            </a:r>
            <a:endParaRPr lang="en-US" sz="2400" b="0" i="1" u="none" strike="noStrike" kern="1200" cap="none" spc="0" baseline="0" dirty="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1" u="none" strike="noStrike" kern="1200" cap="none" spc="0" baseline="0" dirty="0">
                <a:solidFill>
                  <a:srgbClr val="000000"/>
                </a:solidFill>
                <a:uFillTx/>
                <a:latin typeface="Calibri"/>
              </a:rPr>
              <a:t>COLLEGE:               AGURCHAND MANMULL JAIN COLLEGE.</a:t>
            </a:r>
            <a:endParaRPr lang="en-US" sz="2400" b="0" i="1" u="none" strike="noStrike" kern="1200" cap="none" spc="0" baseline="0" dirty="0">
              <a:solidFill>
                <a:srgbClr val="000000"/>
              </a:solidFill>
              <a:uFillTx/>
              <a:latin typeface="Calibri"/>
              <a:ea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1" u="none" strike="noStrike" kern="1200" cap="none" spc="0" baseline="0" dirty="0">
                <a:solidFill>
                  <a:srgbClr val="000000"/>
                </a:solidFill>
                <a:uFillTx/>
                <a:latin typeface="Calibri"/>
              </a:rPr>
              <a:t>           </a:t>
            </a:r>
            <a:endParaRPr lang="en-IN" sz="2400" b="0" i="1" u="none" strike="noStrike" kern="1200" cap="none" spc="0" baseline="0" dirty="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23D8920D-C216-C39C-129D-8EC66A108048}"/>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278DD3AF-E55C-AA00-4C28-44C7B91C5BF6}"/>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262D2FF2-B5DB-FCD3-86CC-54922E73A312}"/>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332EFA2A-A2DA-4146-B614-97250C7EEF70}"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161A0222-B6FE-FD9A-2DC6-39C0F3FD8547}"/>
              </a:ext>
            </a:extLst>
          </p:cNvPr>
          <p:cNvSpPr txBox="1"/>
          <p:nvPr/>
        </p:nvSpPr>
        <p:spPr>
          <a:xfrm>
            <a:off x="739777" y="291144"/>
            <a:ext cx="8023229" cy="6569104"/>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4800" b="1" i="0" u="none" strike="noStrike" kern="1200" cap="none" spc="15" baseline="0">
                <a:solidFill>
                  <a:srgbClr val="000000"/>
                </a:solidFill>
                <a:uFillTx/>
                <a:latin typeface="Trebuchet MS"/>
                <a:cs typeface="Trebuchet MS"/>
              </a:rPr>
              <a:t>M</a:t>
            </a:r>
            <a:r>
              <a:rPr lang="en-US" sz="4800" b="1" i="0" u="none" strike="noStrike" kern="1200" cap="none" spc="0" baseline="0">
                <a:solidFill>
                  <a:srgbClr val="000000"/>
                </a:solidFill>
                <a:uFillTx/>
                <a:latin typeface="Trebuchet MS"/>
                <a:cs typeface="Trebuchet MS"/>
              </a:rPr>
              <a:t>O</a:t>
            </a:r>
            <a:r>
              <a:rPr lang="en-US" sz="4800" b="1" i="0" u="none" strike="noStrike" kern="1200" cap="none" spc="-15" baseline="0">
                <a:solidFill>
                  <a:srgbClr val="000000"/>
                </a:solidFill>
                <a:uFillTx/>
                <a:latin typeface="Trebuchet MS"/>
                <a:cs typeface="Trebuchet MS"/>
              </a:rPr>
              <a:t>D</a:t>
            </a:r>
            <a:r>
              <a:rPr lang="en-US" sz="4800" b="1" i="0" u="none" strike="noStrike" kern="1200" cap="none" spc="-35" baseline="0">
                <a:solidFill>
                  <a:srgbClr val="000000"/>
                </a:solidFill>
                <a:uFillTx/>
                <a:latin typeface="Trebuchet MS"/>
                <a:cs typeface="Trebuchet MS"/>
              </a:rPr>
              <a:t>E</a:t>
            </a:r>
            <a:r>
              <a:rPr lang="en-US" sz="4800" b="1" i="0" u="none" strike="noStrike" kern="1200" cap="none" spc="-30" baseline="0">
                <a:solidFill>
                  <a:srgbClr val="000000"/>
                </a:solidFill>
                <a:uFillTx/>
                <a:latin typeface="Trebuchet MS"/>
                <a:cs typeface="Trebuchet MS"/>
              </a:rPr>
              <a:t>LL</a:t>
            </a:r>
            <a:r>
              <a:rPr lang="en-US" sz="4800" b="1" i="0" u="none" strike="noStrike" kern="1200" cap="none" spc="-5" baseline="0">
                <a:solidFill>
                  <a:srgbClr val="000000"/>
                </a:solidFill>
                <a:uFillTx/>
                <a:latin typeface="Trebuchet MS"/>
                <a:cs typeface="Trebuchet MS"/>
              </a:rPr>
              <a:t>I</a:t>
            </a:r>
            <a:r>
              <a:rPr lang="en-US" sz="4800" b="1" i="0" u="none" strike="noStrike" kern="1200" cap="none" spc="30" baseline="0">
                <a:solidFill>
                  <a:srgbClr val="000000"/>
                </a:solidFill>
                <a:uFillTx/>
                <a:latin typeface="Trebuchet MS"/>
                <a:cs typeface="Trebuchet MS"/>
              </a:rPr>
              <a:t>N</a:t>
            </a:r>
            <a:r>
              <a:rPr lang="en-US" sz="4800" b="1" i="0" u="none" strike="noStrike" kern="1200" cap="none" spc="5" baseline="0">
                <a:solidFill>
                  <a:srgbClr val="000000"/>
                </a:solidFill>
                <a:uFillTx/>
                <a:latin typeface="Trebuchet MS"/>
                <a:cs typeface="Trebuchet MS"/>
              </a:rPr>
              <a:t>G</a:t>
            </a:r>
          </a:p>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endParaRPr lang="en-US" sz="4800" b="1" i="0" u="none" strike="noStrike" kern="1200" cap="none" spc="5" baseline="0">
              <a:solidFill>
                <a:srgbClr val="000000"/>
              </a:solidFill>
              <a:uFillTx/>
              <a:latin typeface="Trebuchet MS"/>
              <a:cs typeface="Trebuchet MS"/>
            </a:endParaRPr>
          </a:p>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3200" b="0" i="1" u="none" strike="noStrike" kern="1200" cap="none" spc="5" baseline="0">
                <a:solidFill>
                  <a:srgbClr val="000000"/>
                </a:solidFill>
                <a:uFillTx/>
                <a:latin typeface="Calibri"/>
                <a:cs typeface="Trebuchet MS"/>
              </a:rPr>
              <a:t>Data collection</a:t>
            </a:r>
          </a:p>
          <a:p>
            <a:pPr marL="469901" marR="0" lvl="0" indent="-457200" algn="l" defTabSz="914400" rtl="0" fontAlgn="auto" hangingPunct="1">
              <a:lnSpc>
                <a:spcPct val="100000"/>
              </a:lnSpc>
              <a:spcBef>
                <a:spcPts val="105"/>
              </a:spcBef>
              <a:spcAft>
                <a:spcPts val="0"/>
              </a:spcAft>
              <a:buSzPct val="100000"/>
              <a:buFont typeface="Calibri"/>
              <a:buAutoNum type="arabicPeriod"/>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Downloaded from Edunet dashboard</a:t>
            </a:r>
          </a:p>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Data cleaning</a:t>
            </a:r>
          </a:p>
          <a:p>
            <a:pPr marL="469901" marR="0" lvl="0" indent="-457200" algn="l" defTabSz="914400" rtl="0" fontAlgn="auto" hangingPunct="1">
              <a:lnSpc>
                <a:spcPct val="100000"/>
              </a:lnSpc>
              <a:spcBef>
                <a:spcPts val="105"/>
              </a:spcBef>
              <a:spcAft>
                <a:spcPts val="0"/>
              </a:spcAft>
              <a:buSzPct val="100000"/>
              <a:buFont typeface="Calibri"/>
              <a:buAutoNum type="arabicPeriod"/>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Identified the missing values</a:t>
            </a:r>
          </a:p>
          <a:p>
            <a:pPr marL="469901" marR="0" lvl="0" indent="-457200" algn="l" defTabSz="914400" rtl="0" fontAlgn="auto" hangingPunct="1">
              <a:lnSpc>
                <a:spcPct val="100000"/>
              </a:lnSpc>
              <a:spcBef>
                <a:spcPts val="105"/>
              </a:spcBef>
              <a:spcAft>
                <a:spcPts val="0"/>
              </a:spcAft>
              <a:buSzPct val="100000"/>
              <a:buFont typeface="Calibri"/>
              <a:buAutoNum type="arabicPeriod"/>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Filter out missing values</a:t>
            </a:r>
          </a:p>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Performance level</a:t>
            </a:r>
          </a:p>
          <a:p>
            <a:pPr marL="469901" marR="0" lvl="0" indent="-457200" algn="l" defTabSz="914400" rtl="0" fontAlgn="auto" hangingPunct="1">
              <a:lnSpc>
                <a:spcPct val="100000"/>
              </a:lnSpc>
              <a:spcBef>
                <a:spcPts val="105"/>
              </a:spcBef>
              <a:spcAft>
                <a:spcPts val="0"/>
              </a:spcAft>
              <a:buSzPct val="100000"/>
              <a:buFont typeface="Calibri"/>
              <a:buAutoNum type="arabicPeriod"/>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Created a formula</a:t>
            </a:r>
          </a:p>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Summary</a:t>
            </a:r>
          </a:p>
          <a:p>
            <a:pPr marL="469901" marR="0" lvl="0" indent="-457200" algn="l" defTabSz="914400" rtl="0" fontAlgn="auto" hangingPunct="1">
              <a:lnSpc>
                <a:spcPct val="100000"/>
              </a:lnSpc>
              <a:spcBef>
                <a:spcPts val="105"/>
              </a:spcBef>
              <a:spcAft>
                <a:spcPts val="0"/>
              </a:spcAft>
              <a:buSzPct val="100000"/>
              <a:buFont typeface="Calibri"/>
              <a:buAutoNum type="arabicPeriod"/>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Pivot table</a:t>
            </a:r>
          </a:p>
          <a:p>
            <a:pPr marL="469901" marR="0" lvl="0" indent="-457200" algn="l" defTabSz="914400" rtl="0" fontAlgn="auto" hangingPunct="1">
              <a:lnSpc>
                <a:spcPct val="100000"/>
              </a:lnSpc>
              <a:spcBef>
                <a:spcPts val="105"/>
              </a:spcBef>
              <a:spcAft>
                <a:spcPts val="0"/>
              </a:spcAft>
              <a:buSzPct val="100000"/>
              <a:buFont typeface="Calibri"/>
              <a:buAutoNum type="arabicPeriod"/>
              <a:tabLst/>
              <a:defRPr sz="1800" b="0" i="0" u="none" strike="noStrike" kern="0" cap="none" spc="0" baseline="0">
                <a:solidFill>
                  <a:srgbClr val="000000"/>
                </a:solidFill>
                <a:uFillTx/>
              </a:defRPr>
            </a:pPr>
            <a:r>
              <a:rPr lang="en-US" sz="2800" b="0" i="1" u="none" strike="noStrike" kern="1200" cap="none" spc="5" baseline="0">
                <a:solidFill>
                  <a:srgbClr val="000000"/>
                </a:solidFill>
                <a:uFillTx/>
                <a:latin typeface="Calibri"/>
                <a:cs typeface="Trebuchet MS"/>
              </a:rPr>
              <a:t>Graph</a:t>
            </a:r>
          </a:p>
          <a:p>
            <a:pPr marL="755651" marR="0" lvl="0" indent="-742950" algn="l" defTabSz="914400" rtl="0" fontAlgn="auto" hangingPunct="1">
              <a:lnSpc>
                <a:spcPct val="100000"/>
              </a:lnSpc>
              <a:spcBef>
                <a:spcPts val="105"/>
              </a:spcBef>
              <a:spcAft>
                <a:spcPts val="0"/>
              </a:spcAft>
              <a:buSzPct val="100000"/>
              <a:buFont typeface="Calibri"/>
              <a:buAutoNum type="arabicPeriod"/>
              <a:tabLst/>
              <a:defRPr sz="1800" b="0" i="0" u="none" strike="noStrike" kern="0" cap="none" spc="0" baseline="0">
                <a:solidFill>
                  <a:srgbClr val="000000"/>
                </a:solidFill>
                <a:uFillTx/>
              </a:defRPr>
            </a:pPr>
            <a:endParaRPr lang="en-US" sz="3600" b="0" i="0" u="none" strike="noStrike" kern="1200" cap="none" spc="0" baseline="0">
              <a:solidFill>
                <a:srgbClr val="000000"/>
              </a:solidFill>
              <a:uFillTx/>
              <a:latin typeface="Calibri"/>
              <a:cs typeface="Trebuchet MS"/>
            </a:endParaRPr>
          </a:p>
        </p:txBody>
      </p:sp>
      <p:sp>
        <p:nvSpPr>
          <p:cNvPr id="6" name="object 3">
            <a:extLst>
              <a:ext uri="{FF2B5EF4-FFF2-40B4-BE49-F238E27FC236}">
                <a16:creationId xmlns:a16="http://schemas.microsoft.com/office/drawing/2014/main" id="{451CEAD6-16FD-F5E7-877C-4A81B1699D2E}"/>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E2DCAAAB-D9D3-97CC-8C66-085E1837E1F0}"/>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F9C623F7-1A0E-7562-4967-BFCFB76D8569}"/>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60E1A4A1-933D-4A5A-2B87-B3961C784F57}"/>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0147C90D-1F0A-56A9-C060-4A5121BA27C3}"/>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F16598CA-8005-FE13-F497-D1420AE4BD9F}"/>
              </a:ext>
            </a:extLst>
          </p:cNvPr>
          <p:cNvSpPr txBox="1">
            <a:spLocks noGrp="1"/>
          </p:cNvSpPr>
          <p:nvPr>
            <p:ph type="title"/>
          </p:nvPr>
        </p:nvSpPr>
        <p:spPr>
          <a:xfrm>
            <a:off x="755330" y="385447"/>
            <a:ext cx="243713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a:t>R</a:t>
            </a:r>
            <a:r>
              <a:rPr lang="en-US" spc="-40"/>
              <a:t>esults</a:t>
            </a:r>
            <a:endParaRPr lang="en-US"/>
          </a:p>
        </p:txBody>
      </p:sp>
      <p:sp>
        <p:nvSpPr>
          <p:cNvPr id="7" name="object 9">
            <a:extLst>
              <a:ext uri="{FF2B5EF4-FFF2-40B4-BE49-F238E27FC236}">
                <a16:creationId xmlns:a16="http://schemas.microsoft.com/office/drawing/2014/main" id="{FE311D24-CCE7-DB07-19DC-84DAEB0807D1}"/>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C7400455-817F-4FAC-8F21-E3E60EB64F41}" type="slidenum">
              <a:t>11</a:t>
            </a:fld>
            <a:endParaRPr lang="en-US" sz="1100" b="0" i="0" u="none" strike="noStrike" kern="1200" cap="none" spc="0" baseline="0">
              <a:solidFill>
                <a:srgbClr val="000000"/>
              </a:solidFill>
              <a:uFillTx/>
              <a:latin typeface="Trebuchet MS"/>
              <a:cs typeface="Trebuchet MS"/>
            </a:endParaRPr>
          </a:p>
        </p:txBody>
      </p:sp>
      <p:graphicFrame>
        <p:nvGraphicFramePr>
          <p:cNvPr id="8" name="Chart 1">
            <a:extLst>
              <a:ext uri="{FF2B5EF4-FFF2-40B4-BE49-F238E27FC236}">
                <a16:creationId xmlns:a16="http://schemas.microsoft.com/office/drawing/2014/main" id="{8BFB04BD-5EE0-7842-FB60-81FB5908F08F}"/>
              </a:ext>
            </a:extLst>
          </p:cNvPr>
          <p:cNvGraphicFramePr/>
          <p:nvPr/>
        </p:nvGraphicFramePr>
        <p:xfrm>
          <a:off x="914400" y="2019296"/>
          <a:ext cx="7848596" cy="387667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5920-65C4-29D6-A0FB-A428BCB2AFE7}"/>
              </a:ext>
            </a:extLst>
          </p:cNvPr>
          <p:cNvSpPr txBox="1">
            <a:spLocks noGrp="1"/>
          </p:cNvSpPr>
          <p:nvPr>
            <p:ph type="title"/>
          </p:nvPr>
        </p:nvSpPr>
        <p:spPr>
          <a:xfrm>
            <a:off x="755330" y="385447"/>
            <a:ext cx="10681334" cy="5109091"/>
          </a:xfrm>
          <a:prstGeom prst="rect">
            <a:avLst/>
          </a:prstGeom>
          <a:noFill/>
          <a:ln>
            <a:noFill/>
          </a:ln>
        </p:spPr>
        <p:txBody>
          <a:bodyPr vert="horz" wrap="square" lIns="0" tIns="0" rIns="0" bIns="0" anchor="t" anchorCtr="0" compatLnSpc="1">
            <a:spAutoFit/>
          </a:bodyPr>
          <a:lstStyle/>
          <a:p>
            <a:pPr lvl="0"/>
            <a:r>
              <a:rPr lang="en-US">
                <a:latin typeface="Times New Roman" pitchFamily="18"/>
                <a:cs typeface="Times New Roman" pitchFamily="18"/>
              </a:rPr>
              <a:t>Conclusion</a:t>
            </a:r>
            <a:br>
              <a:rPr lang="en-US">
                <a:latin typeface="Times New Roman" pitchFamily="18"/>
                <a:cs typeface="Times New Roman" pitchFamily="18"/>
              </a:rPr>
            </a:br>
            <a:br>
              <a:rPr lang="en-US">
                <a:latin typeface="Times New Roman" pitchFamily="18"/>
                <a:cs typeface="Times New Roman" pitchFamily="18"/>
              </a:rPr>
            </a:br>
            <a:r>
              <a:rPr lang="en-US">
                <a:latin typeface="Times New Roman" pitchFamily="18"/>
                <a:cs typeface="Times New Roman" pitchFamily="18"/>
              </a:rPr>
              <a:t>  </a:t>
            </a:r>
            <a:r>
              <a:rPr lang="en-US" sz="2800" b="0">
                <a:latin typeface="Calibri"/>
                <a:cs typeface="Times New Roman" pitchFamily="18"/>
              </a:rPr>
              <a:t>While we comparing the performance of the employees, the number of employees are highly performed </a:t>
            </a:r>
            <a:r>
              <a:rPr lang="en-US" sz="2800" b="0" u="sng">
                <a:solidFill>
                  <a:srgbClr val="4A452A"/>
                </a:solidFill>
                <a:latin typeface="Calibri"/>
                <a:cs typeface="Times New Roman" pitchFamily="18"/>
              </a:rPr>
              <a:t>PL sector </a:t>
            </a:r>
            <a:r>
              <a:rPr lang="en-US" sz="2800" b="0">
                <a:latin typeface="Calibri"/>
                <a:cs typeface="Times New Roman" pitchFamily="18"/>
              </a:rPr>
              <a:t>of the organization.</a:t>
            </a:r>
            <a:br>
              <a:rPr lang="en-US" sz="2800" b="0">
                <a:latin typeface="Calibri"/>
                <a:cs typeface="Times New Roman" pitchFamily="18"/>
              </a:rPr>
            </a:br>
            <a:br>
              <a:rPr lang="en-US" sz="2800" b="0">
                <a:latin typeface="Calibri"/>
                <a:cs typeface="Times New Roman" pitchFamily="18"/>
              </a:rPr>
            </a:br>
            <a:r>
              <a:rPr lang="en-US" sz="2800" b="0">
                <a:latin typeface="Calibri"/>
                <a:cs typeface="Times New Roman" pitchFamily="18"/>
              </a:rPr>
              <a:t>    We should motivate the employees of the other sectors by giving different kinds of tasks based on their strength, in order to improve the standard of the organization.</a:t>
            </a:r>
            <a:br>
              <a:rPr lang="en-US" sz="2800" b="0">
                <a:latin typeface="Calibri"/>
                <a:cs typeface="Times New Roman" pitchFamily="18"/>
              </a:rPr>
            </a:br>
            <a:endParaRPr lang="en-IN">
              <a:latin typeface="Times New Roman" pitchFamily="18"/>
              <a:cs typeface="Times New Roman" pitchFamily="18"/>
            </a:endParaRPr>
          </a:p>
        </p:txBody>
      </p:sp>
      <p:sp>
        <p:nvSpPr>
          <p:cNvPr id="3" name="Star: 4 Points 4">
            <a:extLst>
              <a:ext uri="{FF2B5EF4-FFF2-40B4-BE49-F238E27FC236}">
                <a16:creationId xmlns:a16="http://schemas.microsoft.com/office/drawing/2014/main" id="{56B3FB43-5D59-BFF7-573D-882489E3A0AB}"/>
              </a:ext>
            </a:extLst>
          </p:cNvPr>
          <p:cNvSpPr/>
          <p:nvPr/>
        </p:nvSpPr>
        <p:spPr>
          <a:xfrm>
            <a:off x="845573" y="2271250"/>
            <a:ext cx="176982" cy="157313"/>
          </a:xfrm>
          <a:custGeom>
            <a:avLst>
              <a:gd name="f8" fmla="val 12500"/>
            </a:avLst>
            <a:gdLst>
              <a:gd name="f1" fmla="val 10800000"/>
              <a:gd name="f2" fmla="val 5400000"/>
              <a:gd name="f3" fmla="val w"/>
              <a:gd name="f4" fmla="val h"/>
              <a:gd name="f5" fmla="val ss"/>
              <a:gd name="f6" fmla="val 0"/>
              <a:gd name="f7" fmla="*/ 5419351 1 1725033"/>
              <a:gd name="f8" fmla="val 12500"/>
              <a:gd name="f9" fmla="abs f3"/>
              <a:gd name="f10" fmla="abs f4"/>
              <a:gd name="f11" fmla="abs f5"/>
              <a:gd name="f12" fmla="val f6"/>
              <a:gd name="f13" fmla="val f8"/>
              <a:gd name="f14" fmla="+- 2700000 f2 0"/>
              <a:gd name="f15" fmla="?: f9 f3 1"/>
              <a:gd name="f16" fmla="?: f10 f4 1"/>
              <a:gd name="f17" fmla="?: f11 f5 1"/>
              <a:gd name="f18" fmla="*/ f14 f7 1"/>
              <a:gd name="f19" fmla="*/ f15 1 21600"/>
              <a:gd name="f20" fmla="*/ f16 1 21600"/>
              <a:gd name="f21" fmla="*/ 21600 f15 1"/>
              <a:gd name="f22" fmla="*/ 21600 f16 1"/>
              <a:gd name="f23" fmla="*/ f18 1 f1"/>
              <a:gd name="f24" fmla="min f20 f19"/>
              <a:gd name="f25" fmla="*/ f21 1 f17"/>
              <a:gd name="f26" fmla="*/ f22 1 f17"/>
              <a:gd name="f27" fmla="+- 0 0 f23"/>
              <a:gd name="f28" fmla="val f25"/>
              <a:gd name="f29" fmla="val f26"/>
              <a:gd name="f30" fmla="+- 0 0 f27"/>
              <a:gd name="f31" fmla="*/ f12 f24 1"/>
              <a:gd name="f32" fmla="+- f29 0 f12"/>
              <a:gd name="f33" fmla="+- f28 0 f12"/>
              <a:gd name="f34" fmla="*/ f30 f1 1"/>
              <a:gd name="f35" fmla="*/ f28 f24 1"/>
              <a:gd name="f36" fmla="*/ f29 f24 1"/>
              <a:gd name="f37" fmla="*/ f32 1 2"/>
              <a:gd name="f38" fmla="*/ f33 1 2"/>
              <a:gd name="f39" fmla="*/ f34 1 f7"/>
              <a:gd name="f40" fmla="+- f12 f37 0"/>
              <a:gd name="f41" fmla="+- f12 f38 0"/>
              <a:gd name="f42" fmla="*/ f38 f13 1"/>
              <a:gd name="f43" fmla="*/ f37 f13 1"/>
              <a:gd name="f44" fmla="+- f39 0 f2"/>
              <a:gd name="f45" fmla="*/ f42 1 50000"/>
              <a:gd name="f46" fmla="*/ f43 1 50000"/>
              <a:gd name="f47" fmla="cos 1 f44"/>
              <a:gd name="f48" fmla="sin 1 f44"/>
              <a:gd name="f49" fmla="*/ f40 f24 1"/>
              <a:gd name="f50" fmla="*/ f41 f24 1"/>
              <a:gd name="f51" fmla="+- 0 0 f47"/>
              <a:gd name="f52" fmla="+- 0 0 f48"/>
              <a:gd name="f53" fmla="+- 0 0 f51"/>
              <a:gd name="f54" fmla="+- 0 0 f52"/>
              <a:gd name="f55" fmla="*/ f53 f45 1"/>
              <a:gd name="f56" fmla="*/ f54 f46 1"/>
              <a:gd name="f57" fmla="+- f41 0 f55"/>
              <a:gd name="f58" fmla="+- f41 f55 0"/>
              <a:gd name="f59" fmla="+- f40 0 f56"/>
              <a:gd name="f60" fmla="+- f40 f56 0"/>
              <a:gd name="f61" fmla="*/ f57 f24 1"/>
              <a:gd name="f62" fmla="*/ f59 f24 1"/>
              <a:gd name="f63" fmla="*/ f58 f24 1"/>
              <a:gd name="f64" fmla="*/ f60 f24 1"/>
            </a:gdLst>
            <a:ahLst/>
            <a:cxnLst>
              <a:cxn ang="3cd4">
                <a:pos x="hc" y="t"/>
              </a:cxn>
              <a:cxn ang="0">
                <a:pos x="r" y="vc"/>
              </a:cxn>
              <a:cxn ang="cd4">
                <a:pos x="hc" y="b"/>
              </a:cxn>
              <a:cxn ang="cd2">
                <a:pos x="l" y="vc"/>
              </a:cxn>
            </a:cxnLst>
            <a:rect l="f61" t="f62" r="f63" b="f64"/>
            <a:pathLst>
              <a:path>
                <a:moveTo>
                  <a:pt x="f31" y="f49"/>
                </a:moveTo>
                <a:lnTo>
                  <a:pt x="f61" y="f62"/>
                </a:lnTo>
                <a:lnTo>
                  <a:pt x="f50" y="f31"/>
                </a:lnTo>
                <a:lnTo>
                  <a:pt x="f63" y="f62"/>
                </a:lnTo>
                <a:lnTo>
                  <a:pt x="f35" y="f49"/>
                </a:lnTo>
                <a:lnTo>
                  <a:pt x="f63" y="f64"/>
                </a:lnTo>
                <a:lnTo>
                  <a:pt x="f50" y="f36"/>
                </a:lnTo>
                <a:lnTo>
                  <a:pt x="f61" y="f64"/>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Calibri"/>
            </a:endParaRPr>
          </a:p>
        </p:txBody>
      </p:sp>
      <p:sp>
        <p:nvSpPr>
          <p:cNvPr id="4" name="Star: 4 Points 5">
            <a:extLst>
              <a:ext uri="{FF2B5EF4-FFF2-40B4-BE49-F238E27FC236}">
                <a16:creationId xmlns:a16="http://schemas.microsoft.com/office/drawing/2014/main" id="{A0EEF170-0A77-9C1D-AD44-1F9110428654}"/>
              </a:ext>
            </a:extLst>
          </p:cNvPr>
          <p:cNvSpPr/>
          <p:nvPr/>
        </p:nvSpPr>
        <p:spPr>
          <a:xfrm>
            <a:off x="845573" y="3588773"/>
            <a:ext cx="176982" cy="157313"/>
          </a:xfrm>
          <a:custGeom>
            <a:avLst>
              <a:gd name="f8" fmla="val 12500"/>
            </a:avLst>
            <a:gdLst>
              <a:gd name="f1" fmla="val 10800000"/>
              <a:gd name="f2" fmla="val 5400000"/>
              <a:gd name="f3" fmla="val w"/>
              <a:gd name="f4" fmla="val h"/>
              <a:gd name="f5" fmla="val ss"/>
              <a:gd name="f6" fmla="val 0"/>
              <a:gd name="f7" fmla="*/ 5419351 1 1725033"/>
              <a:gd name="f8" fmla="val 12500"/>
              <a:gd name="f9" fmla="abs f3"/>
              <a:gd name="f10" fmla="abs f4"/>
              <a:gd name="f11" fmla="abs f5"/>
              <a:gd name="f12" fmla="val f6"/>
              <a:gd name="f13" fmla="val f8"/>
              <a:gd name="f14" fmla="+- 2700000 f2 0"/>
              <a:gd name="f15" fmla="?: f9 f3 1"/>
              <a:gd name="f16" fmla="?: f10 f4 1"/>
              <a:gd name="f17" fmla="?: f11 f5 1"/>
              <a:gd name="f18" fmla="*/ f14 f7 1"/>
              <a:gd name="f19" fmla="*/ f15 1 21600"/>
              <a:gd name="f20" fmla="*/ f16 1 21600"/>
              <a:gd name="f21" fmla="*/ 21600 f15 1"/>
              <a:gd name="f22" fmla="*/ 21600 f16 1"/>
              <a:gd name="f23" fmla="*/ f18 1 f1"/>
              <a:gd name="f24" fmla="min f20 f19"/>
              <a:gd name="f25" fmla="*/ f21 1 f17"/>
              <a:gd name="f26" fmla="*/ f22 1 f17"/>
              <a:gd name="f27" fmla="+- 0 0 f23"/>
              <a:gd name="f28" fmla="val f25"/>
              <a:gd name="f29" fmla="val f26"/>
              <a:gd name="f30" fmla="+- 0 0 f27"/>
              <a:gd name="f31" fmla="*/ f12 f24 1"/>
              <a:gd name="f32" fmla="+- f29 0 f12"/>
              <a:gd name="f33" fmla="+- f28 0 f12"/>
              <a:gd name="f34" fmla="*/ f30 f1 1"/>
              <a:gd name="f35" fmla="*/ f28 f24 1"/>
              <a:gd name="f36" fmla="*/ f29 f24 1"/>
              <a:gd name="f37" fmla="*/ f32 1 2"/>
              <a:gd name="f38" fmla="*/ f33 1 2"/>
              <a:gd name="f39" fmla="*/ f34 1 f7"/>
              <a:gd name="f40" fmla="+- f12 f37 0"/>
              <a:gd name="f41" fmla="+- f12 f38 0"/>
              <a:gd name="f42" fmla="*/ f38 f13 1"/>
              <a:gd name="f43" fmla="*/ f37 f13 1"/>
              <a:gd name="f44" fmla="+- f39 0 f2"/>
              <a:gd name="f45" fmla="*/ f42 1 50000"/>
              <a:gd name="f46" fmla="*/ f43 1 50000"/>
              <a:gd name="f47" fmla="cos 1 f44"/>
              <a:gd name="f48" fmla="sin 1 f44"/>
              <a:gd name="f49" fmla="*/ f40 f24 1"/>
              <a:gd name="f50" fmla="*/ f41 f24 1"/>
              <a:gd name="f51" fmla="+- 0 0 f47"/>
              <a:gd name="f52" fmla="+- 0 0 f48"/>
              <a:gd name="f53" fmla="+- 0 0 f51"/>
              <a:gd name="f54" fmla="+- 0 0 f52"/>
              <a:gd name="f55" fmla="*/ f53 f45 1"/>
              <a:gd name="f56" fmla="*/ f54 f46 1"/>
              <a:gd name="f57" fmla="+- f41 0 f55"/>
              <a:gd name="f58" fmla="+- f41 f55 0"/>
              <a:gd name="f59" fmla="+- f40 0 f56"/>
              <a:gd name="f60" fmla="+- f40 f56 0"/>
              <a:gd name="f61" fmla="*/ f57 f24 1"/>
              <a:gd name="f62" fmla="*/ f59 f24 1"/>
              <a:gd name="f63" fmla="*/ f58 f24 1"/>
              <a:gd name="f64" fmla="*/ f60 f24 1"/>
            </a:gdLst>
            <a:ahLst/>
            <a:cxnLst>
              <a:cxn ang="3cd4">
                <a:pos x="hc" y="t"/>
              </a:cxn>
              <a:cxn ang="0">
                <a:pos x="r" y="vc"/>
              </a:cxn>
              <a:cxn ang="cd4">
                <a:pos x="hc" y="b"/>
              </a:cxn>
              <a:cxn ang="cd2">
                <a:pos x="l" y="vc"/>
              </a:cxn>
            </a:cxnLst>
            <a:rect l="f61" t="f62" r="f63" b="f64"/>
            <a:pathLst>
              <a:path>
                <a:moveTo>
                  <a:pt x="f31" y="f49"/>
                </a:moveTo>
                <a:lnTo>
                  <a:pt x="f61" y="f62"/>
                </a:lnTo>
                <a:lnTo>
                  <a:pt x="f50" y="f31"/>
                </a:lnTo>
                <a:lnTo>
                  <a:pt x="f63" y="f62"/>
                </a:lnTo>
                <a:lnTo>
                  <a:pt x="f35" y="f49"/>
                </a:lnTo>
                <a:lnTo>
                  <a:pt x="f63" y="f64"/>
                </a:lnTo>
                <a:lnTo>
                  <a:pt x="f50" y="f36"/>
                </a:lnTo>
                <a:lnTo>
                  <a:pt x="f61" y="f64"/>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B56AFEE-338A-777B-531B-F033EBD27BB0}"/>
              </a:ext>
            </a:extLst>
          </p:cNvPr>
          <p:cNvSpPr/>
          <p:nvPr/>
        </p:nvSpPr>
        <p:spPr>
          <a:xfrm>
            <a:off x="0" y="0"/>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7884E68F-2FC4-D89E-010C-61FCE9329E04}"/>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68DF01A3-7FF3-0EA3-88DC-5B81300B138A}"/>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4BBCB46D-5EF4-3BF9-2975-A62DE47D70CF}"/>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E0434FD9-D4B5-9DB9-8F3A-477D23CA0E18}"/>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C12324A2-643C-A107-6CC6-062A3436F9DD}"/>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D72D50F4-79B0-0660-28DD-B9D6D0D37951}"/>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58E2843F-81E6-1792-2FB1-F59BCBE644B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9BD99C4E-23DB-A14C-888C-867153A91D63}"/>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8E64EDE9-A0A6-59E1-4B4A-FC5CB877F0A6}"/>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DF229A2D-0EBD-487B-4144-AB46A9315FCE}"/>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3AC2514E-D164-495D-250C-E180D0C4859D}"/>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A291A6E3-1977-C27D-90DC-3B6893ABD656}"/>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EA9C5590-8070-050A-56ED-7390680CD3C3}"/>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5DF90191-EC68-8694-35F1-C710C03172CE}"/>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B4095E18-55A5-8243-6C82-7E71FCEF5EFA}"/>
              </a:ext>
            </a:extLst>
          </p:cNvPr>
          <p:cNvSpPr txBox="1">
            <a:spLocks noGrp="1"/>
          </p:cNvSpPr>
          <p:nvPr>
            <p:ph type="title"/>
          </p:nvPr>
        </p:nvSpPr>
        <p:spPr>
          <a:xfrm>
            <a:off x="739777" y="829625"/>
            <a:ext cx="3909690" cy="67818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5"/>
              <a:t>PROJECT</a:t>
            </a:r>
            <a:r>
              <a:rPr lang="en-US" sz="4250" spc="-85"/>
              <a:t> </a:t>
            </a:r>
            <a:r>
              <a:rPr lang="en-US" sz="4250" spc="25"/>
              <a:t>TITLE</a:t>
            </a:r>
            <a:endParaRPr lang="en-US" sz="4250"/>
          </a:p>
        </p:txBody>
      </p:sp>
      <p:grpSp>
        <p:nvGrpSpPr>
          <p:cNvPr id="18" name="object 18">
            <a:extLst>
              <a:ext uri="{FF2B5EF4-FFF2-40B4-BE49-F238E27FC236}">
                <a16:creationId xmlns:a16="http://schemas.microsoft.com/office/drawing/2014/main" id="{866B85E8-3B03-5680-95FC-7A3B5D2FAB0D}"/>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B98F5523-877C-63F0-E5C4-A89AE99E800E}"/>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62425A35-0C51-CBE1-E802-208B89930AF6}"/>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DBCA28F1-581D-F0DF-2305-1A5C4F24ED06}"/>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997A98E2-A7CD-423F-B47A-FA5E711D4B04}"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2" name="TextBox 22">
            <a:extLst>
              <a:ext uri="{FF2B5EF4-FFF2-40B4-BE49-F238E27FC236}">
                <a16:creationId xmlns:a16="http://schemas.microsoft.com/office/drawing/2014/main" id="{4FC415B9-DCA3-4490-036F-6FB65E2A5435}"/>
              </a:ext>
            </a:extLst>
          </p:cNvPr>
          <p:cNvSpPr txBox="1"/>
          <p:nvPr/>
        </p:nvSpPr>
        <p:spPr>
          <a:xfrm>
            <a:off x="1217523" y="2123273"/>
            <a:ext cx="8593229" cy="2800770"/>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1" u="none" strike="noStrike" kern="1200" cap="none" spc="0" baseline="0">
                <a:solidFill>
                  <a:srgbClr val="0F0F0F"/>
                </a:solidFill>
                <a:uFillTx/>
                <a:latin typeface="Times New Roman" pitchFamily="18"/>
                <a:cs typeface="Times New Roman" pitchFamily="18"/>
              </a:rPr>
              <a:t>Employee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1" u="none" strike="noStrike" kern="1200" cap="none" spc="0" baseline="0">
                <a:solidFill>
                  <a:srgbClr val="0F0F0F"/>
                </a:solidFill>
                <a:uFillTx/>
                <a:latin typeface="Times New Roman" pitchFamily="18"/>
                <a:cs typeface="Times New Roman" pitchFamily="18"/>
              </a:rPr>
              <a:t>   Performance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1" u="none" strike="noStrike" kern="1200" cap="none" spc="0" baseline="0">
                <a:solidFill>
                  <a:srgbClr val="0F0F0F"/>
                </a:solidFill>
                <a:uFillTx/>
                <a:latin typeface="Times New Roman" pitchFamily="18"/>
                <a:cs typeface="Times New Roman" pitchFamily="18"/>
              </a:rPr>
              <a:t> Analysis using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1" u="none" strike="noStrike" kern="1200" cap="none" spc="0" baseline="0">
                <a:solidFill>
                  <a:srgbClr val="0F0F0F"/>
                </a:solidFill>
                <a:uFillTx/>
                <a:latin typeface="Times New Roman" pitchFamily="18"/>
                <a:cs typeface="Times New Roman" pitchFamily="18"/>
              </a:rPr>
              <a:t>  Excel</a:t>
            </a:r>
            <a:endParaRPr lang="en-IN" sz="2800" b="0" i="1" u="none" strike="noStrike" kern="1200" cap="none" spc="0" baseline="0">
              <a:solidFill>
                <a:srgbClr val="7030A0"/>
              </a:solidFill>
              <a:uFillTx/>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0CB2748-64EC-45DF-6FC1-01A91F40CB17}"/>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75C72597-A56B-B513-F2EE-F5AC6F863B10}"/>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A2D9A7E8-06F1-E0E6-8F05-91D791BB143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7D1F86C3-AC12-FB9B-895D-0E805206C09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EA099722-D005-A5DA-2564-0D6072D11F5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C6D3DAC4-4BEF-84F2-8C6C-F74FE9E7B660}"/>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8FDF6E31-E99B-A8F7-51CD-6A5078271989}"/>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912C1BBE-D8A6-16E7-EDB8-75ADCEF04431}"/>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F81EA38D-A2A4-D98B-2B5E-013B3DE238B8}"/>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E3614105-A8B9-D268-CFC2-1C7E10EAB169}"/>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906101E3-EA03-B3DA-7310-28EAF31BBF58}"/>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456ECCE7-B2AB-B48E-FB3D-FB4AC1A747CF}"/>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ADAECA05-3AF6-D10B-A9D4-F6B1591CF408}"/>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1D63F895-2F64-F018-83A2-EB6AC79465DE}"/>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9092946D-3E7F-0D3C-D843-E717B3C2A6C0}"/>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E9DA1937-9301-BBF3-2CAD-06F5F4D62E4B}"/>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B85D4CD6-13A6-A65E-7A9B-070D30B85289}"/>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66382331-B33E-A84F-DED2-E5DBAADD3511}"/>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F0386E6F-0415-F793-2BAE-0C45150D0DB6}"/>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BDCAE2B0-3863-DF7F-7BA4-4CD65358F77A}"/>
              </a:ext>
            </a:extLst>
          </p:cNvPr>
          <p:cNvSpPr txBox="1">
            <a:spLocks noGrp="1"/>
          </p:cNvSpPr>
          <p:nvPr>
            <p:ph type="title"/>
          </p:nvPr>
        </p:nvSpPr>
        <p:spPr>
          <a:xfrm>
            <a:off x="739777" y="445385"/>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pc="25"/>
              <a:t>A</a:t>
            </a:r>
            <a:r>
              <a:rPr lang="en-US" spc="-5"/>
              <a:t>G</a:t>
            </a:r>
            <a:r>
              <a:rPr lang="en-US" spc="-35"/>
              <a:t>E</a:t>
            </a:r>
            <a:r>
              <a:rPr lang="en-US" spc="15"/>
              <a:t>N</a:t>
            </a:r>
            <a:r>
              <a:rPr lang="en-US"/>
              <a:t>DA</a:t>
            </a:r>
          </a:p>
        </p:txBody>
      </p:sp>
      <p:sp>
        <p:nvSpPr>
          <p:cNvPr id="22" name="object 22">
            <a:extLst>
              <a:ext uri="{FF2B5EF4-FFF2-40B4-BE49-F238E27FC236}">
                <a16:creationId xmlns:a16="http://schemas.microsoft.com/office/drawing/2014/main" id="{584A8D68-CC13-F817-89DC-8D00AF645B15}"/>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726929C6-70EA-4A91-8FD7-B797E43CFF3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7189793B-80A1-89EF-4484-F233627FCE74}"/>
              </a:ext>
            </a:extLst>
          </p:cNvPr>
          <p:cNvSpPr txBox="1"/>
          <p:nvPr/>
        </p:nvSpPr>
        <p:spPr>
          <a:xfrm>
            <a:off x="2509808" y="1041529"/>
            <a:ext cx="5029200"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B84E861F-FA66-13CE-7127-F0053DEBDA3E}"/>
              </a:ext>
            </a:extLst>
          </p:cNvPr>
          <p:cNvGrpSpPr/>
          <p:nvPr/>
        </p:nvGrpSpPr>
        <p:grpSpPr>
          <a:xfrm>
            <a:off x="7619996" y="1984888"/>
            <a:ext cx="2762246" cy="3257550"/>
            <a:chOff x="7619996" y="1984888"/>
            <a:chExt cx="2762246" cy="3257550"/>
          </a:xfrm>
        </p:grpSpPr>
        <p:sp>
          <p:nvSpPr>
            <p:cNvPr id="3" name="object 3">
              <a:extLst>
                <a:ext uri="{FF2B5EF4-FFF2-40B4-BE49-F238E27FC236}">
                  <a16:creationId xmlns:a16="http://schemas.microsoft.com/office/drawing/2014/main" id="{1D8AFF6C-5DCE-8773-4865-5EC6860589EA}"/>
                </a:ext>
              </a:extLst>
            </p:cNvPr>
            <p:cNvSpPr/>
            <p:nvPr/>
          </p:nvSpPr>
          <p:spPr>
            <a:xfrm>
              <a:off x="8982078" y="4413763"/>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8D50E504-9B8B-9235-A3FF-5CD430BA1872}"/>
                </a:ext>
              </a:extLst>
            </p:cNvPr>
            <p:cNvSpPr/>
            <p:nvPr/>
          </p:nvSpPr>
          <p:spPr>
            <a:xfrm>
              <a:off x="8982078" y="4947160"/>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D2BD12AB-D540-C271-C5CF-B118A04E4028}"/>
                </a:ext>
              </a:extLst>
            </p:cNvPr>
            <p:cNvPicPr>
              <a:picLocks noChangeAspect="1"/>
            </p:cNvPicPr>
            <p:nvPr/>
          </p:nvPicPr>
          <p:blipFill>
            <a:blip r:embed="rId2"/>
            <a:stretch>
              <a:fillRect/>
            </a:stretch>
          </p:blipFill>
          <p:spPr>
            <a:xfrm>
              <a:off x="7619996" y="1984888"/>
              <a:ext cx="2762246" cy="3257550"/>
            </a:xfrm>
            <a:prstGeom prst="rect">
              <a:avLst/>
            </a:prstGeom>
            <a:noFill/>
            <a:ln cap="flat">
              <a:noFill/>
            </a:ln>
          </p:spPr>
        </p:pic>
      </p:grpSp>
      <p:sp>
        <p:nvSpPr>
          <p:cNvPr id="6" name="object 6">
            <a:extLst>
              <a:ext uri="{FF2B5EF4-FFF2-40B4-BE49-F238E27FC236}">
                <a16:creationId xmlns:a16="http://schemas.microsoft.com/office/drawing/2014/main" id="{D1303D69-A4E7-FB96-4439-49C2045403F8}"/>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646DA3DF-8BA4-5948-4D6F-31D7FA0E4AA5}"/>
              </a:ext>
            </a:extLst>
          </p:cNvPr>
          <p:cNvSpPr txBox="1">
            <a:spLocks noGrp="1"/>
          </p:cNvSpPr>
          <p:nvPr>
            <p:ph type="title"/>
          </p:nvPr>
        </p:nvSpPr>
        <p:spPr>
          <a:xfrm>
            <a:off x="676271" y="761996"/>
            <a:ext cx="5636891" cy="7064754"/>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a:effectLst>
                  <a:outerShdw dist="38096" dir="2700000">
                    <a:srgbClr val="000000"/>
                  </a:outerShdw>
                </a:effectLst>
              </a:rPr>
              <a:t>This analysis is created to track      the performance of the   employees, in order to provide promotions, incentives to the respective employees.</a:t>
            </a:r>
            <a:br>
              <a:rPr lang="en-IN" sz="2800" b="0" i="1" spc="10">
                <a:effectLst>
                  <a:outerShdw dist="38096" dir="2700000">
                    <a:srgbClr val="000000"/>
                  </a:outerShdw>
                </a:effectLst>
              </a:rPr>
            </a:br>
            <a:br>
              <a:rPr lang="en-IN" sz="2800" b="0" i="1" spc="10">
                <a:effectLst>
                  <a:outerShdw dist="38096" dir="2700000">
                    <a:srgbClr val="000000"/>
                  </a:outerShdw>
                </a:effectLst>
              </a:rPr>
            </a:br>
            <a:r>
              <a:rPr lang="en-IN" sz="2800" b="0" i="1" spc="10">
                <a:effectLst>
                  <a:outerShdw dist="38096" dir="2700000">
                    <a:srgbClr val="000000"/>
                  </a:outerShdw>
                </a:effectLst>
              </a:rPr>
              <a:t>   This analysis helps the organisation to grow by the growth of the employees of the organisation.</a:t>
            </a:r>
            <a:br>
              <a:rPr lang="en-IN" sz="3600" i="1" spc="10">
                <a:effectLst>
                  <a:outerShdw dist="38096" dir="2700000">
                    <a:srgbClr val="000000"/>
                  </a:outerShdw>
                </a:effectLst>
              </a:rPr>
            </a:br>
            <a:br>
              <a:rPr lang="en-IN" sz="3600" spc="10"/>
            </a:br>
            <a:endParaRPr lang="en-IN" sz="4250"/>
          </a:p>
        </p:txBody>
      </p:sp>
      <p:pic>
        <p:nvPicPr>
          <p:cNvPr id="8" name="object 8">
            <a:extLst>
              <a:ext uri="{FF2B5EF4-FFF2-40B4-BE49-F238E27FC236}">
                <a16:creationId xmlns:a16="http://schemas.microsoft.com/office/drawing/2014/main" id="{4CF6BBCE-B44D-E85C-1D17-8605129BBB08}"/>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FACD24A7-3C9C-E19E-8F3D-9C59CF35722F}"/>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48CD1D36-E0E2-41E4-BD83-0DDD36C260D7}" type="slidenum">
              <a:rPr kumimoji="0" lang="en-IN"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IN"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Arrow: Right 12">
            <a:extLst>
              <a:ext uri="{FF2B5EF4-FFF2-40B4-BE49-F238E27FC236}">
                <a16:creationId xmlns:a16="http://schemas.microsoft.com/office/drawing/2014/main" id="{7D6F894C-87DF-3550-0F3C-E142B8F9F468}"/>
              </a:ext>
            </a:extLst>
          </p:cNvPr>
          <p:cNvSpPr/>
          <p:nvPr/>
        </p:nvSpPr>
        <p:spPr>
          <a:xfrm>
            <a:off x="761996" y="2209803"/>
            <a:ext cx="228600" cy="484632"/>
          </a:xfrm>
          <a:custGeom>
            <a:avLst>
              <a:gd name="f0" fmla="val 10800"/>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Calibri"/>
            </a:endParaRPr>
          </a:p>
        </p:txBody>
      </p:sp>
      <p:sp>
        <p:nvSpPr>
          <p:cNvPr id="11" name="Arrow: Right 14">
            <a:extLst>
              <a:ext uri="{FF2B5EF4-FFF2-40B4-BE49-F238E27FC236}">
                <a16:creationId xmlns:a16="http://schemas.microsoft.com/office/drawing/2014/main" id="{A225B3CE-55A6-1927-F0E3-9926D9A1815A}"/>
              </a:ext>
            </a:extLst>
          </p:cNvPr>
          <p:cNvSpPr/>
          <p:nvPr/>
        </p:nvSpPr>
        <p:spPr>
          <a:xfrm>
            <a:off x="761996" y="4858207"/>
            <a:ext cx="285750" cy="484632"/>
          </a:xfrm>
          <a:custGeom>
            <a:avLst>
              <a:gd name="f0" fmla="val 10800"/>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F1F87093-FBFB-B52A-014D-4AEE924F49B4}"/>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71773979-729C-021C-B511-F951878F17B8}"/>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2A65B7FE-0C0C-9BA4-6272-855A512AACA8}"/>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EB1D85E2-2A15-9DD2-E969-CFFE907BF18F}"/>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E3A47386-7537-8E49-6F0B-C7328DBDBDB4}"/>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DE1C255A-5D3D-6ABE-F7CC-167B0199E59D}"/>
              </a:ext>
            </a:extLst>
          </p:cNvPr>
          <p:cNvSpPr txBox="1">
            <a:spLocks noGrp="1"/>
          </p:cNvSpPr>
          <p:nvPr>
            <p:ph type="title"/>
          </p:nvPr>
        </p:nvSpPr>
        <p:spPr>
          <a:xfrm>
            <a:off x="654152" y="838203"/>
            <a:ext cx="5263515" cy="678183"/>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250" spc="5"/>
              <a:t>PROJECT	</a:t>
            </a:r>
            <a:r>
              <a:rPr lang="en-US" sz="4250" spc="-20"/>
              <a:t>OVERVIEW</a:t>
            </a:r>
            <a:endParaRPr lang="en-US" sz="4250"/>
          </a:p>
        </p:txBody>
      </p:sp>
      <p:pic>
        <p:nvPicPr>
          <p:cNvPr id="8" name="object 8">
            <a:extLst>
              <a:ext uri="{FF2B5EF4-FFF2-40B4-BE49-F238E27FC236}">
                <a16:creationId xmlns:a16="http://schemas.microsoft.com/office/drawing/2014/main" id="{650F7880-B234-8C0C-98D0-CB1F4CDEF522}"/>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555E0600-2B3F-E3F0-D8BE-559CB307AA59}"/>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5BF23100-86DB-4FE9-9730-30AB52C9C99E}"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C9DCD05F-C56D-898D-6D45-B976EB1034FE}"/>
              </a:ext>
            </a:extLst>
          </p:cNvPr>
          <p:cNvSpPr txBox="1"/>
          <p:nvPr/>
        </p:nvSpPr>
        <p:spPr>
          <a:xfrm>
            <a:off x="990596" y="2133596"/>
            <a:ext cx="7924803" cy="292387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D0D0D"/>
                </a:solidFill>
                <a:uFillTx/>
                <a:latin typeface="Times New Roman" pitchFamily="18"/>
                <a:cs typeface="Times New Roman" pitchFamily="18"/>
              </a:rPr>
              <a:t>.</a:t>
            </a:r>
          </a:p>
          <a:p>
            <a:pPr marL="342900" marR="0" lvl="0" indent="-342900" algn="l" defTabSz="914400" rtl="0" fontAlgn="auto" hangingPunct="1">
              <a:lnSpc>
                <a:spcPct val="100000"/>
              </a:lnSpc>
              <a:spcBef>
                <a:spcPts val="0"/>
              </a:spcBef>
              <a:spcAft>
                <a:spcPts val="0"/>
              </a:spcAft>
              <a:buSzPct val="100000"/>
              <a:buFont typeface="Wingdings" pitchFamily="2"/>
              <a:buChar char="q"/>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  </a:t>
            </a:r>
            <a:r>
              <a:rPr lang="en-IN" sz="3200" b="1" i="0" u="none" strike="noStrike" kern="1200" cap="none" spc="0" baseline="0">
                <a:solidFill>
                  <a:srgbClr val="000000"/>
                </a:solidFill>
                <a:uFillTx/>
                <a:latin typeface="Times New Roman" pitchFamily="18"/>
                <a:cs typeface="Times New Roman" pitchFamily="18"/>
              </a:rPr>
              <a:t>Employee Performance Analysis is created to analyse all the data like attendance, gender, age, high, medium, low, very high skilled employees of the organisation.</a:t>
            </a:r>
            <a:endParaRPr lang="en-IN" sz="2400" b="1"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193C054-3A0F-9AEB-ABB0-99CF85AE7388}"/>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9EDBED4E-4DF6-DA8C-05B6-E9B5C5D40280}"/>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BCF094DF-EE97-E33B-8A0A-5E72A8B05A2C}"/>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B50B7083-7C81-DD19-5B51-20B74A45638F}"/>
              </a:ext>
            </a:extLst>
          </p:cNvPr>
          <p:cNvSpPr txBox="1">
            <a:spLocks noGrp="1"/>
          </p:cNvSpPr>
          <p:nvPr>
            <p:ph type="title"/>
          </p:nvPr>
        </p:nvSpPr>
        <p:spPr>
          <a:xfrm>
            <a:off x="699451" y="891796"/>
            <a:ext cx="5014597" cy="4140878"/>
          </a:xfrm>
          <a:prstGeom prst="rect">
            <a:avLst/>
          </a:prstGeom>
          <a:noFill/>
          <a:ln>
            <a:noFill/>
          </a:ln>
        </p:spPr>
        <p:txBody>
          <a:bodyPr vert="horz" wrap="square" lIns="0" tIns="16514" rIns="0" bIns="0" anchor="t" anchorCtr="0" compatLnSpc="1">
            <a:spAutoFit/>
          </a:bodyPr>
          <a:lstStyle/>
          <a:p>
            <a:pPr marL="12701" lvl="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br>
              <a:rPr lang="en-US" sz="3200" spc="5"/>
            </a:br>
            <a:br>
              <a:rPr lang="en-US" sz="3200" spc="5"/>
            </a:br>
            <a:br>
              <a:rPr lang="en-US" sz="3200" spc="5"/>
            </a:br>
            <a:r>
              <a:rPr lang="en-US" sz="2800" spc="5"/>
              <a:t>    </a:t>
            </a:r>
            <a:r>
              <a:rPr lang="en-US" sz="2800" b="0" spc="5"/>
              <a:t>Employees</a:t>
            </a:r>
            <a:br>
              <a:rPr lang="en-US" sz="2800" b="0" spc="5"/>
            </a:br>
            <a:r>
              <a:rPr lang="en-US" sz="2800" b="0" spc="5"/>
              <a:t>    Managers</a:t>
            </a:r>
            <a:br>
              <a:rPr lang="en-US" sz="2800" b="0" spc="5"/>
            </a:br>
            <a:r>
              <a:rPr lang="en-US" sz="2800" b="0" spc="5"/>
              <a:t>    Employers</a:t>
            </a:r>
            <a:br>
              <a:rPr lang="en-US" sz="2800" b="0" spc="5"/>
            </a:br>
            <a:r>
              <a:rPr lang="en-US" sz="2800" b="0" spc="5"/>
              <a:t>    Managerial organisations</a:t>
            </a:r>
            <a:br>
              <a:rPr lang="en-US" sz="2800" b="0" spc="5"/>
            </a:br>
            <a:r>
              <a:rPr lang="en-US" sz="2800" b="0" spc="5"/>
              <a:t>    Industrial organisations</a:t>
            </a:r>
            <a:br>
              <a:rPr lang="en-US" sz="2800" b="0" spc="5"/>
            </a:br>
            <a:endParaRPr lang="en-US" sz="3200"/>
          </a:p>
        </p:txBody>
      </p:sp>
      <p:pic>
        <p:nvPicPr>
          <p:cNvPr id="6" name="object 6">
            <a:extLst>
              <a:ext uri="{FF2B5EF4-FFF2-40B4-BE49-F238E27FC236}">
                <a16:creationId xmlns:a16="http://schemas.microsoft.com/office/drawing/2014/main" id="{45451912-1748-30B6-2DED-0228E2BF3B51}"/>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7" name="object 8">
            <a:extLst>
              <a:ext uri="{FF2B5EF4-FFF2-40B4-BE49-F238E27FC236}">
                <a16:creationId xmlns:a16="http://schemas.microsoft.com/office/drawing/2014/main" id="{28C32A9C-CEAD-7887-EA62-DAB9017A20E3}"/>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8EC8EB5D-75AC-49B5-8856-A3FF01AFE9C4}"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8" name="Arrow: Chevron 6">
            <a:extLst>
              <a:ext uri="{FF2B5EF4-FFF2-40B4-BE49-F238E27FC236}">
                <a16:creationId xmlns:a16="http://schemas.microsoft.com/office/drawing/2014/main" id="{C5967B83-D72C-E9BA-5BE0-3237FBFA19BB}"/>
              </a:ext>
            </a:extLst>
          </p:cNvPr>
          <p:cNvSpPr/>
          <p:nvPr/>
        </p:nvSpPr>
        <p:spPr>
          <a:xfrm>
            <a:off x="914400" y="2514600"/>
            <a:ext cx="152403" cy="228600"/>
          </a:xfrm>
          <a:custGeom>
            <a:avLst>
              <a:gd name="f8" fmla="val 50000"/>
            </a:avLst>
            <a:gdLst>
              <a:gd name="f1" fmla="val 10800000"/>
              <a:gd name="f2" fmla="val 5400000"/>
              <a:gd name="f3" fmla="val 180"/>
              <a:gd name="f4" fmla="val w"/>
              <a:gd name="f5" fmla="val h"/>
              <a:gd name="f6" fmla="val ss"/>
              <a:gd name="f7" fmla="val 0"/>
              <a:gd name="f8" fmla="val 50000"/>
              <a:gd name="f9" fmla="+- 0 0 -360"/>
              <a:gd name="f10" fmla="+- 0 0 -270"/>
              <a:gd name="f11" fmla="+- 0 0 -180"/>
              <a:gd name="f12" fmla="abs f4"/>
              <a:gd name="f13" fmla="abs f5"/>
              <a:gd name="f14" fmla="abs f6"/>
              <a:gd name="f15" fmla="val f7"/>
              <a:gd name="f16" fmla="val f8"/>
              <a:gd name="f17" fmla="*/ f9 f1 1"/>
              <a:gd name="f18" fmla="*/ f10 f1 1"/>
              <a:gd name="f19" fmla="*/ f11 f1 1"/>
              <a:gd name="f20" fmla="?: f12 f4 1"/>
              <a:gd name="f21" fmla="?: f13 f5 1"/>
              <a:gd name="f22" fmla="?: f14 f6 1"/>
              <a:gd name="f23" fmla="*/ f17 1 f3"/>
              <a:gd name="f24" fmla="*/ f18 1 f3"/>
              <a:gd name="f25" fmla="*/ f19 1 f3"/>
              <a:gd name="f26" fmla="*/ f20 1 21600"/>
              <a:gd name="f27" fmla="*/ f21 1 21600"/>
              <a:gd name="f28" fmla="*/ 21600 f20 1"/>
              <a:gd name="f29" fmla="*/ 21600 f21 1"/>
              <a:gd name="f30" fmla="+- f23 0 f2"/>
              <a:gd name="f31" fmla="+- f24 0 f2"/>
              <a:gd name="f32" fmla="+- f25 0 f2"/>
              <a:gd name="f33" fmla="min f27 f26"/>
              <a:gd name="f34" fmla="*/ f28 1 f22"/>
              <a:gd name="f35" fmla="*/ f29 1 f22"/>
              <a:gd name="f36" fmla="val f34"/>
              <a:gd name="f37" fmla="val f35"/>
              <a:gd name="f38" fmla="*/ f15 f33 1"/>
              <a:gd name="f39" fmla="+- f37 0 f15"/>
              <a:gd name="f40" fmla="+- f36 0 f15"/>
              <a:gd name="f41" fmla="*/ f37 f33 1"/>
              <a:gd name="f42" fmla="*/ f36 f33 1"/>
              <a:gd name="f43" fmla="*/ f39 1 2"/>
              <a:gd name="f44" fmla="min f40 f39"/>
              <a:gd name="f45" fmla="+- f15 f43 0"/>
              <a:gd name="f46" fmla="*/ f44 f16 1"/>
              <a:gd name="f47" fmla="*/ f46 1 100000"/>
              <a:gd name="f48" fmla="*/ f45 f33 1"/>
              <a:gd name="f49" fmla="+- f36 0 f47"/>
              <a:gd name="f50" fmla="*/ f47 f33 1"/>
              <a:gd name="f51" fmla="*/ f49 1 2"/>
              <a:gd name="f52" fmla="+- f49 0 f47"/>
              <a:gd name="f53" fmla="*/ f49 f33 1"/>
              <a:gd name="f54" fmla="?: f52 f47 f15"/>
              <a:gd name="f55" fmla="?: f52 f49 f36"/>
              <a:gd name="f56" fmla="*/ f51 f33 1"/>
              <a:gd name="f57" fmla="*/ f54 f33 1"/>
              <a:gd name="f58" fmla="*/ f55 f33 1"/>
            </a:gdLst>
            <a:ahLst/>
            <a:cxnLst>
              <a:cxn ang="3cd4">
                <a:pos x="hc" y="t"/>
              </a:cxn>
              <a:cxn ang="0">
                <a:pos x="r" y="vc"/>
              </a:cxn>
              <a:cxn ang="cd4">
                <a:pos x="hc" y="b"/>
              </a:cxn>
              <a:cxn ang="cd2">
                <a:pos x="l" y="vc"/>
              </a:cxn>
              <a:cxn ang="f30">
                <a:pos x="f56" y="f38"/>
              </a:cxn>
              <a:cxn ang="f31">
                <a:pos x="f50" y="f48"/>
              </a:cxn>
              <a:cxn ang="f32">
                <a:pos x="f56" y="f41"/>
              </a:cxn>
            </a:cxnLst>
            <a:rect l="f57" t="f38" r="f58" b="f41"/>
            <a:pathLst>
              <a:path>
                <a:moveTo>
                  <a:pt x="f38" y="f38"/>
                </a:moveTo>
                <a:lnTo>
                  <a:pt x="f53" y="f38"/>
                </a:lnTo>
                <a:lnTo>
                  <a:pt x="f42" y="f48"/>
                </a:lnTo>
                <a:lnTo>
                  <a:pt x="f53" y="f41"/>
                </a:lnTo>
                <a:lnTo>
                  <a:pt x="f38" y="f41"/>
                </a:lnTo>
                <a:lnTo>
                  <a:pt x="f50" y="f48"/>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9" name="Arrow: Chevron 8">
            <a:extLst>
              <a:ext uri="{FF2B5EF4-FFF2-40B4-BE49-F238E27FC236}">
                <a16:creationId xmlns:a16="http://schemas.microsoft.com/office/drawing/2014/main" id="{8424E2AF-F72A-684D-63C6-D9CE8061E0D7}"/>
              </a:ext>
            </a:extLst>
          </p:cNvPr>
          <p:cNvSpPr/>
          <p:nvPr/>
        </p:nvSpPr>
        <p:spPr>
          <a:xfrm>
            <a:off x="914400" y="2857500"/>
            <a:ext cx="152403" cy="228600"/>
          </a:xfrm>
          <a:custGeom>
            <a:avLst>
              <a:gd name="f8" fmla="val 50000"/>
            </a:avLst>
            <a:gdLst>
              <a:gd name="f1" fmla="val 10800000"/>
              <a:gd name="f2" fmla="val 5400000"/>
              <a:gd name="f3" fmla="val 180"/>
              <a:gd name="f4" fmla="val w"/>
              <a:gd name="f5" fmla="val h"/>
              <a:gd name="f6" fmla="val ss"/>
              <a:gd name="f7" fmla="val 0"/>
              <a:gd name="f8" fmla="val 50000"/>
              <a:gd name="f9" fmla="+- 0 0 -360"/>
              <a:gd name="f10" fmla="+- 0 0 -270"/>
              <a:gd name="f11" fmla="+- 0 0 -180"/>
              <a:gd name="f12" fmla="abs f4"/>
              <a:gd name="f13" fmla="abs f5"/>
              <a:gd name="f14" fmla="abs f6"/>
              <a:gd name="f15" fmla="val f7"/>
              <a:gd name="f16" fmla="val f8"/>
              <a:gd name="f17" fmla="*/ f9 f1 1"/>
              <a:gd name="f18" fmla="*/ f10 f1 1"/>
              <a:gd name="f19" fmla="*/ f11 f1 1"/>
              <a:gd name="f20" fmla="?: f12 f4 1"/>
              <a:gd name="f21" fmla="?: f13 f5 1"/>
              <a:gd name="f22" fmla="?: f14 f6 1"/>
              <a:gd name="f23" fmla="*/ f17 1 f3"/>
              <a:gd name="f24" fmla="*/ f18 1 f3"/>
              <a:gd name="f25" fmla="*/ f19 1 f3"/>
              <a:gd name="f26" fmla="*/ f20 1 21600"/>
              <a:gd name="f27" fmla="*/ f21 1 21600"/>
              <a:gd name="f28" fmla="*/ 21600 f20 1"/>
              <a:gd name="f29" fmla="*/ 21600 f21 1"/>
              <a:gd name="f30" fmla="+- f23 0 f2"/>
              <a:gd name="f31" fmla="+- f24 0 f2"/>
              <a:gd name="f32" fmla="+- f25 0 f2"/>
              <a:gd name="f33" fmla="min f27 f26"/>
              <a:gd name="f34" fmla="*/ f28 1 f22"/>
              <a:gd name="f35" fmla="*/ f29 1 f22"/>
              <a:gd name="f36" fmla="val f34"/>
              <a:gd name="f37" fmla="val f35"/>
              <a:gd name="f38" fmla="*/ f15 f33 1"/>
              <a:gd name="f39" fmla="+- f37 0 f15"/>
              <a:gd name="f40" fmla="+- f36 0 f15"/>
              <a:gd name="f41" fmla="*/ f37 f33 1"/>
              <a:gd name="f42" fmla="*/ f36 f33 1"/>
              <a:gd name="f43" fmla="*/ f39 1 2"/>
              <a:gd name="f44" fmla="min f40 f39"/>
              <a:gd name="f45" fmla="+- f15 f43 0"/>
              <a:gd name="f46" fmla="*/ f44 f16 1"/>
              <a:gd name="f47" fmla="*/ f46 1 100000"/>
              <a:gd name="f48" fmla="*/ f45 f33 1"/>
              <a:gd name="f49" fmla="+- f36 0 f47"/>
              <a:gd name="f50" fmla="*/ f47 f33 1"/>
              <a:gd name="f51" fmla="*/ f49 1 2"/>
              <a:gd name="f52" fmla="+- f49 0 f47"/>
              <a:gd name="f53" fmla="*/ f49 f33 1"/>
              <a:gd name="f54" fmla="?: f52 f47 f15"/>
              <a:gd name="f55" fmla="?: f52 f49 f36"/>
              <a:gd name="f56" fmla="*/ f51 f33 1"/>
              <a:gd name="f57" fmla="*/ f54 f33 1"/>
              <a:gd name="f58" fmla="*/ f55 f33 1"/>
            </a:gdLst>
            <a:ahLst/>
            <a:cxnLst>
              <a:cxn ang="3cd4">
                <a:pos x="hc" y="t"/>
              </a:cxn>
              <a:cxn ang="0">
                <a:pos x="r" y="vc"/>
              </a:cxn>
              <a:cxn ang="cd4">
                <a:pos x="hc" y="b"/>
              </a:cxn>
              <a:cxn ang="cd2">
                <a:pos x="l" y="vc"/>
              </a:cxn>
              <a:cxn ang="f30">
                <a:pos x="f56" y="f38"/>
              </a:cxn>
              <a:cxn ang="f31">
                <a:pos x="f50" y="f48"/>
              </a:cxn>
              <a:cxn ang="f32">
                <a:pos x="f56" y="f41"/>
              </a:cxn>
            </a:cxnLst>
            <a:rect l="f57" t="f38" r="f58" b="f41"/>
            <a:pathLst>
              <a:path>
                <a:moveTo>
                  <a:pt x="f38" y="f38"/>
                </a:moveTo>
                <a:lnTo>
                  <a:pt x="f53" y="f38"/>
                </a:lnTo>
                <a:lnTo>
                  <a:pt x="f42" y="f48"/>
                </a:lnTo>
                <a:lnTo>
                  <a:pt x="f53" y="f41"/>
                </a:lnTo>
                <a:lnTo>
                  <a:pt x="f38" y="f41"/>
                </a:lnTo>
                <a:lnTo>
                  <a:pt x="f50" y="f48"/>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10" name="Arrow: Chevron 9">
            <a:extLst>
              <a:ext uri="{FF2B5EF4-FFF2-40B4-BE49-F238E27FC236}">
                <a16:creationId xmlns:a16="http://schemas.microsoft.com/office/drawing/2014/main" id="{267447D6-847D-64F3-36A3-892DB535B82A}"/>
              </a:ext>
            </a:extLst>
          </p:cNvPr>
          <p:cNvSpPr/>
          <p:nvPr/>
        </p:nvSpPr>
        <p:spPr>
          <a:xfrm>
            <a:off x="882441" y="3313831"/>
            <a:ext cx="205246" cy="226862"/>
          </a:xfrm>
          <a:custGeom>
            <a:avLst>
              <a:gd name="f8" fmla="val 50000"/>
            </a:avLst>
            <a:gdLst>
              <a:gd name="f1" fmla="val 10800000"/>
              <a:gd name="f2" fmla="val 5400000"/>
              <a:gd name="f3" fmla="val 180"/>
              <a:gd name="f4" fmla="val w"/>
              <a:gd name="f5" fmla="val h"/>
              <a:gd name="f6" fmla="val ss"/>
              <a:gd name="f7" fmla="val 0"/>
              <a:gd name="f8" fmla="val 50000"/>
              <a:gd name="f9" fmla="+- 0 0 -360"/>
              <a:gd name="f10" fmla="+- 0 0 -270"/>
              <a:gd name="f11" fmla="+- 0 0 -180"/>
              <a:gd name="f12" fmla="abs f4"/>
              <a:gd name="f13" fmla="abs f5"/>
              <a:gd name="f14" fmla="abs f6"/>
              <a:gd name="f15" fmla="val f7"/>
              <a:gd name="f16" fmla="val f8"/>
              <a:gd name="f17" fmla="*/ f9 f1 1"/>
              <a:gd name="f18" fmla="*/ f10 f1 1"/>
              <a:gd name="f19" fmla="*/ f11 f1 1"/>
              <a:gd name="f20" fmla="?: f12 f4 1"/>
              <a:gd name="f21" fmla="?: f13 f5 1"/>
              <a:gd name="f22" fmla="?: f14 f6 1"/>
              <a:gd name="f23" fmla="*/ f17 1 f3"/>
              <a:gd name="f24" fmla="*/ f18 1 f3"/>
              <a:gd name="f25" fmla="*/ f19 1 f3"/>
              <a:gd name="f26" fmla="*/ f20 1 21600"/>
              <a:gd name="f27" fmla="*/ f21 1 21600"/>
              <a:gd name="f28" fmla="*/ 21600 f20 1"/>
              <a:gd name="f29" fmla="*/ 21600 f21 1"/>
              <a:gd name="f30" fmla="+- f23 0 f2"/>
              <a:gd name="f31" fmla="+- f24 0 f2"/>
              <a:gd name="f32" fmla="+- f25 0 f2"/>
              <a:gd name="f33" fmla="min f27 f26"/>
              <a:gd name="f34" fmla="*/ f28 1 f22"/>
              <a:gd name="f35" fmla="*/ f29 1 f22"/>
              <a:gd name="f36" fmla="val f34"/>
              <a:gd name="f37" fmla="val f35"/>
              <a:gd name="f38" fmla="*/ f15 f33 1"/>
              <a:gd name="f39" fmla="+- f37 0 f15"/>
              <a:gd name="f40" fmla="+- f36 0 f15"/>
              <a:gd name="f41" fmla="*/ f37 f33 1"/>
              <a:gd name="f42" fmla="*/ f36 f33 1"/>
              <a:gd name="f43" fmla="*/ f39 1 2"/>
              <a:gd name="f44" fmla="min f40 f39"/>
              <a:gd name="f45" fmla="+- f15 f43 0"/>
              <a:gd name="f46" fmla="*/ f44 f16 1"/>
              <a:gd name="f47" fmla="*/ f46 1 100000"/>
              <a:gd name="f48" fmla="*/ f45 f33 1"/>
              <a:gd name="f49" fmla="+- f36 0 f47"/>
              <a:gd name="f50" fmla="*/ f47 f33 1"/>
              <a:gd name="f51" fmla="*/ f49 1 2"/>
              <a:gd name="f52" fmla="+- f49 0 f47"/>
              <a:gd name="f53" fmla="*/ f49 f33 1"/>
              <a:gd name="f54" fmla="?: f52 f47 f15"/>
              <a:gd name="f55" fmla="?: f52 f49 f36"/>
              <a:gd name="f56" fmla="*/ f51 f33 1"/>
              <a:gd name="f57" fmla="*/ f54 f33 1"/>
              <a:gd name="f58" fmla="*/ f55 f33 1"/>
            </a:gdLst>
            <a:ahLst/>
            <a:cxnLst>
              <a:cxn ang="3cd4">
                <a:pos x="hc" y="t"/>
              </a:cxn>
              <a:cxn ang="0">
                <a:pos x="r" y="vc"/>
              </a:cxn>
              <a:cxn ang="cd4">
                <a:pos x="hc" y="b"/>
              </a:cxn>
              <a:cxn ang="cd2">
                <a:pos x="l" y="vc"/>
              </a:cxn>
              <a:cxn ang="f30">
                <a:pos x="f56" y="f38"/>
              </a:cxn>
              <a:cxn ang="f31">
                <a:pos x="f50" y="f48"/>
              </a:cxn>
              <a:cxn ang="f32">
                <a:pos x="f56" y="f41"/>
              </a:cxn>
            </a:cxnLst>
            <a:rect l="f57" t="f38" r="f58" b="f41"/>
            <a:pathLst>
              <a:path>
                <a:moveTo>
                  <a:pt x="f38" y="f38"/>
                </a:moveTo>
                <a:lnTo>
                  <a:pt x="f53" y="f38"/>
                </a:lnTo>
                <a:lnTo>
                  <a:pt x="f42" y="f48"/>
                </a:lnTo>
                <a:lnTo>
                  <a:pt x="f53" y="f41"/>
                </a:lnTo>
                <a:lnTo>
                  <a:pt x="f38" y="f41"/>
                </a:lnTo>
                <a:lnTo>
                  <a:pt x="f50" y="f48"/>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11" name="Arrow: Chevron 10">
            <a:extLst>
              <a:ext uri="{FF2B5EF4-FFF2-40B4-BE49-F238E27FC236}">
                <a16:creationId xmlns:a16="http://schemas.microsoft.com/office/drawing/2014/main" id="{AB8390E0-716B-E4AD-65BF-C95B6311A96D}"/>
              </a:ext>
            </a:extLst>
          </p:cNvPr>
          <p:cNvSpPr/>
          <p:nvPr/>
        </p:nvSpPr>
        <p:spPr>
          <a:xfrm>
            <a:off x="876296" y="3770162"/>
            <a:ext cx="190496" cy="228600"/>
          </a:xfrm>
          <a:custGeom>
            <a:avLst>
              <a:gd name="f8" fmla="val 50000"/>
            </a:avLst>
            <a:gdLst>
              <a:gd name="f1" fmla="val 10800000"/>
              <a:gd name="f2" fmla="val 5400000"/>
              <a:gd name="f3" fmla="val 180"/>
              <a:gd name="f4" fmla="val w"/>
              <a:gd name="f5" fmla="val h"/>
              <a:gd name="f6" fmla="val ss"/>
              <a:gd name="f7" fmla="val 0"/>
              <a:gd name="f8" fmla="val 50000"/>
              <a:gd name="f9" fmla="+- 0 0 -360"/>
              <a:gd name="f10" fmla="+- 0 0 -270"/>
              <a:gd name="f11" fmla="+- 0 0 -180"/>
              <a:gd name="f12" fmla="abs f4"/>
              <a:gd name="f13" fmla="abs f5"/>
              <a:gd name="f14" fmla="abs f6"/>
              <a:gd name="f15" fmla="val f7"/>
              <a:gd name="f16" fmla="val f8"/>
              <a:gd name="f17" fmla="*/ f9 f1 1"/>
              <a:gd name="f18" fmla="*/ f10 f1 1"/>
              <a:gd name="f19" fmla="*/ f11 f1 1"/>
              <a:gd name="f20" fmla="?: f12 f4 1"/>
              <a:gd name="f21" fmla="?: f13 f5 1"/>
              <a:gd name="f22" fmla="?: f14 f6 1"/>
              <a:gd name="f23" fmla="*/ f17 1 f3"/>
              <a:gd name="f24" fmla="*/ f18 1 f3"/>
              <a:gd name="f25" fmla="*/ f19 1 f3"/>
              <a:gd name="f26" fmla="*/ f20 1 21600"/>
              <a:gd name="f27" fmla="*/ f21 1 21600"/>
              <a:gd name="f28" fmla="*/ 21600 f20 1"/>
              <a:gd name="f29" fmla="*/ 21600 f21 1"/>
              <a:gd name="f30" fmla="+- f23 0 f2"/>
              <a:gd name="f31" fmla="+- f24 0 f2"/>
              <a:gd name="f32" fmla="+- f25 0 f2"/>
              <a:gd name="f33" fmla="min f27 f26"/>
              <a:gd name="f34" fmla="*/ f28 1 f22"/>
              <a:gd name="f35" fmla="*/ f29 1 f22"/>
              <a:gd name="f36" fmla="val f34"/>
              <a:gd name="f37" fmla="val f35"/>
              <a:gd name="f38" fmla="*/ f15 f33 1"/>
              <a:gd name="f39" fmla="+- f37 0 f15"/>
              <a:gd name="f40" fmla="+- f36 0 f15"/>
              <a:gd name="f41" fmla="*/ f37 f33 1"/>
              <a:gd name="f42" fmla="*/ f36 f33 1"/>
              <a:gd name="f43" fmla="*/ f39 1 2"/>
              <a:gd name="f44" fmla="min f40 f39"/>
              <a:gd name="f45" fmla="+- f15 f43 0"/>
              <a:gd name="f46" fmla="*/ f44 f16 1"/>
              <a:gd name="f47" fmla="*/ f46 1 100000"/>
              <a:gd name="f48" fmla="*/ f45 f33 1"/>
              <a:gd name="f49" fmla="+- f36 0 f47"/>
              <a:gd name="f50" fmla="*/ f47 f33 1"/>
              <a:gd name="f51" fmla="*/ f49 1 2"/>
              <a:gd name="f52" fmla="+- f49 0 f47"/>
              <a:gd name="f53" fmla="*/ f49 f33 1"/>
              <a:gd name="f54" fmla="?: f52 f47 f15"/>
              <a:gd name="f55" fmla="?: f52 f49 f36"/>
              <a:gd name="f56" fmla="*/ f51 f33 1"/>
              <a:gd name="f57" fmla="*/ f54 f33 1"/>
              <a:gd name="f58" fmla="*/ f55 f33 1"/>
            </a:gdLst>
            <a:ahLst/>
            <a:cxnLst>
              <a:cxn ang="3cd4">
                <a:pos x="hc" y="t"/>
              </a:cxn>
              <a:cxn ang="0">
                <a:pos x="r" y="vc"/>
              </a:cxn>
              <a:cxn ang="cd4">
                <a:pos x="hc" y="b"/>
              </a:cxn>
              <a:cxn ang="cd2">
                <a:pos x="l" y="vc"/>
              </a:cxn>
              <a:cxn ang="f30">
                <a:pos x="f56" y="f38"/>
              </a:cxn>
              <a:cxn ang="f31">
                <a:pos x="f50" y="f48"/>
              </a:cxn>
              <a:cxn ang="f32">
                <a:pos x="f56" y="f41"/>
              </a:cxn>
            </a:cxnLst>
            <a:rect l="f57" t="f38" r="f58" b="f41"/>
            <a:pathLst>
              <a:path>
                <a:moveTo>
                  <a:pt x="f38" y="f38"/>
                </a:moveTo>
                <a:lnTo>
                  <a:pt x="f53" y="f38"/>
                </a:lnTo>
                <a:lnTo>
                  <a:pt x="f42" y="f48"/>
                </a:lnTo>
                <a:lnTo>
                  <a:pt x="f53" y="f41"/>
                </a:lnTo>
                <a:lnTo>
                  <a:pt x="f38" y="f41"/>
                </a:lnTo>
                <a:lnTo>
                  <a:pt x="f50" y="f48"/>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12" name="Arrow: Chevron 11">
            <a:extLst>
              <a:ext uri="{FF2B5EF4-FFF2-40B4-BE49-F238E27FC236}">
                <a16:creationId xmlns:a16="http://schemas.microsoft.com/office/drawing/2014/main" id="{A8A3F98E-F254-7A63-F593-B5111129E632}"/>
              </a:ext>
            </a:extLst>
          </p:cNvPr>
          <p:cNvSpPr/>
          <p:nvPr/>
        </p:nvSpPr>
        <p:spPr>
          <a:xfrm>
            <a:off x="876296" y="4161214"/>
            <a:ext cx="205246" cy="228600"/>
          </a:xfrm>
          <a:custGeom>
            <a:avLst>
              <a:gd name="f8" fmla="val 50000"/>
            </a:avLst>
            <a:gdLst>
              <a:gd name="f1" fmla="val 10800000"/>
              <a:gd name="f2" fmla="val 5400000"/>
              <a:gd name="f3" fmla="val 180"/>
              <a:gd name="f4" fmla="val w"/>
              <a:gd name="f5" fmla="val h"/>
              <a:gd name="f6" fmla="val ss"/>
              <a:gd name="f7" fmla="val 0"/>
              <a:gd name="f8" fmla="val 50000"/>
              <a:gd name="f9" fmla="+- 0 0 -360"/>
              <a:gd name="f10" fmla="+- 0 0 -270"/>
              <a:gd name="f11" fmla="+- 0 0 -180"/>
              <a:gd name="f12" fmla="abs f4"/>
              <a:gd name="f13" fmla="abs f5"/>
              <a:gd name="f14" fmla="abs f6"/>
              <a:gd name="f15" fmla="val f7"/>
              <a:gd name="f16" fmla="val f8"/>
              <a:gd name="f17" fmla="*/ f9 f1 1"/>
              <a:gd name="f18" fmla="*/ f10 f1 1"/>
              <a:gd name="f19" fmla="*/ f11 f1 1"/>
              <a:gd name="f20" fmla="?: f12 f4 1"/>
              <a:gd name="f21" fmla="?: f13 f5 1"/>
              <a:gd name="f22" fmla="?: f14 f6 1"/>
              <a:gd name="f23" fmla="*/ f17 1 f3"/>
              <a:gd name="f24" fmla="*/ f18 1 f3"/>
              <a:gd name="f25" fmla="*/ f19 1 f3"/>
              <a:gd name="f26" fmla="*/ f20 1 21600"/>
              <a:gd name="f27" fmla="*/ f21 1 21600"/>
              <a:gd name="f28" fmla="*/ 21600 f20 1"/>
              <a:gd name="f29" fmla="*/ 21600 f21 1"/>
              <a:gd name="f30" fmla="+- f23 0 f2"/>
              <a:gd name="f31" fmla="+- f24 0 f2"/>
              <a:gd name="f32" fmla="+- f25 0 f2"/>
              <a:gd name="f33" fmla="min f27 f26"/>
              <a:gd name="f34" fmla="*/ f28 1 f22"/>
              <a:gd name="f35" fmla="*/ f29 1 f22"/>
              <a:gd name="f36" fmla="val f34"/>
              <a:gd name="f37" fmla="val f35"/>
              <a:gd name="f38" fmla="*/ f15 f33 1"/>
              <a:gd name="f39" fmla="+- f37 0 f15"/>
              <a:gd name="f40" fmla="+- f36 0 f15"/>
              <a:gd name="f41" fmla="*/ f37 f33 1"/>
              <a:gd name="f42" fmla="*/ f36 f33 1"/>
              <a:gd name="f43" fmla="*/ f39 1 2"/>
              <a:gd name="f44" fmla="min f40 f39"/>
              <a:gd name="f45" fmla="+- f15 f43 0"/>
              <a:gd name="f46" fmla="*/ f44 f16 1"/>
              <a:gd name="f47" fmla="*/ f46 1 100000"/>
              <a:gd name="f48" fmla="*/ f45 f33 1"/>
              <a:gd name="f49" fmla="+- f36 0 f47"/>
              <a:gd name="f50" fmla="*/ f47 f33 1"/>
              <a:gd name="f51" fmla="*/ f49 1 2"/>
              <a:gd name="f52" fmla="+- f49 0 f47"/>
              <a:gd name="f53" fmla="*/ f49 f33 1"/>
              <a:gd name="f54" fmla="?: f52 f47 f15"/>
              <a:gd name="f55" fmla="?: f52 f49 f36"/>
              <a:gd name="f56" fmla="*/ f51 f33 1"/>
              <a:gd name="f57" fmla="*/ f54 f33 1"/>
              <a:gd name="f58" fmla="*/ f55 f33 1"/>
            </a:gdLst>
            <a:ahLst/>
            <a:cxnLst>
              <a:cxn ang="3cd4">
                <a:pos x="hc" y="t"/>
              </a:cxn>
              <a:cxn ang="0">
                <a:pos x="r" y="vc"/>
              </a:cxn>
              <a:cxn ang="cd4">
                <a:pos x="hc" y="b"/>
              </a:cxn>
              <a:cxn ang="cd2">
                <a:pos x="l" y="vc"/>
              </a:cxn>
              <a:cxn ang="f30">
                <a:pos x="f56" y="f38"/>
              </a:cxn>
              <a:cxn ang="f31">
                <a:pos x="f50" y="f48"/>
              </a:cxn>
              <a:cxn ang="f32">
                <a:pos x="f56" y="f41"/>
              </a:cxn>
            </a:cxnLst>
            <a:rect l="f57" t="f38" r="f58" b="f41"/>
            <a:pathLst>
              <a:path>
                <a:moveTo>
                  <a:pt x="f38" y="f38"/>
                </a:moveTo>
                <a:lnTo>
                  <a:pt x="f53" y="f38"/>
                </a:lnTo>
                <a:lnTo>
                  <a:pt x="f42" y="f48"/>
                </a:lnTo>
                <a:lnTo>
                  <a:pt x="f53" y="f41"/>
                </a:lnTo>
                <a:lnTo>
                  <a:pt x="f38" y="f41"/>
                </a:lnTo>
                <a:lnTo>
                  <a:pt x="f50" y="f48"/>
                </a:lnTo>
                <a:close/>
              </a:path>
            </a:pathLst>
          </a:custGeom>
          <a:solidFill>
            <a:srgbClr val="4F81BD"/>
          </a:solidFill>
          <a:ln w="25402" cap="flat">
            <a:solidFill>
              <a:srgbClr val="1C334E"/>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32E0D578-AFD4-97BE-CB5D-DCE83543CA9D}"/>
              </a:ext>
            </a:extLst>
          </p:cNvPr>
          <p:cNvPicPr>
            <a:picLocks noChangeAspect="1"/>
          </p:cNvPicPr>
          <p:nvPr/>
        </p:nvPicPr>
        <p:blipFill>
          <a:blip r:embed="rId2"/>
          <a:stretch>
            <a:fillRect/>
          </a:stretch>
        </p:blipFill>
        <p:spPr>
          <a:xfrm>
            <a:off x="-9829" y="1479188"/>
            <a:ext cx="2695578" cy="3248021"/>
          </a:xfrm>
          <a:prstGeom prst="rect">
            <a:avLst/>
          </a:prstGeom>
          <a:noFill/>
          <a:ln cap="flat">
            <a:noFill/>
          </a:ln>
        </p:spPr>
      </p:pic>
      <p:sp>
        <p:nvSpPr>
          <p:cNvPr id="3" name="object 3">
            <a:extLst>
              <a:ext uri="{FF2B5EF4-FFF2-40B4-BE49-F238E27FC236}">
                <a16:creationId xmlns:a16="http://schemas.microsoft.com/office/drawing/2014/main" id="{283518F9-B11B-9466-C864-CD5432FD78C9}"/>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DB9A61C-631A-2B98-3F45-2C1D3ED48D7F}"/>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26B348F6-EF76-6EA4-DC44-F5EC6BE49310}"/>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D356AD66-4841-96D7-B8C5-0FEE45F13473}"/>
              </a:ext>
            </a:extLst>
          </p:cNvPr>
          <p:cNvSpPr txBox="1">
            <a:spLocks noGrp="1"/>
          </p:cNvSpPr>
          <p:nvPr>
            <p:ph type="title"/>
          </p:nvPr>
        </p:nvSpPr>
        <p:spPr>
          <a:xfrm>
            <a:off x="558168" y="857880"/>
            <a:ext cx="9763121" cy="6168999"/>
          </a:xfrm>
          <a:prstGeom prst="rect">
            <a:avLst/>
          </a:prstGeom>
          <a:noFill/>
          <a:ln>
            <a:noFill/>
          </a:ln>
        </p:spPr>
        <p:txBody>
          <a:bodyPr vert="horz" wrap="square" lIns="0" tIns="13331" rIns="0" bIns="0" anchor="t" anchorCtr="0" compatLnSpc="1">
            <a:spAutoFit/>
          </a:bodyPr>
          <a:lstStyle/>
          <a:p>
            <a:pPr marL="12701" lvl="0" algn="l">
              <a:spcBef>
                <a:spcPts val="105"/>
              </a:spcBef>
            </a:pPr>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br>
              <a:rPr lang="en-US" sz="3600"/>
            </a:br>
            <a:br>
              <a:rPr lang="en-US" sz="3600"/>
            </a:br>
            <a:r>
              <a:rPr lang="en-US" sz="3600"/>
              <a:t>                   </a:t>
            </a:r>
            <a:r>
              <a:rPr lang="en-US" sz="2800" b="0"/>
              <a:t>Conditional formatting - missing </a:t>
            </a:r>
            <a:br>
              <a:rPr lang="en-US" sz="2800" b="0"/>
            </a:br>
            <a:r>
              <a:rPr lang="en-US" sz="2800" b="0"/>
              <a:t>                         Pivot tables - summary</a:t>
            </a:r>
            <a:br>
              <a:rPr lang="en-US" sz="2800" b="0"/>
            </a:br>
            <a:r>
              <a:rPr lang="en-US" sz="2800" b="0"/>
              <a:t>                         Charts – trend </a:t>
            </a:r>
            <a:br>
              <a:rPr lang="en-US" sz="2800" b="0"/>
            </a:br>
            <a:r>
              <a:rPr lang="en-US" sz="2800" b="0"/>
              <a:t>                         Filtering and Formula - performance</a:t>
            </a:r>
            <a:br>
              <a:rPr lang="en-US" sz="2800" b="0"/>
            </a:br>
            <a:r>
              <a:rPr lang="en-US" sz="2800" b="0"/>
              <a:t>                         Graph – data visualization  </a:t>
            </a:r>
            <a:br>
              <a:rPr lang="en-US" sz="3600" b="0"/>
            </a:br>
            <a:br>
              <a:rPr lang="en-US" sz="3600"/>
            </a:br>
            <a:br>
              <a:rPr lang="en-US" sz="3600"/>
            </a:br>
            <a:br>
              <a:rPr lang="en-US" sz="3600"/>
            </a:br>
            <a:br>
              <a:rPr lang="en-US" sz="3600"/>
            </a:br>
            <a:endParaRPr lang="en-US" sz="3600"/>
          </a:p>
        </p:txBody>
      </p:sp>
      <p:pic>
        <p:nvPicPr>
          <p:cNvPr id="7" name="object 7">
            <a:extLst>
              <a:ext uri="{FF2B5EF4-FFF2-40B4-BE49-F238E27FC236}">
                <a16:creationId xmlns:a16="http://schemas.microsoft.com/office/drawing/2014/main" id="{BF237095-F653-16F4-87DA-921C1E08629D}"/>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8" name="object 9">
            <a:extLst>
              <a:ext uri="{FF2B5EF4-FFF2-40B4-BE49-F238E27FC236}">
                <a16:creationId xmlns:a16="http://schemas.microsoft.com/office/drawing/2014/main" id="{2B4D0998-F7F1-385F-D880-823308C05DE5}"/>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5C6BED6C-C88F-4617-BD05-CF50D8DDF5AD}"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8985-FEC6-49C1-9E32-66F675D85689}"/>
              </a:ext>
            </a:extLst>
          </p:cNvPr>
          <p:cNvSpPr txBox="1">
            <a:spLocks noGrp="1"/>
          </p:cNvSpPr>
          <p:nvPr>
            <p:ph type="title"/>
          </p:nvPr>
        </p:nvSpPr>
        <p:spPr>
          <a:xfrm>
            <a:off x="755330" y="385447"/>
            <a:ext cx="10681334" cy="5847752"/>
          </a:xfrm>
          <a:prstGeom prst="rect">
            <a:avLst/>
          </a:prstGeom>
          <a:noFill/>
          <a:ln>
            <a:noFill/>
          </a:ln>
        </p:spPr>
        <p:txBody>
          <a:bodyPr vert="horz" wrap="square" lIns="0" tIns="0" rIns="0" bIns="0" anchor="t" anchorCtr="0" compatLnSpc="1">
            <a:spAutoFit/>
          </a:bodyPr>
          <a:lstStyle/>
          <a:p>
            <a:pPr lvl="0"/>
            <a:r>
              <a:rPr lang="en-IN"/>
              <a:t>Dataset Description</a:t>
            </a:r>
            <a:br>
              <a:rPr lang="en-IN"/>
            </a:br>
            <a:br>
              <a:rPr lang="en-IN"/>
            </a:br>
            <a:r>
              <a:rPr lang="en-IN" sz="4000" b="0"/>
              <a:t> </a:t>
            </a:r>
            <a:r>
              <a:rPr lang="en-IN" sz="2800" b="0" i="1">
                <a:effectLst>
                  <a:outerShdw dist="38096" dir="2700000">
                    <a:srgbClr val="000000"/>
                  </a:outerShdw>
                </a:effectLst>
                <a:latin typeface="Calibri"/>
              </a:rPr>
              <a:t>Employee = Kaggle</a:t>
            </a:r>
            <a:br>
              <a:rPr lang="en-IN" sz="2800" b="0" i="1">
                <a:effectLst>
                  <a:outerShdw dist="38096" dir="2700000">
                    <a:srgbClr val="000000"/>
                  </a:outerShdw>
                </a:effectLst>
                <a:latin typeface="Calibri"/>
              </a:rPr>
            </a:br>
            <a:r>
              <a:rPr lang="en-IN" sz="2800" b="0" i="1">
                <a:effectLst>
                  <a:outerShdw dist="38096" dir="2700000">
                    <a:srgbClr val="000000"/>
                  </a:outerShdw>
                </a:effectLst>
                <a:latin typeface="Calibri"/>
              </a:rPr>
              <a:t>  26 – Features</a:t>
            </a:r>
            <a:br>
              <a:rPr lang="en-IN" sz="2800" b="0" i="1">
                <a:effectLst>
                  <a:outerShdw dist="38096" dir="2700000">
                    <a:srgbClr val="000000"/>
                  </a:outerShdw>
                </a:effectLst>
                <a:latin typeface="Calibri"/>
              </a:rPr>
            </a:br>
            <a:r>
              <a:rPr lang="en-IN" sz="2800" b="0" i="1">
                <a:effectLst>
                  <a:outerShdw dist="38096" dir="2700000">
                    <a:srgbClr val="000000"/>
                  </a:outerShdw>
                </a:effectLst>
                <a:latin typeface="Calibri"/>
              </a:rPr>
              <a:t>  9 -  Features</a:t>
            </a:r>
            <a:br>
              <a:rPr lang="en-IN" sz="2800" b="0" i="1">
                <a:effectLst>
                  <a:outerShdw dist="38096" dir="2700000">
                    <a:srgbClr val="000000"/>
                  </a:outerShdw>
                </a:effectLst>
                <a:latin typeface="Calibri"/>
              </a:rPr>
            </a:br>
            <a:r>
              <a:rPr lang="en-IN" sz="2800" b="0" i="1">
                <a:effectLst>
                  <a:outerShdw dist="38096" dir="2700000">
                    <a:srgbClr val="000000"/>
                  </a:outerShdw>
                </a:effectLst>
                <a:latin typeface="Calibri"/>
              </a:rPr>
              <a:t>  Employee id – numerical values</a:t>
            </a:r>
            <a:br>
              <a:rPr lang="en-IN" sz="2800" b="0" i="1">
                <a:effectLst>
                  <a:outerShdw dist="38096" dir="2700000">
                    <a:srgbClr val="000000"/>
                  </a:outerShdw>
                </a:effectLst>
                <a:latin typeface="Calibri"/>
              </a:rPr>
            </a:br>
            <a:r>
              <a:rPr lang="en-IN" sz="2800" b="0" i="1">
                <a:effectLst>
                  <a:outerShdw dist="38096" dir="2700000">
                    <a:srgbClr val="000000"/>
                  </a:outerShdw>
                </a:effectLst>
                <a:latin typeface="Calibri"/>
              </a:rPr>
              <a:t>  Name – text</a:t>
            </a:r>
            <a:br>
              <a:rPr lang="en-IN" sz="2800" b="0" i="1">
                <a:effectLst>
                  <a:outerShdw dist="38096" dir="2700000">
                    <a:srgbClr val="000000"/>
                  </a:outerShdw>
                </a:effectLst>
                <a:latin typeface="Calibri"/>
              </a:rPr>
            </a:br>
            <a:r>
              <a:rPr lang="en-IN" sz="2800" b="0" i="1">
                <a:effectLst>
                  <a:outerShdw dist="38096" dir="2700000">
                    <a:srgbClr val="000000"/>
                  </a:outerShdw>
                </a:effectLst>
                <a:latin typeface="Calibri"/>
              </a:rPr>
              <a:t>  Employee type</a:t>
            </a:r>
            <a:br>
              <a:rPr lang="en-IN" sz="2800" b="0" i="1">
                <a:effectLst>
                  <a:outerShdw dist="38096" dir="2700000">
                    <a:srgbClr val="000000"/>
                  </a:outerShdw>
                </a:effectLst>
                <a:latin typeface="Calibri"/>
              </a:rPr>
            </a:br>
            <a:r>
              <a:rPr lang="en-IN" sz="2800" b="0" i="1">
                <a:effectLst>
                  <a:outerShdw dist="38096" dir="2700000">
                    <a:srgbClr val="000000"/>
                  </a:outerShdw>
                </a:effectLst>
                <a:latin typeface="Calibri"/>
              </a:rPr>
              <a:t>  Performance level</a:t>
            </a:r>
            <a:br>
              <a:rPr lang="en-IN" sz="2800" b="0" i="1">
                <a:effectLst>
                  <a:outerShdw dist="38096" dir="2700000">
                    <a:srgbClr val="000000"/>
                  </a:outerShdw>
                </a:effectLst>
                <a:latin typeface="Calibri"/>
              </a:rPr>
            </a:br>
            <a:r>
              <a:rPr lang="en-IN" sz="2800" b="0" i="1">
                <a:effectLst>
                  <a:outerShdw dist="38096" dir="2700000">
                    <a:srgbClr val="000000"/>
                  </a:outerShdw>
                </a:effectLst>
                <a:latin typeface="Calibri"/>
              </a:rPr>
              <a:t>  Employee rating – numerical values</a:t>
            </a:r>
            <a:br>
              <a:rPr lang="en-IN" sz="4000" b="0">
                <a:latin typeface="Calibri"/>
              </a:rPr>
            </a:b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C2A917B-53BB-4DE4-7DA8-5FE7040A3255}"/>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B40CA1A0-B833-D9CA-1008-1C3EEB40ECBC}"/>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9699542F-EA8A-EB4D-1EB6-E08E5C442000}"/>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80112A4B-081B-38A9-4C06-974DAA93DA68}"/>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6" name="object 6">
            <a:extLst>
              <a:ext uri="{FF2B5EF4-FFF2-40B4-BE49-F238E27FC236}">
                <a16:creationId xmlns:a16="http://schemas.microsoft.com/office/drawing/2014/main" id="{4619B4F2-6A15-79B0-97DB-21459D24BE18}"/>
              </a:ext>
            </a:extLst>
          </p:cNvPr>
          <p:cNvPicPr>
            <a:picLocks noChangeAspect="1"/>
          </p:cNvPicPr>
          <p:nvPr/>
        </p:nvPicPr>
        <p:blipFill>
          <a:blip r:embed="rId2"/>
          <a:stretch>
            <a:fillRect/>
          </a:stretch>
        </p:blipFill>
        <p:spPr>
          <a:xfrm>
            <a:off x="66678" y="3381368"/>
            <a:ext cx="2466978" cy="3419471"/>
          </a:xfrm>
          <a:prstGeom prst="rect">
            <a:avLst/>
          </a:prstGeom>
          <a:noFill/>
          <a:ln cap="flat">
            <a:noFill/>
          </a:ln>
        </p:spPr>
      </p:pic>
      <p:sp>
        <p:nvSpPr>
          <p:cNvPr id="7" name="object 7">
            <a:extLst>
              <a:ext uri="{FF2B5EF4-FFF2-40B4-BE49-F238E27FC236}">
                <a16:creationId xmlns:a16="http://schemas.microsoft.com/office/drawing/2014/main" id="{A262CB66-6873-4CA8-D485-8878C13BF678}"/>
              </a:ext>
            </a:extLst>
          </p:cNvPr>
          <p:cNvSpPr txBox="1">
            <a:spLocks noGrp="1"/>
          </p:cNvSpPr>
          <p:nvPr>
            <p:ph type="title"/>
          </p:nvPr>
        </p:nvSpPr>
        <p:spPr>
          <a:xfrm>
            <a:off x="739777" y="654939"/>
            <a:ext cx="8480429" cy="670694"/>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a:p>
        </p:txBody>
      </p:sp>
      <p:sp>
        <p:nvSpPr>
          <p:cNvPr id="8" name="object 8">
            <a:extLst>
              <a:ext uri="{FF2B5EF4-FFF2-40B4-BE49-F238E27FC236}">
                <a16:creationId xmlns:a16="http://schemas.microsoft.com/office/drawing/2014/main" id="{EECFE3BD-6C3D-6BB3-A2D8-02FFDF00549B}"/>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D9D6EEDB-28CF-484D-963B-3E391FBD2350}" type="slidenum">
              <a:t>9</a:t>
            </a:fld>
            <a:endParaRPr lang="en-US" sz="1100" b="0" i="0" u="none" strike="noStrike" kern="1200" cap="none" spc="0" baseline="0">
              <a:solidFill>
                <a:srgbClr val="000000"/>
              </a:solidFill>
              <a:uFillTx/>
              <a:latin typeface="Trebuchet MS"/>
              <a:cs typeface="Trebuchet MS"/>
            </a:endParaRPr>
          </a:p>
        </p:txBody>
      </p:sp>
      <p:sp>
        <p:nvSpPr>
          <p:cNvPr id="9" name="TextBox 8">
            <a:extLst>
              <a:ext uri="{FF2B5EF4-FFF2-40B4-BE49-F238E27FC236}">
                <a16:creationId xmlns:a16="http://schemas.microsoft.com/office/drawing/2014/main" id="{85A97CE2-3BF4-7D19-3D16-A4D318E8CF9B}"/>
              </a:ext>
            </a:extLst>
          </p:cNvPr>
          <p:cNvSpPr txBox="1"/>
          <p:nvPr/>
        </p:nvSpPr>
        <p:spPr>
          <a:xfrm>
            <a:off x="228600" y="2019296"/>
            <a:ext cx="8534022" cy="1261881"/>
          </a:xfrm>
          <a:prstGeom prst="rect">
            <a:avLst/>
          </a:prstGeom>
          <a:noFill/>
          <a:ln cap="flat">
            <a:noFill/>
          </a:ln>
        </p:spPr>
        <p:txBody>
          <a:bodyPr vert="horz" wrap="squar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D0D0D"/>
                </a:solidFill>
                <a:uFillTx/>
                <a:latin typeface="Times New Roman" pitchFamily="18"/>
                <a:cs typeface="Times New Roman" pitchFamily="18"/>
              </a:rPr>
              <a:t>Performance level =IFS(Z8&gt;=5,”VERY HIGH”,Z8&gt;=4,”HIGH”,Z8&gt;=3,”MED”,TRUE,”LOW”)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Vidyadhar</cp:lastModifiedBy>
  <cp:revision>17</cp:revision>
  <dcterms:created xsi:type="dcterms:W3CDTF">2024-03-29T15:07:22Z</dcterms:created>
  <dcterms:modified xsi:type="dcterms:W3CDTF">2024-09-10T17:55:06Z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