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62" r:id="rId7"/>
    <p:sldId id="259" r:id="rId8"/>
    <p:sldId id="263" r:id="rId9"/>
    <p:sldId id="264" r:id="rId10"/>
    <p:sldId id="265" r:id="rId11"/>
    <p:sldId id="267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January 24,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6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January 24,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4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January 24,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56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383CA-FD84-FC3C-375F-FB3DA0DBB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 err="1"/>
              <a:t>Hazwan’s</a:t>
            </a:r>
            <a:r>
              <a:rPr lang="en-US" dirty="0"/>
              <a:t> Loan Prediction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ED81B-BA94-23DA-DD51-91A173383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 descr="Multi-colored graphs and numbers">
            <a:extLst>
              <a:ext uri="{FF2B5EF4-FFF2-40B4-BE49-F238E27FC236}">
                <a16:creationId xmlns:a16="http://schemas.microsoft.com/office/drawing/2014/main" id="{6C3D573A-6EDB-4BC5-447E-7CF39B876C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03" r="32178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82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EC23-BE06-D56F-56EE-087B43AC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site/app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3284-0913-88B3-669F-9AB1A714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788" y="380575"/>
            <a:ext cx="10728325" cy="3227375"/>
          </a:xfrm>
        </p:spPr>
        <p:txBody>
          <a:bodyPr/>
          <a:lstStyle/>
          <a:p>
            <a:r>
              <a:rPr lang="en-US" dirty="0"/>
              <a:t>http://localhost:8501/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D369C-2172-1434-3980-395AF73F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269212"/>
            <a:ext cx="9187613" cy="52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1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45C5-022D-0708-5B53-E5D55027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dataset: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35C7-2F20-9E5D-932A-F8812946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3227375"/>
          </a:xfrm>
        </p:spPr>
        <p:txBody>
          <a:bodyPr/>
          <a:lstStyle/>
          <a:p>
            <a:r>
              <a:rPr lang="en-US" dirty="0"/>
              <a:t>-holds data about applicants</a:t>
            </a:r>
          </a:p>
          <a:p>
            <a:r>
              <a:rPr lang="en-US" dirty="0"/>
              <a:t>-has some unnecessary data</a:t>
            </a:r>
          </a:p>
          <a:p>
            <a:r>
              <a:rPr lang="en-US" dirty="0"/>
              <a:t>-requires cleaning</a:t>
            </a:r>
          </a:p>
          <a:p>
            <a:r>
              <a:rPr lang="en-US" dirty="0"/>
              <a:t>-save the important details </a:t>
            </a:r>
          </a:p>
          <a:p>
            <a:pPr marL="0" indent="0">
              <a:buNone/>
            </a:pPr>
            <a:r>
              <a:rPr lang="en-US" dirty="0"/>
              <a:t>And identifying the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67DEB-EA38-CB71-4E10-05008DD1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24" y="774440"/>
            <a:ext cx="7579012" cy="42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3225-0DEF-4F74-0A4F-6DD929D1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spc="-100"/>
              <a:t>Cleaning:</a:t>
            </a:r>
            <a:br>
              <a:rPr lang="en-US" sz="2000" spc="-100"/>
            </a:br>
            <a:endParaRPr lang="en-US" sz="2000" spc="-1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87DE87-10D5-B674-BFAA-8C3D82A7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568" y="1265256"/>
            <a:ext cx="9492866" cy="34041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The data before and after cleaning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6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7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7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7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4CC99CF-C415-86B5-C226-9613D94D54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273" b="1"/>
          <a:stretch/>
        </p:blipFill>
        <p:spPr>
          <a:xfrm>
            <a:off x="0" y="1664825"/>
            <a:ext cx="6996506" cy="2452385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48373-8D51-D3FD-4942-DDA5852E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72" y="3501761"/>
            <a:ext cx="8808574" cy="2620550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3C5D-9C99-0BBF-1C04-E55860DC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done: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CE1F-559C-5D27-CC5B-681C4E39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45" y="1357864"/>
            <a:ext cx="10728325" cy="3227375"/>
          </a:xfrm>
        </p:spPr>
        <p:txBody>
          <a:bodyPr/>
          <a:lstStyle/>
          <a:p>
            <a:r>
              <a:rPr lang="en-US" dirty="0"/>
              <a:t>Converting categorical string data to Booleans:</a:t>
            </a:r>
          </a:p>
          <a:p>
            <a:r>
              <a:rPr lang="en-US" dirty="0"/>
              <a:t>Removing of null data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7733F-FCC1-EC2A-6A15-67476B1F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5" y="3429000"/>
            <a:ext cx="8668960" cy="272453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F195404-69B3-899A-1BF4-BED7AE95A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307" y="151089"/>
            <a:ext cx="5065693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626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B3D0-3588-EBD5-18AE-033C97D4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unnecessary data and OHE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A00DD-2E33-3D66-B549-3B2EC6B2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7" y="2096528"/>
            <a:ext cx="5087060" cy="1228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61DF6-76B9-0420-19E3-0791A5D17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676" y="4639892"/>
            <a:ext cx="639216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6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77DB6-B3A5-DAF2-EDF7-A144DB4B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The one I chose: </a:t>
            </a:r>
            <a:r>
              <a:rPr lang="en-US"/>
              <a:t>RandomForestClassifier</a:t>
            </a:r>
            <a:endParaRPr lang="en-US" dirty="0"/>
          </a:p>
        </p:txBody>
      </p:sp>
      <p:pic>
        <p:nvPicPr>
          <p:cNvPr id="5" name="Picture 4" descr="Stones balancing on a wood">
            <a:extLst>
              <a:ext uri="{FF2B5EF4-FFF2-40B4-BE49-F238E27FC236}">
                <a16:creationId xmlns:a16="http://schemas.microsoft.com/office/drawing/2014/main" id="{6B473C5C-A616-2DE1-F2B9-739EC91C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96" r="14837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4DDC-0619-63BC-F22B-1DA62E8E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Why?</a:t>
            </a:r>
          </a:p>
          <a:p>
            <a:r>
              <a:rPr lang="en-US" dirty="0"/>
              <a:t>Better </a:t>
            </a:r>
            <a:r>
              <a:rPr lang="en-US" dirty="0" err="1"/>
              <a:t>hypertuning</a:t>
            </a:r>
            <a:r>
              <a:rPr lang="en-US" dirty="0"/>
              <a:t> result</a:t>
            </a:r>
          </a:p>
          <a:p>
            <a:r>
              <a:rPr lang="en-US" dirty="0"/>
              <a:t>Good balance with the classification score</a:t>
            </a:r>
          </a:p>
          <a:p>
            <a:r>
              <a:rPr lang="en-US" dirty="0"/>
              <a:t>Data enter in the model is accurate when compared to original dataset in comparison to approve and rejection</a:t>
            </a:r>
          </a:p>
          <a:p>
            <a:r>
              <a:rPr lang="en-US" dirty="0"/>
              <a:t>The ones I skipped: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 err="1"/>
              <a:t>LineardescriminantAnalysis</a:t>
            </a:r>
            <a:endParaRPr lang="en-US" dirty="0"/>
          </a:p>
          <a:p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 err="1"/>
              <a:t>DecisisonTreeClassifier</a:t>
            </a:r>
            <a:endParaRPr lang="en-US" dirty="0"/>
          </a:p>
          <a:p>
            <a:r>
              <a:rPr lang="en-US" dirty="0" err="1"/>
              <a:t>KneighbourClassifier,Gausian</a:t>
            </a:r>
            <a:r>
              <a:rPr lang="en-US" dirty="0"/>
              <a:t> NB,SVM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D20DD8-226D-4D62-BAB2-1EAF04DE1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658C5-46DB-4BC3-8ADD-1792C219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745D0-343B-2462-8E7C-4A0CD9D1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But is this dataset perfect?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E550-3D5C-41E5-BD2D-EF4C5BB2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test this, I checked what was the most influential feature</a:t>
            </a:r>
          </a:p>
          <a:p>
            <a:r>
              <a:rPr lang="en-US" dirty="0"/>
              <a:t>Using the feature importance graph</a:t>
            </a:r>
          </a:p>
          <a:p>
            <a:r>
              <a:rPr lang="en-US" baseline="0" dirty="0"/>
              <a:t>The first feature importance for gender: 0.1933</a:t>
            </a:r>
          </a:p>
          <a:p>
            <a:r>
              <a:rPr lang="en-US" dirty="0"/>
              <a:t>The model after</a:t>
            </a:r>
          </a:p>
          <a:p>
            <a:r>
              <a:rPr lang="en-US" baseline="0" dirty="0"/>
              <a:t>The testing feature importance for gender is : 0.1725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E9D45-62E9-1395-C2FB-750AA9B9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96" b="1"/>
          <a:stretch/>
        </p:blipFill>
        <p:spPr>
          <a:xfrm>
            <a:off x="6288276" y="10"/>
            <a:ext cx="5903725" cy="3427190"/>
          </a:xfrm>
          <a:custGeom>
            <a:avLst/>
            <a:gdLst/>
            <a:ahLst/>
            <a:cxnLst/>
            <a:rect l="l" t="t" r="r" b="b"/>
            <a:pathLst>
              <a:path w="5903725" h="3427200">
                <a:moveTo>
                  <a:pt x="17547" y="0"/>
                </a:moveTo>
                <a:lnTo>
                  <a:pt x="5903725" y="0"/>
                </a:lnTo>
                <a:lnTo>
                  <a:pt x="5903725" y="3427200"/>
                </a:lnTo>
                <a:lnTo>
                  <a:pt x="41642" y="3427200"/>
                </a:lnTo>
                <a:lnTo>
                  <a:pt x="34002" y="3033799"/>
                </a:lnTo>
                <a:cubicBezTo>
                  <a:pt x="8141" y="1703374"/>
                  <a:pt x="-15687" y="415221"/>
                  <a:pt x="13203" y="42009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4908E-C3AE-3565-1417-C052A3F1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69"/>
          <a:stretch/>
        </p:blipFill>
        <p:spPr>
          <a:xfrm>
            <a:off x="6329918" y="3427200"/>
            <a:ext cx="5862082" cy="3430800"/>
          </a:xfrm>
          <a:custGeom>
            <a:avLst/>
            <a:gdLst/>
            <a:ahLst/>
            <a:cxnLst/>
            <a:rect l="l" t="t" r="r" b="b"/>
            <a:pathLst>
              <a:path w="5862082" h="3430800">
                <a:moveTo>
                  <a:pt x="0" y="0"/>
                </a:moveTo>
                <a:lnTo>
                  <a:pt x="5862082" y="0"/>
                </a:lnTo>
                <a:lnTo>
                  <a:pt x="5862082" y="3430800"/>
                </a:lnTo>
                <a:lnTo>
                  <a:pt x="15574" y="3430800"/>
                </a:lnTo>
                <a:lnTo>
                  <a:pt x="15542" y="3272467"/>
                </a:lnTo>
                <a:cubicBezTo>
                  <a:pt x="16280" y="3099651"/>
                  <a:pt x="19396" y="2957011"/>
                  <a:pt x="25362" y="2852016"/>
                </a:cubicBezTo>
                <a:cubicBezTo>
                  <a:pt x="43523" y="2377506"/>
                  <a:pt x="24435" y="1267222"/>
                  <a:pt x="2054" y="10578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680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3BC94-08AE-0159-CDB9-DD946CCC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/>
              <a:t>Testing this hypothesis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FF54701-8C64-A663-C0CE-A6094579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r>
              <a:rPr lang="en-US" dirty="0"/>
              <a:t>Creating a testing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88D69-1150-1A02-B6BD-A21E3E5D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955" b="-1"/>
          <a:stretch/>
        </p:blipFill>
        <p:spPr>
          <a:xfrm>
            <a:off x="20" y="2584536"/>
            <a:ext cx="12191980" cy="4273465"/>
          </a:xfrm>
          <a:custGeom>
            <a:avLst/>
            <a:gdLst/>
            <a:ahLst/>
            <a:cxnLst/>
            <a:rect l="l" t="t" r="r" b="b"/>
            <a:pathLst>
              <a:path w="12192000" h="4273465">
                <a:moveTo>
                  <a:pt x="5674827" y="107"/>
                </a:moveTo>
                <a:cubicBezTo>
                  <a:pt x="6770307" y="-2269"/>
                  <a:pt x="8062055" y="35744"/>
                  <a:pt x="8986322" y="35744"/>
                </a:cubicBezTo>
                <a:cubicBezTo>
                  <a:pt x="10233527" y="52639"/>
                  <a:pt x="11168930" y="69533"/>
                  <a:pt x="12015248" y="52639"/>
                </a:cubicBezTo>
                <a:lnTo>
                  <a:pt x="12192000" y="60460"/>
                </a:lnTo>
                <a:lnTo>
                  <a:pt x="12192000" y="4273465"/>
                </a:lnTo>
                <a:lnTo>
                  <a:pt x="0" y="4273465"/>
                </a:lnTo>
                <a:lnTo>
                  <a:pt x="0" y="65877"/>
                </a:lnTo>
                <a:lnTo>
                  <a:pt x="107413" y="52639"/>
                </a:lnTo>
                <a:cubicBezTo>
                  <a:pt x="716168" y="1955"/>
                  <a:pt x="1725810" y="137111"/>
                  <a:pt x="4665650" y="18850"/>
                </a:cubicBezTo>
                <a:cubicBezTo>
                  <a:pt x="4966315" y="6179"/>
                  <a:pt x="5309667" y="899"/>
                  <a:pt x="5674827" y="10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105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3DE6-04A2-EED9-B0F2-5C7BF995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a difference?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004BA-26F4-03BF-D242-239C0782A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1">
            <a:extLst>
              <a:ext uri="{FF2B5EF4-FFF2-40B4-BE49-F238E27FC236}">
                <a16:creationId xmlns:a16="http://schemas.microsoft.com/office/drawing/2014/main" id="{A8EA9CC0-4E36-1B67-DA1B-B6FD35A5D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39" y="4253353"/>
            <a:ext cx="6791843" cy="9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157AA2-2C0C-04B5-AE09-026F4B969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8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DE78E1-5787-45B7-2941-0B86B2478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0839" y="5786021"/>
            <a:ext cx="5535717" cy="1166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46BD0-AE62-E9BA-5F9A-042423A3A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3" y="1405265"/>
            <a:ext cx="8583642" cy="1023937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E91C19C-EBCF-C10B-F3EC-57A39051E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50" y="2596848"/>
            <a:ext cx="7542489" cy="128729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9BA5C8-051E-4E0D-FEDC-DF73D4939B54}"/>
              </a:ext>
            </a:extLst>
          </p:cNvPr>
          <p:cNvSpPr txBox="1">
            <a:spLocks/>
          </p:cNvSpPr>
          <p:nvPr/>
        </p:nvSpPr>
        <p:spPr>
          <a:xfrm>
            <a:off x="9129992" y="1914100"/>
            <a:ext cx="3512988" cy="12202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Before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765C79-B198-DEC4-7F15-0C49149E62C5}"/>
              </a:ext>
            </a:extLst>
          </p:cNvPr>
          <p:cNvSpPr txBox="1">
            <a:spLocks/>
          </p:cNvSpPr>
          <p:nvPr/>
        </p:nvSpPr>
        <p:spPr>
          <a:xfrm>
            <a:off x="828006" y="4931736"/>
            <a:ext cx="3512988" cy="12202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0380245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8E4E2"/>
      </a:lt2>
      <a:accent1>
        <a:srgbClr val="22ADE4"/>
      </a:accent1>
      <a:accent2>
        <a:srgbClr val="14B59F"/>
      </a:accent2>
      <a:accent3>
        <a:srgbClr val="21BA66"/>
      </a:accent3>
      <a:accent4>
        <a:srgbClr val="14BB1A"/>
      </a:accent4>
      <a:accent5>
        <a:srgbClr val="5AB721"/>
      </a:accent5>
      <a:accent6>
        <a:srgbClr val="8EAD13"/>
      </a:accent6>
      <a:hlink>
        <a:srgbClr val="459130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5E36D7E9D72A49BD57078DD23E11D5" ma:contentTypeVersion="13" ma:contentTypeDescription="Create a new document." ma:contentTypeScope="" ma:versionID="07385b3beaa102fd0af5f5762ae81ecb">
  <xsd:schema xmlns:xsd="http://www.w3.org/2001/XMLSchema" xmlns:xs="http://www.w3.org/2001/XMLSchema" xmlns:p="http://schemas.microsoft.com/office/2006/metadata/properties" xmlns:ns3="7866f2c8-d774-4970-801a-bc787aa3447b" xmlns:ns4="b18a4aa3-bc12-4d6a-b797-bb34fbbb4e3c" targetNamespace="http://schemas.microsoft.com/office/2006/metadata/properties" ma:root="true" ma:fieldsID="5d7bb75278e1db630966790392bbbdc2" ns3:_="" ns4:_="">
    <xsd:import namespace="7866f2c8-d774-4970-801a-bc787aa3447b"/>
    <xsd:import namespace="b18a4aa3-bc12-4d6a-b797-bb34fbbb4e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6f2c8-d774-4970-801a-bc787aa344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a4aa3-bc12-4d6a-b797-bb34fbbb4e3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866f2c8-d774-4970-801a-bc787aa3447b" xsi:nil="true"/>
  </documentManagement>
</p:properties>
</file>

<file path=customXml/itemProps1.xml><?xml version="1.0" encoding="utf-8"?>
<ds:datastoreItem xmlns:ds="http://schemas.openxmlformats.org/officeDocument/2006/customXml" ds:itemID="{7205C634-8406-428F-9386-C5EDAB5D43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9E6266-875D-4FAE-87ED-AE62919EE4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66f2c8-d774-4970-801a-bc787aa3447b"/>
    <ds:schemaRef ds:uri="b18a4aa3-bc12-4d6a-b797-bb34fbbb4e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FE30EF-38BC-4F56-A305-B0FFDBC20200}">
  <ds:schemaRefs>
    <ds:schemaRef ds:uri="http://www.w3.org/XML/1998/namespace"/>
    <ds:schemaRef ds:uri="http://schemas.microsoft.com/office/2006/documentManagement/types"/>
    <ds:schemaRef ds:uri="7866f2c8-d774-4970-801a-bc787aa3447b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18a4aa3-bc12-4d6a-b797-bb34fbbb4e3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Rockwell Nova Light</vt:lpstr>
      <vt:lpstr>The Hand Extrablack</vt:lpstr>
      <vt:lpstr>BlobVTI</vt:lpstr>
      <vt:lpstr>Hazwan’s Loan Prediction App</vt:lpstr>
      <vt:lpstr>The dataset: </vt:lpstr>
      <vt:lpstr>Cleaning: </vt:lpstr>
      <vt:lpstr>What was done:</vt:lpstr>
      <vt:lpstr>Dropping unnecessary data and OHE</vt:lpstr>
      <vt:lpstr>The one I chose: RandomForestClassifier</vt:lpstr>
      <vt:lpstr>But is this dataset perfect?</vt:lpstr>
      <vt:lpstr>Testing this hypothesis</vt:lpstr>
      <vt:lpstr>Still a difference?</vt:lpstr>
      <vt:lpstr>My site/app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Hazwan’s Loan Prediction App</dc:title>
  <dc:creator>MOHAMAD HAZWAN BIN MOHAMAD AMIN</dc:creator>
  <cp:lastModifiedBy>MOHAMAD HAZWAN BIN MOHAMAD AMIN</cp:lastModifiedBy>
  <cp:revision>3</cp:revision>
  <dcterms:created xsi:type="dcterms:W3CDTF">2025-01-24T04:02:23Z</dcterms:created>
  <dcterms:modified xsi:type="dcterms:W3CDTF">2025-01-24T07:38:45Z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0x0101003B5E36D7E9D72A49BD57078DD23E11D5</vt:lpwstr>
  </property>
</Properties>
</file>