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77" r:id="rId7"/>
    <p:sldId id="261" r:id="rId8"/>
    <p:sldId id="262" r:id="rId9"/>
    <p:sldId id="263" r:id="rId10"/>
    <p:sldId id="264" r:id="rId11"/>
    <p:sldId id="265" r:id="rId12"/>
    <p:sldId id="266" r:id="rId13"/>
    <p:sldId id="27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5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8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2016/4/27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2016/4/27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localhost:9200/_plugin/head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localhost:9200/index/fulltext/_searc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3400" y="1000108"/>
            <a:ext cx="7851648" cy="1828800"/>
          </a:xfrm>
        </p:spPr>
        <p:txBody>
          <a:bodyPr/>
          <a:lstStyle/>
          <a:p>
            <a:r>
              <a:rPr lang="zh-CN" altLang="en-US" dirty="0" smtClean="0"/>
              <a:t>搜索引擎 </a:t>
            </a:r>
            <a:r>
              <a:rPr lang="en-US" altLang="zh-CN" dirty="0" err="1" smtClean="0"/>
              <a:t>Elasticsearch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03584" y="5176862"/>
            <a:ext cx="7854696" cy="1752600"/>
          </a:xfrm>
        </p:spPr>
        <p:txBody>
          <a:bodyPr/>
          <a:lstStyle/>
          <a:p>
            <a:r>
              <a:rPr lang="zh-CN" altLang="en-US" dirty="0" smtClean="0"/>
              <a:t>演讲者</a:t>
            </a:r>
            <a:r>
              <a:rPr lang="en-US" altLang="zh-CN" dirty="0" smtClean="0"/>
              <a:t>:</a:t>
            </a:r>
            <a:r>
              <a:rPr lang="zh-CN" altLang="en-US" dirty="0" smtClean="0"/>
              <a:t>张浩成</a:t>
            </a:r>
            <a:endParaRPr lang="en-US" altLang="zh-CN" dirty="0" smtClean="0"/>
          </a:p>
          <a:p>
            <a:r>
              <a:rPr lang="zh-CN" altLang="en-US" dirty="0" smtClean="0"/>
              <a:t>部门</a:t>
            </a:r>
            <a:r>
              <a:rPr lang="en-US" altLang="zh-CN" dirty="0" smtClean="0"/>
              <a:t>:</a:t>
            </a:r>
            <a:r>
              <a:rPr lang="zh-CN" altLang="en-US" dirty="0" smtClean="0"/>
              <a:t>研发部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ElasticSearch</a:t>
            </a:r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索引</a:t>
            </a:r>
            <a:r>
              <a:rPr lang="en-US" altLang="zh-CN" dirty="0" smtClean="0"/>
              <a:t>:</a:t>
            </a:r>
            <a:r>
              <a:rPr lang="zh-CN" altLang="en-US" dirty="0" smtClean="0"/>
              <a:t>底层也就是</a:t>
            </a:r>
            <a:r>
              <a:rPr lang="en-US" altLang="zh-CN" dirty="0" err="1" smtClean="0"/>
              <a:t>Lucene</a:t>
            </a:r>
            <a:r>
              <a:rPr lang="zh-CN" altLang="en-US" dirty="0" smtClean="0"/>
              <a:t>的索引，是对逻辑数据的逻辑存储。</a:t>
            </a:r>
            <a:r>
              <a:rPr lang="en-US" altLang="zh-CN" dirty="0" smtClean="0"/>
              <a:t>ES</a:t>
            </a:r>
            <a:r>
              <a:rPr lang="zh-CN" altLang="en-US" dirty="0" smtClean="0"/>
              <a:t>可以将索引放在一台服务器上面，或者是分布在多台服务器上面，每个索引有一个或多个分片，分片可以有多个副本。</a:t>
            </a:r>
            <a:endParaRPr lang="en-US" altLang="zh-CN" dirty="0" smtClean="0"/>
          </a:p>
          <a:p>
            <a:r>
              <a:rPr lang="zh-CN" altLang="en-US" dirty="0" smtClean="0"/>
              <a:t>文档</a:t>
            </a:r>
            <a:r>
              <a:rPr lang="en-US" altLang="zh-CN" dirty="0" smtClean="0"/>
              <a:t>:ES</a:t>
            </a:r>
            <a:r>
              <a:rPr lang="zh-CN" altLang="en-US" dirty="0" smtClean="0"/>
              <a:t>的数据实体，一个文档相当于数据库表里面的一行记录，文档由多个段组成。</a:t>
            </a:r>
            <a:endParaRPr lang="en-US" altLang="zh-CN" dirty="0" smtClean="0"/>
          </a:p>
          <a:p>
            <a:r>
              <a:rPr lang="zh-CN" altLang="en-US" dirty="0" smtClean="0"/>
              <a:t>文档类型</a:t>
            </a:r>
            <a:r>
              <a:rPr lang="en-US" altLang="zh-CN" dirty="0" smtClean="0"/>
              <a:t>:</a:t>
            </a:r>
            <a:r>
              <a:rPr lang="zh-CN" altLang="en-US" dirty="0" smtClean="0"/>
              <a:t>这是</a:t>
            </a:r>
            <a:r>
              <a:rPr lang="en-US" altLang="zh-CN" dirty="0" smtClean="0"/>
              <a:t>ES</a:t>
            </a:r>
            <a:r>
              <a:rPr lang="zh-CN" altLang="en-US" dirty="0" smtClean="0"/>
              <a:t>比较有特点的地方，同一个索引可以有不同的类型，以用户为纬度的话，可以将用户分为黑名单用户，白名单用户等等类型</a:t>
            </a:r>
            <a:endParaRPr lang="en-US" altLang="zh-CN" dirty="0" smtClean="0"/>
          </a:p>
          <a:p>
            <a:r>
              <a:rPr lang="zh-CN" altLang="en-US" dirty="0" smtClean="0"/>
              <a:t>映射</a:t>
            </a:r>
            <a:r>
              <a:rPr lang="en-US" altLang="zh-CN" dirty="0" smtClean="0"/>
              <a:t>:</a:t>
            </a:r>
            <a:r>
              <a:rPr lang="zh-CN" altLang="en-US" dirty="0" smtClean="0"/>
              <a:t>文档在索引前可以设置文档各个字段的类型属性等等。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ES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ES</a:t>
            </a:r>
            <a:r>
              <a:rPr lang="zh-CN" altLang="en-US" dirty="0" smtClean="0"/>
              <a:t>集群方式很简单，可以将一个节点放置在一台服务器上，另一个节点放置在另一台服务器上，只要他们的集群名称是相同的，在同网段内</a:t>
            </a:r>
            <a:r>
              <a:rPr lang="en-US" altLang="zh-CN" dirty="0" smtClean="0"/>
              <a:t>ES</a:t>
            </a:r>
            <a:r>
              <a:rPr lang="zh-CN" altLang="en-US" dirty="0" smtClean="0"/>
              <a:t>可以自动识别并组成一个集群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69890" y="4714884"/>
            <a:ext cx="1285884" cy="714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myCluster</a:t>
            </a:r>
            <a:r>
              <a:rPr lang="en-US" altLang="zh-CN" dirty="0" smtClean="0"/>
              <a:t> Node1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84402" y="4714884"/>
            <a:ext cx="1285884" cy="714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myCluster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Node2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27476" y="4714884"/>
            <a:ext cx="1285884" cy="714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myCluster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Node3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570550" y="4714884"/>
            <a:ext cx="1285884" cy="714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myCluster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Node(N)</a:t>
            </a:r>
            <a:endParaRPr lang="zh-CN" altLang="en-US" dirty="0"/>
          </a:p>
        </p:txBody>
      </p:sp>
      <p:sp>
        <p:nvSpPr>
          <p:cNvPr id="9" name="左中括号 8"/>
          <p:cNvSpPr/>
          <p:nvPr/>
        </p:nvSpPr>
        <p:spPr>
          <a:xfrm>
            <a:off x="926948" y="4643446"/>
            <a:ext cx="73152" cy="914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中括号 9"/>
          <p:cNvSpPr/>
          <p:nvPr/>
        </p:nvSpPr>
        <p:spPr>
          <a:xfrm>
            <a:off x="8213624" y="4572008"/>
            <a:ext cx="73152" cy="914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070088" y="4214818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集群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myCluster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ES</a:t>
            </a:r>
            <a:r>
              <a:rPr lang="zh-CN" altLang="en-US" dirty="0" smtClean="0"/>
              <a:t>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官网下载所需版本的</a:t>
            </a:r>
            <a:r>
              <a:rPr lang="en-US" altLang="zh-CN" dirty="0" smtClean="0"/>
              <a:t>ES</a:t>
            </a:r>
            <a:r>
              <a:rPr lang="zh-CN" altLang="en-US" dirty="0" smtClean="0"/>
              <a:t>，并且解压缩到本地，本次</a:t>
            </a:r>
            <a:r>
              <a:rPr lang="zh-CN" altLang="en-US" smtClean="0"/>
              <a:t>演讲</a:t>
            </a:r>
            <a:r>
              <a:rPr lang="zh-CN" altLang="en-US" smtClean="0"/>
              <a:t>使用当前</a:t>
            </a:r>
            <a:r>
              <a:rPr lang="en-US" altLang="zh-CN" dirty="0" smtClean="0"/>
              <a:t>ES</a:t>
            </a:r>
            <a:r>
              <a:rPr lang="zh-CN" altLang="en-US" dirty="0" smtClean="0"/>
              <a:t>最高版本</a:t>
            </a:r>
            <a:r>
              <a:rPr lang="en-US" altLang="zh-CN" dirty="0" smtClean="0"/>
              <a:t>2.3.2</a:t>
            </a:r>
          </a:p>
          <a:p>
            <a:r>
              <a:rPr lang="zh-CN" altLang="en-US" dirty="0" smtClean="0"/>
              <a:t>官网地址</a:t>
            </a:r>
            <a:r>
              <a:rPr lang="en-US" altLang="zh-CN" dirty="0" smtClean="0"/>
              <a:t>: </a:t>
            </a:r>
            <a:r>
              <a:rPr lang="en-US" altLang="zh-CN" dirty="0" smtClean="0">
                <a:hlinkClick r:id="rId2"/>
              </a:rPr>
              <a:t>https://www.elastic.co</a:t>
            </a:r>
            <a:endParaRPr lang="en-US" altLang="zh-CN" dirty="0" smtClean="0"/>
          </a:p>
          <a:p>
            <a:r>
              <a:rPr lang="zh-CN" altLang="en-US" dirty="0" smtClean="0"/>
              <a:t>插件准备</a:t>
            </a:r>
            <a:r>
              <a:rPr lang="en-US" altLang="zh-CN" dirty="0" smtClean="0"/>
              <a:t>:ES</a:t>
            </a:r>
            <a:r>
              <a:rPr lang="zh-CN" altLang="en-US" dirty="0" smtClean="0"/>
              <a:t>提供了若干相关的插件辅助开发与运维。如</a:t>
            </a:r>
            <a:r>
              <a:rPr lang="en-US" altLang="zh-CN" dirty="0" smtClean="0"/>
              <a:t>JVM</a:t>
            </a:r>
            <a:r>
              <a:rPr lang="zh-CN" altLang="en-US" dirty="0" smtClean="0"/>
              <a:t>监控等工具，详情请直接到官网插件下载处了解。本次演示使用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辅助开发和监控，</a:t>
            </a:r>
            <a:r>
              <a:rPr lang="en-US" altLang="zh-CN" dirty="0" err="1" smtClean="0"/>
              <a:t>ik</a:t>
            </a:r>
            <a:r>
              <a:rPr lang="zh-CN" altLang="en-US" dirty="0" smtClean="0"/>
              <a:t>分词器进行分词。</a:t>
            </a:r>
            <a:endParaRPr lang="en-US" altLang="zh-CN" dirty="0" smtClean="0"/>
          </a:p>
          <a:p>
            <a:r>
              <a:rPr lang="zh-CN" altLang="en-US" dirty="0" smtClean="0"/>
              <a:t>节点的启动</a:t>
            </a:r>
            <a:r>
              <a:rPr lang="en-US" altLang="zh-CN" dirty="0" smtClean="0"/>
              <a:t>:</a:t>
            </a:r>
            <a:r>
              <a:rPr lang="zh-CN" altLang="en-US" dirty="0" smtClean="0"/>
              <a:t>直接到</a:t>
            </a:r>
            <a:r>
              <a:rPr lang="en-US" altLang="zh-CN" dirty="0" smtClean="0"/>
              <a:t>bin</a:t>
            </a:r>
            <a:r>
              <a:rPr lang="zh-CN" altLang="en-US" dirty="0" smtClean="0"/>
              <a:t>目录下执行</a:t>
            </a:r>
            <a:r>
              <a:rPr lang="en-US" altLang="zh-CN" dirty="0" err="1" smtClean="0"/>
              <a:t>elasticsearch</a:t>
            </a:r>
            <a:endParaRPr lang="en-US" altLang="zh-CN" dirty="0" smtClean="0"/>
          </a:p>
          <a:p>
            <a:r>
              <a:rPr lang="zh-CN" altLang="en-US" dirty="0" smtClean="0"/>
              <a:t>插件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: bin</a:t>
            </a:r>
            <a:r>
              <a:rPr lang="zh-CN" altLang="en-US" dirty="0" smtClean="0"/>
              <a:t>目录下执行</a:t>
            </a:r>
            <a:r>
              <a:rPr lang="en-US" altLang="zh-CN" dirty="0" err="1" smtClean="0"/>
              <a:t>plugin</a:t>
            </a:r>
            <a:r>
              <a:rPr lang="en-US" altLang="zh-CN" dirty="0" smtClean="0"/>
              <a:t> install </a:t>
            </a:r>
            <a:r>
              <a:rPr lang="en-US" altLang="zh-CN" dirty="0" err="1" smtClean="0"/>
              <a:t>mobz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elasticsearch</a:t>
            </a:r>
            <a:r>
              <a:rPr lang="en-US" altLang="zh-CN" dirty="0" smtClean="0"/>
              <a:t>-head</a:t>
            </a:r>
          </a:p>
          <a:p>
            <a:r>
              <a:rPr lang="en-US" altLang="zh-CN" dirty="0" err="1" smtClean="0"/>
              <a:t>Ik</a:t>
            </a:r>
            <a:r>
              <a:rPr lang="zh-CN" altLang="en-US" dirty="0" smtClean="0"/>
              <a:t>分词器插件安装</a:t>
            </a:r>
            <a:r>
              <a:rPr lang="en-US" altLang="zh-CN" dirty="0" smtClean="0"/>
              <a:t>:</a:t>
            </a:r>
            <a:r>
              <a:rPr lang="zh-CN" altLang="en-US" dirty="0" smtClean="0"/>
              <a:t>不一样的</a:t>
            </a:r>
            <a:r>
              <a:rPr lang="en-US" altLang="zh-CN" dirty="0" smtClean="0"/>
              <a:t>ES</a:t>
            </a:r>
            <a:r>
              <a:rPr lang="zh-CN" altLang="en-US" dirty="0" smtClean="0"/>
              <a:t>对应不一样版本的</a:t>
            </a:r>
            <a:r>
              <a:rPr lang="en-US" altLang="zh-CN" dirty="0" err="1" smtClean="0"/>
              <a:t>ik</a:t>
            </a:r>
            <a:r>
              <a:rPr lang="zh-CN" altLang="en-US" dirty="0" smtClean="0"/>
              <a:t>分词器，且分词器插件的安装步骤也不太一致，具体看</a:t>
            </a:r>
            <a:r>
              <a:rPr lang="en-US" altLang="zh-CN" dirty="0" err="1" smtClean="0"/>
              <a:t>ik</a:t>
            </a:r>
            <a:r>
              <a:rPr lang="zh-CN" altLang="en-US" dirty="0" smtClean="0"/>
              <a:t>的说明。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目录结构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1638" y="2300288"/>
            <a:ext cx="58007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标注 4"/>
          <p:cNvSpPr/>
          <p:nvPr/>
        </p:nvSpPr>
        <p:spPr>
          <a:xfrm>
            <a:off x="5857884" y="1643050"/>
            <a:ext cx="1571636" cy="612648"/>
          </a:xfrm>
          <a:prstGeom prst="wedgeRect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根目录</a:t>
            </a:r>
            <a:endParaRPr lang="zh-CN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2143116"/>
            <a:ext cx="56959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标注 7"/>
          <p:cNvSpPr/>
          <p:nvPr/>
        </p:nvSpPr>
        <p:spPr>
          <a:xfrm>
            <a:off x="4071934" y="1428736"/>
            <a:ext cx="1214446" cy="612648"/>
          </a:xfrm>
          <a:prstGeom prst="wedgeRect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Bin</a:t>
            </a:r>
            <a:r>
              <a:rPr lang="zh-CN" altLang="en-US" dirty="0" smtClean="0"/>
              <a:t>目录</a:t>
            </a:r>
            <a:endParaRPr lang="zh-CN" alt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0232" y="2714620"/>
            <a:ext cx="55435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标注 9"/>
          <p:cNvSpPr/>
          <p:nvPr/>
        </p:nvSpPr>
        <p:spPr>
          <a:xfrm>
            <a:off x="4572000" y="2000240"/>
            <a:ext cx="1500198" cy="612648"/>
          </a:xfrm>
          <a:prstGeom prst="wedgeRect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Config</a:t>
            </a:r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3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初识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节点运行起来后，浏览器访问：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2"/>
              </a:rPr>
              <a:t>http://localhost:9200/_plugin/head/</a:t>
            </a:r>
            <a:endParaRPr lang="en-US" altLang="zh-CN" dirty="0" smtClean="0"/>
          </a:p>
          <a:p>
            <a:r>
              <a:rPr lang="zh-CN" altLang="en-US" dirty="0" smtClean="0"/>
              <a:t>此界面可以查看节点所属集群的索引信息，并且可以执行文档增删改查等相关操作。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643182"/>
            <a:ext cx="7541481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1357290" y="2857496"/>
            <a:ext cx="5000660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线形标注 1 7"/>
          <p:cNvSpPr/>
          <p:nvPr/>
        </p:nvSpPr>
        <p:spPr>
          <a:xfrm>
            <a:off x="6500826" y="2143116"/>
            <a:ext cx="914400" cy="612648"/>
          </a:xfrm>
          <a:prstGeom prst="borderCallout1">
            <a:avLst>
              <a:gd name="adj1" fmla="val 50733"/>
              <a:gd name="adj2" fmla="val -2211"/>
              <a:gd name="adj3" fmla="val 112500"/>
              <a:gd name="adj4" fmla="val -3833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集群中的索引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500430" y="2928934"/>
            <a:ext cx="928694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线形标注 1 9"/>
          <p:cNvSpPr/>
          <p:nvPr/>
        </p:nvSpPr>
        <p:spPr>
          <a:xfrm>
            <a:off x="4714876" y="2214554"/>
            <a:ext cx="1785950" cy="612648"/>
          </a:xfrm>
          <a:prstGeom prst="borderCallout1">
            <a:avLst>
              <a:gd name="adj1" fmla="val 49210"/>
              <a:gd name="adj2" fmla="val 851"/>
              <a:gd name="adj3" fmla="val 112500"/>
              <a:gd name="adj4" fmla="val -3833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索引在节点中对应的分片信息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42910" y="3214686"/>
            <a:ext cx="857256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线形标注 1 11"/>
          <p:cNvSpPr/>
          <p:nvPr/>
        </p:nvSpPr>
        <p:spPr>
          <a:xfrm>
            <a:off x="1571604" y="2500306"/>
            <a:ext cx="914400" cy="612648"/>
          </a:xfrm>
          <a:prstGeom prst="borderCallout1">
            <a:avLst>
              <a:gd name="adj1" fmla="val 47687"/>
              <a:gd name="adj2" fmla="val -1190"/>
              <a:gd name="adj3" fmla="val 112500"/>
              <a:gd name="adj4" fmla="val -3833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集群中的节点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索引操作测试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RESTFUL API</a:t>
            </a:r>
            <a:r>
              <a:rPr lang="zh-CN" altLang="en-US" dirty="0" smtClean="0"/>
              <a:t>添加索引</a:t>
            </a:r>
            <a:endParaRPr lang="en-US" altLang="zh-CN" dirty="0" smtClean="0"/>
          </a:p>
          <a:p>
            <a:r>
              <a:rPr lang="zh-CN" altLang="en-US" dirty="0" smtClean="0"/>
              <a:t>因为搜索引擎中已经添加过</a:t>
            </a:r>
            <a:r>
              <a:rPr lang="en-US" altLang="zh-CN" dirty="0" err="1" smtClean="0"/>
              <a:t>ik</a:t>
            </a:r>
            <a:r>
              <a:rPr lang="zh-CN" altLang="en-US" dirty="0" smtClean="0"/>
              <a:t>分词插件，顺带观察分词效果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2143116"/>
            <a:ext cx="4752975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圆角矩形 4"/>
          <p:cNvSpPr/>
          <p:nvPr/>
        </p:nvSpPr>
        <p:spPr>
          <a:xfrm>
            <a:off x="3857620" y="2571744"/>
            <a:ext cx="1000132" cy="285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线形标注 1 5"/>
          <p:cNvSpPr/>
          <p:nvPr/>
        </p:nvSpPr>
        <p:spPr>
          <a:xfrm>
            <a:off x="5000628" y="2000240"/>
            <a:ext cx="2643206" cy="428628"/>
          </a:xfrm>
          <a:prstGeom prst="borderCallout1">
            <a:avLst>
              <a:gd name="adj1" fmla="val 49210"/>
              <a:gd name="adj2" fmla="val -1190"/>
              <a:gd name="adj3" fmla="val 127738"/>
              <a:gd name="adj4" fmla="val -2058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分别对应</a:t>
            </a:r>
            <a:r>
              <a:rPr lang="en-US" altLang="zh-CN" sz="1200" dirty="0" smtClean="0"/>
              <a:t>[</a:t>
            </a:r>
            <a:r>
              <a:rPr lang="zh-CN" altLang="en-US" sz="1200" dirty="0" smtClean="0"/>
              <a:t>索引名称</a:t>
            </a:r>
            <a:r>
              <a:rPr lang="en-US" altLang="zh-CN" sz="1200" dirty="0" smtClean="0"/>
              <a:t>]/[</a:t>
            </a:r>
            <a:r>
              <a:rPr lang="zh-CN" altLang="en-US" sz="1200" dirty="0" smtClean="0"/>
              <a:t>类别</a:t>
            </a:r>
            <a:r>
              <a:rPr lang="en-US" altLang="zh-CN" sz="1200" dirty="0" smtClean="0"/>
              <a:t>]/</a:t>
            </a:r>
            <a:r>
              <a:rPr lang="zh-CN" altLang="en-US" sz="1200" dirty="0" smtClean="0"/>
              <a:t>索引</a:t>
            </a:r>
            <a:r>
              <a:rPr lang="en-US" altLang="zh-CN" sz="1200" dirty="0" smtClean="0"/>
              <a:t>id</a:t>
            </a:r>
            <a:endParaRPr lang="zh-CN" altLang="en-US" sz="1200" dirty="0"/>
          </a:p>
        </p:txBody>
      </p:sp>
      <p:sp>
        <p:nvSpPr>
          <p:cNvPr id="7" name="圆角矩形 6"/>
          <p:cNvSpPr/>
          <p:nvPr/>
        </p:nvSpPr>
        <p:spPr>
          <a:xfrm>
            <a:off x="2571736" y="4500570"/>
            <a:ext cx="2571768" cy="357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214942" y="2786058"/>
            <a:ext cx="857256" cy="357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572132" y="3643314"/>
            <a:ext cx="1857388" cy="5000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往服务器提交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内容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10" idx="0"/>
            <a:endCxn id="8" idx="2"/>
          </p:cNvCxnSpPr>
          <p:nvPr/>
        </p:nvCxnSpPr>
        <p:spPr>
          <a:xfrm rot="16200000" flipV="1">
            <a:off x="5822165" y="2964653"/>
            <a:ext cx="500066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0" idx="2"/>
          </p:cNvCxnSpPr>
          <p:nvPr/>
        </p:nvCxnSpPr>
        <p:spPr>
          <a:xfrm rot="5400000">
            <a:off x="5322099" y="3321843"/>
            <a:ext cx="357190" cy="2000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2125" y="2586038"/>
            <a:ext cx="561975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初识</a:t>
            </a:r>
            <a:r>
              <a:rPr lang="en-US" altLang="zh-CN" dirty="0" err="1" smtClean="0"/>
              <a:t>ik</a:t>
            </a:r>
            <a:r>
              <a:rPr lang="zh-CN" altLang="en-US" dirty="0" smtClean="0"/>
              <a:t>分词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因为已经安装了</a:t>
            </a:r>
            <a:r>
              <a:rPr lang="en-US" altLang="zh-CN" dirty="0" err="1" smtClean="0"/>
              <a:t>ik</a:t>
            </a:r>
            <a:r>
              <a:rPr lang="zh-CN" altLang="en-US" dirty="0" smtClean="0"/>
              <a:t>分词插件，所以在之前的演示当中已经对</a:t>
            </a:r>
            <a:r>
              <a:rPr lang="en-US" altLang="zh-CN" dirty="0" smtClean="0"/>
              <a:t>content</a:t>
            </a:r>
            <a:r>
              <a:rPr lang="zh-CN" altLang="en-US" dirty="0" smtClean="0"/>
              <a:t>内容进行了分词。</a:t>
            </a:r>
            <a:endParaRPr lang="en-US" altLang="zh-CN" dirty="0" smtClean="0"/>
          </a:p>
          <a:p>
            <a:r>
              <a:rPr lang="zh-CN" altLang="en-US" dirty="0" smtClean="0"/>
              <a:t>现在看一下刚才的文本</a:t>
            </a:r>
            <a:r>
              <a:rPr lang="en-US" altLang="zh-CN" dirty="0" err="1" smtClean="0"/>
              <a:t>ik</a:t>
            </a:r>
            <a:r>
              <a:rPr lang="zh-CN" altLang="en-US" dirty="0" smtClean="0"/>
              <a:t>分词是怎么分成什么粒度的。</a:t>
            </a:r>
            <a:endParaRPr lang="en-US" altLang="zh-CN" dirty="0" smtClean="0"/>
          </a:p>
          <a:p>
            <a:r>
              <a:rPr lang="en-US" altLang="zh-CN" dirty="0" smtClean="0"/>
              <a:t>http://localhost:9200/_analyze?analyzer=ik_smart&amp;text=</a:t>
            </a:r>
            <a:r>
              <a:rPr lang="zh-CN" altLang="en-US" dirty="0" smtClean="0"/>
              <a:t>美国留给伊拉克的是个烂摊子吗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67050" y="776288"/>
            <a:ext cx="3009900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流程图: 过程 5"/>
          <p:cNvSpPr/>
          <p:nvPr/>
        </p:nvSpPr>
        <p:spPr>
          <a:xfrm>
            <a:off x="3571868" y="3357562"/>
            <a:ext cx="942988" cy="21431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线形标注 1 6"/>
          <p:cNvSpPr/>
          <p:nvPr/>
        </p:nvSpPr>
        <p:spPr>
          <a:xfrm>
            <a:off x="4872046" y="2643182"/>
            <a:ext cx="914400" cy="612648"/>
          </a:xfrm>
          <a:prstGeom prst="borderCallout1">
            <a:avLst>
              <a:gd name="adj1" fmla="val 43118"/>
              <a:gd name="adj2" fmla="val -1190"/>
              <a:gd name="adj3" fmla="val 112500"/>
              <a:gd name="adj4" fmla="val -3833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分词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500430" y="3571876"/>
            <a:ext cx="1071570" cy="357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线形标注 1 8"/>
          <p:cNvSpPr/>
          <p:nvPr/>
        </p:nvSpPr>
        <p:spPr>
          <a:xfrm>
            <a:off x="4929190" y="3643314"/>
            <a:ext cx="914400" cy="612648"/>
          </a:xfrm>
          <a:prstGeom prst="borderCallout1">
            <a:avLst>
              <a:gd name="adj1" fmla="val 47687"/>
              <a:gd name="adj2" fmla="val -1190"/>
              <a:gd name="adj3" fmla="val 28735"/>
              <a:gd name="adj4" fmla="val -3731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偏移量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初识</a:t>
            </a:r>
            <a:r>
              <a:rPr lang="en-US" altLang="zh-CN" dirty="0" err="1" smtClean="0"/>
              <a:t>ik</a:t>
            </a:r>
            <a:r>
              <a:rPr lang="zh-CN" altLang="en-US" dirty="0" smtClean="0"/>
              <a:t>分词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938318" y="3071810"/>
            <a:ext cx="1214446" cy="1643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文档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509954" y="3071810"/>
            <a:ext cx="1214446" cy="16430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Field</a:t>
            </a:r>
          </a:p>
          <a:p>
            <a:pPr algn="ctr"/>
            <a:r>
              <a:rPr lang="en-US" altLang="zh-CN" dirty="0" smtClean="0"/>
              <a:t>Content</a:t>
            </a:r>
          </a:p>
          <a:p>
            <a:pPr algn="ctr"/>
            <a:r>
              <a:rPr lang="zh-CN" altLang="en-US" sz="1000" dirty="0" smtClean="0"/>
              <a:t>美国留给伊拉克的是个烂摊子吗</a:t>
            </a:r>
            <a:endParaRPr lang="zh-CN" altLang="en-US" sz="1000" dirty="0"/>
          </a:p>
        </p:txBody>
      </p:sp>
      <p:sp>
        <p:nvSpPr>
          <p:cNvPr id="6" name="圆角矩形 5"/>
          <p:cNvSpPr/>
          <p:nvPr/>
        </p:nvSpPr>
        <p:spPr>
          <a:xfrm>
            <a:off x="6296036" y="2143116"/>
            <a:ext cx="857256" cy="4286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美国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296036" y="2714620"/>
            <a:ext cx="857256" cy="4286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留给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296036" y="3367086"/>
            <a:ext cx="1062046" cy="41910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伊拉克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296036" y="4000504"/>
            <a:ext cx="500066" cy="35719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个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6296036" y="4581532"/>
            <a:ext cx="1062046" cy="41910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烂摊子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296036" y="5286388"/>
            <a:ext cx="500066" cy="35719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吗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3143240" y="3857628"/>
            <a:ext cx="357190" cy="14287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9981865" flipV="1">
            <a:off x="4676679" y="2783157"/>
            <a:ext cx="1679792" cy="13627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20601940">
            <a:off x="4765878" y="3187983"/>
            <a:ext cx="1547141" cy="10752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4795838" y="3571876"/>
            <a:ext cx="1500198" cy="14287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4795838" y="4143380"/>
            <a:ext cx="1500198" cy="14287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576537">
            <a:off x="4795838" y="4500570"/>
            <a:ext cx="1500198" cy="14287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rot="1658398">
            <a:off x="4640205" y="5031886"/>
            <a:ext cx="1717291" cy="150503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000232" y="5702874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文本被解析成若干个索引，并且这些索引可以导向到文档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索引操作测试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</a:t>
            </a:r>
            <a:r>
              <a:rPr lang="en-US" altLang="zh-CN" dirty="0" smtClean="0"/>
              <a:t>id</a:t>
            </a:r>
            <a:r>
              <a:rPr lang="zh-CN" altLang="en-US" dirty="0" smtClean="0"/>
              <a:t>获取文本</a:t>
            </a:r>
            <a:r>
              <a:rPr lang="en-US" altLang="zh-CN" dirty="0" smtClean="0">
                <a:sym typeface="Wingdings" pitchFamily="2" charset="2"/>
              </a:rPr>
              <a:t>: [get] http://localhost:9200/index/fulltext/1?pretty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3071810"/>
            <a:ext cx="302895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索引操作测试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707702"/>
          </a:xfrm>
        </p:spPr>
        <p:txBody>
          <a:bodyPr/>
          <a:lstStyle/>
          <a:p>
            <a:r>
              <a:rPr lang="zh-CN" altLang="en-US" dirty="0" smtClean="0"/>
              <a:t>根据分词搜索文档，并且设置高亮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00232" y="2571744"/>
            <a:ext cx="467480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POST</a:t>
            </a:r>
          </a:p>
          <a:p>
            <a:r>
              <a:rPr lang="en-US" altLang="zh-CN" dirty="0" smtClean="0">
                <a:hlinkClick r:id="rId2"/>
              </a:rPr>
              <a:t>http://localhost:9200/index/fulltext/_search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"query" : { "term" : { "content" : "</a:t>
            </a:r>
            <a:r>
              <a:rPr lang="zh-CN" altLang="en-US" dirty="0" smtClean="0"/>
              <a:t>伊拉克</a:t>
            </a:r>
            <a:r>
              <a:rPr lang="en-US" altLang="zh-CN" dirty="0" smtClean="0"/>
              <a:t>" }},</a:t>
            </a:r>
          </a:p>
          <a:p>
            <a:r>
              <a:rPr lang="en-US" altLang="zh-CN" dirty="0" smtClean="0"/>
              <a:t>    "highlight" : {</a:t>
            </a:r>
          </a:p>
          <a:p>
            <a:r>
              <a:rPr lang="en-US" altLang="zh-CN" dirty="0" smtClean="0"/>
              <a:t>        "</a:t>
            </a:r>
            <a:r>
              <a:rPr lang="en-US" altLang="zh-CN" dirty="0" err="1" smtClean="0"/>
              <a:t>pre_tags</a:t>
            </a:r>
            <a:r>
              <a:rPr lang="en-US" altLang="zh-CN" dirty="0" smtClean="0"/>
              <a:t>" : ["&lt;tag1&gt;", "&lt;tag2&gt;"],</a:t>
            </a:r>
          </a:p>
          <a:p>
            <a:r>
              <a:rPr lang="en-US" altLang="zh-CN" dirty="0" smtClean="0"/>
              <a:t>        "</a:t>
            </a:r>
            <a:r>
              <a:rPr lang="en-US" altLang="zh-CN" dirty="0" err="1" smtClean="0"/>
              <a:t>post_tags</a:t>
            </a:r>
            <a:r>
              <a:rPr lang="en-US" altLang="zh-CN" dirty="0" smtClean="0"/>
              <a:t>" : ["&lt;/tag1&gt;", "&lt;/tag2&gt;"],</a:t>
            </a:r>
          </a:p>
          <a:p>
            <a:r>
              <a:rPr lang="en-US" altLang="zh-CN" dirty="0" smtClean="0"/>
              <a:t>        "fields" : {</a:t>
            </a:r>
          </a:p>
          <a:p>
            <a:r>
              <a:rPr lang="en-US" altLang="zh-CN" dirty="0" smtClean="0"/>
              <a:t>            "content" : {}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1714488"/>
            <a:ext cx="3933825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搜索引擎历史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第一代</a:t>
            </a:r>
            <a:r>
              <a:rPr lang="en-US" altLang="zh-CN" dirty="0" smtClean="0"/>
              <a:t>:</a:t>
            </a:r>
            <a:r>
              <a:rPr lang="zh-CN" altLang="en-US" dirty="0" smtClean="0"/>
              <a:t>人工时代，一个简单的分类网站，比较典型的是</a:t>
            </a:r>
            <a:r>
              <a:rPr lang="en-US" altLang="zh-CN" dirty="0" smtClean="0"/>
              <a:t>hao123</a:t>
            </a:r>
            <a:r>
              <a:rPr lang="zh-CN" altLang="en-US" dirty="0" smtClean="0"/>
              <a:t>。里面罗列了各类网站信息的导航。</a:t>
            </a:r>
            <a:endParaRPr lang="en-US" altLang="zh-CN" dirty="0" smtClean="0"/>
          </a:p>
          <a:p>
            <a:r>
              <a:rPr lang="zh-CN" altLang="en-US" dirty="0" smtClean="0"/>
              <a:t>第二代</a:t>
            </a:r>
            <a:r>
              <a:rPr lang="en-US" altLang="zh-CN" dirty="0" smtClean="0"/>
              <a:t>:</a:t>
            </a:r>
            <a:r>
              <a:rPr lang="zh-CN" altLang="en-US" dirty="0" smtClean="0"/>
              <a:t>文本检索，是目前广泛使用的搜索引擎雏形，通过用户输入，在文本中进行匹配，并将匹配的结果返回给用户。</a:t>
            </a:r>
            <a:endParaRPr lang="en-US" altLang="zh-CN" dirty="0" smtClean="0"/>
          </a:p>
          <a:p>
            <a:r>
              <a:rPr lang="zh-CN" altLang="en-US" dirty="0" smtClean="0"/>
              <a:t>第三代</a:t>
            </a:r>
            <a:r>
              <a:rPr lang="en-US" altLang="zh-CN" dirty="0" smtClean="0"/>
              <a:t>:</a:t>
            </a:r>
            <a:r>
              <a:rPr lang="zh-CN" altLang="en-US" dirty="0" smtClean="0"/>
              <a:t>整合分析时代，通过一系列算法对连接进行分析计算，并归类。相对于第二代不仅仅是进行文本的匹配，还融合了连接分析等技术，返回更贴近用户检索的结果。</a:t>
            </a:r>
            <a:endParaRPr lang="en-US" altLang="zh-CN" dirty="0" smtClean="0"/>
          </a:p>
          <a:p>
            <a:r>
              <a:rPr lang="zh-CN" altLang="en-US" dirty="0" smtClean="0"/>
              <a:t>第四代</a:t>
            </a:r>
            <a:r>
              <a:rPr lang="en-US" altLang="zh-CN" dirty="0" smtClean="0"/>
              <a:t>:</a:t>
            </a:r>
            <a:r>
              <a:rPr lang="zh-CN" altLang="en-US" dirty="0" smtClean="0"/>
              <a:t>用户中心时代，主要是实现个性化检索，针对不同的用户对同一个关键词的搜索得出不一样的内容。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Spring</a:t>
            </a:r>
            <a:r>
              <a:rPr lang="zh-CN" altLang="en-US" dirty="0" smtClean="0"/>
              <a:t>与</a:t>
            </a:r>
            <a:r>
              <a:rPr lang="en-US" altLang="zh-CN" dirty="0" smtClean="0"/>
              <a:t>ES</a:t>
            </a:r>
            <a:r>
              <a:rPr lang="zh-CN" altLang="en-US" dirty="0" smtClean="0"/>
              <a:t>整合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代码较多，直接演示</a:t>
            </a:r>
            <a:r>
              <a:rPr lang="en-US" altLang="zh-CN" dirty="0" smtClean="0"/>
              <a:t>Demo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3400" y="1000108"/>
            <a:ext cx="7851648" cy="1828800"/>
          </a:xfrm>
        </p:spPr>
        <p:txBody>
          <a:bodyPr/>
          <a:lstStyle/>
          <a:p>
            <a:pPr algn="ctr"/>
            <a:r>
              <a:rPr lang="zh-CN" altLang="en-US" dirty="0" smtClean="0"/>
              <a:t>完毕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谢谢。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部分搜索引擎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2285992"/>
            <a:ext cx="39243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2500306"/>
            <a:ext cx="440055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Step1: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google</a:t>
            </a:r>
            <a:r>
              <a:rPr lang="zh-CN" altLang="en-US" dirty="0" smtClean="0"/>
              <a:t>上申请成为站长并使用站长工具，前提，你得有个网站，还有域名。</a:t>
            </a:r>
            <a:endParaRPr lang="en-US" altLang="zh-CN" dirty="0" smtClean="0"/>
          </a:p>
          <a:p>
            <a:r>
              <a:rPr lang="en-US" altLang="zh-CN" dirty="0" smtClean="0"/>
              <a:t>Step2:</a:t>
            </a:r>
            <a:r>
              <a:rPr lang="zh-CN" altLang="en-US" dirty="0" smtClean="0"/>
              <a:t>在自己的网站上开发站点地图的</a:t>
            </a:r>
            <a:r>
              <a:rPr lang="en-US" altLang="zh-CN" dirty="0" smtClean="0"/>
              <a:t>xml</a:t>
            </a:r>
            <a:r>
              <a:rPr lang="zh-CN" altLang="en-US" dirty="0" smtClean="0"/>
              <a:t>，此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收录了一些网站上的连接以及一系列描述信息。并将此</a:t>
            </a:r>
            <a:r>
              <a:rPr lang="en-US" altLang="zh-CN" dirty="0" smtClean="0"/>
              <a:t>xml</a:t>
            </a:r>
            <a:r>
              <a:rPr lang="zh-CN" altLang="en-US" dirty="0" smtClean="0"/>
              <a:t>的连接地址通过站长工具提供给</a:t>
            </a:r>
            <a:r>
              <a:rPr lang="en-US" altLang="zh-CN" dirty="0" err="1" smtClean="0"/>
              <a:t>google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google</a:t>
            </a:r>
            <a:r>
              <a:rPr lang="zh-CN" altLang="en-US" dirty="0" smtClean="0"/>
              <a:t>抓取此</a:t>
            </a:r>
            <a:r>
              <a:rPr lang="en-US" altLang="zh-CN" dirty="0" smtClean="0"/>
              <a:t>xml</a:t>
            </a:r>
            <a:r>
              <a:rPr lang="zh-CN" altLang="en-US" dirty="0" smtClean="0"/>
              <a:t>，访问具体的页面信息，抓取页面上的</a:t>
            </a:r>
            <a:r>
              <a:rPr lang="en-US" altLang="zh-CN" dirty="0" smtClean="0"/>
              <a:t>title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keywords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description</a:t>
            </a:r>
            <a:r>
              <a:rPr lang="zh-CN" altLang="en-US" dirty="0" smtClean="0"/>
              <a:t>等信息对网站进行索引并收录。</a:t>
            </a:r>
            <a:endParaRPr lang="en-US" altLang="zh-CN" dirty="0" smtClean="0"/>
          </a:p>
          <a:p>
            <a:r>
              <a:rPr lang="en-US" altLang="zh-CN" dirty="0" smtClean="0"/>
              <a:t>Step3:google</a:t>
            </a:r>
            <a:r>
              <a:rPr lang="zh-CN" altLang="en-US" dirty="0" smtClean="0"/>
              <a:t>同时抓取网页中的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，并进行爬虫式的访问收录，所以对于网站推广来说，内链也是提高搜索引擎收录的一个方法。很多</a:t>
            </a:r>
            <a:r>
              <a:rPr lang="en-US" altLang="zh-CN" dirty="0" err="1" smtClean="0"/>
              <a:t>bbs</a:t>
            </a:r>
            <a:r>
              <a:rPr lang="zh-CN" altLang="en-US" dirty="0" smtClean="0"/>
              <a:t>也有友情连接，提高</a:t>
            </a:r>
            <a:r>
              <a:rPr lang="en-US" altLang="zh-CN" dirty="0" err="1" smtClean="0"/>
              <a:t>google</a:t>
            </a:r>
            <a:r>
              <a:rPr lang="zh-CN" altLang="en-US" dirty="0" smtClean="0"/>
              <a:t>对网站权重的比例设置。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Google</a:t>
            </a:r>
            <a:r>
              <a:rPr lang="zh-CN" altLang="en-US" dirty="0" smtClean="0"/>
              <a:t>网页收录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上面说了那么多，其实最重要的是索引，索引简单说就是一些关键词向量，通过关键词可以导向到具体所需要的资源当中。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28794" y="3429000"/>
            <a:ext cx="4143404" cy="571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天猫魔盒 </a:t>
            </a:r>
            <a:r>
              <a:rPr lang="en-US" altLang="zh-CN" b="1" dirty="0" smtClean="0">
                <a:solidFill>
                  <a:schemeClr val="tx1"/>
                </a:solidFill>
              </a:rPr>
              <a:t>M13</a:t>
            </a:r>
            <a:r>
              <a:rPr lang="zh-CN" altLang="en-US" b="1" dirty="0" smtClean="0">
                <a:solidFill>
                  <a:schemeClr val="tx1"/>
                </a:solidFill>
              </a:rPr>
              <a:t>高清无线网络机顶盒</a:t>
            </a:r>
          </a:p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928926" y="4357694"/>
            <a:ext cx="214314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分词器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2"/>
            <a:endCxn id="5" idx="0"/>
          </p:cNvCxnSpPr>
          <p:nvPr/>
        </p:nvCxnSpPr>
        <p:spPr>
          <a:xfrm rot="5400000">
            <a:off x="3821901" y="4179099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3"/>
          </p:cNvCxnSpPr>
          <p:nvPr/>
        </p:nvCxnSpPr>
        <p:spPr>
          <a:xfrm>
            <a:off x="6072198" y="3714752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142976" y="5357826"/>
            <a:ext cx="1000132" cy="4286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天猫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500298" y="5357826"/>
            <a:ext cx="1000132" cy="4286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魔盒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786182" y="5357826"/>
            <a:ext cx="1428760" cy="4286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天猫魔盒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429256" y="5357826"/>
            <a:ext cx="1000132" cy="4286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等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5" idx="2"/>
            <a:endCxn id="13" idx="0"/>
          </p:cNvCxnSpPr>
          <p:nvPr/>
        </p:nvCxnSpPr>
        <p:spPr>
          <a:xfrm rot="5400000">
            <a:off x="2571736" y="3929066"/>
            <a:ext cx="500066" cy="23574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14" idx="0"/>
          </p:cNvCxnSpPr>
          <p:nvPr/>
        </p:nvCxnSpPr>
        <p:spPr>
          <a:xfrm rot="5400000">
            <a:off x="3250397" y="4607727"/>
            <a:ext cx="500066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5" idx="2"/>
            <a:endCxn id="15" idx="0"/>
          </p:cNvCxnSpPr>
          <p:nvPr/>
        </p:nvCxnSpPr>
        <p:spPr>
          <a:xfrm rot="16200000" flipH="1">
            <a:off x="4000496" y="4857760"/>
            <a:ext cx="500066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5" idx="2"/>
            <a:endCxn id="16" idx="0"/>
          </p:cNvCxnSpPr>
          <p:nvPr/>
        </p:nvCxnSpPr>
        <p:spPr>
          <a:xfrm rot="16200000" flipH="1">
            <a:off x="4714876" y="4143380"/>
            <a:ext cx="500066" cy="1928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左中括号 24"/>
          <p:cNvSpPr/>
          <p:nvPr/>
        </p:nvSpPr>
        <p:spPr>
          <a:xfrm>
            <a:off x="857224" y="5072074"/>
            <a:ext cx="73152" cy="914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中括号 25"/>
          <p:cNvSpPr/>
          <p:nvPr/>
        </p:nvSpPr>
        <p:spPr>
          <a:xfrm>
            <a:off x="6786578" y="5072074"/>
            <a:ext cx="73152" cy="914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214546" y="5857892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这些都是能导向到资源的索引信息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40" y="2857496"/>
            <a:ext cx="1300155" cy="2025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3" grpId="0" animBg="1"/>
      <p:bldP spid="14" grpId="0" animBg="1"/>
      <p:bldP spid="15" grpId="0" animBg="1"/>
      <p:bldP spid="16" grpId="0" animBg="1"/>
      <p:bldP spid="25" grpId="0" animBg="1"/>
      <p:bldP spid="26" grpId="0" animBg="1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搜索引擎的诞生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我们大多情况下都是使用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数据库执行数据检索的操作，他在大部分场合是不会有什么问题。当然也有一定的局限，比如缺乏扩展性、不够灵活、缺乏语言分析等，于是</a:t>
            </a:r>
            <a:r>
              <a:rPr lang="en-US" altLang="zh-CN" dirty="0" smtClean="0"/>
              <a:t>Apache </a:t>
            </a:r>
            <a:r>
              <a:rPr lang="en-US" altLang="zh-CN" dirty="0" err="1" smtClean="0"/>
              <a:t>Lucene</a:t>
            </a:r>
            <a:r>
              <a:rPr lang="zh-CN" altLang="en-US" dirty="0" smtClean="0"/>
              <a:t>就应运而生了，他的目标是提供一个全文检索的功能库，特点是检索速度相当快，可扩展，并提供不同自然语言的分析能力。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Lucene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468904"/>
            <a:ext cx="8229600" cy="4389120"/>
          </a:xfrm>
        </p:spPr>
        <p:txBody>
          <a:bodyPr/>
          <a:lstStyle/>
          <a:p>
            <a:r>
              <a:rPr lang="en-US" altLang="zh-CN" dirty="0" err="1" smtClean="0"/>
              <a:t>Lucence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软件基金会</a:t>
            </a:r>
            <a:r>
              <a:rPr lang="en-US" altLang="zh-CN" dirty="0" err="1" smtClean="0"/>
              <a:t>jakarta</a:t>
            </a:r>
            <a:r>
              <a:rPr lang="zh-CN" altLang="en-US" dirty="0" smtClean="0"/>
              <a:t>项目组的一个子项目。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年开放第一个开源版本，至今已有</a:t>
            </a:r>
            <a:r>
              <a:rPr lang="en-US" altLang="zh-CN" dirty="0" smtClean="0"/>
              <a:t>16</a:t>
            </a:r>
            <a:r>
              <a:rPr lang="zh-CN" altLang="en-US" dirty="0" smtClean="0"/>
              <a:t>年。</a:t>
            </a:r>
            <a:endParaRPr lang="en-US" altLang="zh-CN" dirty="0" smtClean="0"/>
          </a:p>
          <a:p>
            <a:r>
              <a:rPr lang="zh-CN" altLang="en-US" dirty="0" smtClean="0"/>
              <a:t>原理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将数据以文本</a:t>
            </a:r>
            <a:r>
              <a:rPr lang="en-US" altLang="zh-CN" dirty="0" smtClean="0"/>
              <a:t>(Document)</a:t>
            </a:r>
            <a:r>
              <a:rPr lang="zh-CN" altLang="en-US" dirty="0" smtClean="0"/>
              <a:t>的形式存储到服务器当中，使用</a:t>
            </a:r>
            <a:r>
              <a:rPr lang="en-US" altLang="zh-CN" dirty="0" err="1" smtClean="0"/>
              <a:t>Lucence</a:t>
            </a:r>
            <a:r>
              <a:rPr lang="zh-CN" altLang="en-US" dirty="0" smtClean="0"/>
              <a:t>接口对文档进行数据的操作。其中包含各种查询的过滤，权重设置，高亮设置等操作。</a:t>
            </a:r>
            <a:endParaRPr lang="en-US" altLang="zh-CN" dirty="0" smtClean="0"/>
          </a:p>
          <a:p>
            <a:r>
              <a:rPr lang="zh-CN" altLang="en-US" dirty="0" smtClean="0"/>
              <a:t>优点</a:t>
            </a:r>
            <a:r>
              <a:rPr lang="en-US" altLang="zh-CN" dirty="0" smtClean="0"/>
              <a:t>:</a:t>
            </a:r>
            <a:r>
              <a:rPr lang="zh-CN" altLang="en-US" dirty="0" smtClean="0"/>
              <a:t>检索数据速度快，减轻数据库的检索压力。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r>
              <a:rPr lang="en-US" altLang="zh-CN" dirty="0" smtClean="0"/>
              <a:t>:</a:t>
            </a:r>
            <a:r>
              <a:rPr lang="zh-CN" altLang="en-US" dirty="0" smtClean="0"/>
              <a:t>需要考虑索引数据与数据库的数据同步；文档不能直接更新，处理机制是先删除后新增的方式，好在这是</a:t>
            </a:r>
            <a:r>
              <a:rPr lang="en-US" altLang="zh-CN" dirty="0" err="1" smtClean="0"/>
              <a:t>Lucence</a:t>
            </a:r>
            <a:r>
              <a:rPr lang="zh-CN" altLang="en-US" dirty="0" smtClean="0"/>
              <a:t>内部解决的，我们不需要特殊处理。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两大开源框架博弈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目前基于</a:t>
            </a:r>
            <a:r>
              <a:rPr lang="en-US" altLang="zh-CN" dirty="0" err="1" smtClean="0"/>
              <a:t>Lucence</a:t>
            </a:r>
            <a:r>
              <a:rPr lang="zh-CN" altLang="en-US" dirty="0" smtClean="0"/>
              <a:t>做了二次封装的开源组件有</a:t>
            </a:r>
            <a:r>
              <a:rPr lang="en-US" altLang="zh-CN" dirty="0" err="1" smtClean="0"/>
              <a:t>Solr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Elasticsearch</a:t>
            </a:r>
            <a:endParaRPr lang="en-US" altLang="zh-CN" dirty="0" smtClean="0"/>
          </a:p>
          <a:p>
            <a:r>
              <a:rPr lang="en-US" altLang="zh-CN" dirty="0" err="1" smtClean="0"/>
              <a:t>Solr</a:t>
            </a:r>
            <a:r>
              <a:rPr lang="zh-CN" altLang="en-US" dirty="0" smtClean="0"/>
              <a:t>是</a:t>
            </a:r>
            <a:r>
              <a:rPr lang="en-US" dirty="0" smtClean="0"/>
              <a:t>Apache </a:t>
            </a:r>
            <a:r>
              <a:rPr lang="en-US" dirty="0" err="1" smtClean="0"/>
              <a:t>Lucene</a:t>
            </a:r>
            <a:r>
              <a:rPr lang="zh-CN" altLang="en-US" dirty="0" smtClean="0"/>
              <a:t>项目的开源企业搜索平台。因为是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的开源项目，所以用户量较高。定位为分布式的搜索引擎，支持多种格式的文本进行索引。</a:t>
            </a:r>
            <a:endParaRPr lang="en-US" altLang="zh-CN" dirty="0" smtClean="0"/>
          </a:p>
          <a:p>
            <a:r>
              <a:rPr lang="en-US" altLang="zh-CN" dirty="0" err="1" smtClean="0"/>
              <a:t>Elasticsearch</a:t>
            </a:r>
            <a:r>
              <a:rPr lang="zh-CN" altLang="en-US" dirty="0" smtClean="0"/>
              <a:t>是一家专门提供大数据分析服务的公司，</a:t>
            </a:r>
            <a:r>
              <a:rPr lang="en-US" altLang="zh-CN" dirty="0" err="1" smtClean="0"/>
              <a:t>Elasticsearch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格式进行数据的索引，底层开启</a:t>
            </a:r>
            <a:r>
              <a:rPr lang="en-US" altLang="zh-CN" dirty="0" smtClean="0"/>
              <a:t>Restful</a:t>
            </a:r>
            <a:r>
              <a:rPr lang="zh-CN" altLang="en-US" dirty="0" smtClean="0"/>
              <a:t>服务，可以通过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请求对数据进行调试开发。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性能对比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357430"/>
            <a:ext cx="592455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2000240"/>
            <a:ext cx="6799263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52" y="1928802"/>
            <a:ext cx="6627813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409</TotalTime>
  <Words>1314</Words>
  <PresentationFormat>全屏显示(4:3)</PresentationFormat>
  <Paragraphs>109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流畅</vt:lpstr>
      <vt:lpstr>搜索引擎 Elasticsearch</vt:lpstr>
      <vt:lpstr>搜索引擎历史</vt:lpstr>
      <vt:lpstr>部分搜索引擎</vt:lpstr>
      <vt:lpstr>Google网页收录</vt:lpstr>
      <vt:lpstr>索引</vt:lpstr>
      <vt:lpstr>搜索引擎的诞生</vt:lpstr>
      <vt:lpstr>Lucene</vt:lpstr>
      <vt:lpstr>两大开源框架博弈</vt:lpstr>
      <vt:lpstr>性能对比</vt:lpstr>
      <vt:lpstr>ElasticSearch基本概念</vt:lpstr>
      <vt:lpstr>ES集群</vt:lpstr>
      <vt:lpstr>ES搭建</vt:lpstr>
      <vt:lpstr>目录结构</vt:lpstr>
      <vt:lpstr>初识head插件</vt:lpstr>
      <vt:lpstr>索引操作测试</vt:lpstr>
      <vt:lpstr>初识ik分词</vt:lpstr>
      <vt:lpstr>初识ik分词</vt:lpstr>
      <vt:lpstr>索引操作测试</vt:lpstr>
      <vt:lpstr>索引操作测试</vt:lpstr>
      <vt:lpstr>Spring与ES整合</vt:lpstr>
      <vt:lpstr>完毕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搜索引擎 Elasticsearch</dc:title>
  <dc:creator>zhang.hc</dc:creator>
  <cp:lastModifiedBy>as</cp:lastModifiedBy>
  <cp:revision>124</cp:revision>
  <dcterms:created xsi:type="dcterms:W3CDTF">2016-04-27T01:15:01Z</dcterms:created>
  <dcterms:modified xsi:type="dcterms:W3CDTF">2016-04-27T08:13:14Z</dcterms:modified>
</cp:coreProperties>
</file>