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9" r:id="rId3"/>
    <p:sldId id="335" r:id="rId4"/>
    <p:sldId id="347" r:id="rId5"/>
    <p:sldId id="348" r:id="rId6"/>
    <p:sldId id="344" r:id="rId7"/>
    <p:sldId id="339" r:id="rId8"/>
    <p:sldId id="340" r:id="rId9"/>
    <p:sldId id="336" r:id="rId10"/>
    <p:sldId id="337" r:id="rId11"/>
    <p:sldId id="338" r:id="rId12"/>
    <p:sldId id="341" r:id="rId13"/>
    <p:sldId id="342" r:id="rId14"/>
    <p:sldId id="343" r:id="rId15"/>
    <p:sldId id="345" r:id="rId16"/>
    <p:sldId id="346" r:id="rId17"/>
    <p:sldId id="350" r:id="rId18"/>
    <p:sldId id="351" r:id="rId19"/>
    <p:sldId id="352" r:id="rId20"/>
    <p:sldId id="355" r:id="rId21"/>
    <p:sldId id="354" r:id="rId22"/>
    <p:sldId id="357" r:id="rId23"/>
    <p:sldId id="353" r:id="rId24"/>
    <p:sldId id="3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zsxxsz.iteye.com/blog/2204006" TargetMode="External"/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://zsxxsz.iteye.com/blog/229333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使用实践</a:t>
            </a:r>
            <a:endParaRPr lang="zh-CN" altLang="en-US" dirty="0"/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2017/6/18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持久性重定向机制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MOVED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 </a:t>
            </a:r>
            <a:r>
              <a:rPr lang="en-US" altLang="zh-CN" sz="1600" b="1" dirty="0" smtClean="0"/>
              <a:t>-MOVED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当某个键所属的哈希槽属于其它节点时，该指令指定目标地址；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</a:t>
            </a:r>
            <a:r>
              <a:rPr lang="zh-CN" altLang="en-US" sz="1600" dirty="0"/>
              <a:t>为持久性的，客户端可</a:t>
            </a:r>
            <a:r>
              <a:rPr lang="zh-CN" altLang="en-US" sz="1600" dirty="0" smtClean="0"/>
              <a:t>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临时性重定向</a:t>
            </a:r>
            <a:r>
              <a:rPr lang="zh-CN" altLang="en-US" dirty="0"/>
              <a:t>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ASK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en-US" altLang="zh-CN" sz="1600" b="1" dirty="0" smtClean="0"/>
              <a:t>-ASK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当某个键所属的哈希槽正处于迁移状态时，此指令指定临时性的目标节点地址；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该重定向指令是临时性的，客户端不必缓存该映射关系。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集群的创建过程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获得主节点唯一 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给该主节点分配哈希槽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从节点主动连接主节点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设置主从节点关系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连接其它主节点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创建集群的建议原则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、同一主节点的多个从节点分布在不同的机器上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、所有主节点应均匀分布在不同的机器上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、所有从节点应该均匀分布在不同的机器上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、哈希槽的分布应该尽量均匀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、哈希槽的分配支持机器权重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、针对原则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，能区别虚机与物理机的场景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哈希槽迁移过程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设置哈希槽为迁移状态</a:t>
            </a:r>
            <a:endParaRPr lang="zh-CN" altLang="en-US" sz="1200" b="1" dirty="0"/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获得该哈希槽中所有键</a:t>
            </a:r>
            <a:endParaRPr lang="zh-CN" altLang="en-US" sz="1200" b="1" dirty="0"/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迁移该哈希槽中所有对象</a:t>
            </a:r>
            <a:endParaRPr lang="zh-CN" altLang="en-US" sz="1200" b="1" dirty="0"/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通知所有节点迁移完毕</a:t>
            </a:r>
            <a:endParaRPr lang="zh-CN" altLang="en-US" sz="1200" b="1" dirty="0"/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、从节点只做备份，不能读写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、因为不支持代理服务，所以不支持多键操作</a:t>
            </a:r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cluster-require-full-coverage no</a:t>
            </a:r>
            <a:r>
              <a:rPr lang="zh-CN" altLang="en-US" sz="1800" dirty="0" smtClean="0"/>
              <a:t>，这样可以保证当有一个节点失败时，其它节点还能正确工作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cluster-node-timeout 5000</a:t>
            </a:r>
            <a:r>
              <a:rPr lang="zh-CN" altLang="en-US" sz="1800" dirty="0" smtClean="0"/>
              <a:t>，不要设得太低，否则会引起从节点“飘移”至其它主节点</a:t>
            </a:r>
            <a:endParaRPr lang="en-US" altLang="zh-CN" sz="1800" dirty="0" smtClean="0"/>
          </a:p>
          <a:p>
            <a:r>
              <a:rPr lang="en-US" altLang="zh-CN" sz="1800" dirty="0"/>
              <a:t>5</a:t>
            </a:r>
            <a:r>
              <a:rPr lang="zh-CN" altLang="en-US" sz="1800" dirty="0" smtClean="0"/>
              <a:t>、单个键的值数据不应超过</a:t>
            </a:r>
            <a:r>
              <a:rPr lang="en-US" altLang="zh-CN" sz="1800" dirty="0" smtClean="0"/>
              <a:t>1MB</a:t>
            </a:r>
            <a:r>
              <a:rPr lang="zh-CN" altLang="en-US" sz="1800" dirty="0" smtClean="0"/>
              <a:t>（虽然官方说支持最大存储 </a:t>
            </a:r>
            <a:r>
              <a:rPr lang="en-US" altLang="zh-CN" sz="1800" dirty="0" smtClean="0"/>
              <a:t>500MB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6</a:t>
            </a:r>
            <a:r>
              <a:rPr lang="zh-CN" altLang="en-US" sz="1800" dirty="0" smtClean="0"/>
              <a:t>、整个集群只有一个标识为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的库，注意命名空间污染问题</a:t>
            </a:r>
            <a:endParaRPr lang="en-US" altLang="zh-CN" sz="1800" dirty="0" smtClean="0"/>
          </a:p>
          <a:p>
            <a:r>
              <a:rPr lang="en-US" altLang="zh-CN" sz="1800" dirty="0"/>
              <a:t>7</a:t>
            </a:r>
            <a:r>
              <a:rPr lang="zh-CN" altLang="en-US" sz="1800" dirty="0" smtClean="0"/>
              <a:t>、与直接操作本机内存相比，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要差好几个数量级</a:t>
            </a:r>
            <a:endParaRPr lang="en-US" altLang="zh-CN" sz="1800" dirty="0" smtClean="0"/>
          </a:p>
          <a:p>
            <a:r>
              <a:rPr lang="en-US" altLang="zh-CN" sz="1800" dirty="0" smtClean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的事务和数据库的概念上是不同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r>
              <a:rPr lang="en-US" altLang="zh-CN" sz="1800" dirty="0" smtClean="0"/>
              <a:t>9</a:t>
            </a:r>
            <a:r>
              <a:rPr lang="zh-CN" altLang="en-US" sz="1800" dirty="0" smtClean="0"/>
              <a:t>、单节点数据量不应过大（</a:t>
            </a:r>
            <a:r>
              <a:rPr lang="en-US" altLang="zh-CN" sz="1800" dirty="0" smtClean="0"/>
              <a:t>5—10G</a:t>
            </a:r>
            <a:r>
              <a:rPr lang="zh-CN" altLang="en-US" sz="1800" dirty="0" smtClean="0"/>
              <a:t>）：哈希查询效率、持久化 </a:t>
            </a:r>
            <a:r>
              <a:rPr lang="en-US" altLang="zh-CN" sz="1800" dirty="0" smtClean="0"/>
              <a:t>IO </a:t>
            </a:r>
            <a:r>
              <a:rPr lang="zh-CN" altLang="en-US" sz="1800" dirty="0" smtClean="0"/>
              <a:t>瓶颈</a:t>
            </a:r>
            <a:endParaRPr lang="en-US" altLang="zh-CN" sz="1800" dirty="0" smtClean="0"/>
          </a:p>
          <a:p>
            <a:r>
              <a:rPr lang="en-US" altLang="zh-CN" sz="1800" dirty="0" smtClean="0"/>
              <a:t>10</a:t>
            </a:r>
            <a:r>
              <a:rPr lang="zh-CN" altLang="en-US" sz="1800" dirty="0" smtClean="0"/>
              <a:t>、必须设置 </a:t>
            </a:r>
            <a:r>
              <a:rPr lang="en-US" altLang="zh-CN" sz="1800" dirty="0" err="1" smtClean="0"/>
              <a:t>maxmemory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值，防止使用 </a:t>
            </a:r>
            <a:r>
              <a:rPr lang="en-US" altLang="zh-CN" sz="1800" dirty="0" smtClean="0"/>
              <a:t>swap</a:t>
            </a:r>
          </a:p>
          <a:p>
            <a:r>
              <a:rPr lang="en-US" altLang="zh-CN" sz="1800" dirty="0" smtClean="0"/>
              <a:t>11</a:t>
            </a:r>
            <a:r>
              <a:rPr lang="zh-CN" altLang="en-US" sz="1800" dirty="0" smtClean="0"/>
              <a:t>、慎重选择合适的 </a:t>
            </a:r>
            <a:r>
              <a:rPr lang="en-US" altLang="zh-CN" sz="1800" dirty="0" smtClean="0"/>
              <a:t>save </a:t>
            </a:r>
            <a:r>
              <a:rPr lang="zh-CN" altLang="en-US" sz="1800" dirty="0" smtClean="0"/>
              <a:t>配置：既要减少数据丢失、又要防止磁盘 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瓶颈</a:t>
            </a:r>
            <a:endParaRPr lang="en-US" altLang="zh-CN" sz="1800" dirty="0" smtClean="0"/>
          </a:p>
          <a:p>
            <a:r>
              <a:rPr lang="en-US" altLang="zh-CN" sz="1800" dirty="0" smtClean="0"/>
              <a:t>12</a:t>
            </a:r>
            <a:r>
              <a:rPr lang="zh-CN" altLang="en-US" sz="1800" dirty="0" smtClean="0"/>
              <a:t>、禁止监听外网</a:t>
            </a:r>
            <a:r>
              <a:rPr lang="en-US" altLang="zh-CN" sz="1800" dirty="0" smtClean="0"/>
              <a:t>IP</a:t>
            </a:r>
            <a:endParaRPr lang="en-US" altLang="zh-CN" sz="1800" dirty="0"/>
          </a:p>
          <a:p>
            <a:r>
              <a:rPr lang="en-US" altLang="zh-CN" sz="1800" dirty="0" smtClean="0"/>
              <a:t>13</a:t>
            </a:r>
            <a:r>
              <a:rPr lang="zh-CN" altLang="en-US" sz="1800" dirty="0" smtClean="0"/>
              <a:t>、不同的集群设置不同的密码，防止数据乱写</a:t>
            </a:r>
            <a:endParaRPr lang="en-US" altLang="zh-CN" sz="1800" dirty="0" smtClean="0"/>
          </a:p>
          <a:p>
            <a:r>
              <a:rPr lang="en-US" altLang="zh-CN" sz="1800" dirty="0" smtClean="0"/>
              <a:t>14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R</a:t>
            </a:r>
            <a:r>
              <a:rPr lang="en-US" altLang="zh-CN" sz="1800" dirty="0" err="1" smtClean="0"/>
              <a:t>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功能很强大，但不是万能的！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、必须支持两个重定向命令：</a:t>
            </a:r>
            <a:r>
              <a:rPr lang="en-US" altLang="zh-CN" dirty="0" smtClean="0"/>
              <a:t>MOVED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ASK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、应该缓存哈希槽与各个主节点的映射关系，从而提高性能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redis_builder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、跨平台：支持 </a:t>
            </a:r>
            <a:r>
              <a:rPr lang="en-US" altLang="zh-CN" dirty="0" smtClean="0"/>
              <a:t>Linux/Windows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、支持“创建集群的建议原则”中的 </a:t>
            </a:r>
            <a:r>
              <a:rPr lang="en-US" altLang="zh-CN" dirty="0" smtClean="0"/>
              <a:t>1– 5 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、通过配置，自动创建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集群，支持创建较大的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、丰富的集群管理能力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、支持安全管理集群的能力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手工指定集群节点分布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创建集群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 smtClean="0"/>
              <a:t>配置文件：</a:t>
            </a:r>
            <a:endParaRPr lang="en-US" altLang="zh-CN" b="1" dirty="0" smtClean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/>
          </a:p>
          <a:p>
            <a:r>
              <a:rPr lang="zh-CN" altLang="en-US" sz="1800" b="1" dirty="0" smtClean="0"/>
              <a:t>命令行参数：</a:t>
            </a:r>
            <a:endParaRPr lang="en-US" altLang="zh-CN" sz="1800" b="1" dirty="0" smtClean="0"/>
          </a:p>
          <a:p>
            <a:r>
              <a:rPr lang="en-US" altLang="zh-CN" sz="1600" dirty="0" smtClean="0"/>
              <a:t>./</a:t>
            </a:r>
            <a:r>
              <a:rPr lang="en-US" altLang="zh-CN" sz="1600" dirty="0" err="1"/>
              <a:t>redis_builder</a:t>
            </a:r>
            <a:r>
              <a:rPr lang="en-US" altLang="zh-CN" sz="1600" dirty="0"/>
              <a:t>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/>
              <a:t>节点分布结果：</a:t>
            </a:r>
            <a:endParaRPr lang="en-US" altLang="zh-CN" sz="1800" b="1" dirty="0" smtClean="0"/>
          </a:p>
          <a:p>
            <a:r>
              <a:rPr lang="en-US" altLang="zh-CN" sz="1400" dirty="0" smtClean="0"/>
              <a:t>master</a:t>
            </a:r>
            <a:r>
              <a:rPr lang="en-US" altLang="zh-CN" sz="1400" dirty="0"/>
              <a:t>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</a:t>
            </a:r>
            <a:r>
              <a:rPr lang="zh-CN" altLang="en-US" b="1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r>
              <a:rPr lang="zh-CN" altLang="en-US" b="1" dirty="0"/>
              <a:t>命令行参数</a:t>
            </a:r>
            <a:r>
              <a:rPr lang="zh-CN" altLang="en-US" b="1" dirty="0" smtClean="0"/>
              <a:t>：</a:t>
            </a:r>
            <a:endParaRPr lang="en-US" altLang="zh-CN" sz="1400" dirty="0"/>
          </a:p>
          <a:p>
            <a:r>
              <a:rPr lang="en-US" altLang="zh-CN" sz="1400" dirty="0"/>
              <a:t>./</a:t>
            </a:r>
            <a:r>
              <a:rPr lang="en-US" altLang="zh-CN" sz="1400" dirty="0" err="1"/>
              <a:t>redis_builder</a:t>
            </a:r>
            <a:r>
              <a:rPr lang="en-US" altLang="zh-CN" sz="1400" dirty="0"/>
              <a:t>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 smtClean="0"/>
              <a:t>master</a:t>
            </a:r>
            <a:r>
              <a:rPr lang="en-US" altLang="zh-CN" sz="1400" dirty="0"/>
              <a:t>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支持的数据类型</a:t>
            </a:r>
            <a:endParaRPr lang="en-US" altLang="zh-CN" dirty="0" smtClean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 smtClean="0"/>
              <a:t>集群</a:t>
            </a:r>
            <a:r>
              <a:rPr lang="zh-CN" altLang="en-US" dirty="0"/>
              <a:t>部署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集群</a:t>
            </a:r>
            <a:r>
              <a:rPr lang="zh-CN" altLang="en-US" dirty="0" smtClean="0"/>
              <a:t>中节点的</a:t>
            </a:r>
            <a:r>
              <a:rPr lang="zh-CN" altLang="en-US" dirty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集群的工作原理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性（数据分布模型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持久性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临时性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集群的创建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创建集群的建议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/>
              <a:t>哈希槽迁移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客户端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en-US" altLang="zh-CN" dirty="0" err="1" smtClean="0"/>
              <a:t>redis_build</a:t>
            </a:r>
            <a:r>
              <a:rPr lang="en-US" altLang="zh-CN" dirty="0" err="1" smtClean="0"/>
              <a:t>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redis_builder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命令行交互界面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集群的节点分布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集群的运行状态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、官方</a:t>
            </a:r>
            <a:r>
              <a:rPr lang="zh-CN" altLang="en-US" sz="1800" dirty="0" smtClean="0"/>
              <a:t>网站：</a:t>
            </a:r>
            <a:r>
              <a:rPr lang="en-US" altLang="zh-CN" sz="1800" dirty="0" smtClean="0">
                <a:hlinkClick r:id="rId2"/>
              </a:rPr>
              <a:t>http://redis.io/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、中文</a:t>
            </a:r>
            <a:r>
              <a:rPr lang="zh-CN" altLang="en-US" sz="1800" dirty="0" smtClean="0"/>
              <a:t>翻译网站：</a:t>
            </a:r>
            <a:r>
              <a:rPr lang="en-US" altLang="zh-CN" sz="1800" dirty="0">
                <a:hlinkClick r:id="rId3"/>
              </a:rPr>
              <a:t>http://redisdoc.com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zh-CN" altLang="en-US" sz="1800" dirty="0" smtClean="0">
                <a:hlinkClick r:id="rId3"/>
              </a:rPr>
              <a:t>，</a:t>
            </a:r>
            <a:r>
              <a:rPr lang="en-US" altLang="zh-CN" sz="1800" dirty="0" smtClean="0">
                <a:hlinkClick r:id="rId3"/>
              </a:rPr>
              <a:t>http://redis.cn/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Java </a:t>
            </a:r>
            <a:r>
              <a:rPr lang="zh-CN" altLang="en-US" sz="1800" dirty="0" smtClean="0"/>
              <a:t>客户端库：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github.com/xetorthio/jedis/</a:t>
            </a:r>
            <a:endParaRPr lang="en-US" altLang="zh-CN" sz="18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en-US" altLang="zh-CN" sz="1800" dirty="0" smtClean="0"/>
              <a:t>++</a:t>
            </a:r>
            <a:r>
              <a:rPr lang="zh-CN" altLang="en-US" sz="1800" dirty="0" smtClean="0"/>
              <a:t>客户端库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en-US" altLang="zh-CN" sz="1800" dirty="0">
                <a:hlinkClick r:id="rId5"/>
              </a:rPr>
              <a:t>https://</a:t>
            </a:r>
            <a:r>
              <a:rPr lang="en-US" altLang="zh-CN" sz="1800" dirty="0" smtClean="0">
                <a:hlinkClick r:id="rId5"/>
              </a:rPr>
              <a:t>github.com/acl-dev/acl/tree/master/lib_acl_cpp/samples/redis</a:t>
            </a:r>
            <a:endParaRPr lang="en-US" altLang="zh-CN" sz="18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Redis</a:t>
            </a:r>
            <a:r>
              <a:rPr lang="en-US" altLang="zh-CN" sz="1800" dirty="0" smtClean="0"/>
              <a:t>builder</a:t>
            </a:r>
            <a:r>
              <a:rPr lang="zh-CN" altLang="en-US" sz="1800" dirty="0" smtClean="0"/>
              <a:t>工具：</a:t>
            </a:r>
            <a:endParaRPr lang="en-US" altLang="zh-CN" sz="1800" dirty="0" smtClean="0"/>
          </a:p>
          <a:p>
            <a:r>
              <a:rPr lang="en-US" altLang="zh-CN" sz="1800" dirty="0">
                <a:hlinkClick r:id="rId6"/>
              </a:rPr>
              <a:t>https://</a:t>
            </a:r>
            <a:r>
              <a:rPr lang="en-US" altLang="zh-CN" sz="1800" dirty="0" smtClean="0">
                <a:hlinkClick r:id="rId6"/>
              </a:rPr>
              <a:t>github.com/acl-dev/acl/tree/master/app/redis_tools/redis_builder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7"/>
              </a:rPr>
              <a:t>http</a:t>
            </a:r>
            <a:r>
              <a:rPr lang="en-US" altLang="zh-CN" sz="1800" dirty="0">
                <a:hlinkClick r:id="rId7"/>
              </a:rPr>
              <a:t>://</a:t>
            </a:r>
            <a:r>
              <a:rPr lang="en-US" altLang="zh-CN" sz="1800" dirty="0" smtClean="0">
                <a:hlinkClick r:id="rId7"/>
              </a:rPr>
              <a:t>zsxxsz.iteye.com/blog/2293332</a:t>
            </a:r>
            <a:endParaRPr lang="en-US" altLang="zh-CN" sz="1800" dirty="0" smtClean="0"/>
          </a:p>
          <a:p>
            <a:r>
              <a:rPr lang="en-US" altLang="zh-CN" sz="1800" dirty="0">
                <a:hlinkClick r:id="rId8"/>
              </a:rPr>
              <a:t>http://</a:t>
            </a:r>
            <a:r>
              <a:rPr lang="en-US" altLang="zh-CN" sz="1800" dirty="0" smtClean="0">
                <a:hlinkClick r:id="rId8"/>
              </a:rPr>
              <a:t>zsxxsz.iteye.com/blog/2204006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、在线性扩展情况下依然保持高性能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保证一定程度的写安全：</a:t>
            </a:r>
            <a:endParaRPr lang="en-US" altLang="zh-CN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  <a:endParaRPr lang="zh-CN" altLang="en-US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一、字符串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）类型：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二、哈希（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/>
              <a:t>由某个键指定的属性域集合，表现形式如下：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三、列表数组（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四、集合（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五、有序集合（</a:t>
            </a:r>
            <a:r>
              <a:rPr lang="en-US" altLang="zh-CN" sz="1800" dirty="0" err="1" smtClean="0"/>
              <a:t>SortedSet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支持的其它功能操作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 smtClean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 smtClean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三、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 smtClean="0"/>
              <a:t>四、事务（</a:t>
            </a:r>
            <a:r>
              <a:rPr lang="en-US" altLang="zh-CN" sz="1800" dirty="0" smtClean="0"/>
              <a:t>Transaction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五、脚本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script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六、连接对象（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七、服务器（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）维护：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协议是二进制安全的，在</a:t>
            </a:r>
            <a:r>
              <a:rPr lang="zh-CN" altLang="en-US" sz="1800" dirty="0"/>
              <a:t>以下三个目标之间进行折中：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、易于</a:t>
            </a:r>
            <a:r>
              <a:rPr lang="zh-CN" altLang="en-US" sz="1600" dirty="0"/>
              <a:t>实现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高效地被计算机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很容易地被人类读</a:t>
            </a:r>
            <a:r>
              <a:rPr lang="zh-CN" altLang="en-US" sz="1600" dirty="0" smtClean="0"/>
              <a:t>懂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请求协议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响应协议格式</a:t>
            </a:r>
            <a:r>
              <a:rPr lang="en-US" altLang="zh-CN" b="1" dirty="0" smtClean="0"/>
              <a:t>(</a:t>
            </a:r>
            <a:r>
              <a:rPr lang="zh-CN" altLang="en-US" sz="1600" b="1" dirty="0" smtClean="0">
                <a:latin typeface="+mn-ea"/>
              </a:rPr>
              <a:t>根据第一</a:t>
            </a:r>
            <a:r>
              <a:rPr lang="zh-CN" altLang="en-US" sz="1600" b="1" dirty="0">
                <a:latin typeface="+mn-ea"/>
              </a:rPr>
              <a:t>个字节</a:t>
            </a:r>
            <a:r>
              <a:rPr lang="zh-CN" altLang="en-US" sz="1600" b="1" dirty="0" smtClean="0">
                <a:latin typeface="+mn-ea"/>
              </a:rPr>
              <a:t>，确定</a:t>
            </a:r>
            <a:r>
              <a:rPr lang="zh-CN" altLang="en-US" sz="1600" b="1" dirty="0">
                <a:latin typeface="+mn-ea"/>
              </a:rPr>
              <a:t>响应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集群部署方式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、一个主节点可以拥有多个从节点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、主节点提供读写服务，从节点提供数据备份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、所有主从节点之间都是互联互通的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、维护状态的连接个数：</a:t>
            </a:r>
            <a:r>
              <a:rPr lang="en-US" altLang="zh-CN" dirty="0" smtClean="0"/>
              <a:t>n * (n – 1)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、建议集群最大主节点个数：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集群中节点的作用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 smtClean="0"/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、持有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键值对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数据；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、记录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集群的状态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保存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键到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节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点的映射；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、自动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发现其他节点，识别工作不正常的节点，并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在需要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时，在从节点中选举出新的主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节点。</a:t>
            </a:r>
            <a:endParaRPr lang="en-US" altLang="zh-CN" sz="1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 smtClean="0"/>
              <a:t>协议来</a:t>
            </a:r>
            <a:r>
              <a:rPr lang="zh-CN" altLang="en-US" sz="1800" b="1" dirty="0"/>
              <a:t>进行以下工作：</a:t>
            </a: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集群的信息，以此来发现新的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节点；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运作；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、在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分区性（数据分布模型）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 smtClean="0"/>
              <a:t>哈希槽存储方式：</a:t>
            </a:r>
            <a:r>
              <a:rPr lang="zh-CN" altLang="en-US" sz="1600" dirty="0" smtClean="0"/>
              <a:t>键空间被分割为 </a:t>
            </a:r>
            <a:r>
              <a:rPr lang="en-US" altLang="zh-CN" sz="1600" dirty="0" smtClean="0"/>
              <a:t>16384 </a:t>
            </a:r>
            <a:r>
              <a:rPr lang="zh-CN" altLang="en-US" sz="1600" dirty="0" smtClean="0"/>
              <a:t>个槽</a:t>
            </a:r>
            <a:r>
              <a:rPr lang="en-US" altLang="zh-CN" sz="1600" dirty="0" smtClean="0"/>
              <a:t>(slot)</a:t>
            </a:r>
            <a:r>
              <a:rPr lang="zh-CN" altLang="en-US" sz="1600" dirty="0" smtClean="0"/>
              <a:t>（集群理论上最大支持 </a:t>
            </a:r>
            <a:r>
              <a:rPr lang="en-US" altLang="zh-CN" sz="1600" dirty="0" smtClean="0"/>
              <a:t>16384</a:t>
            </a:r>
            <a:r>
              <a:rPr lang="zh-CN" altLang="en-US" sz="1600" dirty="0" smtClean="0"/>
              <a:t>个节点，官方建议最大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个节点），集群中的每个节点在创建时被指定哈希槽区间（每个节点可以有多个不连续的区间，每个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只能归属于一个主节点），所有数据的存储位置由其键值所在的哈希槽决定。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800" b="1" dirty="0" smtClean="0"/>
              <a:t>哈希槽计算公式：</a:t>
            </a:r>
            <a:r>
              <a:rPr lang="en-US" altLang="zh-CN" sz="1600" dirty="0" smtClean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</a:t>
            </a:r>
            <a:r>
              <a:rPr lang="en-US" altLang="zh-CN" sz="1400" dirty="0" smtClean="0"/>
              <a:t>0d0bd116015b6236f2ae6f2dc9e1d213672a35a5,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5962-10922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11423-16383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30011</TotalTime>
  <Words>1972</Words>
  <Application>Microsoft Office PowerPoint</Application>
  <PresentationFormat>全屏显示(4:3)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华文仿宋</vt:lpstr>
      <vt:lpstr>华文宋体</vt:lpstr>
      <vt:lpstr>宋体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zhengshuxin@hotmail.com</cp:lastModifiedBy>
  <cp:revision>568</cp:revision>
  <dcterms:created xsi:type="dcterms:W3CDTF">2014-05-28T10:52:51Z</dcterms:created>
  <dcterms:modified xsi:type="dcterms:W3CDTF">2017-06-18T10:46:03Z</dcterms:modified>
</cp:coreProperties>
</file>