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6" r:id="rId3"/>
    <p:sldId id="287" r:id="rId5"/>
    <p:sldId id="288" r:id="rId6"/>
    <p:sldId id="289" r:id="rId7"/>
    <p:sldId id="290" r:id="rId8"/>
    <p:sldId id="318" r:id="rId9"/>
    <p:sldId id="319" r:id="rId10"/>
    <p:sldId id="320" r:id="rId11"/>
    <p:sldId id="256" r:id="rId12"/>
    <p:sldId id="260" r:id="rId13"/>
    <p:sldId id="275" r:id="rId14"/>
    <p:sldId id="272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296" r:id="rId23"/>
    <p:sldId id="322" r:id="rId24"/>
    <p:sldId id="323" r:id="rId25"/>
    <p:sldId id="324" r:id="rId26"/>
    <p:sldId id="325" r:id="rId27"/>
    <p:sldId id="327" r:id="rId28"/>
    <p:sldId id="2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96" y="-90"/>
      </p:cViewPr>
      <p:guideLst>
        <p:guide orient="horz" pos="2160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1DBB9-DF37-4723-BA14-C428E819150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10BA7-4BD2-4407-A8BB-D134DFE82E4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10BA7-4BD2-4407-A8BB-D134DFE82E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10BA7-4BD2-4407-A8BB-D134DFE82E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10BA7-4BD2-4407-A8BB-D134DFE82E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10BA7-4BD2-4407-A8BB-D134DFE82E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868" y="1323279"/>
            <a:ext cx="10516263" cy="1273534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282872"/>
            <a:ext cx="9144000" cy="59482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Subtitle 3"/>
          <p:cNvSpPr txBox="1"/>
          <p:nvPr userDrawn="1"/>
        </p:nvSpPr>
        <p:spPr>
          <a:xfrm>
            <a:off x="410553" y="950112"/>
            <a:ext cx="2482628" cy="2316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3765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90000"/>
              <a:buFont typeface="Arial" panose="020B0604020202020204" pitchFamily="34" charset="0"/>
              <a:buNone/>
              <a:defRPr sz="1300" b="1" kern="1200" baseline="0">
                <a:gradFill>
                  <a:gsLst>
                    <a:gs pos="0">
                      <a:schemeClr val="bg2"/>
                    </a:gs>
                    <a:gs pos="86000">
                      <a:schemeClr val="bg2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indent="0" algn="ctr" defTabSz="913765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bg2"/>
              </a:buClr>
              <a:buSzPct val="90000"/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3765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bg2"/>
              </a:buClr>
              <a:buSzPct val="90000"/>
              <a:buFont typeface="Segoe UI" panose="020B0502040204020203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3765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3765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BBD46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专注于商业智能</a:t>
            </a: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kumimoji="0" lang="zh-CN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和大数据的垂直社区平台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 descr="C:\Users\ly\Desktop\天善智能VI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32" y="124427"/>
            <a:ext cx="2504049" cy="64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4B4F-F36C-4DA2-AFA9-6F00000B60B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686E-859F-49EA-B4DE-899CF3AECF5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582" y="365125"/>
            <a:ext cx="11305308" cy="660111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80" y="1142133"/>
            <a:ext cx="11305309" cy="515706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050" name="Picture 2" descr="C:\Users\ly\Desktop\易拉宝--上海站 - 2 - 副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955" y="6396149"/>
            <a:ext cx="1512972" cy="39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70C7-01B5-45F1-B7A2-1AA5AC014F2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B06-5A71-48DF-B0C9-D6AD33C2A5F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2FC2-DECA-467A-8680-8ABD3BF86B68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A5C6-871D-449E-AA69-31723425571B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1D97-1E37-4A55-9056-3BCB941DBAB3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DE53-FE30-4587-8960-6F60CB72D57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AE43-8052-4D71-AC61-D54B2C88725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E7F42-991A-42FC-92DB-D6D8F7F3F2E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38758-98FE-436A-9DDB-25BDBA87675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hellobi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hellobi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hellobi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hellobi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750" y="2173868"/>
            <a:ext cx="10720420" cy="897466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数据分析与挖掘实战</a:t>
            </a:r>
            <a:endParaRPr lang="zh-CN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826" y="4312201"/>
            <a:ext cx="9144000" cy="594824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韦玮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143" y="6344850"/>
            <a:ext cx="6938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www.hellobi.com</a:t>
            </a:r>
            <a:endParaRPr 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3898" y="3294605"/>
            <a:ext cx="6493857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函数详解</a:t>
            </a:r>
            <a:endParaRPr lang="zh-CN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天善商业智能和大数据社区</a:t>
            </a:r>
            <a:r>
              <a:rPr lang="en-US" altLang="zh-CN" dirty="0" smtClean="0"/>
              <a:t> Python  </a:t>
            </a:r>
            <a:r>
              <a:rPr lang="zh-CN" altLang="en-US" dirty="0" smtClean="0"/>
              <a:t>讲师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韦玮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天</a:t>
            </a:r>
            <a:r>
              <a:rPr lang="zh-CN" altLang="en-US" dirty="0" smtClean="0"/>
              <a:t>善社区 </a:t>
            </a:r>
            <a:r>
              <a:rPr lang="en-US" altLang="zh-CN" dirty="0" smtClean="0"/>
              <a:t>ID</a:t>
            </a:r>
            <a:r>
              <a:rPr lang="zh-CN" altLang="en-US" dirty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韦玮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www.hellobi.com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学习过程中有任何相关的问题都可以提到技术社区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版块。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本课概要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</a:t>
            </a:r>
            <a:r>
              <a:rPr lang="en-US" altLang="zh-CN" dirty="0"/>
              <a:t>Python</a:t>
            </a:r>
            <a:r>
              <a:rPr lang="zh-CN" altLang="en-US" dirty="0"/>
              <a:t>模块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模块的导入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自定义</a:t>
            </a:r>
            <a:r>
              <a:rPr lang="en-US" altLang="zh-CN" dirty="0"/>
              <a:t>Python</a:t>
            </a:r>
            <a:r>
              <a:rPr lang="zh-CN" altLang="en-US" dirty="0"/>
              <a:t>模块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什么是Python模块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 defTabSz="9144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为了让</a:t>
            </a:r>
            <a:r>
              <a:rPr lang="en-US" altLang="zh-CN" dirty="0"/>
              <a:t>Python</a:t>
            </a:r>
            <a:r>
              <a:rPr lang="zh-CN" altLang="en-US" dirty="0"/>
              <a:t>程序实现起来更方便，我们可以按需求类别将一些常见的功能（函数）组合在一起，形成模块。以后我们要实现这一类功能的时候，直接导入该模块即可。模块里面的函数叫做模块的方法。</a:t>
            </a:r>
            <a:endParaRPr lang="zh-CN" altLang="en-US" dirty="0"/>
          </a:p>
          <a:p>
            <a:pPr marL="0" indent="0" defTabSz="9144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系统中自带的模块在安装目录的</a:t>
            </a:r>
            <a:r>
              <a:rPr lang="en-US" altLang="zh-CN" dirty="0"/>
              <a:t>lib</a:t>
            </a:r>
            <a:r>
              <a:rPr lang="zh-CN" altLang="en-US" dirty="0"/>
              <a:t>目录中，接下来我们看一下。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Python模块的导入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我们可以使用以下两种方式导入模块：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import </a:t>
            </a:r>
            <a:r>
              <a:rPr lang="zh-CN" altLang="en-US" dirty="0"/>
              <a:t>模块名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from … import …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接下来为大家通过实战讲解。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自定义Python模块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除了使用别人的模块，我们也可以自己定义一些模块，自己定义的模块叫做自定义模块。接下来为大家讲解自定义模块的使用。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750" y="2173868"/>
            <a:ext cx="10720420" cy="897466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数据分析与挖掘实战</a:t>
            </a:r>
            <a:endParaRPr lang="zh-CN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826" y="4312201"/>
            <a:ext cx="9144000" cy="594824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韦玮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143" y="6344850"/>
            <a:ext cx="6938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www.hellobi.com</a:t>
            </a:r>
            <a:endParaRPr 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3898" y="3294605"/>
            <a:ext cx="6493857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Python文件操作</a:t>
            </a:r>
            <a:endParaRPr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天善商业智能和大数据社区</a:t>
            </a:r>
            <a:r>
              <a:rPr lang="en-US" altLang="zh-CN" dirty="0" smtClean="0"/>
              <a:t> Python  </a:t>
            </a:r>
            <a:r>
              <a:rPr lang="zh-CN" altLang="en-US" dirty="0" smtClean="0"/>
              <a:t>讲师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韦玮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天</a:t>
            </a:r>
            <a:r>
              <a:rPr lang="zh-CN" altLang="en-US" dirty="0" smtClean="0"/>
              <a:t>善社区 </a:t>
            </a:r>
            <a:r>
              <a:rPr lang="en-US" altLang="zh-CN" dirty="0" smtClean="0"/>
              <a:t>ID</a:t>
            </a:r>
            <a:r>
              <a:rPr lang="zh-CN" altLang="en-US" dirty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韦玮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www.hellobi.com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学习过程中有任何相关的问题都可以提到技术社区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版块。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本课概要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文件操作概述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文件操作实战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文件操作概述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 defTabSz="9144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404040"/>
                </a:solidFill>
                <a:sym typeface="+mn-ea"/>
              </a:rPr>
              <a:t>我们通常会通过手工去打开、文本、写入、读取文件等操作，其实我们也可以使用</a:t>
            </a:r>
            <a:r>
              <a:rPr lang="en-US" altLang="zh-CN" dirty="0">
                <a:solidFill>
                  <a:srgbClr val="404040"/>
                </a:solidFill>
                <a:sym typeface="+mn-ea"/>
              </a:rPr>
              <a:t>Python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程序对文件进行打开、关闭、读取、写入等操作，使用</a:t>
            </a:r>
            <a:r>
              <a:rPr lang="en-US" altLang="zh-CN" dirty="0">
                <a:solidFill>
                  <a:srgbClr val="404040"/>
                </a:solidFill>
                <a:sym typeface="+mn-ea"/>
              </a:rPr>
              <a:t>Python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进行文件操作可以自动对程序进行处理，比如合并多个</a:t>
            </a:r>
            <a:r>
              <a:rPr lang="en-US" altLang="zh-CN" dirty="0">
                <a:solidFill>
                  <a:srgbClr val="404040"/>
                </a:solidFill>
                <a:sym typeface="+mn-ea"/>
              </a:rPr>
              <a:t>Excel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表格文件的内容等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。</a:t>
            </a:r>
            <a:endParaRPr lang="zh-CN" altLang="en-US" dirty="0">
              <a:solidFill>
                <a:srgbClr val="40404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文件操作实战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040"/>
                </a:solidFill>
                <a:sym typeface="+mn-ea"/>
              </a:rPr>
              <a:t>接下来为大家通过实战讲解文件的操作。</a:t>
            </a:r>
            <a:endParaRPr lang="zh-CN" altLang="en-US" dirty="0">
              <a:solidFill>
                <a:srgbClr val="40404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天善商业智能和大数据社区</a:t>
            </a:r>
            <a:r>
              <a:rPr lang="en-US" altLang="zh-CN" dirty="0" smtClean="0"/>
              <a:t> Python  </a:t>
            </a:r>
            <a:r>
              <a:rPr lang="zh-CN" altLang="en-US" dirty="0" smtClean="0"/>
              <a:t>讲师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韦玮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天</a:t>
            </a:r>
            <a:r>
              <a:rPr lang="zh-CN" altLang="en-US" dirty="0" smtClean="0"/>
              <a:t>善社区 </a:t>
            </a:r>
            <a:r>
              <a:rPr lang="en-US" altLang="zh-CN" dirty="0" smtClean="0"/>
              <a:t>ID</a:t>
            </a:r>
            <a:r>
              <a:rPr lang="zh-CN" altLang="en-US" dirty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韦玮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www.hellobi.com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学习过程中有任何相关的问题都可以提到技术社区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版块。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750" y="2173868"/>
            <a:ext cx="10720420" cy="897466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数据分析与挖掘实战</a:t>
            </a:r>
            <a:endParaRPr lang="zh-CN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826" y="4312201"/>
            <a:ext cx="9144000" cy="594824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韦玮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143" y="6344850"/>
            <a:ext cx="6938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www.hellobi.com</a:t>
            </a:r>
            <a:endParaRPr 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3898" y="3294605"/>
            <a:ext cx="6493857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天善商业智能和大数据社区</a:t>
            </a:r>
            <a:r>
              <a:rPr lang="en-US" altLang="zh-CN" dirty="0" smtClean="0"/>
              <a:t> Python  </a:t>
            </a:r>
            <a:r>
              <a:rPr lang="zh-CN" altLang="en-US" dirty="0" smtClean="0"/>
              <a:t>讲师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韦玮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天</a:t>
            </a:r>
            <a:r>
              <a:rPr lang="zh-CN" altLang="en-US" dirty="0" smtClean="0"/>
              <a:t>善社区 </a:t>
            </a:r>
            <a:r>
              <a:rPr lang="en-US" altLang="zh-CN" dirty="0" smtClean="0"/>
              <a:t>ID</a:t>
            </a:r>
            <a:r>
              <a:rPr lang="zh-CN" altLang="en-US" dirty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韦玮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www.hellobi.com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学习过程中有任何相关的问题都可以提到技术社区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版块。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本课概要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异常处理概述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异常处理实战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异常处理概述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 defTabSz="9144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404040"/>
                </a:solidFill>
                <a:sym typeface="+mn-ea"/>
              </a:rPr>
              <a:t>Python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程序在执行的时候，经常会遇到异常，如果中间异常不处理，经常会导致程序崩溃。比如后面我们写爬虫的时候，如果不进行异常处理，很可能虫爬了一半，直接崩溃了。</a:t>
            </a:r>
            <a:endParaRPr lang="zh-CN" altLang="en-US" dirty="0">
              <a:solidFill>
                <a:srgbClr val="40404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异常处理实战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040"/>
                </a:solidFill>
                <a:sym typeface="+mn-ea"/>
              </a:rPr>
              <a:t>接下来我们为大家通过实战讲解异常处理。</a:t>
            </a:r>
            <a:endParaRPr lang="zh-CN" altLang="en-US" dirty="0">
              <a:solidFill>
                <a:srgbClr val="40404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040"/>
                </a:solidFill>
                <a:sym typeface="+mn-ea"/>
              </a:rPr>
              <a:t>将多个</a:t>
            </a:r>
            <a:r>
              <a:rPr lang="en-US" altLang="zh-CN" dirty="0">
                <a:solidFill>
                  <a:srgbClr val="404040"/>
                </a:solidFill>
                <a:sym typeface="+mn-ea"/>
              </a:rPr>
              <a:t>Excel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表格里面的内容合并到一个文件中。</a:t>
            </a:r>
            <a:endParaRPr lang="zh-CN" altLang="en-US" dirty="0">
              <a:solidFill>
                <a:srgbClr val="40404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040"/>
                </a:solidFill>
                <a:sym typeface="+mn-ea"/>
              </a:rPr>
              <a:t>此次作业发送到：</a:t>
            </a:r>
            <a:r>
              <a:rPr lang="en-US" altLang="zh-CN" dirty="0">
                <a:solidFill>
                  <a:srgbClr val="404040"/>
                </a:solidFill>
                <a:sym typeface="+mn-ea"/>
              </a:rPr>
              <a:t>ceo@iqianyue.com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，不用发博文，下次课开始会有专门的作业系统。</a:t>
            </a:r>
            <a:endParaRPr lang="zh-CN" altLang="en-US" dirty="0">
              <a:solidFill>
                <a:srgbClr val="40404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040"/>
                </a:solidFill>
                <a:sym typeface="+mn-ea"/>
              </a:rPr>
              <a:t>参考答案获取可以通过</a:t>
            </a:r>
            <a:r>
              <a:rPr lang="en-US" altLang="zh-CN" dirty="0">
                <a:solidFill>
                  <a:srgbClr val="404040"/>
                </a:solidFill>
                <a:sym typeface="+mn-ea"/>
              </a:rPr>
              <a:t>QQ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公众号</a:t>
            </a:r>
            <a:r>
              <a:rPr lang="en-US" altLang="zh-CN" dirty="0">
                <a:solidFill>
                  <a:srgbClr val="404040"/>
                </a:solidFill>
                <a:sym typeface="+mn-ea"/>
              </a:rPr>
              <a:t>a67899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（或扫描下方二维码）回复</a:t>
            </a:r>
            <a:r>
              <a:rPr lang="en-US" altLang="zh-CN" dirty="0">
                <a:solidFill>
                  <a:srgbClr val="404040"/>
                </a:solidFill>
                <a:sym typeface="+mn-ea"/>
              </a:rPr>
              <a:t>“Python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数据分析第</a:t>
            </a:r>
            <a:r>
              <a:rPr lang="en-US" altLang="zh-CN" dirty="0">
                <a:solidFill>
                  <a:srgbClr val="404040"/>
                </a:solidFill>
                <a:sym typeface="+mn-ea"/>
              </a:rPr>
              <a:t>2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次作业</a:t>
            </a:r>
            <a:r>
              <a:rPr lang="en-US" altLang="zh-CN" dirty="0">
                <a:solidFill>
                  <a:srgbClr val="404040"/>
                </a:solidFill>
                <a:sym typeface="+mn-ea"/>
              </a:rPr>
              <a:t>”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获取，在课程发布后第二天公布。</a:t>
            </a:r>
            <a:endParaRPr lang="zh-CN" altLang="en-US" dirty="0">
              <a:solidFill>
                <a:srgbClr val="40404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40404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404040"/>
              </a:solidFill>
              <a:sym typeface="+mn-ea"/>
            </a:endParaRPr>
          </a:p>
        </p:txBody>
      </p:sp>
      <p:pic>
        <p:nvPicPr>
          <p:cNvPr id="5" name="图片 4" descr="qq公众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530" y="4552315"/>
            <a:ext cx="1710690" cy="1746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582" y="360453"/>
            <a:ext cx="11305308" cy="6601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更多商业智能</a:t>
            </a:r>
            <a:r>
              <a:rPr lang="en-US" altLang="zh-CN" dirty="0" smtClean="0"/>
              <a:t>BI</a:t>
            </a:r>
            <a:r>
              <a:rPr lang="zh-CN" altLang="en-US" dirty="0" smtClean="0"/>
              <a:t>和大数据精品</a:t>
            </a:r>
            <a:r>
              <a:rPr lang="zh-CN" altLang="en-US" dirty="0"/>
              <a:t>视频尽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 www.hellobi.com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55058" y="3987335"/>
            <a:ext cx="1377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39404" y="4103604"/>
            <a:ext cx="1014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093175" y="4654797"/>
            <a:ext cx="1647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u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BIWORK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73666" y="5643815"/>
            <a:ext cx="1620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u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贝克汉姆</a:t>
            </a:r>
            <a:endParaRPr lang="en-US" sz="28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78985" y="5909193"/>
            <a:ext cx="974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曹浩</a:t>
            </a:r>
            <a:endParaRPr lang="en-US" sz="28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60657" y="5153638"/>
            <a:ext cx="1631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BAO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胖子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50323" y="1149887"/>
            <a:ext cx="2207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sz="2400" u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、商业智能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55682" y="2024168"/>
            <a:ext cx="19228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u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720828" y="2450297"/>
            <a:ext cx="1400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57899" y="2513602"/>
            <a:ext cx="1103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55682" y="2898704"/>
            <a:ext cx="1465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892227" y="1576666"/>
            <a:ext cx="1228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460663" y="3565526"/>
            <a:ext cx="17290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QLIKVIEW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755058" y="3248828"/>
            <a:ext cx="1365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Tableau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62" y="1301466"/>
            <a:ext cx="2940811" cy="16542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28" y="1300561"/>
            <a:ext cx="2944000" cy="165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38" y="1299542"/>
            <a:ext cx="2944000" cy="1656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26" y="3006986"/>
            <a:ext cx="2944000" cy="1656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40" y="3002874"/>
            <a:ext cx="2944000" cy="1656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698" y="3002874"/>
            <a:ext cx="2941579" cy="1656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4" y="4705537"/>
            <a:ext cx="2944000" cy="1656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101" y="4713720"/>
            <a:ext cx="2944000" cy="16560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86" y="4707121"/>
            <a:ext cx="2944000" cy="1656000"/>
          </a:xfrm>
          <a:prstGeom prst="rect">
            <a:avLst/>
          </a:prstGeom>
        </p:spPr>
      </p:pic>
      <p:sp>
        <p:nvSpPr>
          <p:cNvPr id="31" name="Rectangle 25"/>
          <p:cNvSpPr/>
          <p:nvPr/>
        </p:nvSpPr>
        <p:spPr>
          <a:xfrm>
            <a:off x="9460663" y="1611552"/>
            <a:ext cx="1431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u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数据挖掘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4"/>
          <p:cNvSpPr/>
          <p:nvPr/>
        </p:nvSpPr>
        <p:spPr>
          <a:xfrm>
            <a:off x="10917087" y="5166910"/>
            <a:ext cx="1203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seng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本课概要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课前说明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认识</a:t>
            </a:r>
            <a:r>
              <a:rPr lang="en-US" altLang="zh-CN" dirty="0"/>
              <a:t>Python</a:t>
            </a:r>
            <a:r>
              <a:rPr lang="zh-CN" altLang="en-US" dirty="0"/>
              <a:t>函数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局部变量与全局变量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函数参数使用详解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函数使用实战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课前说明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pPr marL="0" indent="0" defTabSz="9144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1</a:t>
            </a:r>
            <a:r>
              <a:rPr lang="zh-CN" altLang="en-US" dirty="0"/>
              <a:t>、作业提交方式与奖励：目前发送邮件至</a:t>
            </a:r>
            <a:r>
              <a:rPr lang="en-US" altLang="zh-CN" dirty="0"/>
              <a:t>ceo@iqianyue.com</a:t>
            </a:r>
            <a:r>
              <a:rPr lang="zh-CN" altLang="en-US" dirty="0"/>
              <a:t>，下次课开始会有专门的作业提交系统，不用发博文，最终会求平均分，前十名的朋友至少可以获得老师亲笔签名的书籍一本（</a:t>
            </a:r>
            <a:r>
              <a:rPr lang="en-US" altLang="zh-CN" dirty="0"/>
              <a:t>1</a:t>
            </a:r>
            <a:r>
              <a:rPr lang="zh-CN" altLang="en-US" dirty="0"/>
              <a:t>月左右出版</a:t>
            </a:r>
            <a:r>
              <a:rPr lang="zh-CN" altLang="en-US" dirty="0"/>
              <a:t>）。</a:t>
            </a:r>
            <a:endParaRPr lang="zh-CN" altLang="en-US" dirty="0"/>
          </a:p>
          <a:p>
            <a:pPr marL="0" indent="0" defTabSz="9144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2</a:t>
            </a:r>
            <a:r>
              <a:rPr lang="zh-CN" altLang="en-US" dirty="0"/>
              <a:t>、课堂笔记可以咱们学员之间共享，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但不要发成博文或者公开</a:t>
            </a:r>
            <a:r>
              <a:rPr lang="zh-CN" altLang="en-US" dirty="0"/>
              <a:t>，如要公开，必须加上来源</a:t>
            </a:r>
            <a:r>
              <a:rPr lang="en-US" altLang="zh-CN" dirty="0"/>
              <a:t>“</a:t>
            </a:r>
            <a:r>
              <a:rPr lang="zh-CN" altLang="en-US" dirty="0"/>
              <a:t>韦玮老师课堂笔记</a:t>
            </a:r>
            <a:r>
              <a:rPr lang="en-US" altLang="zh-CN" dirty="0"/>
              <a:t>”</a:t>
            </a:r>
            <a:r>
              <a:rPr lang="zh-CN" altLang="en-US" dirty="0"/>
              <a:t>。因为：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目前国内很多网站版权意识太差</a:t>
            </a:r>
            <a:r>
              <a:rPr lang="zh-CN" altLang="en-US" dirty="0"/>
              <a:t>，咱们公布出去之后，很多网站直接采用爬虫自动采集，并且作者会成为别人，这些代码都是老师辛苦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原创</a:t>
            </a:r>
            <a:r>
              <a:rPr lang="zh-CN" altLang="en-US" dirty="0"/>
              <a:t>的，而书籍的出版时间会比课程延后，到时书籍中原创的代码却被当成盗版就不好了，并且到时实在要打官司，各位也比较麻烦，所以为了避免这种麻烦事，请各位配合。否则发现我课程就只能尽量少写代码了，那么这样课程质量必然下降，不希望这么做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认识Python函数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dirty="0"/>
              <a:t>函数的本质就是功能的封装。使用函数可以大大提高编程的效率与程序的可读性。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局部变量与全局变量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040"/>
                </a:solidFill>
                <a:sym typeface="+mn-ea"/>
              </a:rPr>
              <a:t>变量是有生效范围的，这个生效范围我们称为作用域。作用域从变量出现开始到程序的最末的变量叫做全局变量，作用域只在局部的变量叫做局部变量。</a:t>
            </a:r>
            <a:endParaRPr lang="zh-CN" altLang="en-US" dirty="0">
              <a:solidFill>
                <a:srgbClr val="40404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接下来为大家通过实战讲解局部变量与全局变量。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函数参数使用详解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在函数中，如果需要让函数与外界有数据的传递，我们则需要使用参数。参数分为形参和实参，一般来说，在函数定义时使用的参数是形参，在函数调用时使用的参数叫做实参。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接下来为大家通过实战讲解。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函数使用实战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接下来为大家通过实战讲解函数的定义与调用，以及文档字符串。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750" y="2173868"/>
            <a:ext cx="10720420" cy="897466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数据分析与挖掘实战</a:t>
            </a:r>
            <a:endParaRPr lang="zh-CN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826" y="4312201"/>
            <a:ext cx="9144000" cy="594824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韦玮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143" y="6344850"/>
            <a:ext cx="6938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www.hellobi.com</a:t>
            </a:r>
            <a:endParaRPr 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3898" y="3294605"/>
            <a:ext cx="6493857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Python模块</a:t>
            </a:r>
            <a:endParaRPr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2075</Words>
  <Application>WPS 演示</Application>
  <PresentationFormat>自定义</PresentationFormat>
  <Paragraphs>184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Segoe UI Semibold</vt:lpstr>
      <vt:lpstr>Segoe UI</vt:lpstr>
      <vt:lpstr>Calibri Light</vt:lpstr>
      <vt:lpstr>Calibri</vt:lpstr>
      <vt:lpstr>Office Theme</vt:lpstr>
      <vt:lpstr>Python数据分析与挖掘实战</vt:lpstr>
      <vt:lpstr>自我介绍</vt:lpstr>
      <vt:lpstr>本课概要</vt:lpstr>
      <vt:lpstr>课程目标</vt:lpstr>
      <vt:lpstr>课程大纲详细介绍</vt:lpstr>
      <vt:lpstr>课程大纲详细介绍</vt:lpstr>
      <vt:lpstr>课程大纲详细介绍</vt:lpstr>
      <vt:lpstr>课程大纲详细介绍</vt:lpstr>
      <vt:lpstr>Python数据分析与挖掘实战</vt:lpstr>
      <vt:lpstr>自我介绍</vt:lpstr>
      <vt:lpstr>本课概要</vt:lpstr>
      <vt:lpstr>Python简介</vt:lpstr>
      <vt:lpstr>Python能做什么</vt:lpstr>
      <vt:lpstr>Python的安装（详细）</vt:lpstr>
      <vt:lpstr>Python数据分析与挖掘实战</vt:lpstr>
      <vt:lpstr>自我介绍</vt:lpstr>
      <vt:lpstr>本课概要</vt:lpstr>
      <vt:lpstr>输出</vt:lpstr>
      <vt:lpstr>注释</vt:lpstr>
      <vt:lpstr>Python数据分析与挖掘实战</vt:lpstr>
      <vt:lpstr>自我介绍</vt:lpstr>
      <vt:lpstr>本课概要</vt:lpstr>
      <vt:lpstr>异常处理概述</vt:lpstr>
      <vt:lpstr>异常处理实战</vt:lpstr>
      <vt:lpstr>异常处理实战</vt:lpstr>
      <vt:lpstr>更多商业智能BI和大数据精品视频尽在  www.hellobi.com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410</cp:revision>
  <dcterms:created xsi:type="dcterms:W3CDTF">2014-07-25T06:10:00Z</dcterms:created>
  <dcterms:modified xsi:type="dcterms:W3CDTF">2016-10-23T11:06:55Z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