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9.jpg" ContentType="image/jpe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2" r:id="rId6"/>
    <p:sldId id="266" r:id="rId7"/>
    <p:sldId id="295" r:id="rId8"/>
    <p:sldId id="293" r:id="rId9"/>
    <p:sldId id="283" r:id="rId10"/>
    <p:sldId id="264" r:id="rId11"/>
    <p:sldId id="297" r:id="rId12"/>
    <p:sldId id="298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2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048" r="1954" b="1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Disease prediction model : diabetes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16" y="1539002"/>
            <a:ext cx="3213938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Placeholder 22" descr="A syringe and pills with a word diabetes&#10;&#10;Description automatically generated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966" r="13968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31" y="693089"/>
            <a:ext cx="9985512" cy="711642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55035" y="2230264"/>
            <a:ext cx="9481929" cy="35108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Purpose Of The Model:  The goal of the model is to predict the presence of diabetes in patients based on diagnostic measurements.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In Machine Learning: A diabetes prediction model facilitates early diagnosis, enabling preventative healthcare and improved management for at-risk individuals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1A84C-9206-D1AF-8E55-29478AEF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09" y="639098"/>
            <a:ext cx="7183597" cy="40642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for the diabetes prediction model was obtained from Kaggle, enabling early detection and improved management of diabetes risks.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Features description: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Pregnancies: number of times pregnant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Glucose: plasma glucose concentration over 2 hours in an oral glucose tolerance test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Bloodpressure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diastolic blood pressure (mm hg)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Skinthickness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triceps skin fold thickness (mm)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Insulin: 2-hour serum insulin (mu U/ml)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BMI: body mass index (weight in kg/(height in m)^2)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Diabetespedigreefunction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diabetes pedigree function (a function which scores likelihood of diabetes based on family history)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Age: age (years)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Outcome: class variable (0 or 1) where 1 indicates diabetes and 0 indicates no diabetes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6D3E64-08ED-CF59-725A-1172D266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48" y="4735032"/>
            <a:ext cx="6826941" cy="16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44AC564-6A07-A90A-B027-67CD2423BB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618" b="10618"/>
          <a:stretch/>
        </p:blipFill>
        <p:spPr>
          <a:xfrm>
            <a:off x="-2512" y="0"/>
            <a:ext cx="12191999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59" y="4734741"/>
            <a:ext cx="10905059" cy="774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02" y="810800"/>
            <a:ext cx="10902016" cy="31621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lr>
                <a:schemeClr val="bg1"/>
              </a:buClr>
              <a:buSzPct val="98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Handling Missing Values: Replacing zeroes (where they are biologically implausible) in features like glucose, </a:t>
            </a:r>
            <a:r>
              <a:rPr lang="en-US" sz="2000" dirty="0" err="1">
                <a:solidFill>
                  <a:schemeClr val="bg1"/>
                </a:solidFill>
              </a:rPr>
              <a:t>bloodpressure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skinthickness</a:t>
            </a:r>
            <a:r>
              <a:rPr lang="en-US" sz="2000" dirty="0">
                <a:solidFill>
                  <a:schemeClr val="bg1"/>
                </a:solidFill>
              </a:rPr>
              <a:t>, insulin, and BMI with appropriate statistics (mean/median) of each column.</a:t>
            </a:r>
          </a:p>
          <a:p>
            <a:pPr marL="342900" indent="-342900">
              <a:buClr>
                <a:schemeClr val="bg1"/>
              </a:buClr>
              <a:buSzPct val="98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SzPct val="98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Data Scaling: Scaling the data to normalize the feature magnitude for effective model performance.</a:t>
            </a:r>
          </a:p>
          <a:p>
            <a:pPr marL="342900" indent="-342900">
              <a:buClr>
                <a:schemeClr val="bg1"/>
              </a:buClr>
              <a:buSzPct val="98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SzPct val="98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Data Splitting: Splitting the data into 80% training and 20% testing sets to evaluate the model's performance.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7" y="3153007"/>
            <a:ext cx="3729789" cy="3440485"/>
          </a:xfrm>
        </p:spPr>
        <p:txBody>
          <a:bodyPr/>
          <a:lstStyle/>
          <a:p>
            <a:r>
              <a:rPr lang="en-US" sz="3600" dirty="0"/>
              <a:t>EXPLORATORY DATA ANALYSIS (EDA)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95606" y="3051536"/>
            <a:ext cx="7418813" cy="34404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Matrix: Examine the relationships between different features to understand their influence on diabetes outcome.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Receiver Operating Characteristic (ROC) Curve: Evaluate a classifier's performance by plotting true positive rate against false positive rate.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Matrix: Quantify the accuracy of a classification model by comparing predicted and actual labels.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7D6C7F-8B22-9ED4-5303-EA5FBD921A8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3443" r="3443"/>
          <a:stretch/>
        </p:blipFill>
        <p:spPr>
          <a:xfrm>
            <a:off x="914400" y="847540"/>
            <a:ext cx="10363199" cy="2406938"/>
          </a:xfrm>
        </p:spPr>
      </p:pic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6690"/>
            <a:ext cx="9144000" cy="734961"/>
          </a:xfrm>
          <a:noFill/>
        </p:spPr>
        <p:txBody>
          <a:bodyPr/>
          <a:lstStyle/>
          <a:p>
            <a:r>
              <a:rPr lang="en-US" sz="3600" dirty="0"/>
              <a:t>ALGORITHM USED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407"/>
            <a:ext cx="9308951" cy="4067663"/>
          </a:xfrm>
          <a:noFill/>
        </p:spPr>
        <p:txBody>
          <a:bodyPr anchor="t"/>
          <a:lstStyle/>
          <a:p>
            <a:pPr algn="l"/>
            <a:r>
              <a:rPr lang="en-US" b="1" dirty="0"/>
              <a:t>K – Nearest Neighbors (KNN) </a:t>
            </a:r>
            <a:r>
              <a:rPr lang="en-US" dirty="0"/>
              <a:t>was chosen for the Diabetes Prediction Model due to its efficacy in capturing intricate patterns in physiological data relationships.</a:t>
            </a:r>
          </a:p>
          <a:p>
            <a:pPr algn="l"/>
            <a:endParaRPr lang="en-US" dirty="0"/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dirty="0"/>
              <a:t>Simplicity and Intuitiveness: </a:t>
            </a:r>
            <a:r>
              <a:rPr lang="en-US" dirty="0"/>
              <a:t>KNN is simple and intuitive, making it a practical choice for initial baseline models.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dirty="0"/>
              <a:t>Non-Linear Boundaries: </a:t>
            </a:r>
            <a:r>
              <a:rPr lang="en-US" dirty="0"/>
              <a:t>Handles non-linear decision boundaries effectively, accommodating complex relationships between variables.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dirty="0"/>
              <a:t>No Assumption About Data: </a:t>
            </a:r>
            <a:r>
              <a:rPr lang="en-US" dirty="0"/>
              <a:t>Assumes no specific data distribution, increasing its versatility in real-world applications.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dirty="0"/>
              <a:t>Effectiveness with Small Datasets: </a:t>
            </a:r>
            <a:r>
              <a:rPr lang="en-US" dirty="0"/>
              <a:t>Performs well with smaller datasets where more complex models might not be necessary.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195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ositive and negative rate&#10;&#10;Description automatically generated">
            <a:extLst>
              <a:ext uri="{FF2B5EF4-FFF2-40B4-BE49-F238E27FC236}">
                <a16:creationId xmlns:a16="http://schemas.microsoft.com/office/drawing/2014/main" id="{93693ADF-AFEE-EF87-2146-0B2F67DE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0" b="25888"/>
          <a:stretch/>
        </p:blipFill>
        <p:spPr>
          <a:xfrm>
            <a:off x="737036" y="3581203"/>
            <a:ext cx="3217333" cy="235450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003264-E4F7-EFF9-7D2A-3F4EA8096C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" b="4717"/>
          <a:stretch/>
        </p:blipFill>
        <p:spPr>
          <a:xfrm>
            <a:off x="731680" y="453643"/>
            <a:ext cx="3217333" cy="270242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578599"/>
            <a:ext cx="6400367" cy="131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7529" y="1915081"/>
            <a:ext cx="6397545" cy="4061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Test Accuracy: Indicates approximately 77.27% correctness in diabetes status predictions on test data.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Confusion Matrix: Evaluates true and false positives and negatives, crucial for diagnostic accuracy.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ROC Curve: Assesses model performance across various classification thresholds, optimizing sensitivity and specificity.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Correlation Matrix: Reveals feature relationships, guiding feature importance and model interpretation for diabetes.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25B1-0FB4-F751-900B-E8099A55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580913"/>
            <a:ext cx="11267440" cy="747796"/>
          </a:xfrm>
        </p:spPr>
        <p:txBody>
          <a:bodyPr>
            <a:normAutofit/>
          </a:bodyPr>
          <a:lstStyle/>
          <a:p>
            <a:r>
              <a:rPr lang="en-US" sz="3600" dirty="0"/>
              <a:t>Correlation matrix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DE9A-615B-17BA-F462-F3B71411F7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279" y="1490074"/>
            <a:ext cx="6112691" cy="51523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Glucose and Outcome (0.47): Strong correlation shows high glucose levels increase diabetes likelihood significantly.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BMI and Outcome (0.29): Moderate correlation identifies obesity as a notable diabetes risk factor.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Age and Outcome (0.24): Older age correlates moderately with increased diabetes risk.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Insulin and </a:t>
            </a:r>
            <a:r>
              <a:rPr lang="en-US" dirty="0" err="1"/>
              <a:t>SkinThickness</a:t>
            </a:r>
            <a:r>
              <a:rPr lang="en-US" dirty="0"/>
              <a:t> (0.44): Reflects physiological link between insulin resistance and body fat.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Pregnancies and Age (0.54): Strong correlation suggests more pregnancies occur with increasing 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correlation matrix effectively highlights key relationships, guiding feature selection and enhancing predictive accuracy for the diabetes outcome model.</a:t>
            </a:r>
          </a:p>
        </p:txBody>
      </p:sp>
      <p:pic>
        <p:nvPicPr>
          <p:cNvPr id="6" name="Picture 5" descr="A screenshot of a data chart&#10;&#10;Description automatically generated">
            <a:extLst>
              <a:ext uri="{FF2B5EF4-FFF2-40B4-BE49-F238E27FC236}">
                <a16:creationId xmlns:a16="http://schemas.microsoft.com/office/drawing/2014/main" id="{6E0C2D79-7202-C85C-3CE6-C025B02D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13" y="1745637"/>
            <a:ext cx="5045207" cy="45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830-16F4-FAD8-1AC2-611EE608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5337"/>
            <a:ext cx="11029616" cy="821844"/>
          </a:xfrm>
        </p:spPr>
        <p:txBody>
          <a:bodyPr>
            <a:normAutofit/>
          </a:bodyPr>
          <a:lstStyle/>
          <a:p>
            <a:r>
              <a:rPr lang="en-US" sz="3600" dirty="0"/>
              <a:t>ROC CURVE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C6CA-24E7-8F67-B15C-8B0493B9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9" y="1524000"/>
            <a:ext cx="6863379" cy="4984376"/>
          </a:xfrm>
        </p:spPr>
        <p:txBody>
          <a:bodyPr/>
          <a:lstStyle/>
          <a:p>
            <a:r>
              <a:rPr lang="en-US" dirty="0"/>
              <a:t>Area Under Curve (AUC) 0.82: Indicates good model performance, reliably distinguishing between classes.</a:t>
            </a:r>
          </a:p>
          <a:p>
            <a:r>
              <a:rPr lang="en-US" dirty="0"/>
              <a:t>Curve Above Baseline: The ROC curve significantly above the diagonal suggests better than random predictions.</a:t>
            </a:r>
          </a:p>
          <a:p>
            <a:r>
              <a:rPr lang="en-US" dirty="0"/>
              <a:t>Initial Steep Rise: Rapid increase at lower false positive rates implies high sensitivity.</a:t>
            </a:r>
          </a:p>
          <a:p>
            <a:r>
              <a:rPr lang="en-US" dirty="0"/>
              <a:t>Plateau Toward Top-Right: Suggests a threshold beyond which gains in true positive rate diminish. </a:t>
            </a:r>
          </a:p>
          <a:p>
            <a:r>
              <a:rPr lang="en-US" dirty="0"/>
              <a:t>Decision Threshold Tuning: Potential for fine-tuning decision thresholds to optimize balance between sensitivity and specificity.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ROC curve with an AUC of 0.82 demonstrates robust model performance in distinguishing between diabetic and non-diabetic patients effectively.</a:t>
            </a:r>
          </a:p>
        </p:txBody>
      </p:sp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79D3EAC-2D36-E0D7-8B4D-14AD1230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47" y="1883903"/>
            <a:ext cx="4550188" cy="39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9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{D5110742-05A4-416B-91C8-51C84CA22A01}tf45205285_win32</Template>
  <TotalTime>109</TotalTime>
  <Words>717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Wingdings</vt:lpstr>
      <vt:lpstr>Wingdings 2</vt:lpstr>
      <vt:lpstr>DividendVTI</vt:lpstr>
      <vt:lpstr>Disease prediction model : diabetes</vt:lpstr>
      <vt:lpstr>ABOUT THE MODEL</vt:lpstr>
      <vt:lpstr>Dataset used</vt:lpstr>
      <vt:lpstr>Data preprocessing</vt:lpstr>
      <vt:lpstr>EXPLORATORY DATA ANALYSIS (EDA)</vt:lpstr>
      <vt:lpstr>ALGORITHM USED</vt:lpstr>
      <vt:lpstr>Model Performance</vt:lpstr>
      <vt:lpstr>Correlation matrix INTERPRETATION</vt:lpstr>
      <vt:lpstr>ROC CURVE INTERPRETATION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</dc:creator>
  <cp:lastModifiedBy>Simran</cp:lastModifiedBy>
  <cp:revision>4</cp:revision>
  <dcterms:created xsi:type="dcterms:W3CDTF">2024-09-29T19:46:31Z</dcterms:created>
  <dcterms:modified xsi:type="dcterms:W3CDTF">2024-09-30T17:35:02Z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