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3" r:id="rId6"/>
    <p:sldId id="280" r:id="rId7"/>
    <p:sldId id="314" r:id="rId8"/>
    <p:sldId id="300" r:id="rId9"/>
    <p:sldId id="315" r:id="rId10"/>
    <p:sldId id="306" r:id="rId11"/>
    <p:sldId id="308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5034" autoAdjust="0"/>
  </p:normalViewPr>
  <p:slideViewPr>
    <p:cSldViewPr>
      <p:cViewPr varScale="1">
        <p:scale>
          <a:sx n="82" d="100"/>
          <a:sy n="82" d="100"/>
        </p:scale>
        <p:origin x="490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9/30/2024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.svg"/><Relationship Id="rId5" Type="http://schemas.openxmlformats.org/officeDocument/2006/relationships/image" Target="../media/image8.sv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077200" y="3124200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2661097"/>
            <a:ext cx="5864382" cy="2275238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Aharoni" panose="02010803020104030203" pitchFamily="2" charset="-79"/>
                <a:cs typeface="Aharoni" panose="02010803020104030203" pitchFamily="2" charset="-79"/>
              </a:rPr>
              <a:t>Sales prediction model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ED2-B2CE-0072-0BF0-40EBCCC1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7" y="105146"/>
            <a:ext cx="10805160" cy="783369"/>
          </a:xfrm>
        </p:spPr>
        <p:txBody>
          <a:bodyPr>
            <a:normAutofit/>
          </a:bodyPr>
          <a:lstStyle/>
          <a:p>
            <a:r>
              <a:rPr lang="en-US" sz="4400" dirty="0"/>
              <a:t>Plot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A728-39C2-784D-F78B-C994154DE9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396" y="3581400"/>
            <a:ext cx="5421630" cy="2897493"/>
          </a:xfrm>
        </p:spPr>
        <p:txBody>
          <a:bodyPr>
            <a:normAutofit/>
          </a:bodyPr>
          <a:lstStyle/>
          <a:p>
            <a:r>
              <a:rPr lang="en-US" sz="1900" dirty="0"/>
              <a:t>Department Dominance: 'Dept' is the top predictor of sales, reflecting product and preference impacts.</a:t>
            </a:r>
          </a:p>
          <a:p>
            <a:r>
              <a:rPr lang="en-US" sz="1900" dirty="0"/>
              <a:t>Store Significance: Store location and demographics notably influence sales, showing significant importance.</a:t>
            </a:r>
          </a:p>
          <a:p>
            <a:r>
              <a:rPr lang="en-US" sz="1900" dirty="0"/>
              <a:t>Temporal Features Less Critical: Time-related features like week and month show minimal impact on sales.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84BF-F89D-3DA2-D342-55397D014F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578" y="1051092"/>
            <a:ext cx="5421630" cy="424732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80491B-80FD-E53A-D64C-9F551DAC1D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90481" y="3581400"/>
            <a:ext cx="5294627" cy="2743200"/>
          </a:xfrm>
        </p:spPr>
        <p:txBody>
          <a:bodyPr>
            <a:normAutofit/>
          </a:bodyPr>
          <a:lstStyle/>
          <a:p>
            <a:r>
              <a:rPr lang="en-US" sz="1900" dirty="0"/>
              <a:t>Central Error Concentration: Most prediction errors cluster around zero, indicating accurate model predictions.</a:t>
            </a:r>
          </a:p>
          <a:p>
            <a:r>
              <a:rPr lang="en-US" sz="1900" dirty="0"/>
              <a:t>Small Error Frequency: Few large errors, with most data showing minimal prediction discrepancy.</a:t>
            </a:r>
          </a:p>
          <a:p>
            <a:r>
              <a:rPr lang="en-US" sz="1900" dirty="0"/>
              <a:t>Symmetric Error Distribution: Error distribution appears symmetric, suggesting unbiased model performance.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E0CE7-2B25-11E4-A4D4-2722C5554B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42788" y="1051092"/>
            <a:ext cx="5421630" cy="424732"/>
          </a:xfrm>
        </p:spPr>
        <p:txBody>
          <a:bodyPr/>
          <a:lstStyle/>
          <a:p>
            <a:r>
              <a:rPr lang="en-US" dirty="0"/>
              <a:t>Distribution Of Predicted Errors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8A06363-B3CB-A705-8E71-964F4A5EAE7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336" b="336"/>
          <a:stretch/>
        </p:blipFill>
        <p:spPr>
          <a:xfrm>
            <a:off x="1327783" y="1629746"/>
            <a:ext cx="3200399" cy="1910637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159D002-E182-A147-1B34-9D1C7336085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95" r="595"/>
          <a:stretch/>
        </p:blipFill>
        <p:spPr>
          <a:xfrm>
            <a:off x="7663819" y="1518362"/>
            <a:ext cx="3200399" cy="1910637"/>
          </a:xfrm>
        </p:spPr>
      </p:pic>
    </p:spTree>
    <p:extLst>
      <p:ext uri="{BB962C8B-B14F-4D97-AF65-F5344CB8AC3E}">
        <p14:creationId xmlns:p14="http://schemas.microsoft.com/office/powerpoint/2010/main" val="398412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2E0DC2-CC7E-29F6-5089-8A4E751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7" y="150845"/>
            <a:ext cx="10805160" cy="860286"/>
          </a:xfrm>
        </p:spPr>
        <p:txBody>
          <a:bodyPr>
            <a:normAutofit/>
          </a:bodyPr>
          <a:lstStyle/>
          <a:p>
            <a:r>
              <a:rPr lang="en-US" sz="4400" dirty="0"/>
              <a:t>Plot interpretation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1DC059-827F-17A9-9D74-7377046053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3733800"/>
            <a:ext cx="5090157" cy="2324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Residual Spread: Residuals centered around zero, showing generally good model predictions across values.</a:t>
            </a:r>
          </a:p>
          <a:p>
            <a:r>
              <a:rPr lang="en-US" dirty="0"/>
              <a:t>Increasing Variance: Residual variance increases with higher predicted values, indicating potential heteroscedasticity.</a:t>
            </a:r>
          </a:p>
          <a:p>
            <a:r>
              <a:rPr lang="en-US" dirty="0"/>
              <a:t>Outliers Presence: Some large residuals suggest outliers or model misspecifications at high prediction levels.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BEB1F0-B2D6-47B8-B007-D45125EA00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066002"/>
            <a:ext cx="5090157" cy="424732"/>
          </a:xfrm>
        </p:spPr>
        <p:txBody>
          <a:bodyPr/>
          <a:lstStyle/>
          <a:p>
            <a:r>
              <a:rPr lang="en-US" dirty="0"/>
              <a:t>Residual plot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4685F7-15DE-04AE-9653-C4F38E54D2E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53203" y="3678859"/>
            <a:ext cx="5090157" cy="2379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Close Alignment: Data clusters near line; model accurately predicts lower to mid-range values.</a:t>
            </a:r>
          </a:p>
          <a:p>
            <a:r>
              <a:rPr lang="en-US" dirty="0"/>
              <a:t>Deviation at Extremes: Larger discrepancies appear as actual values increase; model struggles with high values.</a:t>
            </a:r>
          </a:p>
          <a:p>
            <a:r>
              <a:rPr lang="en-US" dirty="0"/>
              <a:t>Overall Good Fit: Most predictions closely align with actual values, indicating effective model performance.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9326CC-00C2-33D4-B742-5AD0C2EFD4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3807" y="1066002"/>
            <a:ext cx="5090157" cy="424732"/>
          </a:xfrm>
        </p:spPr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EA9B9C5-CAB7-7C9F-5729-E8465BAA767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38" r="538"/>
          <a:stretch/>
        </p:blipFill>
        <p:spPr>
          <a:xfrm>
            <a:off x="914400" y="1545605"/>
            <a:ext cx="3835397" cy="1883395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0BDF29B-8880-644B-8AF0-E2F6CA13C2A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513" b="513"/>
          <a:stretch/>
        </p:blipFill>
        <p:spPr>
          <a:xfrm>
            <a:off x="7205977" y="1545605"/>
            <a:ext cx="3835400" cy="1785937"/>
          </a:xfrm>
        </p:spPr>
      </p:pic>
    </p:spTree>
    <p:extLst>
      <p:ext uri="{BB962C8B-B14F-4D97-AF65-F5344CB8AC3E}">
        <p14:creationId xmlns:p14="http://schemas.microsoft.com/office/powerpoint/2010/main" val="244130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D76E57-FB69-15C2-F086-8702ED13E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0107-453A-BCCB-4219-D7153EF02A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2400" y="76200"/>
            <a:ext cx="11887200" cy="662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BE461-37B6-C714-B7BB-173EC0A0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969D0-ED45-3DF6-85E9-E47D47884F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980657"/>
            <a:ext cx="10288693" cy="3660648"/>
          </a:xfrm>
        </p:spPr>
        <p:txBody>
          <a:bodyPr/>
          <a:lstStyle/>
          <a:p>
            <a:r>
              <a:rPr lang="en-US" dirty="0"/>
              <a:t>Purpose Of The Model: The primary objective of the sales prediction model is to forecast future sales based on historical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In Machine Learning: It helps in various aspects such as inventory management, budget planning, and marketing strategies. Predicting sales accurately is crucial for optimizing operations and reducing costs within a business.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9286" y="2286000"/>
            <a:ext cx="3451656" cy="35537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0" y="610829"/>
            <a:ext cx="8051258" cy="35537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sales dataset consists of 421,570 entries.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Features:</a:t>
            </a:r>
          </a:p>
          <a:p>
            <a:pPr lvl="1"/>
            <a:r>
              <a:rPr lang="en-US" sz="2000" dirty="0"/>
              <a:t>Store: The store number (integer).</a:t>
            </a:r>
          </a:p>
          <a:p>
            <a:pPr lvl="1"/>
            <a:r>
              <a:rPr lang="en-US" sz="2000" dirty="0"/>
              <a:t>Dept: The department number within the store (integer).</a:t>
            </a:r>
          </a:p>
          <a:p>
            <a:pPr lvl="1"/>
            <a:r>
              <a:rPr lang="en-US" sz="2000" dirty="0"/>
              <a:t>Date: The week of the sales data (string format).</a:t>
            </a:r>
          </a:p>
          <a:p>
            <a:pPr lvl="1"/>
            <a:r>
              <a:rPr lang="en-US" sz="2000" dirty="0"/>
              <a:t>Weekly_Sales: The sales for the given department in the given store (float).</a:t>
            </a:r>
          </a:p>
          <a:p>
            <a:pPr lvl="1"/>
            <a:r>
              <a:rPr lang="en-US" sz="2000" dirty="0"/>
              <a:t>IsHoliday: Whether the week is a special holiday week (</a:t>
            </a:r>
            <a:r>
              <a:rPr lang="en-US" sz="2000" dirty="0" err="1"/>
              <a:t>boolean</a:t>
            </a:r>
            <a:r>
              <a:rPr lang="en-US" sz="2000" dirty="0"/>
              <a:t>).</a:t>
            </a:r>
          </a:p>
          <a:p>
            <a:pPr lvl="1"/>
            <a:endParaRPr lang="en-US" sz="2000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314" y="2610360"/>
            <a:ext cx="2895600" cy="2958192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Dataset used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cap="none" dirty="0"/>
              <a:t>The dataset was obtained from the Kaggle repository</a:t>
            </a:r>
            <a:endParaRPr lang="en-US" sz="22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9F09861-8D3B-D89B-B58E-C84105B1541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8095" r="8095"/>
          <a:stretch/>
        </p:blipFill>
        <p:spPr>
          <a:xfrm>
            <a:off x="689086" y="4495799"/>
            <a:ext cx="7083314" cy="2145506"/>
          </a:xfr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E3F54-2D01-1226-0831-D03DEDD76C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-15241"/>
            <a:ext cx="12191999" cy="68849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612A0F-D61F-318B-81C7-EDA9465A1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456" y="948148"/>
            <a:ext cx="5864382" cy="113761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622104-26C2-B98E-E246-4BCAC05D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448" y="2438400"/>
            <a:ext cx="9296400" cy="3100056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Date Conversion: The Date column was converted from string format to datetime, which is crucial for any time series analysis.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Sales Adjustment: Negative sales values were corrected to zero, ensuring that the data reflects realistic sales scenarios.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Train-Test Split: Data was split into 80% training and 20% testing subsets for evaluation.</a:t>
            </a:r>
            <a:endParaRPr lang="en-US" sz="20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40FFC-F5C4-D908-61F1-56578AE0B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935606" y="4565075"/>
            <a:ext cx="1256393" cy="2323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6A2B-68B9-7847-F3C4-763CEC07B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0800000">
            <a:off x="-15241" y="-15241"/>
            <a:ext cx="1232931" cy="1920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E7B64-2475-60F5-DAED-85C0D545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10097" y="375501"/>
            <a:ext cx="2107408" cy="125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5B7C9-8FE9-AA41-5C0F-9AC13A24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572209" y="5132522"/>
            <a:ext cx="2323405" cy="12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60" y="651504"/>
            <a:ext cx="10805160" cy="707886"/>
          </a:xfrm>
        </p:spPr>
        <p:txBody>
          <a:bodyPr/>
          <a:lstStyle/>
          <a:p>
            <a:r>
              <a:rPr lang="en-US" dirty="0"/>
              <a:t>Exploratory data analysis (</a:t>
            </a:r>
            <a:r>
              <a:rPr lang="en-US" dirty="0" err="1"/>
              <a:t>eda</a:t>
            </a:r>
            <a:r>
              <a:rPr lang="en-US" dirty="0"/>
              <a:t>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1214" y="1836684"/>
            <a:ext cx="4812186" cy="1113108"/>
          </a:xfrm>
        </p:spPr>
        <p:txBody>
          <a:bodyPr/>
          <a:lstStyle/>
          <a:p>
            <a:r>
              <a:rPr lang="en-US" sz="1800" dirty="0"/>
              <a:t>A line plot was created for a subset of stores (1, 2, and 3) showing weekly sales over time. This plot helps visualize trends and seasonal effects in sales across different stores.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52800" y="2065217"/>
            <a:ext cx="2209800" cy="656871"/>
          </a:xfrm>
        </p:spPr>
        <p:txBody>
          <a:bodyPr/>
          <a:lstStyle/>
          <a:p>
            <a:r>
              <a:rPr lang="en-US" dirty="0"/>
              <a:t>Sales Over Time by Store: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809849" y="1810822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0" y="3451083"/>
            <a:ext cx="5867400" cy="1113108"/>
          </a:xfrm>
        </p:spPr>
        <p:txBody>
          <a:bodyPr/>
          <a:lstStyle/>
          <a:p>
            <a:r>
              <a:rPr lang="en-US" sz="1800" dirty="0"/>
              <a:t>A bar plot was used to display the total sales for each store, identifying which stores contribute most to overall sales.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399" y="3714456"/>
            <a:ext cx="3276601" cy="557275"/>
          </a:xfrm>
        </p:spPr>
        <p:txBody>
          <a:bodyPr/>
          <a:lstStyle/>
          <a:p>
            <a:r>
              <a:rPr lang="en-US" dirty="0"/>
              <a:t>Total Sales Distribution Across Stores: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4968" t="-26383" r="-24968" b="-26383"/>
          <a:stretch/>
        </p:blipFill>
        <p:spPr>
          <a:xfrm>
            <a:off x="4774508" y="3451083"/>
            <a:ext cx="1094116" cy="1113108"/>
          </a:xfr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036568" y="5015622"/>
            <a:ext cx="6926832" cy="1113108"/>
          </a:xfrm>
        </p:spPr>
        <p:txBody>
          <a:bodyPr/>
          <a:lstStyle/>
          <a:p>
            <a:r>
              <a:rPr lang="en-US" sz="1800" dirty="0"/>
              <a:t>A comparative bar plot was generated to compare average weekly sales during holidays versus non-holidays, highlighting the impact of holidays on sales performance.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9928" y="5193634"/>
            <a:ext cx="2638404" cy="529008"/>
          </a:xfrm>
        </p:spPr>
        <p:txBody>
          <a:bodyPr/>
          <a:lstStyle/>
          <a:p>
            <a:r>
              <a:rPr lang="en-US" dirty="0"/>
              <a:t>Holiday Impact on Sales: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093" t="-19179" r="-18093" b="-19179"/>
          <a:stretch/>
        </p:blipFill>
        <p:spPr>
          <a:xfrm>
            <a:off x="3680392" y="5015622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57F16FA-D026-504E-6A47-D029CB9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B0B3C-1457-B68F-9D03-24409A6A8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1653" y="2457438"/>
            <a:ext cx="10288693" cy="3660648"/>
          </a:xfrm>
        </p:spPr>
        <p:txBody>
          <a:bodyPr>
            <a:normAutofit/>
          </a:bodyPr>
          <a:lstStyle/>
          <a:p>
            <a:r>
              <a:rPr lang="en-US" sz="2400" dirty="0"/>
              <a:t>Adding a 'Year' column extracts annual trends, beneficial for analyzing growth or declines in sales data.</a:t>
            </a:r>
          </a:p>
          <a:p>
            <a:r>
              <a:rPr lang="en-US" sz="2400" dirty="0"/>
              <a:t>The 'Month' column helps identify monthly sales patterns and seasonal effects like holiday or summer sales spikes.</a:t>
            </a:r>
          </a:p>
          <a:p>
            <a:r>
              <a:rPr lang="en-US" sz="2400" dirty="0"/>
              <a:t>The 'Week' column captures ISO week numbers, enabling detailed weekly analysis for trends like paydays or promotions.</a:t>
            </a:r>
          </a:p>
          <a:p>
            <a:r>
              <a:rPr lang="en-US" sz="2400" dirty="0"/>
              <a:t>Converting '</a:t>
            </a:r>
            <a:r>
              <a:rPr lang="en-US" sz="2400" dirty="0" err="1"/>
              <a:t>IsHoliday</a:t>
            </a:r>
            <a:r>
              <a:rPr lang="en-US" sz="2400" dirty="0"/>
              <a:t>' to integers facilitates use in ML algorithms, simplifying categorical data handling and analysis.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395D50C-CBCE-4B29-DC92-30C2AF8116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049" b="19049"/>
          <a:stretch/>
        </p:blipFill>
        <p:spPr>
          <a:xfrm>
            <a:off x="0" y="10"/>
            <a:ext cx="8329286" cy="304790"/>
          </a:xfrm>
          <a:noFill/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DBC6747-7080-CEB1-BA4F-09C28A5DF0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710678"/>
            <a:ext cx="10837333" cy="19432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34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181600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220" y="838200"/>
            <a:ext cx="3888982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635" y="1524000"/>
            <a:ext cx="2929890" cy="2590800"/>
          </a:xfrm>
        </p:spPr>
        <p:txBody>
          <a:bodyPr/>
          <a:lstStyle/>
          <a:p>
            <a:pPr algn="r"/>
            <a:r>
              <a:rPr lang="en-US" sz="4400" dirty="0"/>
              <a:t>Algorithm used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540" y="304800"/>
            <a:ext cx="6667500" cy="6248400"/>
          </a:xfrm>
        </p:spPr>
        <p:txBody>
          <a:bodyPr>
            <a:noAutofit/>
          </a:bodyPr>
          <a:lstStyle/>
          <a:p>
            <a:r>
              <a:rPr lang="en-US" sz="2400" dirty="0"/>
              <a:t>A Random Forest Regressor was chosen for the model, which is suitable for handling nonlinear relationships and interactions between features without extensive hyperparameter tuning or scaling of the data.</a:t>
            </a:r>
          </a:p>
          <a:p>
            <a:endParaRPr lang="en-US" sz="240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Non-Linear Relationships: Handles complex interactions and non-linear relationships between variables effectively.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Resistant To Overfitting: Robust to overfitting, especially with many features and diverse data from multiple stores.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Insights Into Feature Importance: Provides important feature insights, aiding in understanding factors influencing weekly sales predictions.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373380" y="4840091"/>
            <a:ext cx="1219200" cy="22581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6200000">
            <a:off x="8679180" y="3581400"/>
            <a:ext cx="6248400" cy="3048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kern="1200" cap="all" spc="100" baseline="0" dirty="0"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5" name="Subtitle 43">
            <a:extLst>
              <a:ext uri="{FF2B5EF4-FFF2-40B4-BE49-F238E27FC236}">
                <a16:creationId xmlns:a16="http://schemas.microsoft.com/office/drawing/2014/main" id="{D8E10278-8219-658F-C127-410DA17353C3}"/>
              </a:ext>
            </a:extLst>
          </p:cNvPr>
          <p:cNvSpPr txBox="1">
            <a:spLocks/>
          </p:cNvSpPr>
          <p:nvPr/>
        </p:nvSpPr>
        <p:spPr>
          <a:xfrm>
            <a:off x="381000" y="2384286"/>
            <a:ext cx="6858000" cy="401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Mean Squared Error (MSE):</a:t>
            </a:r>
          </a:p>
          <a:p>
            <a:pPr lvl="1"/>
            <a:r>
              <a:rPr lang="en-US" sz="2000" dirty="0"/>
              <a:t>Training MSE: 20,171,200.72 - Indicates the model fits the training data well with low error.</a:t>
            </a:r>
          </a:p>
          <a:p>
            <a:pPr lvl="1"/>
            <a:r>
              <a:rPr lang="en-US" sz="2000" dirty="0"/>
              <a:t>Test MSE: 23,565,649.06 - Slightly higher on the test set, suggesting minor overfitting but still relatively low.</a:t>
            </a:r>
          </a:p>
          <a:p>
            <a:pPr lvl="1"/>
            <a:endParaRPr lang="en-US" sz="2000" dirty="0"/>
          </a:p>
          <a:p>
            <a:r>
              <a:rPr lang="en-US" sz="2400" dirty="0"/>
              <a:t>Coefficient of Determination (R² Score):</a:t>
            </a:r>
          </a:p>
          <a:p>
            <a:pPr lvl="1"/>
            <a:r>
              <a:rPr lang="en-US" sz="2000" dirty="0"/>
              <a:t>Training R²: 0.96 - Demonstrates that the model explains 96% of the variance in the training dataset.</a:t>
            </a:r>
          </a:p>
          <a:p>
            <a:pPr lvl="1"/>
            <a:r>
              <a:rPr lang="en-US" sz="2000" dirty="0"/>
              <a:t>Test R²: 0.95 - Shows consistency, explaining 95% of the variance in the test dataset, indicating good generalization.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57D9D96-457E-83D3-1B1D-D90055157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304800"/>
          </a:xfr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697A995C-4836-230C-CEA9-09B42D12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67000"/>
            <a:ext cx="4678680" cy="2682468"/>
          </a:xfrm>
          <a:prstGeom prst="rect">
            <a:avLst/>
          </a:prstGeom>
          <a:noFill/>
        </p:spPr>
      </p:pic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62000" y="6426221"/>
            <a:ext cx="373740" cy="392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621-EC60-6F67-17A1-5871708A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726"/>
            <a:ext cx="10805160" cy="838200"/>
          </a:xfrm>
        </p:spPr>
        <p:txBody>
          <a:bodyPr>
            <a:normAutofit/>
          </a:bodyPr>
          <a:lstStyle/>
          <a:p>
            <a:r>
              <a:rPr lang="en-US" sz="4400" dirty="0"/>
              <a:t>Plot interpretation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FA6F43-7703-0F58-29C2-3510F36945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4041" y="3423366"/>
            <a:ext cx="3642360" cy="3254016"/>
          </a:xfrm>
        </p:spPr>
        <p:txBody>
          <a:bodyPr>
            <a:normAutofit/>
          </a:bodyPr>
          <a:lstStyle/>
          <a:p>
            <a:r>
              <a:rPr lang="en-US" sz="1800" dirty="0"/>
              <a:t>Seasonal Trends: Sales peak around major holidays, notably December and January.</a:t>
            </a:r>
          </a:p>
          <a:p>
            <a:r>
              <a:rPr lang="en-US" sz="1800" dirty="0"/>
              <a:t>Store Comparison: Stores 1 and 2 perform similarly; Store 3 significantly lags.</a:t>
            </a:r>
          </a:p>
          <a:p>
            <a:r>
              <a:rPr lang="en-US" sz="1800" dirty="0"/>
              <a:t>Sales Volatility: Sharp spikes suggest major impacts from promotions, needing analysis.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76F4F1-02F7-E45B-3B63-67095B792C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0" y="2793923"/>
            <a:ext cx="3642360" cy="424732"/>
          </a:xfrm>
        </p:spPr>
        <p:txBody>
          <a:bodyPr/>
          <a:lstStyle/>
          <a:p>
            <a:pPr algn="ctr"/>
            <a:r>
              <a:rPr lang="en-US" sz="1800" dirty="0"/>
              <a:t>Weekly Sales Over Time By Store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BF927-BEFB-DA18-D040-DD2418CD8D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84828" y="3325260"/>
            <a:ext cx="3642360" cy="3254016"/>
          </a:xfrm>
        </p:spPr>
        <p:txBody>
          <a:bodyPr>
            <a:normAutofit/>
          </a:bodyPr>
          <a:lstStyle/>
          <a:p>
            <a:r>
              <a:rPr lang="en-US" sz="1800" dirty="0"/>
              <a:t>Sales Variation Across Stores: Significant performance variation among stores; some outperform others.</a:t>
            </a:r>
          </a:p>
          <a:p>
            <a:r>
              <a:rPr lang="en-US" sz="1800" dirty="0"/>
              <a:t>High Performers and Low Performers: Some stores excel, others lag; management strategies needed.</a:t>
            </a:r>
          </a:p>
          <a:p>
            <a:r>
              <a:rPr lang="en-US" sz="1800" dirty="0"/>
              <a:t>Strategic Insights for Management: Data directs strategic decisions for store expansion and improvements.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CDBDFA-0D75-AC31-1B0B-76FD431E33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84828" y="2793923"/>
            <a:ext cx="3662680" cy="424732"/>
          </a:xfrm>
        </p:spPr>
        <p:txBody>
          <a:bodyPr/>
          <a:lstStyle/>
          <a:p>
            <a:pPr algn="ctr"/>
            <a:r>
              <a:rPr lang="en-US" sz="1800" dirty="0"/>
              <a:t>Total Sales Distribution Across Stores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07B0A2B-CB6C-33A0-390B-4FE95918EF0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1833" b="1833"/>
          <a:stretch/>
        </p:blipFill>
        <p:spPr>
          <a:xfrm>
            <a:off x="381000" y="890588"/>
            <a:ext cx="3616351" cy="169862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4BA5276-3CC9-1B89-C7B9-A3C0A3E4BA3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462" r="462"/>
          <a:stretch/>
        </p:blipFill>
        <p:spPr>
          <a:xfrm>
            <a:off x="4275137" y="860285"/>
            <a:ext cx="3636975" cy="1744803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FDCE3B-3001-A693-82DD-BAC1D47D126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336" y="3429000"/>
            <a:ext cx="3662680" cy="3254016"/>
          </a:xfrm>
        </p:spPr>
        <p:txBody>
          <a:bodyPr>
            <a:normAutofit/>
          </a:bodyPr>
          <a:lstStyle/>
          <a:p>
            <a:r>
              <a:rPr lang="en-US" sz="1800" dirty="0"/>
              <a:t>Holiday Sales Impact: Holidays show no significant boost in sales compared to non-holidays.</a:t>
            </a:r>
          </a:p>
          <a:p>
            <a:r>
              <a:rPr lang="en-US" sz="1800" dirty="0"/>
              <a:t>Strategic Planning: Lack of holiday sales impact suggests need for better promotions.</a:t>
            </a:r>
          </a:p>
          <a:p>
            <a:r>
              <a:rPr lang="en-US" sz="1800" dirty="0"/>
              <a:t>Further Analysis Needed: Requires deeper investigation into holiday types and regional sales strategies.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9C1E5CA-FF08-681D-FCF0-5A4045B347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08976" y="2719527"/>
            <a:ext cx="3662376" cy="499128"/>
          </a:xfrm>
        </p:spPr>
        <p:txBody>
          <a:bodyPr/>
          <a:lstStyle/>
          <a:p>
            <a:r>
              <a:rPr lang="en-US" sz="1800" dirty="0"/>
              <a:t>Average Weekly Sales: Holiday vs. Non-Holiday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DF0EFF9-4AC9-12DA-E45B-57A5533F030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 t="1468" b="1468"/>
          <a:stretch/>
        </p:blipFill>
        <p:spPr>
          <a:xfrm>
            <a:off x="8194675" y="890588"/>
            <a:ext cx="3636341" cy="1698625"/>
          </a:xfrm>
        </p:spPr>
      </p:pic>
    </p:spTree>
    <p:extLst>
      <p:ext uri="{BB962C8B-B14F-4D97-AF65-F5344CB8AC3E}">
        <p14:creationId xmlns:p14="http://schemas.microsoft.com/office/powerpoint/2010/main" val="39951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148</TotalTime>
  <Words>954</Words>
  <Application>Microsoft Office PowerPoint</Application>
  <PresentationFormat>Widescreen</PresentationFormat>
  <Paragraphs>89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Tw Cen MT</vt:lpstr>
      <vt:lpstr>Tw Cen MT Condensed</vt:lpstr>
      <vt:lpstr>Wingdings</vt:lpstr>
      <vt:lpstr>Wingdings 3</vt:lpstr>
      <vt:lpstr>ModernClassicBlock-3</vt:lpstr>
      <vt:lpstr>Sales prediction model </vt:lpstr>
      <vt:lpstr>About the model</vt:lpstr>
      <vt:lpstr>Dataset used   The dataset was obtained from the Kaggle repository</vt:lpstr>
      <vt:lpstr>Data preprocessing</vt:lpstr>
      <vt:lpstr>Exploratory data analysis (eda)</vt:lpstr>
      <vt:lpstr>Feature engineering</vt:lpstr>
      <vt:lpstr>Algorithm used</vt:lpstr>
      <vt:lpstr>Model performance</vt:lpstr>
      <vt:lpstr>Plot interpretation</vt:lpstr>
      <vt:lpstr>Plot interpretation</vt:lpstr>
      <vt:lpstr>Plot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</dc:creator>
  <cp:lastModifiedBy>Simran</cp:lastModifiedBy>
  <cp:revision>5</cp:revision>
  <dcterms:created xsi:type="dcterms:W3CDTF">2024-09-29T21:43:51Z</dcterms:created>
  <dcterms:modified xsi:type="dcterms:W3CDTF">2024-09-30T17:41:48Z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