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66" r:id="rId2"/>
    <p:sldId id="267" r:id="rId3"/>
    <p:sldId id="268" r:id="rId4"/>
    <p:sldId id="263" r:id="rId5"/>
    <p:sldId id="264" r:id="rId6"/>
    <p:sldId id="265" r:id="rId7"/>
    <p:sldId id="257" r:id="rId8"/>
    <p:sldId id="258" r:id="rId9"/>
    <p:sldId id="262" r:id="rId10"/>
    <p:sldId id="259" r:id="rId11"/>
    <p:sldId id="260" r:id="rId12"/>
    <p:sldId id="261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1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D1C8A-A720-4F0A-AC4C-AEBDAAA69E4C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37F67-6F91-4015-ADAD-8E8B1E6D0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7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EEA747-93D6-42CD-AED0-65CDB7D4590E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4558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7C0ABB-63CF-4EA7-82FD-62A2601C2E38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1655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1BDD15-7390-42FC-A706-B0C15A589CAC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59288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655F8F3-6484-4C19-9335-1CAA1E74C5B3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197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71CFBA-793C-40DB-B23F-F85217D938D9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34479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DD12A4-A236-42AF-B063-2F00D3EFD0E7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07960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EA7D05-6431-41BD-80BF-0BD6AE0E93D0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32051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2E1DAB-119A-4B36-A421-D599C591BDAC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40849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111C49-5096-4A5C-BDD5-435069C71BBA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28999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7D0919-DD64-4816-8793-E8FDB41ACB60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4402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21E14-24E1-4758-8015-3934DB90BAA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64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A519A4-DE96-49D1-985F-82E5718F77D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5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E5D21-894B-45A6-8838-36FDF630624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1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BD182C-1BB1-43E3-B669-344885A3E2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3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EDCB3-DC23-4633-AE41-F78C949AA6F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8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5E459-FB63-43F2-8323-79E6FBC05F1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9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3D388B-C08A-48DB-8F47-FCAD3598ADF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3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AEF4E-2BB0-439A-BABE-EC45820EFB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0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ACCF8-886E-4318-8D77-C67DF3D9E82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0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346C7-4694-4484-9623-D5F6DD45AFA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0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B005F-0486-4980-93B2-A1FDFE46140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2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ppt模板图片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F22847-5380-47C6-8026-5706D9D008EF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7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366838" y="982663"/>
            <a:ext cx="6445250" cy="5686425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733550" y="115888"/>
            <a:ext cx="5700713" cy="865187"/>
          </a:xfrm>
        </p:spPr>
        <p:txBody>
          <a:bodyPr/>
          <a:lstStyle/>
          <a:p>
            <a:pPr eaLnBrk="1" hangingPunct="1"/>
            <a:r>
              <a:rPr lang="en-US" altLang="zh-CN" smtClean="0"/>
              <a:t>Use-Case Diagram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1141413"/>
            <a:ext cx="5378450" cy="53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0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188913"/>
            <a:ext cx="5940425" cy="693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r>
              <a:rPr lang="en-US" altLang="zh-CN" sz="2400" smtClean="0"/>
              <a:t>Flow-Oriented Modeling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4978400" y="1668463"/>
            <a:ext cx="309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0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Title and author of requested book;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name of user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174875" y="1068388"/>
            <a:ext cx="8604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1880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Book</a:t>
            </a:r>
          </a:p>
        </p:txBody>
      </p:sp>
      <p:grpSp>
        <p:nvGrpSpPr>
          <p:cNvPr id="67589" name="Group 5"/>
          <p:cNvGrpSpPr>
            <a:grpSpLocks/>
          </p:cNvGrpSpPr>
          <p:nvPr/>
        </p:nvGrpSpPr>
        <p:grpSpPr bwMode="auto">
          <a:xfrm>
            <a:off x="1044575" y="1560513"/>
            <a:ext cx="1465263" cy="438150"/>
            <a:chOff x="1857" y="3783"/>
            <a:chExt cx="1531" cy="468"/>
          </a:xfrm>
        </p:grpSpPr>
        <p:sp>
          <p:nvSpPr>
            <p:cNvPr id="67590" name="Text Box 6"/>
            <p:cNvSpPr txBox="1">
              <a:spLocks noChangeArrowheads="1"/>
            </p:cNvSpPr>
            <p:nvPr/>
          </p:nvSpPr>
          <p:spPr bwMode="auto">
            <a:xfrm>
              <a:off x="1970" y="3783"/>
              <a:ext cx="126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Shelves</a:t>
              </a:r>
            </a:p>
          </p:txBody>
        </p:sp>
        <p:sp>
          <p:nvSpPr>
            <p:cNvPr id="67591" name="Line 7"/>
            <p:cNvSpPr>
              <a:spLocks noChangeShapeType="1"/>
            </p:cNvSpPr>
            <p:nvPr/>
          </p:nvSpPr>
          <p:spPr bwMode="auto">
            <a:xfrm>
              <a:off x="1857" y="3879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>
              <a:off x="1857" y="4106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593" name="Group 9"/>
          <p:cNvGrpSpPr>
            <a:grpSpLocks/>
          </p:cNvGrpSpPr>
          <p:nvPr/>
        </p:nvGrpSpPr>
        <p:grpSpPr bwMode="auto">
          <a:xfrm>
            <a:off x="990600" y="2287588"/>
            <a:ext cx="1558925" cy="438150"/>
            <a:chOff x="1800" y="4560"/>
            <a:chExt cx="1630" cy="468"/>
          </a:xfrm>
        </p:grpSpPr>
        <p:sp>
          <p:nvSpPr>
            <p:cNvPr id="67594" name="Text Box 10"/>
            <p:cNvSpPr txBox="1">
              <a:spLocks noChangeArrowheads="1"/>
            </p:cNvSpPr>
            <p:nvPr/>
          </p:nvSpPr>
          <p:spPr bwMode="auto">
            <a:xfrm>
              <a:off x="1800" y="4560"/>
              <a:ext cx="1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List of Authors</a:t>
              </a:r>
              <a:endPara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5" name="Line 11"/>
            <p:cNvSpPr>
              <a:spLocks noChangeShapeType="1"/>
            </p:cNvSpPr>
            <p:nvPr/>
          </p:nvSpPr>
          <p:spPr bwMode="auto">
            <a:xfrm>
              <a:off x="1857" y="4656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>
              <a:off x="1857" y="4883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597" name="Group 13"/>
          <p:cNvGrpSpPr>
            <a:grpSpLocks/>
          </p:cNvGrpSpPr>
          <p:nvPr/>
        </p:nvGrpSpPr>
        <p:grpSpPr bwMode="auto">
          <a:xfrm>
            <a:off x="990600" y="3163888"/>
            <a:ext cx="1558925" cy="438150"/>
            <a:chOff x="1800" y="4560"/>
            <a:chExt cx="1630" cy="468"/>
          </a:xfrm>
        </p:grpSpPr>
        <p:sp>
          <p:nvSpPr>
            <p:cNvPr id="67598" name="Text Box 14"/>
            <p:cNvSpPr txBox="1">
              <a:spLocks noChangeArrowheads="1"/>
            </p:cNvSpPr>
            <p:nvPr/>
          </p:nvSpPr>
          <p:spPr bwMode="auto">
            <a:xfrm>
              <a:off x="1800" y="4560"/>
              <a:ext cx="1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List of titles</a:t>
              </a:r>
              <a:endPara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>
              <a:off x="1857" y="4656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00" name="Line 16"/>
            <p:cNvSpPr>
              <a:spLocks noChangeShapeType="1"/>
            </p:cNvSpPr>
            <p:nvPr/>
          </p:nvSpPr>
          <p:spPr bwMode="auto">
            <a:xfrm>
              <a:off x="1857" y="4883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01" name="Group 17"/>
          <p:cNvGrpSpPr>
            <a:grpSpLocks/>
          </p:cNvGrpSpPr>
          <p:nvPr/>
        </p:nvGrpSpPr>
        <p:grpSpPr bwMode="auto">
          <a:xfrm>
            <a:off x="990600" y="4040188"/>
            <a:ext cx="1558925" cy="438150"/>
            <a:chOff x="1800" y="4560"/>
            <a:chExt cx="1630" cy="468"/>
          </a:xfrm>
        </p:grpSpPr>
        <p:sp>
          <p:nvSpPr>
            <p:cNvPr id="67602" name="Text Box 18"/>
            <p:cNvSpPr txBox="1">
              <a:spLocks noChangeArrowheads="1"/>
            </p:cNvSpPr>
            <p:nvPr/>
          </p:nvSpPr>
          <p:spPr bwMode="auto">
            <a:xfrm>
              <a:off x="1800" y="4560"/>
              <a:ext cx="1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List of topics</a:t>
              </a:r>
              <a:endPara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1857" y="4656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04" name="Line 20"/>
            <p:cNvSpPr>
              <a:spLocks noChangeShapeType="1"/>
            </p:cNvSpPr>
            <p:nvPr/>
          </p:nvSpPr>
          <p:spPr bwMode="auto">
            <a:xfrm>
              <a:off x="1857" y="4883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05" name="Group 21"/>
          <p:cNvGrpSpPr>
            <a:grpSpLocks/>
          </p:cNvGrpSpPr>
          <p:nvPr/>
        </p:nvGrpSpPr>
        <p:grpSpPr bwMode="auto">
          <a:xfrm>
            <a:off x="3729038" y="2141538"/>
            <a:ext cx="949325" cy="901700"/>
            <a:chOff x="2349" y="1349"/>
            <a:chExt cx="598" cy="568"/>
          </a:xfrm>
        </p:grpSpPr>
        <p:sp>
          <p:nvSpPr>
            <p:cNvPr id="67606" name="Oval 22"/>
            <p:cNvSpPr>
              <a:spLocks noChangeArrowheads="1"/>
            </p:cNvSpPr>
            <p:nvPr/>
          </p:nvSpPr>
          <p:spPr bwMode="auto">
            <a:xfrm>
              <a:off x="2366" y="1349"/>
              <a:ext cx="581" cy="568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07" name="Text Box 23"/>
            <p:cNvSpPr txBox="1">
              <a:spLocks noChangeArrowheads="1"/>
            </p:cNvSpPr>
            <p:nvPr/>
          </p:nvSpPr>
          <p:spPr bwMode="auto">
            <a:xfrm>
              <a:off x="2349" y="1407"/>
              <a:ext cx="586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Get a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book</a:t>
              </a:r>
              <a:endParaRPr kumimoji="1" lang="en-US" altLang="zh-CN"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67608" name="Group 24"/>
          <p:cNvGrpSpPr>
            <a:grpSpLocks/>
          </p:cNvGrpSpPr>
          <p:nvPr/>
        </p:nvGrpSpPr>
        <p:grpSpPr bwMode="auto">
          <a:xfrm>
            <a:off x="3744913" y="3602038"/>
            <a:ext cx="1033462" cy="903287"/>
            <a:chOff x="2359" y="2269"/>
            <a:chExt cx="651" cy="569"/>
          </a:xfrm>
        </p:grpSpPr>
        <p:sp>
          <p:nvSpPr>
            <p:cNvPr id="67609" name="Oval 25"/>
            <p:cNvSpPr>
              <a:spLocks noChangeArrowheads="1"/>
            </p:cNvSpPr>
            <p:nvPr/>
          </p:nvSpPr>
          <p:spPr bwMode="auto">
            <a:xfrm>
              <a:off x="2376" y="2269"/>
              <a:ext cx="582" cy="569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tIns="154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10" name="Text Box 26"/>
            <p:cNvSpPr txBox="1">
              <a:spLocks noChangeArrowheads="1"/>
            </p:cNvSpPr>
            <p:nvPr/>
          </p:nvSpPr>
          <p:spPr bwMode="auto">
            <a:xfrm>
              <a:off x="2359" y="2293"/>
              <a:ext cx="651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54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Search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by topics</a:t>
              </a:r>
              <a:endParaRPr kumimoji="1" lang="en-US" altLang="zh-CN"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67611" name="Arc 27"/>
          <p:cNvSpPr>
            <a:spLocks/>
          </p:cNvSpPr>
          <p:nvPr/>
        </p:nvSpPr>
        <p:spPr bwMode="auto">
          <a:xfrm rot="3499389" flipH="1">
            <a:off x="2082801" y="1212850"/>
            <a:ext cx="1606550" cy="1438275"/>
          </a:xfrm>
          <a:custGeom>
            <a:avLst/>
            <a:gdLst>
              <a:gd name="G0" fmla="+- 3241 0 0"/>
              <a:gd name="G1" fmla="+- 21600 0 0"/>
              <a:gd name="G2" fmla="+- 21600 0 0"/>
              <a:gd name="T0" fmla="*/ 0 w 24841"/>
              <a:gd name="T1" fmla="*/ 244 h 21600"/>
              <a:gd name="T2" fmla="*/ 24841 w 24841"/>
              <a:gd name="T3" fmla="*/ 21600 h 21600"/>
              <a:gd name="T4" fmla="*/ 3241 w 248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41" h="21600" fill="none" extrusionOk="0">
                <a:moveTo>
                  <a:pt x="0" y="244"/>
                </a:moveTo>
                <a:cubicBezTo>
                  <a:pt x="1072" y="81"/>
                  <a:pt x="2156" y="-1"/>
                  <a:pt x="3241" y="0"/>
                </a:cubicBezTo>
                <a:cubicBezTo>
                  <a:pt x="15170" y="0"/>
                  <a:pt x="24841" y="9670"/>
                  <a:pt x="24841" y="21600"/>
                </a:cubicBezTo>
              </a:path>
              <a:path w="24841" h="21600" stroke="0" extrusionOk="0">
                <a:moveTo>
                  <a:pt x="0" y="244"/>
                </a:moveTo>
                <a:cubicBezTo>
                  <a:pt x="1072" y="81"/>
                  <a:pt x="2156" y="-1"/>
                  <a:pt x="3241" y="0"/>
                </a:cubicBezTo>
                <a:cubicBezTo>
                  <a:pt x="15170" y="0"/>
                  <a:pt x="24841" y="9670"/>
                  <a:pt x="24841" y="21600"/>
                </a:cubicBezTo>
                <a:lnTo>
                  <a:pt x="3241" y="2160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round/>
            <a:headEnd type="arrow" w="sm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67612" name="Group 28"/>
          <p:cNvGrpSpPr>
            <a:grpSpLocks/>
          </p:cNvGrpSpPr>
          <p:nvPr/>
        </p:nvGrpSpPr>
        <p:grpSpPr bwMode="auto">
          <a:xfrm>
            <a:off x="4433888" y="1122363"/>
            <a:ext cx="1882775" cy="1060450"/>
            <a:chOff x="2793" y="562"/>
            <a:chExt cx="1186" cy="668"/>
          </a:xfrm>
        </p:grpSpPr>
        <p:sp>
          <p:nvSpPr>
            <p:cNvPr id="67613" name="Text Box 29"/>
            <p:cNvSpPr txBox="1">
              <a:spLocks noChangeArrowheads="1"/>
            </p:cNvSpPr>
            <p:nvPr/>
          </p:nvSpPr>
          <p:spPr bwMode="auto">
            <a:xfrm>
              <a:off x="3118" y="562"/>
              <a:ext cx="861" cy="36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Book request by the user</a:t>
              </a:r>
            </a:p>
          </p:txBody>
        </p:sp>
        <p:sp>
          <p:nvSpPr>
            <p:cNvPr id="67614" name="Line 30"/>
            <p:cNvSpPr>
              <a:spLocks noChangeShapeType="1"/>
            </p:cNvSpPr>
            <p:nvPr/>
          </p:nvSpPr>
          <p:spPr bwMode="auto">
            <a:xfrm flipH="1">
              <a:off x="2793" y="930"/>
              <a:ext cx="434" cy="3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15" name="Group 31"/>
          <p:cNvGrpSpPr>
            <a:grpSpLocks/>
          </p:cNvGrpSpPr>
          <p:nvPr/>
        </p:nvGrpSpPr>
        <p:grpSpPr bwMode="auto">
          <a:xfrm>
            <a:off x="4451350" y="2874963"/>
            <a:ext cx="3216275" cy="941387"/>
            <a:chOff x="2804" y="1666"/>
            <a:chExt cx="2026" cy="593"/>
          </a:xfrm>
        </p:grpSpPr>
        <p:sp>
          <p:nvSpPr>
            <p:cNvPr id="67616" name="Text Box 32"/>
            <p:cNvSpPr txBox="1">
              <a:spLocks noChangeArrowheads="1"/>
            </p:cNvSpPr>
            <p:nvPr/>
          </p:nvSpPr>
          <p:spPr bwMode="auto">
            <a:xfrm>
              <a:off x="2804" y="1682"/>
              <a:ext cx="76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Book title;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user name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7617" name="Group 33"/>
            <p:cNvGrpSpPr>
              <a:grpSpLocks/>
            </p:cNvGrpSpPr>
            <p:nvPr/>
          </p:nvGrpSpPr>
          <p:grpSpPr bwMode="auto">
            <a:xfrm>
              <a:off x="3420" y="1983"/>
              <a:ext cx="1410" cy="276"/>
              <a:chOff x="6903" y="6120"/>
              <a:chExt cx="2340" cy="468"/>
            </a:xfrm>
          </p:grpSpPr>
          <p:sp>
            <p:nvSpPr>
              <p:cNvPr id="67618" name="Text Box 34"/>
              <p:cNvSpPr txBox="1">
                <a:spLocks noChangeArrowheads="1"/>
              </p:cNvSpPr>
              <p:nvPr/>
            </p:nvSpPr>
            <p:spPr bwMode="auto">
              <a:xfrm>
                <a:off x="6903" y="6120"/>
                <a:ext cx="23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1880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List of books borrowed</a:t>
                </a:r>
                <a:endParaRPr kumimoji="1"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19" name="Line 35"/>
              <p:cNvSpPr>
                <a:spLocks noChangeShapeType="1"/>
              </p:cNvSpPr>
              <p:nvPr/>
            </p:nvSpPr>
            <p:spPr bwMode="auto">
              <a:xfrm>
                <a:off x="7073" y="6216"/>
                <a:ext cx="1984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1880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20" name="Line 36"/>
              <p:cNvSpPr>
                <a:spLocks noChangeShapeType="1"/>
              </p:cNvSpPr>
              <p:nvPr/>
            </p:nvSpPr>
            <p:spPr bwMode="auto">
              <a:xfrm>
                <a:off x="7073" y="6443"/>
                <a:ext cx="1984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1880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7621" name="Arc 37"/>
            <p:cNvSpPr>
              <a:spLocks/>
            </p:cNvSpPr>
            <p:nvPr/>
          </p:nvSpPr>
          <p:spPr bwMode="auto">
            <a:xfrm rot="466127">
              <a:off x="2901" y="1666"/>
              <a:ext cx="868" cy="31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22" name="Group 38"/>
          <p:cNvGrpSpPr>
            <a:grpSpLocks/>
          </p:cNvGrpSpPr>
          <p:nvPr/>
        </p:nvGrpSpPr>
        <p:grpSpPr bwMode="auto">
          <a:xfrm>
            <a:off x="4506913" y="3897313"/>
            <a:ext cx="3025775" cy="1022350"/>
            <a:chOff x="2839" y="2310"/>
            <a:chExt cx="1906" cy="644"/>
          </a:xfrm>
        </p:grpSpPr>
        <p:sp>
          <p:nvSpPr>
            <p:cNvPr id="67623" name="Text Box 39"/>
            <p:cNvSpPr txBox="1">
              <a:spLocks noChangeArrowheads="1"/>
            </p:cNvSpPr>
            <p:nvPr/>
          </p:nvSpPr>
          <p:spPr bwMode="auto">
            <a:xfrm>
              <a:off x="2839" y="2586"/>
              <a:ext cx="13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List of titles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referring to the topic</a:t>
              </a:r>
            </a:p>
          </p:txBody>
        </p:sp>
        <p:grpSp>
          <p:nvGrpSpPr>
            <p:cNvPr id="67624" name="Group 40"/>
            <p:cNvGrpSpPr>
              <a:grpSpLocks/>
            </p:cNvGrpSpPr>
            <p:nvPr/>
          </p:nvGrpSpPr>
          <p:grpSpPr bwMode="auto">
            <a:xfrm>
              <a:off x="3986" y="2310"/>
              <a:ext cx="759" cy="536"/>
              <a:chOff x="7020" y="6686"/>
              <a:chExt cx="1260" cy="910"/>
            </a:xfrm>
          </p:grpSpPr>
          <p:sp>
            <p:nvSpPr>
              <p:cNvPr id="67625" name="Text Box 41"/>
              <p:cNvSpPr txBox="1">
                <a:spLocks noChangeArrowheads="1"/>
              </p:cNvSpPr>
              <p:nvPr/>
            </p:nvSpPr>
            <p:spPr bwMode="auto">
              <a:xfrm>
                <a:off x="7020" y="6816"/>
                <a:ext cx="126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</a:rPr>
                  <a:t>Display of list of titles</a:t>
                </a:r>
                <a:endParaRPr kumimoji="1" lang="en-US" altLang="zh-CN" sz="1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7626" name="AutoShape 42"/>
              <p:cNvSpPr>
                <a:spLocks noChangeArrowheads="1"/>
              </p:cNvSpPr>
              <p:nvPr/>
            </p:nvSpPr>
            <p:spPr bwMode="auto">
              <a:xfrm flipV="1">
                <a:off x="7020" y="6686"/>
                <a:ext cx="1260" cy="780"/>
              </a:xfrm>
              <a:prstGeom prst="flowChartDocumen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8280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7627" name="Line 43"/>
            <p:cNvSpPr>
              <a:spLocks noChangeShapeType="1"/>
            </p:cNvSpPr>
            <p:nvPr/>
          </p:nvSpPr>
          <p:spPr bwMode="auto">
            <a:xfrm>
              <a:off x="2941" y="2494"/>
              <a:ext cx="1035" cy="1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28" name="Group 44"/>
          <p:cNvGrpSpPr>
            <a:grpSpLocks/>
          </p:cNvGrpSpPr>
          <p:nvPr/>
        </p:nvGrpSpPr>
        <p:grpSpPr bwMode="auto">
          <a:xfrm>
            <a:off x="2713038" y="4481513"/>
            <a:ext cx="1376362" cy="1539875"/>
            <a:chOff x="1709" y="2678"/>
            <a:chExt cx="867" cy="970"/>
          </a:xfrm>
        </p:grpSpPr>
        <p:sp>
          <p:nvSpPr>
            <p:cNvPr id="67629" name="Text Box 45"/>
            <p:cNvSpPr txBox="1">
              <a:spLocks noChangeArrowheads="1"/>
            </p:cNvSpPr>
            <p:nvPr/>
          </p:nvSpPr>
          <p:spPr bwMode="auto">
            <a:xfrm>
              <a:off x="2034" y="2770"/>
              <a:ext cx="54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Topic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30" name="Text Box 46"/>
            <p:cNvSpPr txBox="1">
              <a:spLocks noChangeArrowheads="1"/>
            </p:cNvSpPr>
            <p:nvPr/>
          </p:nvSpPr>
          <p:spPr bwMode="auto">
            <a:xfrm>
              <a:off x="1709" y="3230"/>
              <a:ext cx="867" cy="41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Topic request by the user</a:t>
              </a:r>
              <a:endParaRPr kumimoji="1" lang="en-US" altLang="zh-CN" sz="1200" b="1">
                <a:solidFill>
                  <a:srgbClr val="FFFFFF"/>
                </a:solidFill>
              </a:endParaRPr>
            </a:p>
          </p:txBody>
        </p:sp>
        <p:sp>
          <p:nvSpPr>
            <p:cNvPr id="67631" name="Line 47"/>
            <p:cNvSpPr>
              <a:spLocks noChangeShapeType="1"/>
            </p:cNvSpPr>
            <p:nvPr/>
          </p:nvSpPr>
          <p:spPr bwMode="auto">
            <a:xfrm flipV="1">
              <a:off x="2359" y="2678"/>
              <a:ext cx="217" cy="55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32" name="Group 48"/>
          <p:cNvGrpSpPr>
            <a:grpSpLocks/>
          </p:cNvGrpSpPr>
          <p:nvPr/>
        </p:nvGrpSpPr>
        <p:grpSpPr bwMode="auto">
          <a:xfrm>
            <a:off x="1847850" y="3459163"/>
            <a:ext cx="1909763" cy="584200"/>
            <a:chOff x="1164" y="2034"/>
            <a:chExt cx="1203" cy="368"/>
          </a:xfrm>
        </p:grpSpPr>
        <p:sp>
          <p:nvSpPr>
            <p:cNvPr id="67633" name="Text Box 49"/>
            <p:cNvSpPr txBox="1">
              <a:spLocks noChangeArrowheads="1"/>
            </p:cNvSpPr>
            <p:nvPr/>
          </p:nvSpPr>
          <p:spPr bwMode="auto">
            <a:xfrm>
              <a:off x="1352" y="2083"/>
              <a:ext cx="54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Title</a:t>
              </a:r>
              <a:endPara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34" name="Arc 50"/>
            <p:cNvSpPr>
              <a:spLocks/>
            </p:cNvSpPr>
            <p:nvPr/>
          </p:nvSpPr>
          <p:spPr bwMode="auto">
            <a:xfrm flipH="1" flipV="1">
              <a:off x="1164" y="2034"/>
              <a:ext cx="1203" cy="3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35" name="Group 51"/>
          <p:cNvGrpSpPr>
            <a:grpSpLocks/>
          </p:cNvGrpSpPr>
          <p:nvPr/>
        </p:nvGrpSpPr>
        <p:grpSpPr bwMode="auto">
          <a:xfrm>
            <a:off x="1673225" y="3960813"/>
            <a:ext cx="2066925" cy="955675"/>
            <a:chOff x="1054" y="2350"/>
            <a:chExt cx="1302" cy="602"/>
          </a:xfrm>
        </p:grpSpPr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1058" y="2678"/>
              <a:ext cx="54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Topic</a:t>
              </a:r>
              <a:endPara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37" name="Arc 53"/>
            <p:cNvSpPr>
              <a:spLocks/>
            </p:cNvSpPr>
            <p:nvPr/>
          </p:nvSpPr>
          <p:spPr bwMode="auto">
            <a:xfrm rot="-1242462" flipH="1" flipV="1">
              <a:off x="1054" y="2350"/>
              <a:ext cx="1302" cy="3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38" name="Group 54"/>
          <p:cNvGrpSpPr>
            <a:grpSpLocks/>
          </p:cNvGrpSpPr>
          <p:nvPr/>
        </p:nvGrpSpPr>
        <p:grpSpPr bwMode="auto">
          <a:xfrm>
            <a:off x="1804988" y="1852613"/>
            <a:ext cx="1897062" cy="887412"/>
            <a:chOff x="1137" y="1022"/>
            <a:chExt cx="1195" cy="559"/>
          </a:xfrm>
        </p:grpSpPr>
        <p:sp>
          <p:nvSpPr>
            <p:cNvPr id="67639" name="Arc 55"/>
            <p:cNvSpPr>
              <a:spLocks/>
            </p:cNvSpPr>
            <p:nvPr/>
          </p:nvSpPr>
          <p:spPr bwMode="auto">
            <a:xfrm rot="1381003" flipH="1">
              <a:off x="1137" y="1230"/>
              <a:ext cx="1195" cy="3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40" name="Text Box 56"/>
            <p:cNvSpPr txBox="1">
              <a:spLocks noChangeArrowheads="1"/>
            </p:cNvSpPr>
            <p:nvPr/>
          </p:nvSpPr>
          <p:spPr bwMode="auto">
            <a:xfrm>
              <a:off x="1370" y="1022"/>
              <a:ext cx="54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Author</a:t>
              </a:r>
              <a:endPara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7641" name="Group 57"/>
          <p:cNvGrpSpPr>
            <a:grpSpLocks/>
          </p:cNvGrpSpPr>
          <p:nvPr/>
        </p:nvGrpSpPr>
        <p:grpSpPr bwMode="auto">
          <a:xfrm>
            <a:off x="1847850" y="2687638"/>
            <a:ext cx="1898650" cy="557212"/>
            <a:chOff x="1164" y="1548"/>
            <a:chExt cx="1196" cy="351"/>
          </a:xfrm>
        </p:grpSpPr>
        <p:sp>
          <p:nvSpPr>
            <p:cNvPr id="67642" name="Arc 58"/>
            <p:cNvSpPr>
              <a:spLocks/>
            </p:cNvSpPr>
            <p:nvPr/>
          </p:nvSpPr>
          <p:spPr bwMode="auto">
            <a:xfrm flipH="1">
              <a:off x="1164" y="1548"/>
              <a:ext cx="1196" cy="3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43" name="Text Box 59"/>
            <p:cNvSpPr txBox="1">
              <a:spLocks noChangeArrowheads="1"/>
            </p:cNvSpPr>
            <p:nvPr/>
          </p:nvSpPr>
          <p:spPr bwMode="auto">
            <a:xfrm>
              <a:off x="1352" y="1615"/>
              <a:ext cx="54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Title</a:t>
              </a:r>
              <a:endPara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7644" name="Group 60"/>
          <p:cNvGrpSpPr>
            <a:grpSpLocks/>
          </p:cNvGrpSpPr>
          <p:nvPr/>
        </p:nvGrpSpPr>
        <p:grpSpPr bwMode="auto">
          <a:xfrm>
            <a:off x="4679950" y="2236788"/>
            <a:ext cx="2336800" cy="930275"/>
            <a:chOff x="2948" y="1264"/>
            <a:chExt cx="1472" cy="586"/>
          </a:xfrm>
        </p:grpSpPr>
        <p:grpSp>
          <p:nvGrpSpPr>
            <p:cNvPr id="67645" name="Group 61"/>
            <p:cNvGrpSpPr>
              <a:grpSpLocks/>
            </p:cNvGrpSpPr>
            <p:nvPr/>
          </p:nvGrpSpPr>
          <p:grpSpPr bwMode="auto">
            <a:xfrm>
              <a:off x="3661" y="1347"/>
              <a:ext cx="759" cy="503"/>
              <a:chOff x="7020" y="4956"/>
              <a:chExt cx="1260" cy="852"/>
            </a:xfrm>
          </p:grpSpPr>
          <p:sp>
            <p:nvSpPr>
              <p:cNvPr id="67646" name="Text Box 62"/>
              <p:cNvSpPr txBox="1">
                <a:spLocks noChangeArrowheads="1"/>
              </p:cNvSpPr>
              <p:nvPr/>
            </p:nvSpPr>
            <p:spPr bwMode="auto">
              <a:xfrm>
                <a:off x="7020" y="5028"/>
                <a:ext cx="126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5480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</a:rPr>
                  <a:t>Book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</a:rPr>
                  <a:t>reception</a:t>
                </a:r>
              </a:p>
            </p:txBody>
          </p:sp>
          <p:sp>
            <p:nvSpPr>
              <p:cNvPr id="67647" name="AutoShape 63"/>
              <p:cNvSpPr>
                <a:spLocks noChangeArrowheads="1"/>
              </p:cNvSpPr>
              <p:nvPr/>
            </p:nvSpPr>
            <p:spPr bwMode="auto">
              <a:xfrm flipV="1">
                <a:off x="7020" y="4956"/>
                <a:ext cx="1260" cy="780"/>
              </a:xfrm>
              <a:prstGeom prst="flowChartDocumen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5480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7648" name="Line 64"/>
            <p:cNvSpPr>
              <a:spLocks noChangeShapeType="1"/>
            </p:cNvSpPr>
            <p:nvPr/>
          </p:nvSpPr>
          <p:spPr bwMode="auto">
            <a:xfrm>
              <a:off x="2948" y="1482"/>
              <a:ext cx="7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49" name="Text Box 65"/>
            <p:cNvSpPr txBox="1">
              <a:spLocks noChangeArrowheads="1"/>
            </p:cNvSpPr>
            <p:nvPr/>
          </p:nvSpPr>
          <p:spPr bwMode="auto">
            <a:xfrm>
              <a:off x="3010" y="1264"/>
              <a:ext cx="54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Book</a:t>
              </a:r>
              <a:endPara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75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utoUpdateAnimBg="0"/>
      <p:bldP spid="676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1692275" y="-26988"/>
            <a:ext cx="5940425" cy="693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r>
              <a:rPr lang="en-US" altLang="zh-CN" sz="2400" smtClean="0"/>
              <a:t>Flow-Oriented Modeling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xfrm>
            <a:off x="684213" y="765175"/>
            <a:ext cx="7796212" cy="1150938"/>
          </a:xfrm>
        </p:spPr>
        <p:txBody>
          <a:bodyPr/>
          <a:lstStyle/>
          <a:p>
            <a:r>
              <a:rPr kumimoji="1" lang="en-US" altLang="zh-CN" b="1" dirty="0" smtClean="0"/>
              <a:t>Refinement:  </a:t>
            </a:r>
          </a:p>
          <a:p>
            <a:pPr>
              <a:buFontTx/>
              <a:buNone/>
            </a:pPr>
            <a:r>
              <a:rPr kumimoji="1" lang="en-US" altLang="zh-CN" sz="2000" dirty="0" smtClean="0"/>
              <a:t>                 Book request </a:t>
            </a:r>
            <a:r>
              <a:rPr kumimoji="1" lang="en-US" altLang="zh-CN" sz="2000" noProof="1" smtClean="0">
                <a:sym typeface="Wingdings" panose="05000000000000000000" pitchFamily="2" charset="2"/>
              </a:rPr>
              <a:t>=</a:t>
            </a:r>
            <a:r>
              <a:rPr kumimoji="1" lang="en-US" altLang="zh-CN" sz="2000" dirty="0" smtClean="0"/>
              <a:t> Find book position </a:t>
            </a:r>
            <a:r>
              <a:rPr kumimoji="1" lang="en-US" altLang="zh-CN" sz="2000" noProof="1" smtClean="0">
                <a:sym typeface="Wingdings" panose="05000000000000000000" pitchFamily="2" charset="2"/>
              </a:rPr>
              <a:t>+</a:t>
            </a:r>
            <a:r>
              <a:rPr kumimoji="1" lang="en-US" altLang="zh-CN" sz="2000" dirty="0" smtClean="0"/>
              <a:t> Get a book</a:t>
            </a:r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1071563" y="1692275"/>
            <a:ext cx="7316787" cy="4473575"/>
            <a:chOff x="568" y="1000"/>
            <a:chExt cx="4609" cy="2818"/>
          </a:xfrm>
        </p:grpSpPr>
        <p:sp>
          <p:nvSpPr>
            <p:cNvPr id="68613" name="Oval 5"/>
            <p:cNvSpPr>
              <a:spLocks noChangeArrowheads="1"/>
            </p:cNvSpPr>
            <p:nvPr/>
          </p:nvSpPr>
          <p:spPr bwMode="auto">
            <a:xfrm>
              <a:off x="2477" y="1898"/>
              <a:ext cx="644" cy="644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14" name="Oval 6"/>
            <p:cNvSpPr>
              <a:spLocks noChangeArrowheads="1"/>
            </p:cNvSpPr>
            <p:nvPr/>
          </p:nvSpPr>
          <p:spPr bwMode="auto">
            <a:xfrm>
              <a:off x="2845" y="1112"/>
              <a:ext cx="637" cy="637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15" name="Text Box 7"/>
            <p:cNvSpPr txBox="1">
              <a:spLocks noChangeArrowheads="1"/>
            </p:cNvSpPr>
            <p:nvPr/>
          </p:nvSpPr>
          <p:spPr bwMode="auto">
            <a:xfrm>
              <a:off x="2826" y="1177"/>
              <a:ext cx="643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Get a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book</a:t>
              </a:r>
            </a:p>
          </p:txBody>
        </p:sp>
        <p:sp>
          <p:nvSpPr>
            <p:cNvPr id="68616" name="Text Box 8"/>
            <p:cNvSpPr txBox="1">
              <a:spLocks noChangeArrowheads="1"/>
            </p:cNvSpPr>
            <p:nvPr/>
          </p:nvSpPr>
          <p:spPr bwMode="auto">
            <a:xfrm>
              <a:off x="2958" y="2404"/>
              <a:ext cx="832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Book title;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user name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17" name="Text Box 9"/>
            <p:cNvSpPr txBox="1">
              <a:spLocks noChangeArrowheads="1"/>
            </p:cNvSpPr>
            <p:nvPr/>
          </p:nvSpPr>
          <p:spPr bwMode="auto">
            <a:xfrm>
              <a:off x="1372" y="1000"/>
              <a:ext cx="59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Book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8618" name="Group 10"/>
            <p:cNvGrpSpPr>
              <a:grpSpLocks/>
            </p:cNvGrpSpPr>
            <p:nvPr/>
          </p:nvGrpSpPr>
          <p:grpSpPr bwMode="auto">
            <a:xfrm>
              <a:off x="606" y="1459"/>
              <a:ext cx="1011" cy="309"/>
              <a:chOff x="1857" y="3783"/>
              <a:chExt cx="1531" cy="468"/>
            </a:xfrm>
          </p:grpSpPr>
          <p:sp>
            <p:nvSpPr>
              <p:cNvPr id="68619" name="Text Box 11"/>
              <p:cNvSpPr txBox="1">
                <a:spLocks noChangeArrowheads="1"/>
              </p:cNvSpPr>
              <p:nvPr/>
            </p:nvSpPr>
            <p:spPr bwMode="auto">
              <a:xfrm>
                <a:off x="1970" y="3783"/>
                <a:ext cx="12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18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Shelves</a:t>
                </a:r>
                <a:endParaRPr kumimoji="1"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20" name="Line 12"/>
              <p:cNvSpPr>
                <a:spLocks noChangeShapeType="1"/>
              </p:cNvSpPr>
              <p:nvPr/>
            </p:nvSpPr>
            <p:spPr bwMode="auto">
              <a:xfrm>
                <a:off x="1857" y="3879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1" name="Line 13"/>
              <p:cNvSpPr>
                <a:spLocks noChangeShapeType="1"/>
              </p:cNvSpPr>
              <p:nvPr/>
            </p:nvSpPr>
            <p:spPr bwMode="auto">
              <a:xfrm>
                <a:off x="1857" y="4106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8622" name="Group 14"/>
            <p:cNvGrpSpPr>
              <a:grpSpLocks/>
            </p:cNvGrpSpPr>
            <p:nvPr/>
          </p:nvGrpSpPr>
          <p:grpSpPr bwMode="auto">
            <a:xfrm>
              <a:off x="568" y="1972"/>
              <a:ext cx="1076" cy="309"/>
              <a:chOff x="1800" y="4560"/>
              <a:chExt cx="1630" cy="468"/>
            </a:xfrm>
          </p:grpSpPr>
          <p:sp>
            <p:nvSpPr>
              <p:cNvPr id="68623" name="Text Box 15"/>
              <p:cNvSpPr txBox="1">
                <a:spLocks noChangeArrowheads="1"/>
              </p:cNvSpPr>
              <p:nvPr/>
            </p:nvSpPr>
            <p:spPr bwMode="auto">
              <a:xfrm>
                <a:off x="1800" y="4560"/>
                <a:ext cx="163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18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List of Authors</a:t>
                </a:r>
                <a:endParaRPr kumimoji="1"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24" name="Line 16"/>
              <p:cNvSpPr>
                <a:spLocks noChangeShapeType="1"/>
              </p:cNvSpPr>
              <p:nvPr/>
            </p:nvSpPr>
            <p:spPr bwMode="auto">
              <a:xfrm>
                <a:off x="1857" y="4656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5" name="Line 17"/>
              <p:cNvSpPr>
                <a:spLocks noChangeShapeType="1"/>
              </p:cNvSpPr>
              <p:nvPr/>
            </p:nvSpPr>
            <p:spPr bwMode="auto">
              <a:xfrm>
                <a:off x="1857" y="4883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8626" name="Group 18"/>
            <p:cNvGrpSpPr>
              <a:grpSpLocks/>
            </p:cNvGrpSpPr>
            <p:nvPr/>
          </p:nvGrpSpPr>
          <p:grpSpPr bwMode="auto">
            <a:xfrm>
              <a:off x="568" y="2590"/>
              <a:ext cx="1076" cy="309"/>
              <a:chOff x="1800" y="4560"/>
              <a:chExt cx="1630" cy="468"/>
            </a:xfrm>
          </p:grpSpPr>
          <p:sp>
            <p:nvSpPr>
              <p:cNvPr id="68627" name="Text Box 19"/>
              <p:cNvSpPr txBox="1">
                <a:spLocks noChangeArrowheads="1"/>
              </p:cNvSpPr>
              <p:nvPr/>
            </p:nvSpPr>
            <p:spPr bwMode="auto">
              <a:xfrm>
                <a:off x="1800" y="4560"/>
                <a:ext cx="163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18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List of titles</a:t>
                </a:r>
                <a:endParaRPr kumimoji="1"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28" name="Line 20"/>
              <p:cNvSpPr>
                <a:spLocks noChangeShapeType="1"/>
              </p:cNvSpPr>
              <p:nvPr/>
            </p:nvSpPr>
            <p:spPr bwMode="auto">
              <a:xfrm>
                <a:off x="1857" y="4656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9" name="Line 21"/>
              <p:cNvSpPr>
                <a:spLocks noChangeShapeType="1"/>
              </p:cNvSpPr>
              <p:nvPr/>
            </p:nvSpPr>
            <p:spPr bwMode="auto">
              <a:xfrm>
                <a:off x="1857" y="4883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8630" name="Text Box 22"/>
            <p:cNvSpPr txBox="1">
              <a:spLocks noChangeArrowheads="1"/>
            </p:cNvSpPr>
            <p:nvPr/>
          </p:nvSpPr>
          <p:spPr bwMode="auto">
            <a:xfrm>
              <a:off x="2375" y="2041"/>
              <a:ext cx="844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Find book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 position</a:t>
              </a:r>
            </a:p>
          </p:txBody>
        </p:sp>
        <p:grpSp>
          <p:nvGrpSpPr>
            <p:cNvPr id="68631" name="Group 23"/>
            <p:cNvGrpSpPr>
              <a:grpSpLocks/>
            </p:cNvGrpSpPr>
            <p:nvPr/>
          </p:nvGrpSpPr>
          <p:grpSpPr bwMode="auto">
            <a:xfrm>
              <a:off x="4134" y="1421"/>
              <a:ext cx="832" cy="563"/>
              <a:chOff x="7020" y="4956"/>
              <a:chExt cx="1260" cy="852"/>
            </a:xfrm>
          </p:grpSpPr>
          <p:sp>
            <p:nvSpPr>
              <p:cNvPr id="68632" name="Text Box 24"/>
              <p:cNvSpPr txBox="1">
                <a:spLocks noChangeArrowheads="1"/>
              </p:cNvSpPr>
              <p:nvPr/>
            </p:nvSpPr>
            <p:spPr bwMode="auto">
              <a:xfrm>
                <a:off x="7020" y="5028"/>
                <a:ext cx="126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18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Book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reception</a:t>
                </a:r>
                <a:endParaRPr kumimoji="1"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33" name="AutoShape 25"/>
              <p:cNvSpPr>
                <a:spLocks noChangeArrowheads="1"/>
              </p:cNvSpPr>
              <p:nvPr/>
            </p:nvSpPr>
            <p:spPr bwMode="auto">
              <a:xfrm flipV="1">
                <a:off x="7020" y="4956"/>
                <a:ext cx="1260" cy="780"/>
              </a:xfrm>
              <a:prstGeom prst="flowChartDocumen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8634" name="Group 26"/>
            <p:cNvGrpSpPr>
              <a:grpSpLocks/>
            </p:cNvGrpSpPr>
            <p:nvPr/>
          </p:nvGrpSpPr>
          <p:grpSpPr bwMode="auto">
            <a:xfrm>
              <a:off x="3632" y="2741"/>
              <a:ext cx="1545" cy="309"/>
              <a:chOff x="6903" y="6120"/>
              <a:chExt cx="2340" cy="468"/>
            </a:xfrm>
          </p:grpSpPr>
          <p:sp>
            <p:nvSpPr>
              <p:cNvPr id="68635" name="Text Box 27"/>
              <p:cNvSpPr txBox="1">
                <a:spLocks noChangeArrowheads="1"/>
              </p:cNvSpPr>
              <p:nvPr/>
            </p:nvSpPr>
            <p:spPr bwMode="auto">
              <a:xfrm>
                <a:off x="6903" y="6120"/>
                <a:ext cx="23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18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List of books borrowed</a:t>
                </a:r>
                <a:endParaRPr kumimoji="1"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36" name="Line 28"/>
              <p:cNvSpPr>
                <a:spLocks noChangeShapeType="1"/>
              </p:cNvSpPr>
              <p:nvPr/>
            </p:nvSpPr>
            <p:spPr bwMode="auto">
              <a:xfrm>
                <a:off x="7073" y="6216"/>
                <a:ext cx="1984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7" name="Line 29"/>
              <p:cNvSpPr>
                <a:spLocks noChangeShapeType="1"/>
              </p:cNvSpPr>
              <p:nvPr/>
            </p:nvSpPr>
            <p:spPr bwMode="auto">
              <a:xfrm>
                <a:off x="7073" y="6443"/>
                <a:ext cx="1984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8638" name="Arc 30"/>
            <p:cNvSpPr>
              <a:spLocks/>
            </p:cNvSpPr>
            <p:nvPr/>
          </p:nvSpPr>
          <p:spPr bwMode="auto">
            <a:xfrm rot="1381003" flipH="1">
              <a:off x="1131" y="1899"/>
              <a:ext cx="1309" cy="39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>
              <a:off x="3469" y="1524"/>
              <a:ext cx="666" cy="20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40" name="Arc 32"/>
            <p:cNvSpPr>
              <a:spLocks/>
            </p:cNvSpPr>
            <p:nvPr/>
          </p:nvSpPr>
          <p:spPr bwMode="auto">
            <a:xfrm rot="466127">
              <a:off x="3072" y="2386"/>
              <a:ext cx="951" cy="3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41" name="Arc 33"/>
            <p:cNvSpPr>
              <a:spLocks/>
            </p:cNvSpPr>
            <p:nvPr/>
          </p:nvSpPr>
          <p:spPr bwMode="auto">
            <a:xfrm flipH="1">
              <a:off x="1160" y="2255"/>
              <a:ext cx="1310" cy="39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42" name="Text Box 34"/>
            <p:cNvSpPr txBox="1">
              <a:spLocks noChangeArrowheads="1"/>
            </p:cNvSpPr>
            <p:nvPr/>
          </p:nvSpPr>
          <p:spPr bwMode="auto">
            <a:xfrm>
              <a:off x="1385" y="1665"/>
              <a:ext cx="59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Author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43" name="Text Box 35"/>
            <p:cNvSpPr txBox="1">
              <a:spLocks noChangeArrowheads="1"/>
            </p:cNvSpPr>
            <p:nvPr/>
          </p:nvSpPr>
          <p:spPr bwMode="auto">
            <a:xfrm>
              <a:off x="1366" y="2329"/>
              <a:ext cx="59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Title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44" name="Text Box 36"/>
            <p:cNvSpPr txBox="1">
              <a:spLocks noChangeArrowheads="1"/>
            </p:cNvSpPr>
            <p:nvPr/>
          </p:nvSpPr>
          <p:spPr bwMode="auto">
            <a:xfrm>
              <a:off x="3539" y="1374"/>
              <a:ext cx="59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Book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45" name="Arc 37"/>
            <p:cNvSpPr>
              <a:spLocks/>
            </p:cNvSpPr>
            <p:nvPr/>
          </p:nvSpPr>
          <p:spPr bwMode="auto">
            <a:xfrm rot="502408" flipH="1">
              <a:off x="1072" y="1138"/>
              <a:ext cx="1783" cy="5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flipV="1">
              <a:off x="2945" y="1730"/>
              <a:ext cx="119" cy="20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47" name="Text Box 39"/>
            <p:cNvSpPr txBox="1">
              <a:spLocks noChangeArrowheads="1"/>
            </p:cNvSpPr>
            <p:nvPr/>
          </p:nvSpPr>
          <p:spPr bwMode="auto">
            <a:xfrm>
              <a:off x="2907" y="1749"/>
              <a:ext cx="118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&lt;shelf#, book#&gt;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48" name="Text Box 40"/>
            <p:cNvSpPr txBox="1">
              <a:spLocks noChangeArrowheads="1"/>
            </p:cNvSpPr>
            <p:nvPr/>
          </p:nvSpPr>
          <p:spPr bwMode="auto">
            <a:xfrm>
              <a:off x="2113" y="2812"/>
              <a:ext cx="1308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Title and author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of requested book;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name of the user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49" name="Text Box 41"/>
            <p:cNvSpPr txBox="1">
              <a:spLocks noChangeArrowheads="1"/>
            </p:cNvSpPr>
            <p:nvPr/>
          </p:nvSpPr>
          <p:spPr bwMode="auto">
            <a:xfrm>
              <a:off x="1398" y="3339"/>
              <a:ext cx="1070" cy="479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tIns="154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Book requested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by the user</a:t>
              </a:r>
              <a:endParaRPr kumimoji="1" lang="en-US" altLang="zh-CN" sz="1200" b="1">
                <a:solidFill>
                  <a:srgbClr val="FFFFFF"/>
                </a:solidFill>
              </a:endParaRPr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flipV="1">
              <a:off x="1837" y="2374"/>
              <a:ext cx="668" cy="96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7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2020888" y="1268413"/>
            <a:ext cx="5222875" cy="911225"/>
            <a:chOff x="1357" y="709"/>
            <a:chExt cx="3290" cy="574"/>
          </a:xfrm>
        </p:grpSpPr>
        <p:sp>
          <p:nvSpPr>
            <p:cNvPr id="69635" name="Oval 3"/>
            <p:cNvSpPr>
              <a:spLocks noChangeArrowheads="1"/>
            </p:cNvSpPr>
            <p:nvPr/>
          </p:nvSpPr>
          <p:spPr bwMode="auto">
            <a:xfrm>
              <a:off x="2261" y="709"/>
              <a:ext cx="656" cy="5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36" name="Line 4"/>
            <p:cNvSpPr>
              <a:spLocks noChangeShapeType="1"/>
            </p:cNvSpPr>
            <p:nvPr/>
          </p:nvSpPr>
          <p:spPr bwMode="auto">
            <a:xfrm>
              <a:off x="1749" y="1007"/>
              <a:ext cx="4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37" name="Line 5"/>
            <p:cNvSpPr>
              <a:spLocks noChangeShapeType="1"/>
            </p:cNvSpPr>
            <p:nvPr/>
          </p:nvSpPr>
          <p:spPr bwMode="auto">
            <a:xfrm>
              <a:off x="2949" y="1007"/>
              <a:ext cx="4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1357" y="809"/>
              <a:ext cx="416" cy="3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3445" y="830"/>
              <a:ext cx="416" cy="3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2508" y="849"/>
              <a:ext cx="22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1900" y="742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3028" y="749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1460" y="863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9644" name="Rectangle 12"/>
            <p:cNvSpPr>
              <a:spLocks noChangeArrowheads="1"/>
            </p:cNvSpPr>
            <p:nvPr/>
          </p:nvSpPr>
          <p:spPr bwMode="auto">
            <a:xfrm>
              <a:off x="3548" y="863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4028" y="884"/>
              <a:ext cx="61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level 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69646" name="Group 14"/>
          <p:cNvGrpSpPr>
            <a:grpSpLocks/>
          </p:cNvGrpSpPr>
          <p:nvPr/>
        </p:nvGrpSpPr>
        <p:grpSpPr bwMode="auto">
          <a:xfrm>
            <a:off x="1258888" y="1752600"/>
            <a:ext cx="6394450" cy="2505075"/>
            <a:chOff x="877" y="1014"/>
            <a:chExt cx="4028" cy="1578"/>
          </a:xfrm>
        </p:grpSpPr>
        <p:sp>
          <p:nvSpPr>
            <p:cNvPr id="69647" name="Oval 15"/>
            <p:cNvSpPr>
              <a:spLocks noChangeArrowheads="1"/>
            </p:cNvSpPr>
            <p:nvPr/>
          </p:nvSpPr>
          <p:spPr bwMode="auto">
            <a:xfrm>
              <a:off x="1381" y="1676"/>
              <a:ext cx="504" cy="4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48" name="Oval 16"/>
            <p:cNvSpPr>
              <a:spLocks noChangeArrowheads="1"/>
            </p:cNvSpPr>
            <p:nvPr/>
          </p:nvSpPr>
          <p:spPr bwMode="auto">
            <a:xfrm>
              <a:off x="2269" y="1470"/>
              <a:ext cx="504" cy="45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auto">
            <a:xfrm>
              <a:off x="2093" y="2139"/>
              <a:ext cx="504" cy="45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0" name="Oval 18"/>
            <p:cNvSpPr>
              <a:spLocks noChangeArrowheads="1"/>
            </p:cNvSpPr>
            <p:nvPr/>
          </p:nvSpPr>
          <p:spPr bwMode="auto">
            <a:xfrm>
              <a:off x="2901" y="1954"/>
              <a:ext cx="504" cy="45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1" name="Oval 19"/>
            <p:cNvSpPr>
              <a:spLocks noChangeArrowheads="1"/>
            </p:cNvSpPr>
            <p:nvPr/>
          </p:nvSpPr>
          <p:spPr bwMode="auto">
            <a:xfrm>
              <a:off x="3677" y="2018"/>
              <a:ext cx="504" cy="45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2" name="Line 20"/>
            <p:cNvSpPr>
              <a:spLocks noChangeShapeType="1"/>
            </p:cNvSpPr>
            <p:nvPr/>
          </p:nvSpPr>
          <p:spPr bwMode="auto">
            <a:xfrm>
              <a:off x="877" y="1860"/>
              <a:ext cx="4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3" name="Line 21"/>
            <p:cNvSpPr>
              <a:spLocks noChangeShapeType="1"/>
            </p:cNvSpPr>
            <p:nvPr/>
          </p:nvSpPr>
          <p:spPr bwMode="auto">
            <a:xfrm>
              <a:off x="4229" y="2273"/>
              <a:ext cx="4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4" name="Line 22"/>
            <p:cNvSpPr>
              <a:spLocks noChangeShapeType="1"/>
            </p:cNvSpPr>
            <p:nvPr/>
          </p:nvSpPr>
          <p:spPr bwMode="auto">
            <a:xfrm flipV="1">
              <a:off x="1893" y="1775"/>
              <a:ext cx="344" cy="1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5" name="Line 23"/>
            <p:cNvSpPr>
              <a:spLocks noChangeShapeType="1"/>
            </p:cNvSpPr>
            <p:nvPr/>
          </p:nvSpPr>
          <p:spPr bwMode="auto">
            <a:xfrm>
              <a:off x="1853" y="2060"/>
              <a:ext cx="264" cy="1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 flipV="1">
              <a:off x="2613" y="2266"/>
              <a:ext cx="264" cy="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2757" y="1840"/>
              <a:ext cx="208" cy="1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3421" y="2224"/>
              <a:ext cx="232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9" name="Rectangle 27"/>
            <p:cNvSpPr>
              <a:spLocks noChangeArrowheads="1"/>
            </p:cNvSpPr>
            <p:nvPr/>
          </p:nvSpPr>
          <p:spPr bwMode="auto">
            <a:xfrm>
              <a:off x="1516" y="1773"/>
              <a:ext cx="2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P1</a:t>
              </a:r>
            </a:p>
          </p:txBody>
        </p:sp>
        <p:sp>
          <p:nvSpPr>
            <p:cNvPr id="69660" name="Rectangle 28"/>
            <p:cNvSpPr>
              <a:spLocks noChangeArrowheads="1"/>
            </p:cNvSpPr>
            <p:nvPr/>
          </p:nvSpPr>
          <p:spPr bwMode="auto">
            <a:xfrm>
              <a:off x="2388" y="1581"/>
              <a:ext cx="2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P2</a:t>
              </a:r>
            </a:p>
          </p:txBody>
        </p:sp>
        <p:sp>
          <p:nvSpPr>
            <p:cNvPr id="69661" name="Rectangle 29"/>
            <p:cNvSpPr>
              <a:spLocks noChangeArrowheads="1"/>
            </p:cNvSpPr>
            <p:nvPr/>
          </p:nvSpPr>
          <p:spPr bwMode="auto">
            <a:xfrm>
              <a:off x="2212" y="2264"/>
              <a:ext cx="2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P3</a:t>
              </a:r>
            </a:p>
          </p:txBody>
        </p:sp>
        <p:sp>
          <p:nvSpPr>
            <p:cNvPr id="69662" name="Rectangle 30"/>
            <p:cNvSpPr>
              <a:spLocks noChangeArrowheads="1"/>
            </p:cNvSpPr>
            <p:nvPr/>
          </p:nvSpPr>
          <p:spPr bwMode="auto">
            <a:xfrm>
              <a:off x="3020" y="2072"/>
              <a:ext cx="2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P4</a:t>
              </a:r>
            </a:p>
          </p:txBody>
        </p:sp>
        <p:sp>
          <p:nvSpPr>
            <p:cNvPr id="69663" name="Rectangle 31"/>
            <p:cNvSpPr>
              <a:spLocks noChangeArrowheads="1"/>
            </p:cNvSpPr>
            <p:nvPr/>
          </p:nvSpPr>
          <p:spPr bwMode="auto">
            <a:xfrm>
              <a:off x="3804" y="2129"/>
              <a:ext cx="2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P5</a:t>
              </a:r>
            </a:p>
          </p:txBody>
        </p:sp>
        <p:sp>
          <p:nvSpPr>
            <p:cNvPr id="69664" name="Rectangle 32"/>
            <p:cNvSpPr>
              <a:spLocks noChangeArrowheads="1"/>
            </p:cNvSpPr>
            <p:nvPr/>
          </p:nvSpPr>
          <p:spPr bwMode="auto">
            <a:xfrm>
              <a:off x="980" y="1617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9665" name="Rectangle 33"/>
            <p:cNvSpPr>
              <a:spLocks noChangeArrowheads="1"/>
            </p:cNvSpPr>
            <p:nvPr/>
          </p:nvSpPr>
          <p:spPr bwMode="auto">
            <a:xfrm>
              <a:off x="4324" y="2022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9666" name="Freeform 34"/>
            <p:cNvSpPr>
              <a:spLocks/>
            </p:cNvSpPr>
            <p:nvPr/>
          </p:nvSpPr>
          <p:spPr bwMode="auto">
            <a:xfrm>
              <a:off x="1213" y="1021"/>
              <a:ext cx="1017" cy="1288"/>
            </a:xfrm>
            <a:custGeom>
              <a:avLst/>
              <a:gdLst>
                <a:gd name="T0" fmla="*/ 1016 w 1017"/>
                <a:gd name="T1" fmla="*/ 0 h 1288"/>
                <a:gd name="T2" fmla="*/ 752 w 1017"/>
                <a:gd name="T3" fmla="*/ 299 h 1288"/>
                <a:gd name="T4" fmla="*/ 288 w 1017"/>
                <a:gd name="T5" fmla="*/ 469 h 1288"/>
                <a:gd name="T6" fmla="*/ 0 w 1017"/>
                <a:gd name="T7" fmla="*/ 1287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88">
                  <a:moveTo>
                    <a:pt x="1016" y="0"/>
                  </a:moveTo>
                  <a:lnTo>
                    <a:pt x="752" y="299"/>
                  </a:lnTo>
                  <a:lnTo>
                    <a:pt x="288" y="469"/>
                  </a:lnTo>
                  <a:lnTo>
                    <a:pt x="0" y="1287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67" name="Freeform 35"/>
            <p:cNvSpPr>
              <a:spLocks/>
            </p:cNvSpPr>
            <p:nvPr/>
          </p:nvSpPr>
          <p:spPr bwMode="auto">
            <a:xfrm>
              <a:off x="2941" y="1014"/>
              <a:ext cx="1345" cy="1566"/>
            </a:xfrm>
            <a:custGeom>
              <a:avLst/>
              <a:gdLst>
                <a:gd name="T0" fmla="*/ 0 w 1345"/>
                <a:gd name="T1" fmla="*/ 0 h 1566"/>
                <a:gd name="T2" fmla="*/ 392 w 1345"/>
                <a:gd name="T3" fmla="*/ 455 h 1566"/>
                <a:gd name="T4" fmla="*/ 1160 w 1345"/>
                <a:gd name="T5" fmla="*/ 740 h 1566"/>
                <a:gd name="T6" fmla="*/ 1344 w 1345"/>
                <a:gd name="T7" fmla="*/ 1565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5" h="1566">
                  <a:moveTo>
                    <a:pt x="0" y="0"/>
                  </a:moveTo>
                  <a:lnTo>
                    <a:pt x="392" y="455"/>
                  </a:lnTo>
                  <a:lnTo>
                    <a:pt x="1160" y="740"/>
                  </a:lnTo>
                  <a:lnTo>
                    <a:pt x="1344" y="1565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1916" y="1553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9669" name="Rectangle 37"/>
            <p:cNvSpPr>
              <a:spLocks noChangeArrowheads="1"/>
            </p:cNvSpPr>
            <p:nvPr/>
          </p:nvSpPr>
          <p:spPr bwMode="auto">
            <a:xfrm>
              <a:off x="1796" y="2114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9670" name="Rectangle 38"/>
            <p:cNvSpPr>
              <a:spLocks noChangeArrowheads="1"/>
            </p:cNvSpPr>
            <p:nvPr/>
          </p:nvSpPr>
          <p:spPr bwMode="auto">
            <a:xfrm>
              <a:off x="2660" y="2278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9671" name="Rectangle 39"/>
            <p:cNvSpPr>
              <a:spLocks noChangeArrowheads="1"/>
            </p:cNvSpPr>
            <p:nvPr/>
          </p:nvSpPr>
          <p:spPr bwMode="auto">
            <a:xfrm>
              <a:off x="2852" y="1652"/>
              <a:ext cx="17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9672" name="Rectangle 40"/>
            <p:cNvSpPr>
              <a:spLocks noChangeArrowheads="1"/>
            </p:cNvSpPr>
            <p:nvPr/>
          </p:nvSpPr>
          <p:spPr bwMode="auto">
            <a:xfrm>
              <a:off x="3412" y="2221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9673" name="Rectangle 41"/>
            <p:cNvSpPr>
              <a:spLocks noChangeArrowheads="1"/>
            </p:cNvSpPr>
            <p:nvPr/>
          </p:nvSpPr>
          <p:spPr bwMode="auto">
            <a:xfrm>
              <a:off x="4286" y="1570"/>
              <a:ext cx="61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level 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69674" name="Group 42"/>
          <p:cNvGrpSpPr>
            <a:grpSpLocks/>
          </p:cNvGrpSpPr>
          <p:nvPr/>
        </p:nvGrpSpPr>
        <p:grpSpPr bwMode="auto">
          <a:xfrm>
            <a:off x="2016125" y="3644900"/>
            <a:ext cx="6284913" cy="2879725"/>
            <a:chOff x="1354" y="2206"/>
            <a:chExt cx="3959" cy="1814"/>
          </a:xfrm>
        </p:grpSpPr>
        <p:sp>
          <p:nvSpPr>
            <p:cNvPr id="69675" name="Oval 43"/>
            <p:cNvSpPr>
              <a:spLocks noChangeArrowheads="1"/>
            </p:cNvSpPr>
            <p:nvPr/>
          </p:nvSpPr>
          <p:spPr bwMode="auto">
            <a:xfrm>
              <a:off x="3168" y="2978"/>
              <a:ext cx="453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76" name="Oval 44"/>
            <p:cNvSpPr>
              <a:spLocks noChangeArrowheads="1"/>
            </p:cNvSpPr>
            <p:nvPr/>
          </p:nvSpPr>
          <p:spPr bwMode="auto">
            <a:xfrm>
              <a:off x="2216" y="2978"/>
              <a:ext cx="453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77" name="Oval 45"/>
            <p:cNvSpPr>
              <a:spLocks noChangeArrowheads="1"/>
            </p:cNvSpPr>
            <p:nvPr/>
          </p:nvSpPr>
          <p:spPr bwMode="auto">
            <a:xfrm>
              <a:off x="2215" y="3612"/>
              <a:ext cx="453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78" name="Oval 46"/>
            <p:cNvSpPr>
              <a:spLocks noChangeArrowheads="1"/>
            </p:cNvSpPr>
            <p:nvPr/>
          </p:nvSpPr>
          <p:spPr bwMode="auto">
            <a:xfrm>
              <a:off x="3168" y="3612"/>
              <a:ext cx="453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79" name="Oval 47"/>
            <p:cNvSpPr>
              <a:spLocks noChangeArrowheads="1"/>
            </p:cNvSpPr>
            <p:nvPr/>
          </p:nvSpPr>
          <p:spPr bwMode="auto">
            <a:xfrm>
              <a:off x="3985" y="3205"/>
              <a:ext cx="453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438" y="3388"/>
              <a:ext cx="232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81" name="Rectangle 49"/>
            <p:cNvSpPr>
              <a:spLocks noChangeArrowheads="1"/>
            </p:cNvSpPr>
            <p:nvPr/>
          </p:nvSpPr>
          <p:spPr bwMode="auto">
            <a:xfrm>
              <a:off x="4455" y="3385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9682" name="Line 50"/>
            <p:cNvSpPr>
              <a:spLocks noChangeShapeType="1"/>
            </p:cNvSpPr>
            <p:nvPr/>
          </p:nvSpPr>
          <p:spPr bwMode="auto">
            <a:xfrm flipV="1">
              <a:off x="3621" y="3566"/>
              <a:ext cx="363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83" name="Line 51"/>
            <p:cNvSpPr>
              <a:spLocks noChangeShapeType="1"/>
            </p:cNvSpPr>
            <p:nvPr/>
          </p:nvSpPr>
          <p:spPr bwMode="auto">
            <a:xfrm>
              <a:off x="1827" y="3203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84" name="Rectangle 52"/>
            <p:cNvSpPr>
              <a:spLocks noChangeArrowheads="1"/>
            </p:cNvSpPr>
            <p:nvPr/>
          </p:nvSpPr>
          <p:spPr bwMode="auto">
            <a:xfrm>
              <a:off x="1943" y="2917"/>
              <a:ext cx="17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9685" name="Line 53"/>
            <p:cNvSpPr>
              <a:spLocks noChangeShapeType="1"/>
            </p:cNvSpPr>
            <p:nvPr/>
          </p:nvSpPr>
          <p:spPr bwMode="auto">
            <a:xfrm>
              <a:off x="1807" y="3793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86" name="Rectangle 54"/>
            <p:cNvSpPr>
              <a:spLocks noChangeArrowheads="1"/>
            </p:cNvSpPr>
            <p:nvPr/>
          </p:nvSpPr>
          <p:spPr bwMode="auto">
            <a:xfrm>
              <a:off x="1880" y="3521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9687" name="Line 55"/>
            <p:cNvSpPr>
              <a:spLocks noChangeShapeType="1"/>
            </p:cNvSpPr>
            <p:nvPr/>
          </p:nvSpPr>
          <p:spPr bwMode="auto">
            <a:xfrm>
              <a:off x="2715" y="3793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88" name="Line 56"/>
            <p:cNvSpPr>
              <a:spLocks noChangeShapeType="1"/>
            </p:cNvSpPr>
            <p:nvPr/>
          </p:nvSpPr>
          <p:spPr bwMode="auto">
            <a:xfrm>
              <a:off x="2715" y="3158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89" name="Rectangle 57"/>
            <p:cNvSpPr>
              <a:spLocks noChangeArrowheads="1"/>
            </p:cNvSpPr>
            <p:nvPr/>
          </p:nvSpPr>
          <p:spPr bwMode="auto">
            <a:xfrm>
              <a:off x="2763" y="2886"/>
              <a:ext cx="27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f1</a:t>
              </a:r>
            </a:p>
          </p:txBody>
        </p:sp>
        <p:sp>
          <p:nvSpPr>
            <p:cNvPr id="69690" name="Rectangle 58"/>
            <p:cNvSpPr>
              <a:spLocks noChangeArrowheads="1"/>
            </p:cNvSpPr>
            <p:nvPr/>
          </p:nvSpPr>
          <p:spPr bwMode="auto">
            <a:xfrm>
              <a:off x="3758" y="2963"/>
              <a:ext cx="27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f2</a:t>
              </a:r>
            </a:p>
          </p:txBody>
        </p:sp>
        <p:sp>
          <p:nvSpPr>
            <p:cNvPr id="69691" name="Rectangle 59"/>
            <p:cNvSpPr>
              <a:spLocks noChangeArrowheads="1"/>
            </p:cNvSpPr>
            <p:nvPr/>
          </p:nvSpPr>
          <p:spPr bwMode="auto">
            <a:xfrm>
              <a:off x="2787" y="3521"/>
              <a:ext cx="29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e1</a:t>
              </a:r>
            </a:p>
          </p:txBody>
        </p:sp>
        <p:sp>
          <p:nvSpPr>
            <p:cNvPr id="69692" name="Rectangle 60"/>
            <p:cNvSpPr>
              <a:spLocks noChangeArrowheads="1"/>
            </p:cNvSpPr>
            <p:nvPr/>
          </p:nvSpPr>
          <p:spPr bwMode="auto">
            <a:xfrm>
              <a:off x="3712" y="3612"/>
              <a:ext cx="29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e2</a:t>
              </a:r>
            </a:p>
          </p:txBody>
        </p:sp>
        <p:sp>
          <p:nvSpPr>
            <p:cNvPr id="69693" name="Line 61"/>
            <p:cNvSpPr>
              <a:spLocks noChangeShapeType="1"/>
            </p:cNvSpPr>
            <p:nvPr/>
          </p:nvSpPr>
          <p:spPr bwMode="auto">
            <a:xfrm>
              <a:off x="3667" y="3146"/>
              <a:ext cx="272" cy="1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94" name="Freeform 62"/>
            <p:cNvSpPr>
              <a:spLocks/>
            </p:cNvSpPr>
            <p:nvPr/>
          </p:nvSpPr>
          <p:spPr bwMode="auto">
            <a:xfrm>
              <a:off x="3440" y="2227"/>
              <a:ext cx="1345" cy="1566"/>
            </a:xfrm>
            <a:custGeom>
              <a:avLst/>
              <a:gdLst>
                <a:gd name="T0" fmla="*/ 0 w 1345"/>
                <a:gd name="T1" fmla="*/ 0 h 1566"/>
                <a:gd name="T2" fmla="*/ 392 w 1345"/>
                <a:gd name="T3" fmla="*/ 455 h 1566"/>
                <a:gd name="T4" fmla="*/ 1160 w 1345"/>
                <a:gd name="T5" fmla="*/ 740 h 1566"/>
                <a:gd name="T6" fmla="*/ 1344 w 1345"/>
                <a:gd name="T7" fmla="*/ 1565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5" h="1566">
                  <a:moveTo>
                    <a:pt x="0" y="0"/>
                  </a:moveTo>
                  <a:lnTo>
                    <a:pt x="392" y="455"/>
                  </a:lnTo>
                  <a:lnTo>
                    <a:pt x="1160" y="740"/>
                  </a:lnTo>
                  <a:lnTo>
                    <a:pt x="1344" y="1565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95" name="Freeform 63"/>
            <p:cNvSpPr>
              <a:spLocks/>
            </p:cNvSpPr>
            <p:nvPr/>
          </p:nvSpPr>
          <p:spPr bwMode="auto">
            <a:xfrm>
              <a:off x="1354" y="2206"/>
              <a:ext cx="1542" cy="1814"/>
            </a:xfrm>
            <a:custGeom>
              <a:avLst/>
              <a:gdLst>
                <a:gd name="T0" fmla="*/ 0 w 1542"/>
                <a:gd name="T1" fmla="*/ 1814 h 1814"/>
                <a:gd name="T2" fmla="*/ 590 w 1542"/>
                <a:gd name="T3" fmla="*/ 680 h 1814"/>
                <a:gd name="T4" fmla="*/ 1270 w 1542"/>
                <a:gd name="T5" fmla="*/ 589 h 1814"/>
                <a:gd name="T6" fmla="*/ 1542 w 1542"/>
                <a:gd name="T7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2" h="1814">
                  <a:moveTo>
                    <a:pt x="0" y="1814"/>
                  </a:moveTo>
                  <a:lnTo>
                    <a:pt x="590" y="680"/>
                  </a:lnTo>
                  <a:lnTo>
                    <a:pt x="1270" y="589"/>
                  </a:lnTo>
                  <a:lnTo>
                    <a:pt x="1542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96" name="Rectangle 64"/>
            <p:cNvSpPr>
              <a:spLocks noChangeArrowheads="1"/>
            </p:cNvSpPr>
            <p:nvPr/>
          </p:nvSpPr>
          <p:spPr bwMode="auto">
            <a:xfrm>
              <a:off x="4694" y="2704"/>
              <a:ext cx="61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level 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9697" name="Rectangle 65"/>
            <p:cNvSpPr>
              <a:spLocks noChangeArrowheads="1"/>
            </p:cNvSpPr>
            <p:nvPr/>
          </p:nvSpPr>
          <p:spPr bwMode="auto">
            <a:xfrm>
              <a:off x="3212" y="3065"/>
              <a:ext cx="3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P4.2</a:t>
              </a:r>
            </a:p>
          </p:txBody>
        </p:sp>
        <p:sp>
          <p:nvSpPr>
            <p:cNvPr id="69698" name="Rectangle 66"/>
            <p:cNvSpPr>
              <a:spLocks noChangeArrowheads="1"/>
            </p:cNvSpPr>
            <p:nvPr/>
          </p:nvSpPr>
          <p:spPr bwMode="auto">
            <a:xfrm>
              <a:off x="3186" y="3700"/>
              <a:ext cx="3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P4.4</a:t>
              </a:r>
            </a:p>
          </p:txBody>
        </p:sp>
        <p:sp>
          <p:nvSpPr>
            <p:cNvPr id="69699" name="Rectangle 67"/>
            <p:cNvSpPr>
              <a:spLocks noChangeArrowheads="1"/>
            </p:cNvSpPr>
            <p:nvPr/>
          </p:nvSpPr>
          <p:spPr bwMode="auto">
            <a:xfrm>
              <a:off x="2245" y="3065"/>
              <a:ext cx="3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P4.1</a:t>
              </a:r>
            </a:p>
          </p:txBody>
        </p:sp>
        <p:sp>
          <p:nvSpPr>
            <p:cNvPr id="69700" name="Rectangle 68"/>
            <p:cNvSpPr>
              <a:spLocks noChangeArrowheads="1"/>
            </p:cNvSpPr>
            <p:nvPr/>
          </p:nvSpPr>
          <p:spPr bwMode="auto">
            <a:xfrm>
              <a:off x="2245" y="3702"/>
              <a:ext cx="3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P4.3</a:t>
              </a:r>
            </a:p>
          </p:txBody>
        </p:sp>
        <p:sp>
          <p:nvSpPr>
            <p:cNvPr id="69701" name="Rectangle 69"/>
            <p:cNvSpPr>
              <a:spLocks noChangeArrowheads="1"/>
            </p:cNvSpPr>
            <p:nvPr/>
          </p:nvSpPr>
          <p:spPr bwMode="auto">
            <a:xfrm>
              <a:off x="4028" y="3292"/>
              <a:ext cx="3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P4.5</a:t>
              </a:r>
            </a:p>
          </p:txBody>
        </p:sp>
      </p:grpSp>
      <p:sp>
        <p:nvSpPr>
          <p:cNvPr id="69702" name="Rectangle 70"/>
          <p:cNvSpPr>
            <a:spLocks noChangeArrowheads="1"/>
          </p:cNvSpPr>
          <p:nvPr/>
        </p:nvSpPr>
        <p:spPr bwMode="auto">
          <a:xfrm>
            <a:off x="1692275" y="44450"/>
            <a:ext cx="5940425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>
            <a:lvl1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/>
              <a:t>Flow-Oriented Modeling</a:t>
            </a:r>
          </a:p>
        </p:txBody>
      </p:sp>
      <p:sp>
        <p:nvSpPr>
          <p:cNvPr id="69703" name="Rectangle 71"/>
          <p:cNvSpPr>
            <a:spLocks noChangeArrowheads="1"/>
          </p:cNvSpPr>
          <p:nvPr/>
        </p:nvSpPr>
        <p:spPr bwMode="auto">
          <a:xfrm>
            <a:off x="684213" y="739775"/>
            <a:ext cx="4319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</a:rPr>
              <a:t> </a:t>
            </a:r>
            <a:r>
              <a:rPr lang="en-US" altLang="zh-CN" sz="2400" b="1">
                <a:solidFill>
                  <a:srgbClr val="000066"/>
                </a:solidFill>
              </a:rPr>
              <a:t>The Data Flow Hierarchy</a:t>
            </a:r>
          </a:p>
        </p:txBody>
      </p:sp>
    </p:spTree>
    <p:extLst>
      <p:ext uri="{BB962C8B-B14F-4D97-AF65-F5344CB8AC3E}">
        <p14:creationId xmlns:p14="http://schemas.microsoft.com/office/powerpoint/2010/main" val="36757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98D9EF-61DE-4506-A2D0-EB607E0F031A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Data-Centered Architecture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1916113"/>
            <a:ext cx="4737100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49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350B5-37C2-42DA-8069-E12A1CDCDE33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Data Flow Architecture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1557338"/>
            <a:ext cx="5638800" cy="44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00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577259-448E-4CDB-B599-7D885DA3EEE7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Call and Return Architecture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1665288"/>
            <a:ext cx="58007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04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221678-7629-40E0-B49C-2ED2AC7C835B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Layered Architecture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5" y="1687513"/>
            <a:ext cx="4419600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99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73EA6E-2EDD-496B-AF99-728D7755F63A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Architectural Context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773238"/>
            <a:ext cx="6019800" cy="3819525"/>
          </a:xfrm>
          <a:prstGeom prst="rect">
            <a:avLst/>
          </a:prstGeom>
          <a:solidFill>
            <a:srgbClr val="96E3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32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08582C-7855-4C85-941D-1F2D205710C7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Archetypes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555875" y="1211263"/>
            <a:ext cx="4267200" cy="4443412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1287463"/>
            <a:ext cx="3568700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35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32BAD7-7541-4E10-8084-8D6E46E9981A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Component Structure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2988" y="1628775"/>
            <a:ext cx="7027862" cy="4257675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009775"/>
            <a:ext cx="63373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738313" y="188913"/>
          <a:ext cx="5927725" cy="626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5801323" imgH="6128617" progId="Visio.Drawing.11">
                  <p:embed/>
                </p:oleObj>
              </mc:Choice>
              <mc:Fallback>
                <p:oleObj name="Visio" r:id="rId3" imgW="5801323" imgH="612861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188913"/>
                        <a:ext cx="5927725" cy="6264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9"/>
          <p:cNvSpPr txBox="1">
            <a:spLocks noChangeArrowheads="1"/>
          </p:cNvSpPr>
          <p:nvPr/>
        </p:nvSpPr>
        <p:spPr bwMode="auto">
          <a:xfrm>
            <a:off x="1665288" y="2427288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Other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functions</a:t>
            </a:r>
          </a:p>
        </p:txBody>
      </p:sp>
      <p:sp>
        <p:nvSpPr>
          <p:cNvPr id="14340" name="Text Box 10"/>
          <p:cNvSpPr txBox="1">
            <a:spLocks noChangeArrowheads="1"/>
          </p:cNvSpPr>
          <p:nvPr/>
        </p:nvSpPr>
        <p:spPr bwMode="auto">
          <a:xfrm>
            <a:off x="2405063" y="1412875"/>
            <a:ext cx="213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Valid passwords/ID</a:t>
            </a:r>
          </a:p>
        </p:txBody>
      </p:sp>
      <p:sp>
        <p:nvSpPr>
          <p:cNvPr id="14341" name="Text Box 11"/>
          <p:cNvSpPr txBox="1">
            <a:spLocks noChangeArrowheads="1"/>
          </p:cNvSpPr>
          <p:nvPr/>
        </p:nvSpPr>
        <p:spPr bwMode="auto">
          <a:xfrm>
            <a:off x="5121275" y="1477963"/>
            <a:ext cx="229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Invalid passwords/ID</a:t>
            </a:r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5035550" y="2643188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No input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Tries remain</a:t>
            </a: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6273800" y="2571750"/>
            <a:ext cx="118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Input tries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remain</a:t>
            </a:r>
          </a:p>
        </p:txBody>
      </p: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722438" y="3349625"/>
            <a:ext cx="188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Thumbnail views</a:t>
            </a:r>
          </a:p>
        </p:txBody>
      </p:sp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4184650" y="3422650"/>
            <a:ext cx="266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Select a specific camera</a:t>
            </a:r>
          </a:p>
        </p:txBody>
      </p:sp>
      <p:sp>
        <p:nvSpPr>
          <p:cNvPr id="14346" name="Text Box 16"/>
          <p:cNvSpPr txBox="1">
            <a:spLocks noChangeArrowheads="1"/>
          </p:cNvSpPr>
          <p:nvPr/>
        </p:nvSpPr>
        <p:spPr bwMode="auto">
          <a:xfrm>
            <a:off x="2782888" y="5948363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Exit</a:t>
            </a:r>
          </a:p>
        </p:txBody>
      </p:sp>
      <p:sp>
        <p:nvSpPr>
          <p:cNvPr id="14347" name="Text Box 17"/>
          <p:cNvSpPr txBox="1">
            <a:spLocks noChangeArrowheads="1"/>
          </p:cNvSpPr>
          <p:nvPr/>
        </p:nvSpPr>
        <p:spPr bwMode="auto">
          <a:xfrm>
            <a:off x="3968750" y="5948363"/>
            <a:ext cx="225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See another camera</a:t>
            </a:r>
          </a:p>
        </p:txBody>
      </p:sp>
      <p:sp>
        <p:nvSpPr>
          <p:cNvPr id="14348" name="Text Box 18"/>
          <p:cNvSpPr txBox="1">
            <a:spLocks noChangeArrowheads="1"/>
          </p:cNvSpPr>
          <p:nvPr/>
        </p:nvSpPr>
        <p:spPr bwMode="auto">
          <a:xfrm>
            <a:off x="206375" y="765175"/>
            <a:ext cx="2565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00"/>
                </a:solidFill>
              </a:rPr>
              <a:t>Activity diagram for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00"/>
                </a:solidFill>
              </a:rPr>
              <a:t>access camera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00"/>
                </a:solidFill>
              </a:rPr>
              <a:t>surveillance —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00"/>
                </a:solidFill>
              </a:rPr>
              <a:t>display camera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00"/>
                </a:solidFill>
              </a:rPr>
              <a:t>views function </a:t>
            </a:r>
          </a:p>
        </p:txBody>
      </p:sp>
    </p:spTree>
    <p:extLst>
      <p:ext uri="{BB962C8B-B14F-4D97-AF65-F5344CB8AC3E}">
        <p14:creationId xmlns:p14="http://schemas.microsoft.com/office/powerpoint/2010/main" val="27434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C52358-75FC-428F-A150-5192D82469F8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Collaboration Diagram</a:t>
            </a:r>
            <a:endParaRPr lang="en-US" altLang="zh-CN" sz="2400" b="1" kern="0" dirty="0">
              <a:solidFill>
                <a:srgbClr val="000066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613568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17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0912DD-AE88-40AE-8274-80BF56CFC7DD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 err="1">
                <a:solidFill>
                  <a:srgbClr val="000066"/>
                </a:solidFill>
                <a:latin typeface="+mn-lt"/>
                <a:ea typeface="+mn-ea"/>
              </a:rPr>
              <a:t>Statechart</a:t>
            </a:r>
            <a:endParaRPr lang="en-US" altLang="zh-CN" sz="2400" b="1" kern="0" dirty="0">
              <a:solidFill>
                <a:srgbClr val="000066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88913"/>
            <a:ext cx="4392612" cy="630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63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BA1299-4A45-4737-8CB5-6D1E401AEEF0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 err="1">
                <a:solidFill>
                  <a:srgbClr val="000066"/>
                </a:solidFill>
                <a:latin typeface="+mn-lt"/>
                <a:ea typeface="+mn-ea"/>
              </a:rPr>
              <a:t>Swimlane</a:t>
            </a: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 Diagram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33375"/>
            <a:ext cx="3743325" cy="598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75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1536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796109"/>
              </p:ext>
            </p:extLst>
          </p:nvPr>
        </p:nvGraphicFramePr>
        <p:xfrm>
          <a:off x="827088" y="0"/>
          <a:ext cx="7488238" cy="641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7270699" imgH="6226759" progId="Visio.Drawing.11">
                  <p:embed/>
                </p:oleObj>
              </mc:Choice>
              <mc:Fallback>
                <p:oleObj name="Visio" r:id="rId3" imgW="7270699" imgH="62267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0"/>
                        <a:ext cx="7488238" cy="6411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05138" y="188913"/>
            <a:ext cx="3505200" cy="50165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altLang="zh-CN" smtClean="0"/>
              <a:t>What is a Class?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835150" y="1989138"/>
            <a:ext cx="1930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30204" pitchFamily="34" charset="0"/>
              </a:rPr>
              <a:t>external entities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059113" y="1498600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30204" pitchFamily="34" charset="0"/>
              </a:rPr>
              <a:t>things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484438" y="1125538"/>
            <a:ext cx="1511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30204" pitchFamily="34" charset="0"/>
              </a:rPr>
              <a:t>occurrences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008563" y="1196975"/>
            <a:ext cx="606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30204" pitchFamily="34" charset="0"/>
              </a:rPr>
              <a:t>roles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076825" y="1484313"/>
            <a:ext cx="2397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30204" pitchFamily="34" charset="0"/>
              </a:rPr>
              <a:t>organizational units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219700" y="1844675"/>
            <a:ext cx="790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30204" pitchFamily="34" charset="0"/>
              </a:rPr>
              <a:t>places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5470525" y="2133600"/>
            <a:ext cx="1241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30204" pitchFamily="34" charset="0"/>
              </a:rPr>
              <a:t>structures</a:t>
            </a: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3708400" y="2924175"/>
            <a:ext cx="1800225" cy="2943225"/>
          </a:xfrm>
          <a:prstGeom prst="roundRect">
            <a:avLst>
              <a:gd name="adj" fmla="val 8838"/>
            </a:avLst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3832225" y="3403600"/>
            <a:ext cx="1525588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3832225" y="4659313"/>
            <a:ext cx="152558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3851275" y="2995613"/>
            <a:ext cx="1368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30204" pitchFamily="34" charset="0"/>
              </a:rPr>
              <a:t>class name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3708400" y="3395663"/>
            <a:ext cx="1800225" cy="1287462"/>
          </a:xfrm>
          <a:prstGeom prst="rect">
            <a:avLst/>
          </a:prstGeom>
          <a:solidFill>
            <a:srgbClr val="EEEEEE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3851275" y="3500438"/>
            <a:ext cx="1239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30204" pitchFamily="34" charset="0"/>
              </a:rPr>
              <a:t>attributes: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3989388" y="3817938"/>
            <a:ext cx="201612" cy="239712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4211638" y="3817938"/>
            <a:ext cx="201612" cy="239712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4433888" y="3817938"/>
            <a:ext cx="203200" cy="239712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3989388" y="4079875"/>
            <a:ext cx="201612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4211638" y="4079875"/>
            <a:ext cx="201612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4433888" y="4079875"/>
            <a:ext cx="203200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3989388" y="4340225"/>
            <a:ext cx="201612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4211638" y="4340225"/>
            <a:ext cx="201612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4433888" y="4340225"/>
            <a:ext cx="203200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3851275" y="4765675"/>
            <a:ext cx="1382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30204" pitchFamily="34" charset="0"/>
              </a:rPr>
              <a:t>operations:</a:t>
            </a: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3978275" y="5086350"/>
            <a:ext cx="587375" cy="263525"/>
          </a:xfrm>
          <a:prstGeom prst="rect">
            <a:avLst/>
          </a:prstGeom>
          <a:solidFill>
            <a:srgbClr val="BBBBBB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4079875" y="5200650"/>
            <a:ext cx="587375" cy="263525"/>
          </a:xfrm>
          <a:prstGeom prst="rect">
            <a:avLst/>
          </a:prstGeom>
          <a:solidFill>
            <a:srgbClr val="BBBBBB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4181475" y="5314950"/>
            <a:ext cx="585788" cy="263525"/>
          </a:xfrm>
          <a:prstGeom prst="rect">
            <a:avLst/>
          </a:prstGeom>
          <a:solidFill>
            <a:srgbClr val="BBBBBB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4283075" y="5429250"/>
            <a:ext cx="585788" cy="261938"/>
          </a:xfrm>
          <a:prstGeom prst="rect">
            <a:avLst/>
          </a:prstGeom>
          <a:solidFill>
            <a:srgbClr val="BBBBBB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4383088" y="5543550"/>
            <a:ext cx="587375" cy="261938"/>
          </a:xfrm>
          <a:prstGeom prst="rect">
            <a:avLst/>
          </a:prstGeom>
          <a:solidFill>
            <a:srgbClr val="BBBBBB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3" name="Arc 31"/>
          <p:cNvSpPr>
            <a:spLocks/>
          </p:cNvSpPr>
          <p:nvPr/>
        </p:nvSpPr>
        <p:spPr bwMode="auto">
          <a:xfrm>
            <a:off x="4173538" y="2657475"/>
            <a:ext cx="123825" cy="206375"/>
          </a:xfrm>
          <a:custGeom>
            <a:avLst/>
            <a:gdLst>
              <a:gd name="T0" fmla="*/ 0 w 14722"/>
              <a:gd name="T1" fmla="*/ 126198599 h 21600"/>
              <a:gd name="T2" fmla="*/ 619689681 w 14722"/>
              <a:gd name="T3" fmla="*/ 82406904 h 21600"/>
              <a:gd name="T4" fmla="*/ 341751457 w 14722"/>
              <a:gd name="T5" fmla="*/ 1719770102 h 21600"/>
              <a:gd name="T6" fmla="*/ 0 60000 65536"/>
              <a:gd name="T7" fmla="*/ 0 60000 65536"/>
              <a:gd name="T8" fmla="*/ 0 60000 65536"/>
              <a:gd name="T9" fmla="*/ 0 w 14722"/>
              <a:gd name="T10" fmla="*/ 0 h 21600"/>
              <a:gd name="T11" fmla="*/ 14722 w 1472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22" h="21600" fill="none" extrusionOk="0">
                <a:moveTo>
                  <a:pt x="-1" y="1584"/>
                </a:moveTo>
                <a:cubicBezTo>
                  <a:pt x="2578" y="537"/>
                  <a:pt x="5335" y="-1"/>
                  <a:pt x="8119" y="0"/>
                </a:cubicBezTo>
                <a:cubicBezTo>
                  <a:pt x="10360" y="0"/>
                  <a:pt x="12588" y="348"/>
                  <a:pt x="14722" y="1034"/>
                </a:cubicBezTo>
              </a:path>
              <a:path w="14722" h="21600" stroke="0" extrusionOk="0">
                <a:moveTo>
                  <a:pt x="-1" y="1584"/>
                </a:moveTo>
                <a:cubicBezTo>
                  <a:pt x="2578" y="537"/>
                  <a:pt x="5335" y="-1"/>
                  <a:pt x="8119" y="0"/>
                </a:cubicBezTo>
                <a:cubicBezTo>
                  <a:pt x="10360" y="0"/>
                  <a:pt x="12588" y="348"/>
                  <a:pt x="14722" y="1034"/>
                </a:cubicBezTo>
                <a:lnTo>
                  <a:pt x="8119" y="21600"/>
                </a:lnTo>
                <a:lnTo>
                  <a:pt x="-1" y="15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4" name="Arc 32"/>
          <p:cNvSpPr>
            <a:spLocks/>
          </p:cNvSpPr>
          <p:nvPr/>
        </p:nvSpPr>
        <p:spPr bwMode="auto">
          <a:xfrm>
            <a:off x="3878263" y="1679575"/>
            <a:ext cx="376237" cy="1189038"/>
          </a:xfrm>
          <a:custGeom>
            <a:avLst/>
            <a:gdLst>
              <a:gd name="T0" fmla="*/ 0 w 21391"/>
              <a:gd name="T1" fmla="*/ 0 h 21600"/>
              <a:gd name="T2" fmla="*/ 2147483647 w 21391"/>
              <a:gd name="T3" fmla="*/ 2147483647 h 21600"/>
              <a:gd name="T4" fmla="*/ 0 w 21391"/>
              <a:gd name="T5" fmla="*/ 2147483647 h 21600"/>
              <a:gd name="T6" fmla="*/ 0 60000 65536"/>
              <a:gd name="T7" fmla="*/ 0 60000 65536"/>
              <a:gd name="T8" fmla="*/ 0 60000 65536"/>
              <a:gd name="T9" fmla="*/ 0 w 21391"/>
              <a:gd name="T10" fmla="*/ 0 h 21600"/>
              <a:gd name="T11" fmla="*/ 21391 w 213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91" h="21600" fill="none" extrusionOk="0">
                <a:moveTo>
                  <a:pt x="-1" y="0"/>
                </a:moveTo>
                <a:cubicBezTo>
                  <a:pt x="10773" y="0"/>
                  <a:pt x="19899" y="7938"/>
                  <a:pt x="21391" y="18607"/>
                </a:cubicBezTo>
              </a:path>
              <a:path w="21391" h="21600" stroke="0" extrusionOk="0">
                <a:moveTo>
                  <a:pt x="-1" y="0"/>
                </a:moveTo>
                <a:cubicBezTo>
                  <a:pt x="10773" y="0"/>
                  <a:pt x="19899" y="7938"/>
                  <a:pt x="21391" y="1860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5" name="Arc 33"/>
          <p:cNvSpPr>
            <a:spLocks/>
          </p:cNvSpPr>
          <p:nvPr/>
        </p:nvSpPr>
        <p:spPr bwMode="auto">
          <a:xfrm>
            <a:off x="4338638" y="2647950"/>
            <a:ext cx="122237" cy="204788"/>
          </a:xfrm>
          <a:custGeom>
            <a:avLst/>
            <a:gdLst>
              <a:gd name="T0" fmla="*/ 0 w 14552"/>
              <a:gd name="T1" fmla="*/ 106936643 h 21600"/>
              <a:gd name="T2" fmla="*/ 608586716 w 14552"/>
              <a:gd name="T3" fmla="*/ 87173701 h 21600"/>
              <a:gd name="T4" fmla="*/ 319391446 w 14552"/>
              <a:gd name="T5" fmla="*/ 1654655165 h 21600"/>
              <a:gd name="T6" fmla="*/ 0 60000 65536"/>
              <a:gd name="T7" fmla="*/ 0 60000 65536"/>
              <a:gd name="T8" fmla="*/ 0 60000 65536"/>
              <a:gd name="T9" fmla="*/ 0 w 14552"/>
              <a:gd name="T10" fmla="*/ 0 h 21600"/>
              <a:gd name="T11" fmla="*/ 14552 w 1455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52" h="21600" fill="none" extrusionOk="0">
                <a:moveTo>
                  <a:pt x="-1" y="1395"/>
                </a:moveTo>
                <a:cubicBezTo>
                  <a:pt x="2440" y="472"/>
                  <a:pt x="5027" y="-1"/>
                  <a:pt x="7637" y="0"/>
                </a:cubicBezTo>
                <a:cubicBezTo>
                  <a:pt x="9988" y="0"/>
                  <a:pt x="12324" y="384"/>
                  <a:pt x="14552" y="1136"/>
                </a:cubicBezTo>
              </a:path>
              <a:path w="14552" h="21600" stroke="0" extrusionOk="0">
                <a:moveTo>
                  <a:pt x="-1" y="1395"/>
                </a:moveTo>
                <a:cubicBezTo>
                  <a:pt x="2440" y="472"/>
                  <a:pt x="5027" y="-1"/>
                  <a:pt x="7637" y="0"/>
                </a:cubicBezTo>
                <a:cubicBezTo>
                  <a:pt x="9988" y="0"/>
                  <a:pt x="12324" y="384"/>
                  <a:pt x="14552" y="1136"/>
                </a:cubicBezTo>
                <a:lnTo>
                  <a:pt x="7637" y="21600"/>
                </a:lnTo>
                <a:lnTo>
                  <a:pt x="-1" y="13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6" name="Arc 34"/>
          <p:cNvSpPr>
            <a:spLocks/>
          </p:cNvSpPr>
          <p:nvPr/>
        </p:nvSpPr>
        <p:spPr bwMode="auto">
          <a:xfrm>
            <a:off x="4049713" y="1301750"/>
            <a:ext cx="368300" cy="1555750"/>
          </a:xfrm>
          <a:custGeom>
            <a:avLst/>
            <a:gdLst>
              <a:gd name="T0" fmla="*/ 0 w 21480"/>
              <a:gd name="T1" fmla="*/ 0 h 21600"/>
              <a:gd name="T2" fmla="*/ 2147483647 w 21480"/>
              <a:gd name="T3" fmla="*/ 2147483647 h 21600"/>
              <a:gd name="T4" fmla="*/ 0 w 21480"/>
              <a:gd name="T5" fmla="*/ 2147483647 h 21600"/>
              <a:gd name="T6" fmla="*/ 0 60000 65536"/>
              <a:gd name="T7" fmla="*/ 0 60000 65536"/>
              <a:gd name="T8" fmla="*/ 0 60000 65536"/>
              <a:gd name="T9" fmla="*/ 0 w 21480"/>
              <a:gd name="T10" fmla="*/ 0 h 21600"/>
              <a:gd name="T11" fmla="*/ 21480 w 214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80" h="21600" fill="none" extrusionOk="0">
                <a:moveTo>
                  <a:pt x="-1" y="0"/>
                </a:moveTo>
                <a:cubicBezTo>
                  <a:pt x="11052" y="0"/>
                  <a:pt x="20321" y="8343"/>
                  <a:pt x="21480" y="19334"/>
                </a:cubicBezTo>
              </a:path>
              <a:path w="21480" h="21600" stroke="0" extrusionOk="0">
                <a:moveTo>
                  <a:pt x="-1" y="0"/>
                </a:moveTo>
                <a:cubicBezTo>
                  <a:pt x="11052" y="0"/>
                  <a:pt x="20321" y="8343"/>
                  <a:pt x="21480" y="1933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7" name="Arc 35"/>
          <p:cNvSpPr>
            <a:spLocks/>
          </p:cNvSpPr>
          <p:nvPr/>
        </p:nvSpPr>
        <p:spPr bwMode="auto">
          <a:xfrm>
            <a:off x="3797300" y="2151063"/>
            <a:ext cx="249238" cy="717550"/>
          </a:xfrm>
          <a:custGeom>
            <a:avLst/>
            <a:gdLst>
              <a:gd name="T0" fmla="*/ 588563722 w 20853"/>
              <a:gd name="T1" fmla="*/ 0 h 21465"/>
              <a:gd name="T2" fmla="*/ 2147483647 w 20853"/>
              <a:gd name="T3" fmla="*/ 2147483647 h 21465"/>
              <a:gd name="T4" fmla="*/ 0 w 20853"/>
              <a:gd name="T5" fmla="*/ 2147483647 h 21465"/>
              <a:gd name="T6" fmla="*/ 0 60000 65536"/>
              <a:gd name="T7" fmla="*/ 0 60000 65536"/>
              <a:gd name="T8" fmla="*/ 0 60000 65536"/>
              <a:gd name="T9" fmla="*/ 0 w 20853"/>
              <a:gd name="T10" fmla="*/ 0 h 21465"/>
              <a:gd name="T11" fmla="*/ 20853 w 20853"/>
              <a:gd name="T12" fmla="*/ 21465 h 21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53" h="21465" fill="none" extrusionOk="0">
                <a:moveTo>
                  <a:pt x="2412" y="0"/>
                </a:moveTo>
                <a:cubicBezTo>
                  <a:pt x="11227" y="991"/>
                  <a:pt x="18540" y="7270"/>
                  <a:pt x="20853" y="15833"/>
                </a:cubicBezTo>
              </a:path>
              <a:path w="20853" h="21465" stroke="0" extrusionOk="0">
                <a:moveTo>
                  <a:pt x="2412" y="0"/>
                </a:moveTo>
                <a:cubicBezTo>
                  <a:pt x="11227" y="991"/>
                  <a:pt x="18540" y="7270"/>
                  <a:pt x="20853" y="15833"/>
                </a:cubicBezTo>
                <a:lnTo>
                  <a:pt x="0" y="21465"/>
                </a:lnTo>
                <a:lnTo>
                  <a:pt x="2412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8" name="Arc 36"/>
          <p:cNvSpPr>
            <a:spLocks/>
          </p:cNvSpPr>
          <p:nvPr/>
        </p:nvSpPr>
        <p:spPr bwMode="auto">
          <a:xfrm>
            <a:off x="4557713" y="2636838"/>
            <a:ext cx="122237" cy="204787"/>
          </a:xfrm>
          <a:custGeom>
            <a:avLst/>
            <a:gdLst>
              <a:gd name="T0" fmla="*/ 0 w 14552"/>
              <a:gd name="T1" fmla="*/ 87171587 h 21600"/>
              <a:gd name="T2" fmla="*/ 608586716 w 14552"/>
              <a:gd name="T3" fmla="*/ 106934254 h 21600"/>
              <a:gd name="T4" fmla="*/ 289195337 w 14552"/>
              <a:gd name="T5" fmla="*/ 1654614737 h 21600"/>
              <a:gd name="T6" fmla="*/ 0 60000 65536"/>
              <a:gd name="T7" fmla="*/ 0 60000 65536"/>
              <a:gd name="T8" fmla="*/ 0 60000 65536"/>
              <a:gd name="T9" fmla="*/ 0 w 14552"/>
              <a:gd name="T10" fmla="*/ 0 h 21600"/>
              <a:gd name="T11" fmla="*/ 14552 w 1455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52" h="21600" fill="none" extrusionOk="0">
                <a:moveTo>
                  <a:pt x="-1" y="1136"/>
                </a:moveTo>
                <a:cubicBezTo>
                  <a:pt x="2227" y="384"/>
                  <a:pt x="4563" y="-1"/>
                  <a:pt x="6915" y="0"/>
                </a:cubicBezTo>
                <a:cubicBezTo>
                  <a:pt x="9524" y="0"/>
                  <a:pt x="12111" y="472"/>
                  <a:pt x="14552" y="1395"/>
                </a:cubicBezTo>
              </a:path>
              <a:path w="14552" h="21600" stroke="0" extrusionOk="0">
                <a:moveTo>
                  <a:pt x="-1" y="1136"/>
                </a:moveTo>
                <a:cubicBezTo>
                  <a:pt x="2227" y="384"/>
                  <a:pt x="4563" y="-1"/>
                  <a:pt x="6915" y="0"/>
                </a:cubicBezTo>
                <a:cubicBezTo>
                  <a:pt x="9524" y="0"/>
                  <a:pt x="12111" y="472"/>
                  <a:pt x="14552" y="1395"/>
                </a:cubicBezTo>
                <a:lnTo>
                  <a:pt x="6915" y="21600"/>
                </a:lnTo>
                <a:lnTo>
                  <a:pt x="-1" y="11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9" name="Arc 37"/>
          <p:cNvSpPr>
            <a:spLocks/>
          </p:cNvSpPr>
          <p:nvPr/>
        </p:nvSpPr>
        <p:spPr bwMode="auto">
          <a:xfrm>
            <a:off x="4602163" y="1347788"/>
            <a:ext cx="347662" cy="1498600"/>
          </a:xfrm>
          <a:custGeom>
            <a:avLst/>
            <a:gdLst>
              <a:gd name="T0" fmla="*/ 0 w 21487"/>
              <a:gd name="T1" fmla="*/ 2147483647 h 21600"/>
              <a:gd name="T2" fmla="*/ 2147483647 w 21487"/>
              <a:gd name="T3" fmla="*/ 0 h 21600"/>
              <a:gd name="T4" fmla="*/ 2147483647 w 21487"/>
              <a:gd name="T5" fmla="*/ 2147483647 h 21600"/>
              <a:gd name="T6" fmla="*/ 0 60000 65536"/>
              <a:gd name="T7" fmla="*/ 0 60000 65536"/>
              <a:gd name="T8" fmla="*/ 0 60000 65536"/>
              <a:gd name="T9" fmla="*/ 0 w 21487"/>
              <a:gd name="T10" fmla="*/ 0 h 21600"/>
              <a:gd name="T11" fmla="*/ 21487 w 214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87" h="21600" fill="none" extrusionOk="0">
                <a:moveTo>
                  <a:pt x="-1" y="19401"/>
                </a:moveTo>
                <a:cubicBezTo>
                  <a:pt x="1126" y="8381"/>
                  <a:pt x="10408" y="0"/>
                  <a:pt x="21486" y="0"/>
                </a:cubicBezTo>
              </a:path>
              <a:path w="21487" h="21600" stroke="0" extrusionOk="0">
                <a:moveTo>
                  <a:pt x="-1" y="19401"/>
                </a:moveTo>
                <a:cubicBezTo>
                  <a:pt x="1126" y="8381"/>
                  <a:pt x="10408" y="0"/>
                  <a:pt x="21486" y="0"/>
                </a:cubicBezTo>
                <a:lnTo>
                  <a:pt x="21487" y="21600"/>
                </a:lnTo>
                <a:lnTo>
                  <a:pt x="-1" y="19401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0" name="Arc 38"/>
          <p:cNvSpPr>
            <a:spLocks/>
          </p:cNvSpPr>
          <p:nvPr/>
        </p:nvSpPr>
        <p:spPr bwMode="auto">
          <a:xfrm>
            <a:off x="4752975" y="1655763"/>
            <a:ext cx="277813" cy="11557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59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599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1" name="Arc 39"/>
          <p:cNvSpPr>
            <a:spLocks/>
          </p:cNvSpPr>
          <p:nvPr/>
        </p:nvSpPr>
        <p:spPr bwMode="auto">
          <a:xfrm>
            <a:off x="4903788" y="2019300"/>
            <a:ext cx="258762" cy="781050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721"/>
                  <a:pt x="9589" y="72"/>
                  <a:pt x="21466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21"/>
                  <a:pt x="9589" y="72"/>
                  <a:pt x="21466" y="-1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2" name="Arc 40"/>
          <p:cNvSpPr>
            <a:spLocks/>
          </p:cNvSpPr>
          <p:nvPr/>
        </p:nvSpPr>
        <p:spPr bwMode="auto">
          <a:xfrm>
            <a:off x="5051425" y="2657475"/>
            <a:ext cx="122238" cy="206375"/>
          </a:xfrm>
          <a:custGeom>
            <a:avLst/>
            <a:gdLst>
              <a:gd name="T0" fmla="*/ 0 w 14562"/>
              <a:gd name="T1" fmla="*/ 45782841 h 21600"/>
              <a:gd name="T2" fmla="*/ 606941730 w 14562"/>
              <a:gd name="T3" fmla="*/ 179856453 h 21600"/>
              <a:gd name="T4" fmla="*/ 206147084 w 14562"/>
              <a:gd name="T5" fmla="*/ 1719770102 h 21600"/>
              <a:gd name="T6" fmla="*/ 0 60000 65536"/>
              <a:gd name="T7" fmla="*/ 0 60000 65536"/>
              <a:gd name="T8" fmla="*/ 0 60000 65536"/>
              <a:gd name="T9" fmla="*/ 0 w 14562"/>
              <a:gd name="T10" fmla="*/ 0 h 21600"/>
              <a:gd name="T11" fmla="*/ 14562 w 1456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62" h="21600" fill="none" extrusionOk="0">
                <a:moveTo>
                  <a:pt x="-1" y="573"/>
                </a:moveTo>
                <a:cubicBezTo>
                  <a:pt x="1620" y="192"/>
                  <a:pt x="3280" y="-1"/>
                  <a:pt x="4946" y="0"/>
                </a:cubicBezTo>
                <a:cubicBezTo>
                  <a:pt x="8282" y="0"/>
                  <a:pt x="11574" y="773"/>
                  <a:pt x="14562" y="2258"/>
                </a:cubicBezTo>
              </a:path>
              <a:path w="14562" h="21600" stroke="0" extrusionOk="0">
                <a:moveTo>
                  <a:pt x="-1" y="573"/>
                </a:moveTo>
                <a:cubicBezTo>
                  <a:pt x="1620" y="192"/>
                  <a:pt x="3280" y="-1"/>
                  <a:pt x="4946" y="0"/>
                </a:cubicBezTo>
                <a:cubicBezTo>
                  <a:pt x="8282" y="0"/>
                  <a:pt x="11574" y="773"/>
                  <a:pt x="14562" y="2258"/>
                </a:cubicBezTo>
                <a:lnTo>
                  <a:pt x="4946" y="21600"/>
                </a:lnTo>
                <a:lnTo>
                  <a:pt x="-1" y="5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3" name="Arc 41"/>
          <p:cNvSpPr>
            <a:spLocks/>
          </p:cNvSpPr>
          <p:nvPr/>
        </p:nvSpPr>
        <p:spPr bwMode="auto">
          <a:xfrm>
            <a:off x="5095875" y="2282825"/>
            <a:ext cx="339725" cy="585788"/>
          </a:xfrm>
          <a:custGeom>
            <a:avLst/>
            <a:gdLst>
              <a:gd name="T0" fmla="*/ 0 w 20432"/>
              <a:gd name="T1" fmla="*/ 2147483647 h 21600"/>
              <a:gd name="T2" fmla="*/ 2147483647 w 20432"/>
              <a:gd name="T3" fmla="*/ 0 h 21600"/>
              <a:gd name="T4" fmla="*/ 2147483647 w 20432"/>
              <a:gd name="T5" fmla="*/ 2147483647 h 21600"/>
              <a:gd name="T6" fmla="*/ 0 60000 65536"/>
              <a:gd name="T7" fmla="*/ 0 60000 65536"/>
              <a:gd name="T8" fmla="*/ 0 60000 65536"/>
              <a:gd name="T9" fmla="*/ 0 w 20432"/>
              <a:gd name="T10" fmla="*/ 0 h 21600"/>
              <a:gd name="T11" fmla="*/ 20432 w 204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32" h="21600" fill="none" extrusionOk="0">
                <a:moveTo>
                  <a:pt x="-1" y="14593"/>
                </a:moveTo>
                <a:cubicBezTo>
                  <a:pt x="2993" y="5863"/>
                  <a:pt x="11202" y="0"/>
                  <a:pt x="20431" y="0"/>
                </a:cubicBezTo>
              </a:path>
              <a:path w="20432" h="21600" stroke="0" extrusionOk="0">
                <a:moveTo>
                  <a:pt x="-1" y="14593"/>
                </a:moveTo>
                <a:cubicBezTo>
                  <a:pt x="2993" y="5863"/>
                  <a:pt x="11202" y="0"/>
                  <a:pt x="20431" y="0"/>
                </a:cubicBezTo>
                <a:lnTo>
                  <a:pt x="20432" y="21600"/>
                </a:lnTo>
                <a:lnTo>
                  <a:pt x="-1" y="14593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4" name="Arc 42"/>
          <p:cNvSpPr>
            <a:spLocks/>
          </p:cNvSpPr>
          <p:nvPr/>
        </p:nvSpPr>
        <p:spPr bwMode="auto">
          <a:xfrm>
            <a:off x="4873625" y="2681288"/>
            <a:ext cx="123825" cy="204787"/>
          </a:xfrm>
          <a:custGeom>
            <a:avLst/>
            <a:gdLst>
              <a:gd name="T0" fmla="*/ 0 w 14743"/>
              <a:gd name="T1" fmla="*/ 85644407 h 21600"/>
              <a:gd name="T2" fmla="*/ 616166747 w 14743"/>
              <a:gd name="T3" fmla="*/ 114287102 h 21600"/>
              <a:gd name="T4" fmla="*/ 286579033 w 14743"/>
              <a:gd name="T5" fmla="*/ 1654614737 h 21600"/>
              <a:gd name="T6" fmla="*/ 0 60000 65536"/>
              <a:gd name="T7" fmla="*/ 0 60000 65536"/>
              <a:gd name="T8" fmla="*/ 0 60000 65536"/>
              <a:gd name="T9" fmla="*/ 0 w 14743"/>
              <a:gd name="T10" fmla="*/ 0 h 21600"/>
              <a:gd name="T11" fmla="*/ 14743 w 1474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43" h="21600" fill="none" extrusionOk="0">
                <a:moveTo>
                  <a:pt x="-1" y="1117"/>
                </a:moveTo>
                <a:cubicBezTo>
                  <a:pt x="2210" y="377"/>
                  <a:pt x="4525" y="-1"/>
                  <a:pt x="6857" y="0"/>
                </a:cubicBezTo>
                <a:cubicBezTo>
                  <a:pt x="9555" y="0"/>
                  <a:pt x="12230" y="505"/>
                  <a:pt x="14743" y="1491"/>
                </a:cubicBezTo>
              </a:path>
              <a:path w="14743" h="21600" stroke="0" extrusionOk="0">
                <a:moveTo>
                  <a:pt x="-1" y="1117"/>
                </a:moveTo>
                <a:cubicBezTo>
                  <a:pt x="2210" y="377"/>
                  <a:pt x="4525" y="-1"/>
                  <a:pt x="6857" y="0"/>
                </a:cubicBezTo>
                <a:cubicBezTo>
                  <a:pt x="9555" y="0"/>
                  <a:pt x="12230" y="505"/>
                  <a:pt x="14743" y="1491"/>
                </a:cubicBezTo>
                <a:lnTo>
                  <a:pt x="6857" y="21600"/>
                </a:lnTo>
                <a:lnTo>
                  <a:pt x="-1" y="11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5" name="Line 43"/>
          <p:cNvSpPr>
            <a:spLocks noChangeShapeType="1"/>
          </p:cNvSpPr>
          <p:nvPr/>
        </p:nvSpPr>
        <p:spPr bwMode="auto">
          <a:xfrm flipV="1">
            <a:off x="4919663" y="2474913"/>
            <a:ext cx="4762" cy="19685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6" name="Arc 44"/>
          <p:cNvSpPr>
            <a:spLocks/>
          </p:cNvSpPr>
          <p:nvPr/>
        </p:nvSpPr>
        <p:spPr bwMode="auto">
          <a:xfrm>
            <a:off x="4711700" y="2670175"/>
            <a:ext cx="122238" cy="206375"/>
          </a:xfrm>
          <a:custGeom>
            <a:avLst/>
            <a:gdLst>
              <a:gd name="T0" fmla="*/ 0 w 14566"/>
              <a:gd name="T1" fmla="*/ 86782723 h 21600"/>
              <a:gd name="T2" fmla="*/ 606275178 w 14566"/>
              <a:gd name="T3" fmla="*/ 115848348 h 21600"/>
              <a:gd name="T4" fmla="*/ 281949735 w 14566"/>
              <a:gd name="T5" fmla="*/ 1719770102 h 21600"/>
              <a:gd name="T6" fmla="*/ 0 60000 65536"/>
              <a:gd name="T7" fmla="*/ 0 60000 65536"/>
              <a:gd name="T8" fmla="*/ 0 60000 65536"/>
              <a:gd name="T9" fmla="*/ 0 w 14566"/>
              <a:gd name="T10" fmla="*/ 0 h 21600"/>
              <a:gd name="T11" fmla="*/ 14566 w 1456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66" h="21600" fill="none" extrusionOk="0">
                <a:moveTo>
                  <a:pt x="-1" y="1089"/>
                </a:moveTo>
                <a:cubicBezTo>
                  <a:pt x="2185" y="367"/>
                  <a:pt x="4472" y="-1"/>
                  <a:pt x="6774" y="0"/>
                </a:cubicBezTo>
                <a:cubicBezTo>
                  <a:pt x="9438" y="0"/>
                  <a:pt x="12080" y="493"/>
                  <a:pt x="14566" y="1454"/>
                </a:cubicBezTo>
              </a:path>
              <a:path w="14566" h="21600" stroke="0" extrusionOk="0">
                <a:moveTo>
                  <a:pt x="-1" y="1089"/>
                </a:moveTo>
                <a:cubicBezTo>
                  <a:pt x="2185" y="367"/>
                  <a:pt x="4472" y="-1"/>
                  <a:pt x="6774" y="0"/>
                </a:cubicBezTo>
                <a:cubicBezTo>
                  <a:pt x="9438" y="0"/>
                  <a:pt x="12080" y="493"/>
                  <a:pt x="14566" y="1454"/>
                </a:cubicBezTo>
                <a:lnTo>
                  <a:pt x="6774" y="21600"/>
                </a:lnTo>
                <a:lnTo>
                  <a:pt x="-1" y="10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7" name="Line 45"/>
          <p:cNvSpPr>
            <a:spLocks noChangeShapeType="1"/>
          </p:cNvSpPr>
          <p:nvPr/>
        </p:nvSpPr>
        <p:spPr bwMode="auto">
          <a:xfrm flipV="1">
            <a:off x="4757738" y="2465388"/>
            <a:ext cx="4762" cy="195262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8" name="Arc 46"/>
          <p:cNvSpPr>
            <a:spLocks/>
          </p:cNvSpPr>
          <p:nvPr/>
        </p:nvSpPr>
        <p:spPr bwMode="auto">
          <a:xfrm>
            <a:off x="3963988" y="2647950"/>
            <a:ext cx="120650" cy="204788"/>
          </a:xfrm>
          <a:custGeom>
            <a:avLst/>
            <a:gdLst>
              <a:gd name="T0" fmla="*/ 0 w 14347"/>
              <a:gd name="T1" fmla="*/ 195491829 h 21600"/>
              <a:gd name="T2" fmla="*/ 603381877 w 14347"/>
              <a:gd name="T3" fmla="*/ 31099257 h 21600"/>
              <a:gd name="T4" fmla="*/ 428303682 w 14347"/>
              <a:gd name="T5" fmla="*/ 1654655165 h 21600"/>
              <a:gd name="T6" fmla="*/ 0 60000 65536"/>
              <a:gd name="T7" fmla="*/ 0 60000 65536"/>
              <a:gd name="T8" fmla="*/ 0 60000 65536"/>
              <a:gd name="T9" fmla="*/ 0 w 14347"/>
              <a:gd name="T10" fmla="*/ 0 h 21600"/>
              <a:gd name="T11" fmla="*/ 14347 w 1434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47" h="21600" fill="none" extrusionOk="0">
                <a:moveTo>
                  <a:pt x="-1" y="2551"/>
                </a:moveTo>
                <a:cubicBezTo>
                  <a:pt x="3133" y="876"/>
                  <a:pt x="6631" y="-1"/>
                  <a:pt x="10184" y="0"/>
                </a:cubicBezTo>
                <a:cubicBezTo>
                  <a:pt x="11581" y="0"/>
                  <a:pt x="12975" y="135"/>
                  <a:pt x="14347" y="405"/>
                </a:cubicBezTo>
              </a:path>
              <a:path w="14347" h="21600" stroke="0" extrusionOk="0">
                <a:moveTo>
                  <a:pt x="-1" y="2551"/>
                </a:moveTo>
                <a:cubicBezTo>
                  <a:pt x="3133" y="876"/>
                  <a:pt x="6631" y="-1"/>
                  <a:pt x="10184" y="0"/>
                </a:cubicBezTo>
                <a:cubicBezTo>
                  <a:pt x="11581" y="0"/>
                  <a:pt x="12975" y="135"/>
                  <a:pt x="14347" y="405"/>
                </a:cubicBezTo>
                <a:lnTo>
                  <a:pt x="10184" y="21600"/>
                </a:lnTo>
                <a:lnTo>
                  <a:pt x="-1" y="25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96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6443663" y="444500"/>
            <a:ext cx="2376487" cy="1039813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Class</a:t>
            </a:r>
            <a:br>
              <a:rPr lang="en-US" altLang="zh-CN" sz="3200" smtClean="0"/>
            </a:br>
            <a:r>
              <a:rPr lang="en-US" altLang="zh-CN" sz="3200" smtClean="0"/>
              <a:t>Diagram</a:t>
            </a:r>
          </a:p>
        </p:txBody>
      </p:sp>
      <p:graphicFrame>
        <p:nvGraphicFramePr>
          <p:cNvPr id="1536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755650" y="260350"/>
          <a:ext cx="7199313" cy="650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3" imgW="7231685" imgH="6529730" progId="Visio.Drawing.11">
                  <p:embed/>
                </p:oleObj>
              </mc:Choice>
              <mc:Fallback>
                <p:oleObj name="Visio" r:id="rId3" imgW="7231685" imgH="65297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0350"/>
                        <a:ext cx="7199313" cy="650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1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3725" y="188913"/>
            <a:ext cx="3249613" cy="50165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altLang="zh-CN" smtClean="0"/>
              <a:t>CRC Modeling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81075"/>
            <a:ext cx="71278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6" name="AutoShape 4"/>
          <p:cNvSpPr>
            <a:spLocks noChangeArrowheads="1"/>
          </p:cNvSpPr>
          <p:nvPr/>
        </p:nvSpPr>
        <p:spPr bwMode="auto">
          <a:xfrm>
            <a:off x="3059113" y="5229225"/>
            <a:ext cx="3240087" cy="1295400"/>
          </a:xfrm>
          <a:prstGeom prst="wedgeEllipseCallout">
            <a:avLst>
              <a:gd name="adj1" fmla="val -78856"/>
              <a:gd name="adj2" fmla="val -66301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Anything the class 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knows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(attributes) or 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does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(operations)</a:t>
            </a:r>
          </a:p>
        </p:txBody>
      </p:sp>
      <p:sp>
        <p:nvSpPr>
          <p:cNvPr id="131077" name="AutoShape 5"/>
          <p:cNvSpPr>
            <a:spLocks noChangeArrowheads="1"/>
          </p:cNvSpPr>
          <p:nvPr/>
        </p:nvSpPr>
        <p:spPr bwMode="auto">
          <a:xfrm>
            <a:off x="4859338" y="1052513"/>
            <a:ext cx="4105275" cy="1230312"/>
          </a:xfrm>
          <a:prstGeom prst="wedgeEllipseCallout">
            <a:avLst>
              <a:gd name="adj1" fmla="val -33023"/>
              <a:gd name="adj2" fmla="val 7748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Those classes required to provide the info needed to complete a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893371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nimBg="1" autoUpdateAnimBg="0"/>
      <p:bldP spid="13107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830263" y="981075"/>
          <a:ext cx="7702550" cy="509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3" imgW="6971690" imgH="4609490" progId="Visio.Drawing.11">
                  <p:embed/>
                </p:oleObj>
              </mc:Choice>
              <mc:Fallback>
                <p:oleObj name="Visio" r:id="rId3" imgW="6971690" imgH="460949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981075"/>
                        <a:ext cx="7702550" cy="509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619250" y="44450"/>
            <a:ext cx="5815013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ts val="300"/>
              </a:spcBef>
              <a:spcAft>
                <a:spcPct val="0"/>
              </a:spcAft>
            </a:pPr>
            <a:r>
              <a:rPr lang="en-US" altLang="zh-CN" sz="2400"/>
              <a:t>Behavioral Modeling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900113" y="908050"/>
            <a:ext cx="242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</a:rPr>
              <a:t> </a:t>
            </a:r>
            <a:r>
              <a:rPr lang="en-US" altLang="zh-CN" sz="2400" b="1">
                <a:solidFill>
                  <a:srgbClr val="000066"/>
                </a:solidFill>
              </a:rPr>
              <a:t>State Diagram</a:t>
            </a:r>
          </a:p>
        </p:txBody>
      </p:sp>
      <p:grpSp>
        <p:nvGrpSpPr>
          <p:cNvPr id="58373" name="Group 5"/>
          <p:cNvGrpSpPr>
            <a:grpSpLocks/>
          </p:cNvGrpSpPr>
          <p:nvPr/>
        </p:nvGrpSpPr>
        <p:grpSpPr bwMode="auto">
          <a:xfrm>
            <a:off x="1116013" y="1628775"/>
            <a:ext cx="1223962" cy="865188"/>
            <a:chOff x="567" y="1026"/>
            <a:chExt cx="771" cy="545"/>
          </a:xfrm>
        </p:grpSpPr>
        <p:sp>
          <p:nvSpPr>
            <p:cNvPr id="58374" name="Rectangle 6"/>
            <p:cNvSpPr>
              <a:spLocks noChangeArrowheads="1"/>
            </p:cNvSpPr>
            <p:nvPr/>
          </p:nvSpPr>
          <p:spPr bwMode="auto">
            <a:xfrm>
              <a:off x="567" y="1026"/>
              <a:ext cx="771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solidFill>
                    <a:srgbClr val="000000"/>
                  </a:solidFill>
                </a:rPr>
                <a:t>ControlPanel</a:t>
              </a:r>
            </a:p>
          </p:txBody>
        </p:sp>
        <p:sp>
          <p:nvSpPr>
            <p:cNvPr id="58375" name="Rectangle 7"/>
            <p:cNvSpPr>
              <a:spLocks noChangeArrowheads="1"/>
            </p:cNvSpPr>
            <p:nvPr/>
          </p:nvSpPr>
          <p:spPr bwMode="auto">
            <a:xfrm>
              <a:off x="567" y="1207"/>
              <a:ext cx="771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8376" name="Rectangle 8"/>
            <p:cNvSpPr>
              <a:spLocks noChangeArrowheads="1"/>
            </p:cNvSpPr>
            <p:nvPr/>
          </p:nvSpPr>
          <p:spPr bwMode="auto">
            <a:xfrm>
              <a:off x="567" y="1389"/>
              <a:ext cx="771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54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766763" y="1398588"/>
          <a:ext cx="7196137" cy="438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3" imgW="7195718" imgH="4383329" progId="Visio.Drawing.11">
                  <p:embed/>
                </p:oleObj>
              </mc:Choice>
              <mc:Fallback>
                <p:oleObj name="Visio" r:id="rId3" imgW="7195718" imgH="4383329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1398588"/>
                        <a:ext cx="7196137" cy="438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619250" y="44450"/>
            <a:ext cx="5815013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ts val="300"/>
              </a:spcBef>
              <a:spcAft>
                <a:spcPct val="0"/>
              </a:spcAft>
            </a:pPr>
            <a:r>
              <a:rPr lang="en-US" altLang="zh-CN" sz="2400"/>
              <a:t>Behavioral Modeling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84213" y="835025"/>
            <a:ext cx="338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</a:rPr>
              <a:t> </a:t>
            </a:r>
            <a:r>
              <a:rPr lang="en-US" altLang="zh-CN" sz="2400" b="1">
                <a:solidFill>
                  <a:srgbClr val="000066"/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82088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188913"/>
            <a:ext cx="5940425" cy="69373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r>
              <a:rPr lang="en-US" altLang="zh-CN" sz="2400" smtClean="0"/>
              <a:t>Flow-Oriented Modeling</a:t>
            </a: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595438" y="1084263"/>
            <a:ext cx="5346700" cy="1781175"/>
            <a:chOff x="1005" y="683"/>
            <a:chExt cx="3368" cy="1122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auto">
            <a:xfrm>
              <a:off x="1933" y="683"/>
              <a:ext cx="1408" cy="1122"/>
            </a:xfrm>
            <a:prstGeom prst="star16">
              <a:avLst>
                <a:gd name="adj" fmla="val 37500"/>
              </a:avLst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auto">
            <a:xfrm>
              <a:off x="1005" y="1074"/>
              <a:ext cx="808" cy="347"/>
            </a:xfrm>
            <a:prstGeom prst="rightArrow">
              <a:avLst>
                <a:gd name="adj1" fmla="val 50000"/>
                <a:gd name="adj2" fmla="val 116437"/>
              </a:avLst>
            </a:prstGeom>
            <a:solidFill>
              <a:srgbClr val="C0C0C0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auto">
            <a:xfrm>
              <a:off x="3565" y="1095"/>
              <a:ext cx="808" cy="347"/>
            </a:xfrm>
            <a:prstGeom prst="rightArrow">
              <a:avLst>
                <a:gd name="adj1" fmla="val 50000"/>
                <a:gd name="adj2" fmla="val 116437"/>
              </a:avLst>
            </a:prstGeom>
            <a:solidFill>
              <a:srgbClr val="C0C0C0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19" name="Rectangle 7"/>
            <p:cNvSpPr>
              <a:spLocks noChangeArrowheads="1"/>
            </p:cNvSpPr>
            <p:nvPr/>
          </p:nvSpPr>
          <p:spPr bwMode="auto">
            <a:xfrm>
              <a:off x="2180" y="1001"/>
              <a:ext cx="989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computer</a:t>
              </a:r>
            </a:p>
            <a:p>
              <a:pPr algn="ct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based</a:t>
              </a:r>
            </a:p>
            <a:p>
              <a:pPr algn="ct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system</a:t>
              </a:r>
            </a:p>
          </p:txBody>
        </p:sp>
        <p:sp>
          <p:nvSpPr>
            <p:cNvPr id="64520" name="Rectangle 8"/>
            <p:cNvSpPr>
              <a:spLocks noChangeArrowheads="1"/>
            </p:cNvSpPr>
            <p:nvPr/>
          </p:nvSpPr>
          <p:spPr bwMode="auto">
            <a:xfrm>
              <a:off x="1020" y="1117"/>
              <a:ext cx="50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input</a:t>
              </a:r>
            </a:p>
          </p:txBody>
        </p:sp>
        <p:sp>
          <p:nvSpPr>
            <p:cNvPr id="64521" name="Rectangle 9"/>
            <p:cNvSpPr>
              <a:spLocks noChangeArrowheads="1"/>
            </p:cNvSpPr>
            <p:nvPr/>
          </p:nvSpPr>
          <p:spPr bwMode="auto">
            <a:xfrm>
              <a:off x="3556" y="1129"/>
              <a:ext cx="61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output</a:t>
              </a:r>
            </a:p>
          </p:txBody>
        </p:sp>
      </p:grp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2684463" y="2924175"/>
            <a:ext cx="3182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66"/>
                </a:solidFill>
                <a:ea typeface="楷体_GB2312" pitchFamily="49" charset="-122"/>
              </a:rPr>
              <a:t>System = data + function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1042988" y="3619500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</a:rPr>
              <a:t> </a:t>
            </a:r>
            <a:r>
              <a:rPr lang="en-US" altLang="zh-CN" sz="2400" b="1">
                <a:solidFill>
                  <a:srgbClr val="000066"/>
                </a:solidFill>
              </a:rPr>
              <a:t>Data Flow Diagram</a:t>
            </a:r>
          </a:p>
        </p:txBody>
      </p:sp>
      <p:grpSp>
        <p:nvGrpSpPr>
          <p:cNvPr id="64524" name="Group 12"/>
          <p:cNvGrpSpPr>
            <a:grpSpLocks/>
          </p:cNvGrpSpPr>
          <p:nvPr/>
        </p:nvGrpSpPr>
        <p:grpSpPr bwMode="auto">
          <a:xfrm>
            <a:off x="1317625" y="4446588"/>
            <a:ext cx="2087563" cy="927100"/>
            <a:chOff x="703" y="2659"/>
            <a:chExt cx="1315" cy="584"/>
          </a:xfrm>
        </p:grpSpPr>
        <p:sp>
          <p:nvSpPr>
            <p:cNvPr id="64525" name="Rectangle 13"/>
            <p:cNvSpPr>
              <a:spLocks noChangeArrowheads="1"/>
            </p:cNvSpPr>
            <p:nvPr/>
          </p:nvSpPr>
          <p:spPr bwMode="auto">
            <a:xfrm>
              <a:off x="703" y="2659"/>
              <a:ext cx="624" cy="5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26" name="Text Box 14"/>
            <p:cNvSpPr txBox="1">
              <a:spLocks noChangeArrowheads="1"/>
            </p:cNvSpPr>
            <p:nvPr/>
          </p:nvSpPr>
          <p:spPr bwMode="auto">
            <a:xfrm>
              <a:off x="1338" y="2750"/>
              <a:ext cx="6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</a:rPr>
                <a:t>External Entity</a:t>
              </a:r>
            </a:p>
          </p:txBody>
        </p:sp>
      </p:grpSp>
      <p:grpSp>
        <p:nvGrpSpPr>
          <p:cNvPr id="64527" name="Group 15"/>
          <p:cNvGrpSpPr>
            <a:grpSpLocks/>
          </p:cNvGrpSpPr>
          <p:nvPr/>
        </p:nvGrpSpPr>
        <p:grpSpPr bwMode="auto">
          <a:xfrm>
            <a:off x="3549650" y="4314825"/>
            <a:ext cx="2592388" cy="1130300"/>
            <a:chOff x="2109" y="2614"/>
            <a:chExt cx="1633" cy="712"/>
          </a:xfrm>
        </p:grpSpPr>
        <p:sp>
          <p:nvSpPr>
            <p:cNvPr id="64528" name="Oval 16"/>
            <p:cNvSpPr>
              <a:spLocks noChangeArrowheads="1"/>
            </p:cNvSpPr>
            <p:nvPr/>
          </p:nvSpPr>
          <p:spPr bwMode="auto">
            <a:xfrm>
              <a:off x="2109" y="2614"/>
              <a:ext cx="712" cy="7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29" name="Text Box 17"/>
            <p:cNvSpPr txBox="1">
              <a:spLocks noChangeArrowheads="1"/>
            </p:cNvSpPr>
            <p:nvPr/>
          </p:nvSpPr>
          <p:spPr bwMode="auto">
            <a:xfrm>
              <a:off x="2835" y="2750"/>
              <a:ext cx="9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</a:rPr>
                <a:t>Process</a:t>
              </a:r>
            </a:p>
          </p:txBody>
        </p:sp>
      </p:grpSp>
      <p:grpSp>
        <p:nvGrpSpPr>
          <p:cNvPr id="64530" name="Group 18"/>
          <p:cNvGrpSpPr>
            <a:grpSpLocks/>
          </p:cNvGrpSpPr>
          <p:nvPr/>
        </p:nvGrpSpPr>
        <p:grpSpPr bwMode="auto">
          <a:xfrm>
            <a:off x="6069013" y="4076700"/>
            <a:ext cx="1816100" cy="577850"/>
            <a:chOff x="4150" y="2704"/>
            <a:chExt cx="1144" cy="364"/>
          </a:xfrm>
        </p:grpSpPr>
        <p:sp>
          <p:nvSpPr>
            <p:cNvPr id="64531" name="AutoShape 19"/>
            <p:cNvSpPr>
              <a:spLocks noChangeArrowheads="1"/>
            </p:cNvSpPr>
            <p:nvPr/>
          </p:nvSpPr>
          <p:spPr bwMode="auto">
            <a:xfrm>
              <a:off x="4150" y="2886"/>
              <a:ext cx="1144" cy="182"/>
            </a:xfrm>
            <a:prstGeom prst="rightArrow">
              <a:avLst>
                <a:gd name="adj1" fmla="val 50000"/>
                <a:gd name="adj2" fmla="val 314315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32" name="Text Box 20"/>
            <p:cNvSpPr txBox="1">
              <a:spLocks noChangeArrowheads="1"/>
            </p:cNvSpPr>
            <p:nvPr/>
          </p:nvSpPr>
          <p:spPr bwMode="auto">
            <a:xfrm>
              <a:off x="4195" y="2704"/>
              <a:ext cx="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</a:rPr>
                <a:t>Data</a:t>
              </a:r>
            </a:p>
          </p:txBody>
        </p:sp>
      </p:grp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5997575" y="5013325"/>
            <a:ext cx="1871663" cy="554038"/>
            <a:chOff x="930" y="3453"/>
            <a:chExt cx="1179" cy="349"/>
          </a:xfrm>
        </p:grpSpPr>
        <p:sp>
          <p:nvSpPr>
            <p:cNvPr id="64534" name="Rectangle 22"/>
            <p:cNvSpPr>
              <a:spLocks noChangeArrowheads="1"/>
            </p:cNvSpPr>
            <p:nvPr/>
          </p:nvSpPr>
          <p:spPr bwMode="auto">
            <a:xfrm>
              <a:off x="975" y="3453"/>
              <a:ext cx="1088" cy="54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35" name="Rectangle 23"/>
            <p:cNvSpPr>
              <a:spLocks noChangeArrowheads="1"/>
            </p:cNvSpPr>
            <p:nvPr/>
          </p:nvSpPr>
          <p:spPr bwMode="auto">
            <a:xfrm>
              <a:off x="975" y="3748"/>
              <a:ext cx="1088" cy="54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36" name="Text Box 24"/>
            <p:cNvSpPr txBox="1">
              <a:spLocks noChangeArrowheads="1"/>
            </p:cNvSpPr>
            <p:nvPr/>
          </p:nvSpPr>
          <p:spPr bwMode="auto">
            <a:xfrm>
              <a:off x="930" y="3521"/>
              <a:ext cx="11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</a:rPr>
                <a:t>Data Stores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218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 autoUpdateAnimBg="0"/>
      <p:bldP spid="6452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</TotalTime>
  <Words>333</Words>
  <Application>Microsoft Office PowerPoint</Application>
  <PresentationFormat>全屏显示(4:3)</PresentationFormat>
  <Paragraphs>167</Paragraphs>
  <Slides>22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ＭＳ Ｐゴシック</vt:lpstr>
      <vt:lpstr>楷体_GB2312</vt:lpstr>
      <vt:lpstr>宋体</vt:lpstr>
      <vt:lpstr>Arial</vt:lpstr>
      <vt:lpstr>Calibri</vt:lpstr>
      <vt:lpstr>Helvetica</vt:lpstr>
      <vt:lpstr>Times New Roman</vt:lpstr>
      <vt:lpstr>Wingdings</vt:lpstr>
      <vt:lpstr>默认设计模板</vt:lpstr>
      <vt:lpstr>Visio</vt:lpstr>
      <vt:lpstr>Use-Case Diagram</vt:lpstr>
      <vt:lpstr>PowerPoint 演示文稿</vt:lpstr>
      <vt:lpstr>PowerPoint 演示文稿</vt:lpstr>
      <vt:lpstr>What is a Class?</vt:lpstr>
      <vt:lpstr>Class Diagram</vt:lpstr>
      <vt:lpstr>CRC Modeling</vt:lpstr>
      <vt:lpstr>PowerPoint 演示文稿</vt:lpstr>
      <vt:lpstr>PowerPoint 演示文稿</vt:lpstr>
      <vt:lpstr>Flow-Oriented Modeling</vt:lpstr>
      <vt:lpstr>Flow-Oriented Modeling</vt:lpstr>
      <vt:lpstr>Flow-Oriented Modeling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于昺蛟</dc:creator>
  <cp:lastModifiedBy>740969824@qq.com</cp:lastModifiedBy>
  <cp:revision>10</cp:revision>
  <dcterms:created xsi:type="dcterms:W3CDTF">2015-07-09T11:20:10Z</dcterms:created>
  <dcterms:modified xsi:type="dcterms:W3CDTF">2020-09-03T14:52:24Z</dcterms:modified>
</cp:coreProperties>
</file>