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4"/>
  </p:notesMasterIdLst>
  <p:sldIdLst>
    <p:sldId id="256" r:id="rId2"/>
    <p:sldId id="259" r:id="rId3"/>
    <p:sldId id="294" r:id="rId4"/>
    <p:sldId id="293" r:id="rId5"/>
    <p:sldId id="297" r:id="rId6"/>
    <p:sldId id="295" r:id="rId7"/>
    <p:sldId id="292" r:id="rId8"/>
    <p:sldId id="291" r:id="rId9"/>
    <p:sldId id="289" r:id="rId10"/>
    <p:sldId id="290" r:id="rId11"/>
    <p:sldId id="296" r:id="rId12"/>
    <p:sldId id="27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584"/>
    <a:srgbClr val="E6F2EE"/>
    <a:srgbClr val="FDFBF1"/>
    <a:srgbClr val="FCF8E8"/>
    <a:srgbClr val="FDFDF1"/>
    <a:srgbClr val="FFFEF7"/>
    <a:srgbClr val="FFFFFF"/>
    <a:srgbClr val="FDFAE7"/>
    <a:srgbClr val="FB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3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19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2A71A-8EBD-4CAC-A2FA-A62A1BB7F9C4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85FD2-A296-43F9-852B-783B07CA1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85FD2-A296-43F9-852B-783B07CA1E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0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DF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3109971" cy="66410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1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5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6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0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8B0124-8350-CBB2-C334-2FB47CCA695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BF5ED"/>
              </a:clrFrom>
              <a:clrTo>
                <a:srgbClr val="FBF5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835" y="270892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CE865-1E8D-17AE-848E-B2644FC2D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分数应用题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D8880-69B7-2C00-57D4-FC0FC3EE0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6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9046A-7F61-ED08-B3A0-AFE4FAAB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喝水问题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E5C126-17DC-36AD-974A-BA1465C10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079CC3-BFF3-15E8-D0F9-23D87078BC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8515"/>
          <a:stretch/>
        </p:blipFill>
        <p:spPr>
          <a:xfrm>
            <a:off x="611560" y="1314812"/>
            <a:ext cx="7740352" cy="17541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457CCC-3B05-8753-514B-DE08F1745B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59" r="79534"/>
          <a:stretch/>
        </p:blipFill>
        <p:spPr>
          <a:xfrm>
            <a:off x="611560" y="3068960"/>
            <a:ext cx="1584176" cy="213285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F3A90B4-69FF-F1D0-963C-1439F2901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16" t="49559"/>
          <a:stretch/>
        </p:blipFill>
        <p:spPr>
          <a:xfrm>
            <a:off x="2207316" y="3068960"/>
            <a:ext cx="6144596" cy="21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51489-13DE-822E-A13A-21043E9FD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能力提升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5A4334-6643-9EAD-1E8B-64452BD64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666C8E2-B55A-2E96-D449-67B10E46E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36824"/>
            <a:ext cx="7926417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96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B66BD3-0AB8-412B-BB9B-E106F7F08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83493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7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8DC6-E701-B1E3-30E8-5F170DAE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两种分数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9838B8-6F09-BAD4-1DF6-BC15B219B710}"/>
              </a:ext>
            </a:extLst>
          </p:cNvPr>
          <p:cNvSpPr txBox="1"/>
          <p:nvPr/>
        </p:nvSpPr>
        <p:spPr>
          <a:xfrm>
            <a:off x="1313638" y="1988840"/>
            <a:ext cx="6282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）表示</a:t>
            </a:r>
            <a:r>
              <a:rPr lang="zh-CN" altLang="en-US" sz="2400" dirty="0">
                <a:solidFill>
                  <a:schemeClr val="accent3"/>
                </a:solidFill>
              </a:rPr>
              <a:t>数值大小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800" dirty="0"/>
              <a:t>         </a:t>
            </a:r>
          </a:p>
          <a:p>
            <a:r>
              <a:rPr lang="zh-CN" altLang="en-US" sz="2400" dirty="0"/>
              <a:t>         特点：有单位，用来描述一件事物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FB092E-AC16-30CB-820D-4D7B65CD8E05}"/>
              </a:ext>
            </a:extLst>
          </p:cNvPr>
          <p:cNvSpPr txBox="1"/>
          <p:nvPr/>
        </p:nvSpPr>
        <p:spPr>
          <a:xfrm>
            <a:off x="1312060" y="3358865"/>
            <a:ext cx="6788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）表示</a:t>
            </a:r>
            <a:r>
              <a:rPr lang="zh-CN" altLang="en-US" sz="2400" dirty="0">
                <a:solidFill>
                  <a:schemeClr val="accent3"/>
                </a:solidFill>
              </a:rPr>
              <a:t>关系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endParaRPr lang="en-US" altLang="zh-CN" sz="800" dirty="0"/>
          </a:p>
          <a:p>
            <a:pPr lvl="0"/>
            <a:r>
              <a:rPr lang="zh-CN" altLang="en-US" sz="2400" dirty="0">
                <a:solidFill>
                  <a:srgbClr val="000000"/>
                </a:solidFill>
              </a:rPr>
              <a:t>         特点：无单位，用来描述两件事物的关系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DBB93C-9CD7-F1A7-2FD1-05F922DAD78A}"/>
                  </a:ext>
                </a:extLst>
              </p:cNvPr>
              <p:cNvSpPr txBox="1"/>
              <p:nvPr/>
            </p:nvSpPr>
            <p:spPr>
              <a:xfrm>
                <a:off x="4355976" y="1988840"/>
                <a:ext cx="2862318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dirty="0"/>
                  <a:t> km</a:t>
                </a:r>
                <a:r>
                  <a:rPr lang="zh-CN" altLang="en-US" sz="2400" dirty="0"/>
                  <a:t>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小时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8DBB93C-9CD7-F1A7-2FD1-05F922DAD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988840"/>
                <a:ext cx="2862318" cy="615233"/>
              </a:xfrm>
              <a:prstGeom prst="rect">
                <a:avLst/>
              </a:prstGeom>
              <a:blipFill>
                <a:blip r:embed="rId2"/>
                <a:stretch>
                  <a:fillRect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28E602-F17C-2022-84DF-05564141547C}"/>
                  </a:ext>
                </a:extLst>
              </p:cNvPr>
              <p:cNvSpPr txBox="1"/>
              <p:nvPr/>
            </p:nvSpPr>
            <p:spPr>
              <a:xfrm>
                <a:off x="4355976" y="3312279"/>
                <a:ext cx="453650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经过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总路程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的</m:t>
                    </m:r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2400" dirty="0"/>
                  <a:t>、</a:t>
                </a:r>
                <a:r>
                  <a:rPr lang="en-US" altLang="zh-CN" sz="2400" dirty="0"/>
                  <a:t>A</a:t>
                </a:r>
                <a:r>
                  <a:rPr lang="zh-CN" altLang="en-US" sz="2400" dirty="0"/>
                  <a:t>是</a:t>
                </a:r>
                <a:r>
                  <a:rPr lang="en-US" altLang="zh-CN" sz="2400" dirty="0"/>
                  <a:t>B</a:t>
                </a:r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dirty="0"/>
                  <a:t>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128E602-F17C-2022-84DF-055641415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312279"/>
                <a:ext cx="4536504" cy="615233"/>
              </a:xfrm>
              <a:prstGeom prst="rect">
                <a:avLst/>
              </a:prstGeom>
              <a:blipFill>
                <a:blip r:embed="rId3"/>
                <a:stretch>
                  <a:fillRect l="-2151" b="-89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0994435A-42B9-D610-1C03-C5DBB9358974}"/>
              </a:ext>
            </a:extLst>
          </p:cNvPr>
          <p:cNvSpPr txBox="1"/>
          <p:nvPr/>
        </p:nvSpPr>
        <p:spPr>
          <a:xfrm>
            <a:off x="2051720" y="4581128"/>
            <a:ext cx="6282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类比：</a:t>
            </a:r>
            <a:endParaRPr lang="en-US" altLang="zh-CN" sz="2400" dirty="0"/>
          </a:p>
          <a:p>
            <a:r>
              <a:rPr lang="en-US" altLang="zh-CN" sz="800" dirty="0"/>
              <a:t>         </a:t>
            </a:r>
          </a:p>
          <a:p>
            <a:r>
              <a:rPr lang="en-US" altLang="zh-CN" sz="2400" dirty="0"/>
              <a:t>A</a:t>
            </a:r>
            <a:r>
              <a:rPr lang="zh-CN" altLang="en-US" sz="2400" dirty="0"/>
              <a:t>走了</a:t>
            </a:r>
            <a:r>
              <a:rPr lang="en-US" altLang="zh-CN" sz="2400" dirty="0"/>
              <a:t>2</a:t>
            </a:r>
            <a:r>
              <a:rPr lang="zh-CN" altLang="en-US" sz="2400" dirty="0">
                <a:solidFill>
                  <a:schemeClr val="accent3"/>
                </a:solidFill>
              </a:rPr>
              <a:t>千米</a:t>
            </a:r>
            <a:r>
              <a:rPr lang="zh-CN" altLang="en-US" sz="2400" dirty="0"/>
              <a:t>；</a:t>
            </a:r>
            <a:r>
              <a:rPr lang="en-US" altLang="zh-CN" sz="2400" dirty="0"/>
              <a:t>B</a:t>
            </a:r>
            <a:r>
              <a:rPr lang="zh-CN" altLang="en-US" sz="2400" dirty="0"/>
              <a:t>的路程是</a:t>
            </a:r>
            <a:r>
              <a:rPr lang="en-US" altLang="zh-CN" sz="2400" dirty="0"/>
              <a:t>A</a:t>
            </a:r>
            <a:r>
              <a:rPr lang="zh-CN" altLang="en-US" sz="2400" dirty="0"/>
              <a:t>的</a:t>
            </a:r>
            <a:r>
              <a:rPr lang="en-US" altLang="zh-CN" sz="2400" dirty="0"/>
              <a:t>2</a:t>
            </a:r>
            <a:r>
              <a:rPr lang="zh-CN" altLang="en-US" sz="2400" dirty="0">
                <a:solidFill>
                  <a:schemeClr val="accent3"/>
                </a:solidFill>
              </a:rPr>
              <a:t>倍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（分数省略了“倍”）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39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EF1BD-75E7-6BC4-6392-945D5BB6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练一练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8587-020F-DAB8-9436-01AE970F20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47664" y="1700808"/>
                <a:ext cx="5937755" cy="31019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）有两根钢管，第一根长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</a:rPr>
                  <a:t>米</a:t>
                </a:r>
                <a:r>
                  <a:rPr lang="zh-CN" altLang="en-US" sz="2400" dirty="0"/>
                  <a:t>，第二根比第一根短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accent3"/>
                    </a:solidFill>
                  </a:rPr>
                  <a:t>米</a:t>
                </a:r>
                <a:r>
                  <a:rPr lang="zh-CN" altLang="en-US" sz="2400" dirty="0"/>
                  <a:t>，两根钢管一共长多少米？</a:t>
                </a:r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）一根铁丝，第一次用去它的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/>
                  <a:t>，第二次用去它的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/>
                  <a:t>，还剩下全长的几分之几？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8587-020F-DAB8-9436-01AE970F20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47664" y="1700808"/>
                <a:ext cx="5937755" cy="3101983"/>
              </a:xfrm>
              <a:blipFill>
                <a:blip r:embed="rId2"/>
                <a:stretch>
                  <a:fillRect l="-1437" r="-5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B4BB358-34DB-A9B7-94B8-BA513C778608}"/>
              </a:ext>
            </a:extLst>
          </p:cNvPr>
          <p:cNvSpPr txBox="1"/>
          <p:nvPr/>
        </p:nvSpPr>
        <p:spPr>
          <a:xfrm>
            <a:off x="1907704" y="4926359"/>
            <a:ext cx="2304256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你发现了什么？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1D9CF5E-4C98-86E2-09FC-7CB79C4A8FF0}"/>
              </a:ext>
            </a:extLst>
          </p:cNvPr>
          <p:cNvSpPr txBox="1"/>
          <p:nvPr/>
        </p:nvSpPr>
        <p:spPr>
          <a:xfrm>
            <a:off x="5563056" y="2780928"/>
            <a:ext cx="20332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分数表示数值大小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D2C8BB-9B73-DF9E-DF7F-A072AF13AE12}"/>
              </a:ext>
            </a:extLst>
          </p:cNvPr>
          <p:cNvSpPr txBox="1"/>
          <p:nvPr/>
        </p:nvSpPr>
        <p:spPr>
          <a:xfrm>
            <a:off x="5563056" y="4236020"/>
            <a:ext cx="2033280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分数表示关系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58A9B0-DE64-2CE3-83A9-5391D892024C}"/>
              </a:ext>
            </a:extLst>
          </p:cNvPr>
          <p:cNvSpPr txBox="1"/>
          <p:nvPr/>
        </p:nvSpPr>
        <p:spPr>
          <a:xfrm>
            <a:off x="1907704" y="5511592"/>
            <a:ext cx="3384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3"/>
                </a:solidFill>
              </a:rPr>
              <a:t>只有同类的数字才能相加减</a:t>
            </a:r>
          </a:p>
        </p:txBody>
      </p:sp>
    </p:spTree>
    <p:extLst>
      <p:ext uri="{BB962C8B-B14F-4D97-AF65-F5344CB8AC3E}">
        <p14:creationId xmlns:p14="http://schemas.microsoft.com/office/powerpoint/2010/main" val="36599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82B6-D7E1-374A-2E4F-1C5C87B0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练一练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173CF-8CB2-A65D-0DA0-50250FCCB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916832"/>
                <a:ext cx="5937755" cy="31019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一块地，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zh-CN" altLang="en-US" sz="2400" dirty="0"/>
                  <a:t>用来种萝卜，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/>
                  <a:t>用来种青菜，剩下的部分用来种白菜。哪种蔬菜的种植面积最大，哪种最小？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173CF-8CB2-A65D-0DA0-50250FCCB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916832"/>
                <a:ext cx="5937755" cy="3101983"/>
              </a:xfrm>
              <a:blipFill>
                <a:blip r:embed="rId2"/>
                <a:stretch>
                  <a:fillRect l="-1335" r="-1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02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582B6-D7E1-374A-2E4F-1C5C87B06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练一练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173CF-8CB2-A65D-0DA0-50250FCCB0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916832"/>
                <a:ext cx="5937755" cy="310198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某超市计划一天卖出货物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2400" dirty="0"/>
                  <a:t> t</a:t>
                </a:r>
                <a:r>
                  <a:rPr lang="zh-CN" altLang="en-US" sz="2400" dirty="0"/>
                  <a:t>，结果上午卖出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dirty="0"/>
                  <a:t> t</a:t>
                </a:r>
                <a:r>
                  <a:rPr lang="zh-CN" altLang="en-US" sz="2400" dirty="0"/>
                  <a:t>，下午卖出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dirty="0"/>
                  <a:t> t</a:t>
                </a:r>
                <a:r>
                  <a:rPr lang="zh-CN" altLang="en-US" sz="2400"/>
                  <a:t>。实际比原计划多卖出多少吨？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173CF-8CB2-A65D-0DA0-50250FCCB0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916832"/>
                <a:ext cx="5937755" cy="3101983"/>
              </a:xfrm>
              <a:blipFill>
                <a:blip r:embed="rId2"/>
                <a:stretch>
                  <a:fillRect l="-1335" r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71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EC72F-D78C-4E5C-6212-A00E7861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隐藏的总量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98329-019A-CCEC-DE76-A68768C10D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700809"/>
                <a:ext cx="5937755" cy="136815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一根铁丝，第一次用去它的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/>
                  <a:t>，第二次用去它的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CN" altLang="en-US" sz="2400" dirty="0"/>
                  <a:t>，还剩下全长的几分之几？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9198329-019A-CCEC-DE76-A68768C10D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700809"/>
                <a:ext cx="5937755" cy="1368152"/>
              </a:xfrm>
              <a:blipFill>
                <a:blip r:embed="rId2"/>
                <a:stretch>
                  <a:fillRect l="-13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7B33AC06-9B05-2A8A-DDF8-EE88D415434C}"/>
              </a:ext>
            </a:extLst>
          </p:cNvPr>
          <p:cNvSpPr txBox="1"/>
          <p:nvPr/>
        </p:nvSpPr>
        <p:spPr>
          <a:xfrm>
            <a:off x="1691680" y="3429000"/>
            <a:ext cx="36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思考：过程中的</a:t>
            </a:r>
            <a:r>
              <a:rPr lang="en-US" altLang="zh-CN" sz="2000" dirty="0"/>
              <a:t>1</a:t>
            </a:r>
            <a:r>
              <a:rPr lang="zh-CN" altLang="en-US" sz="2000" dirty="0"/>
              <a:t>是怎么来的？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1684F5-02A2-927E-6B66-FE8A848447B7}"/>
              </a:ext>
            </a:extLst>
          </p:cNvPr>
          <p:cNvSpPr txBox="1"/>
          <p:nvPr/>
        </p:nvSpPr>
        <p:spPr>
          <a:xfrm>
            <a:off x="1691680" y="4149080"/>
            <a:ext cx="3600400" cy="4001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/>
              <a:t>注意：题中分数的类型</a:t>
            </a:r>
          </a:p>
        </p:txBody>
      </p:sp>
    </p:spTree>
    <p:extLst>
      <p:ext uri="{BB962C8B-B14F-4D97-AF65-F5344CB8AC3E}">
        <p14:creationId xmlns:p14="http://schemas.microsoft.com/office/powerpoint/2010/main" val="320285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CE9A9E-6AE1-D9A3-79C2-FFED20AD9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3648" y="1772816"/>
                <a:ext cx="6408712" cy="32403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某市举行少儿书法大赛，共设三个奖项，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获一、二等奖的占获奖总数的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获二、三等奖的占获奖总数的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获一、二、三等奖的各占获奖总数的几分之几？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CE9A9E-6AE1-D9A3-79C2-FFED20AD9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3648" y="1772816"/>
                <a:ext cx="6408712" cy="3240360"/>
              </a:xfrm>
              <a:blipFill>
                <a:blip r:embed="rId2"/>
                <a:stretch>
                  <a:fillRect l="-1236" t="-1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E05337D6-DB03-2D0C-F3D8-52B3AD59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04664"/>
            <a:ext cx="3109971" cy="6641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隐藏的总量</a:t>
            </a:r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486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3BCAB-10A2-15B7-2796-C708C6DEB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两种分数混合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EFB0D2A-389C-3E7D-D230-381055A335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600" y="2060848"/>
                <a:ext cx="7729728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400" dirty="0"/>
                  <a:t>一根铁丝长</a:t>
                </a:r>
                <a:r>
                  <a:rPr lang="en-US" altLang="zh-CN" sz="2400" dirty="0"/>
                  <a:t>10m</a:t>
                </a:r>
                <a:r>
                  <a:rPr lang="zh-CN" altLang="en-US" sz="2400" dirty="0"/>
                  <a:t>，截去它的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/>
                  <a:t>，还剩它的（  ）</a:t>
                </a:r>
                <a:endParaRPr lang="en-US" altLang="zh-CN" sz="2400" dirty="0"/>
              </a:p>
              <a:p>
                <a:r>
                  <a:rPr lang="zh-CN" altLang="en-US" sz="2400" dirty="0"/>
                  <a:t>一根铁丝截去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截去的铁丝长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sz="2400" dirty="0"/>
                  <a:t>米，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   总长（  ）米，还剩（ ）米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1EFB0D2A-389C-3E7D-D230-381055A33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060848"/>
                <a:ext cx="7729728" cy="3101983"/>
              </a:xfrm>
              <a:prstGeom prst="rect">
                <a:avLst/>
              </a:prstGeom>
              <a:blipFill>
                <a:blip r:embed="rId2"/>
                <a:stretch>
                  <a:fillRect l="-1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5D3C3B-CA37-326E-9A6A-3E7EC239374A}"/>
                  </a:ext>
                </a:extLst>
              </p:cNvPr>
              <p:cNvSpPr txBox="1"/>
              <p:nvPr/>
            </p:nvSpPr>
            <p:spPr>
              <a:xfrm>
                <a:off x="3491880" y="3219937"/>
                <a:ext cx="1570795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C5D3C3B-CA37-326E-9A6A-3E7EC2393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219937"/>
                <a:ext cx="1570795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961617-2A1A-7FF1-4737-CF940AE349DD}"/>
                  </a:ext>
                </a:extLst>
              </p:cNvPr>
              <p:cNvSpPr txBox="1"/>
              <p:nvPr/>
            </p:nvSpPr>
            <p:spPr>
              <a:xfrm>
                <a:off x="6156176" y="1916832"/>
                <a:ext cx="1570795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400" b="0" i="1" dirty="0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2961617-2A1A-7FF1-4737-CF940AE34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916832"/>
                <a:ext cx="1570795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31CE1E-9271-609E-B1D9-7668A70DC0D8}"/>
                  </a:ext>
                </a:extLst>
              </p:cNvPr>
              <p:cNvSpPr txBox="1"/>
              <p:nvPr/>
            </p:nvSpPr>
            <p:spPr>
              <a:xfrm>
                <a:off x="1547664" y="3356992"/>
                <a:ext cx="157079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631CE1E-9271-609E-B1D9-7668A70D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356992"/>
                <a:ext cx="157079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05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C897E-DAAE-171B-74DA-13CFAA7A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喝水问题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8B31B-D2C4-9888-2C4C-FF79640C9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A8669-E924-C1A0-C11C-63B29146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68760"/>
            <a:ext cx="7020272" cy="16112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1326C79-7C7B-11A8-6934-B16933E2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458" y="3080047"/>
            <a:ext cx="1569231" cy="20732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9C42E1-C99E-618C-8338-3A9EAA9E34D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07"/>
          <a:stretch/>
        </p:blipFill>
        <p:spPr>
          <a:xfrm>
            <a:off x="2539689" y="3080047"/>
            <a:ext cx="5836833" cy="14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6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930</TotalTime>
  <Words>389</Words>
  <Application>Microsoft Office PowerPoint</Application>
  <PresentationFormat>全屏显示(4:3)</PresentationFormat>
  <Paragraphs>45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Arial</vt:lpstr>
      <vt:lpstr>Cambria Math</vt:lpstr>
      <vt:lpstr>Gill Sans MT</vt:lpstr>
      <vt:lpstr>包裹</vt:lpstr>
      <vt:lpstr>分数应用题</vt:lpstr>
      <vt:lpstr>两种分数</vt:lpstr>
      <vt:lpstr>练一练</vt:lpstr>
      <vt:lpstr>练一练</vt:lpstr>
      <vt:lpstr>练一练</vt:lpstr>
      <vt:lpstr>隐藏的总量1</vt:lpstr>
      <vt:lpstr>隐藏的总量1</vt:lpstr>
      <vt:lpstr>两种分数混合</vt:lpstr>
      <vt:lpstr>喝水问题</vt:lpstr>
      <vt:lpstr>喝水问题</vt:lpstr>
      <vt:lpstr>能力提升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除法、分数复习题</dc:title>
  <dc:creator>Lenovo</dc:creator>
  <cp:lastModifiedBy>林 藉</cp:lastModifiedBy>
  <cp:revision>40</cp:revision>
  <dcterms:created xsi:type="dcterms:W3CDTF">2022-05-18T09:52:31Z</dcterms:created>
  <dcterms:modified xsi:type="dcterms:W3CDTF">2022-07-05T19:22:25Z</dcterms:modified>
</cp:coreProperties>
</file>