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4"/>
  </p:notesMasterIdLst>
  <p:sldIdLst>
    <p:sldId id="256" r:id="rId2"/>
    <p:sldId id="259" r:id="rId3"/>
    <p:sldId id="296" r:id="rId4"/>
    <p:sldId id="295" r:id="rId5"/>
    <p:sldId id="299" r:id="rId6"/>
    <p:sldId id="300" r:id="rId7"/>
    <p:sldId id="301" r:id="rId8"/>
    <p:sldId id="302" r:id="rId9"/>
    <p:sldId id="298" r:id="rId10"/>
    <p:sldId id="297" r:id="rId11"/>
    <p:sldId id="290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84"/>
    <a:srgbClr val="E6F2EE"/>
    <a:srgbClr val="FDFBF1"/>
    <a:srgbClr val="FCF8E8"/>
    <a:srgbClr val="FDFDF1"/>
    <a:srgbClr val="FFFEF7"/>
    <a:srgbClr val="FFFFFF"/>
    <a:srgbClr val="FDFAE7"/>
    <a:srgbClr val="FB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9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A71A-8EBD-4CAC-A2FA-A62A1BB7F9C4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85FD2-A296-43F9-852B-783B07CA1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85FD2-A296-43F9-852B-783B07CA1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D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109971" cy="66410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1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B0124-8350-CBB2-C334-2FB47CCA695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BF5ED"/>
              </a:clrFrom>
              <a:clrTo>
                <a:srgbClr val="FBF5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835" y="270892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E865-1E8D-17AE-848E-B2644FC2D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应用题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D8880-69B7-2C00-57D4-FC0FC3EE0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6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3F84B-FFE1-1D0C-2BE6-209C8D5E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最小公倍数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8A45D-6FB5-D2E7-6DB6-DAC7356FD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672" y="1484785"/>
            <a:ext cx="5937755" cy="165618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欢欢和强强放暑假时都去游泳馆参加游泳训练，欢欢每隔</a:t>
            </a:r>
            <a:r>
              <a:rPr lang="en-US" altLang="zh-CN" sz="2400" dirty="0"/>
              <a:t>3</a:t>
            </a:r>
            <a:r>
              <a:rPr lang="zh-CN" altLang="en-US" sz="2400" dirty="0"/>
              <a:t>天去一次，强强每隔</a:t>
            </a:r>
            <a:r>
              <a:rPr lang="en-US" altLang="zh-CN" sz="2400" dirty="0"/>
              <a:t>4</a:t>
            </a:r>
            <a:r>
              <a:rPr lang="zh-CN" altLang="en-US" sz="2400" dirty="0"/>
              <a:t>天去一次，</a:t>
            </a:r>
            <a:r>
              <a:rPr lang="en-US" altLang="zh-CN" sz="2400" dirty="0"/>
              <a:t>8</a:t>
            </a:r>
            <a:r>
              <a:rPr lang="zh-CN" altLang="en-US" sz="2400" dirty="0"/>
              <a:t>月</a:t>
            </a:r>
            <a:r>
              <a:rPr lang="en-US" altLang="zh-CN" sz="2400" dirty="0"/>
              <a:t>1</a:t>
            </a:r>
            <a:r>
              <a:rPr lang="zh-CN" altLang="en-US" sz="2400" dirty="0"/>
              <a:t>号两人同时参加训练，下一次两人同时参加游泳训练是几月几日？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76D55F-A91B-1C27-372D-D52E3DB91CCC}"/>
              </a:ext>
            </a:extLst>
          </p:cNvPr>
          <p:cNvSpPr txBox="1"/>
          <p:nvPr/>
        </p:nvSpPr>
        <p:spPr>
          <a:xfrm>
            <a:off x="1907704" y="3140968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</a:rPr>
              <a:t>8</a:t>
            </a:r>
            <a:r>
              <a:rPr lang="zh-CN" altLang="en-US" sz="2400" dirty="0">
                <a:solidFill>
                  <a:schemeClr val="accent3"/>
                </a:solidFill>
              </a:rPr>
              <a:t>月</a:t>
            </a:r>
            <a:r>
              <a:rPr lang="en-US" altLang="zh-CN" sz="2400" dirty="0">
                <a:solidFill>
                  <a:schemeClr val="accent3"/>
                </a:solidFill>
              </a:rPr>
              <a:t>21</a:t>
            </a:r>
            <a:r>
              <a:rPr lang="zh-CN" altLang="en-US" sz="2400" dirty="0">
                <a:solidFill>
                  <a:schemeClr val="accent3"/>
                </a:solidFill>
              </a:rPr>
              <a:t>日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2EE0040-A2E4-D26B-890B-4F2A2E5F3588}"/>
              </a:ext>
            </a:extLst>
          </p:cNvPr>
          <p:cNvSpPr txBox="1">
            <a:spLocks/>
          </p:cNvSpPr>
          <p:nvPr/>
        </p:nvSpPr>
        <p:spPr>
          <a:xfrm>
            <a:off x="1625031" y="3861048"/>
            <a:ext cx="5937755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某班同学组队参加活动，不论是</a:t>
            </a:r>
            <a:r>
              <a:rPr lang="en-US" altLang="zh-CN" sz="2400" dirty="0"/>
              <a:t>6</a:t>
            </a:r>
            <a:r>
              <a:rPr lang="zh-CN" altLang="en-US" sz="2400" dirty="0"/>
              <a:t>人一组还是</a:t>
            </a:r>
            <a:r>
              <a:rPr lang="en-US" altLang="zh-CN" sz="2400" dirty="0"/>
              <a:t>8</a:t>
            </a:r>
            <a:r>
              <a:rPr lang="zh-CN" altLang="en-US" sz="2400" dirty="0"/>
              <a:t>人一组，都能正好分完，没有剩余。如果该班人数在</a:t>
            </a:r>
            <a:r>
              <a:rPr lang="en-US" altLang="zh-CN" sz="2400" dirty="0"/>
              <a:t>40~50</a:t>
            </a:r>
            <a:r>
              <a:rPr lang="zh-CN" altLang="en-US" sz="2400" dirty="0"/>
              <a:t>人之间，这个班可能有多少人？</a:t>
            </a:r>
          </a:p>
        </p:txBody>
      </p:sp>
    </p:spTree>
    <p:extLst>
      <p:ext uri="{BB962C8B-B14F-4D97-AF65-F5344CB8AC3E}">
        <p14:creationId xmlns:p14="http://schemas.microsoft.com/office/powerpoint/2010/main" val="37523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9046A-7F61-ED08-B3A0-AFE4FAA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综合运用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6795A67-55AD-1E88-58BB-8A4CDAF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988840"/>
            <a:ext cx="5832648" cy="3101983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我们的祖先早在公元前</a:t>
            </a:r>
            <a:r>
              <a:rPr lang="en-US" altLang="zh-CN" sz="2200" dirty="0"/>
              <a:t>700</a:t>
            </a:r>
            <a:r>
              <a:rPr lang="zh-CN" altLang="en-US" sz="2200" dirty="0"/>
              <a:t>多年就发明了用水漏计时的方法，科技小组的同学也尝试做了一个长方体水漏计时器，这个计时器长</a:t>
            </a:r>
            <a:r>
              <a:rPr lang="en-US" altLang="zh-CN" sz="2200" dirty="0"/>
              <a:t>0.4m</a:t>
            </a:r>
            <a:r>
              <a:rPr lang="zh-CN" altLang="en-US" sz="2200" dirty="0"/>
              <a:t>，宽</a:t>
            </a:r>
            <a:r>
              <a:rPr lang="en-US" altLang="zh-CN" sz="2200" dirty="0"/>
              <a:t>2dm</a:t>
            </a:r>
            <a:r>
              <a:rPr lang="zh-CN" altLang="en-US" sz="2200" dirty="0"/>
              <a:t>，高</a:t>
            </a:r>
            <a:r>
              <a:rPr lang="en-US" altLang="zh-CN" sz="2200" dirty="0"/>
              <a:t>30cm</a:t>
            </a:r>
            <a:r>
              <a:rPr lang="zh-CN" altLang="en-US" sz="2200" dirty="0"/>
              <a:t>，全部漏完要</a:t>
            </a:r>
            <a:r>
              <a:rPr lang="en-US" altLang="zh-CN" sz="2200" dirty="0"/>
              <a:t>8</a:t>
            </a:r>
            <a:r>
              <a:rPr lang="zh-CN" altLang="en-US" sz="2200" dirty="0"/>
              <a:t>小时。某天中午</a:t>
            </a:r>
            <a:r>
              <a:rPr lang="en-US" altLang="zh-CN" sz="2200" dirty="0"/>
              <a:t>12</a:t>
            </a:r>
            <a:r>
              <a:rPr lang="zh-CN" altLang="en-US" sz="2200" dirty="0"/>
              <a:t>时，同学们往水漏计时器里加满了水，下午</a:t>
            </a:r>
            <a:r>
              <a:rPr lang="en-US" altLang="zh-CN" sz="2200" dirty="0"/>
              <a:t>5</a:t>
            </a:r>
            <a:r>
              <a:rPr lang="zh-CN" altLang="en-US" sz="2200" dirty="0"/>
              <a:t>时放学时，水漏计时器里大约还有多少升水？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68577-F811-CEEE-DDCE-C94C2D6CF1F7}"/>
              </a:ext>
            </a:extLst>
          </p:cNvPr>
          <p:cNvSpPr txBox="1"/>
          <p:nvPr/>
        </p:nvSpPr>
        <p:spPr>
          <a:xfrm>
            <a:off x="467544" y="3083370"/>
            <a:ext cx="115212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注意单位</a:t>
            </a:r>
          </a:p>
        </p:txBody>
      </p:sp>
    </p:spTree>
    <p:extLst>
      <p:ext uri="{BB962C8B-B14F-4D97-AF65-F5344CB8AC3E}">
        <p14:creationId xmlns:p14="http://schemas.microsoft.com/office/powerpoint/2010/main" val="1029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B66BD3-0AB8-412B-BB9B-E106F7F0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83493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8DC6-E701-B1E3-30E8-5F170DAE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应用题的组成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9838B8-6F09-BAD4-1DF6-BC15B219B710}"/>
              </a:ext>
            </a:extLst>
          </p:cNvPr>
          <p:cNvSpPr txBox="1"/>
          <p:nvPr/>
        </p:nvSpPr>
        <p:spPr>
          <a:xfrm>
            <a:off x="1313638" y="1988840"/>
            <a:ext cx="628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）已知量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）已知量的内在关系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）求未知量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E26BC-BBC6-F598-336A-A854B1F38356}"/>
              </a:ext>
            </a:extLst>
          </p:cNvPr>
          <p:cNvSpPr txBox="1"/>
          <p:nvPr/>
        </p:nvSpPr>
        <p:spPr>
          <a:xfrm>
            <a:off x="1619673" y="3484166"/>
            <a:ext cx="1512168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我们要做的：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FF0396-14D8-E7D5-0A7A-E3B109B4F96E}"/>
              </a:ext>
            </a:extLst>
          </p:cNvPr>
          <p:cNvSpPr txBox="1"/>
          <p:nvPr/>
        </p:nvSpPr>
        <p:spPr>
          <a:xfrm>
            <a:off x="1619672" y="4005064"/>
            <a:ext cx="4896543" cy="13234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r>
              <a:rPr lang="zh-CN" altLang="en-US" sz="2000" dirty="0"/>
              <a:t>、找出题目中的已知量与未知量</a:t>
            </a:r>
            <a:endParaRPr lang="en-US" altLang="zh-CN" sz="2000" dirty="0"/>
          </a:p>
          <a:p>
            <a:r>
              <a:rPr lang="en-US" altLang="zh-CN" sz="2000" dirty="0"/>
              <a:t>2</a:t>
            </a:r>
            <a:r>
              <a:rPr lang="zh-CN" altLang="en-US" sz="2000" dirty="0"/>
              <a:t>、思考其中的关系，找出需要的中间量</a:t>
            </a:r>
            <a:endParaRPr lang="en-US" altLang="zh-CN" sz="2000" dirty="0"/>
          </a:p>
          <a:p>
            <a:r>
              <a:rPr lang="en-US" altLang="zh-CN" sz="2000" dirty="0"/>
              <a:t>3</a:t>
            </a:r>
            <a:r>
              <a:rPr lang="zh-CN" altLang="en-US" sz="2000" dirty="0"/>
              <a:t>、选择正确的计算方法，列算式</a:t>
            </a:r>
            <a:endParaRPr lang="en-US" altLang="zh-CN" sz="2000" dirty="0"/>
          </a:p>
          <a:p>
            <a:r>
              <a:rPr lang="en-US" altLang="zh-CN" sz="2000" dirty="0"/>
              <a:t>4</a:t>
            </a:r>
            <a:r>
              <a:rPr lang="zh-CN" altLang="en-US" sz="2000" dirty="0"/>
              <a:t>、得到中间量，逐步得出结果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026277-6259-8B99-3B9D-34438A1F0AFA}"/>
              </a:ext>
            </a:extLst>
          </p:cNvPr>
          <p:cNvSpPr txBox="1"/>
          <p:nvPr/>
        </p:nvSpPr>
        <p:spPr>
          <a:xfrm>
            <a:off x="1619671" y="5480069"/>
            <a:ext cx="4896543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千万不要：随便找几个数字进行随意的加减乘除</a:t>
            </a:r>
          </a:p>
        </p:txBody>
      </p:sp>
    </p:spTree>
    <p:extLst>
      <p:ext uri="{BB962C8B-B14F-4D97-AF65-F5344CB8AC3E}">
        <p14:creationId xmlns:p14="http://schemas.microsoft.com/office/powerpoint/2010/main" val="14539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5">
            <a:extLst>
              <a:ext uri="{FF2B5EF4-FFF2-40B4-BE49-F238E27FC236}">
                <a16:creationId xmlns:a16="http://schemas.microsoft.com/office/drawing/2014/main" id="{6C75BE0D-B38F-DE04-3891-42542C7695F4}"/>
              </a:ext>
            </a:extLst>
          </p:cNvPr>
          <p:cNvSpPr txBox="1"/>
          <p:nvPr/>
        </p:nvSpPr>
        <p:spPr>
          <a:xfrm>
            <a:off x="1564950" y="1138100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何时用加减法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0E9389-FC8D-FF51-BD00-09367BB842B5}"/>
              </a:ext>
            </a:extLst>
          </p:cNvPr>
          <p:cNvSpPr/>
          <p:nvPr/>
        </p:nvSpPr>
        <p:spPr>
          <a:xfrm>
            <a:off x="1733747" y="611396"/>
            <a:ext cx="1573076" cy="369332"/>
          </a:xfrm>
          <a:prstGeom prst="rect">
            <a:avLst/>
          </a:prstGeom>
          <a:solidFill>
            <a:srgbClr val="5092E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PART  ONE</a:t>
            </a:r>
            <a:endParaRPr lang="zh-CN" altLang="en-US" dirty="0">
              <a:solidFill>
                <a:schemeClr val="bg1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2BE4395A-2BE0-0BE6-F618-15B9075705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688" y="248402"/>
            <a:ext cx="1094981" cy="1507625"/>
            <a:chOff x="1558" y="1280"/>
            <a:chExt cx="1315" cy="1810"/>
          </a:xfrm>
          <a:solidFill>
            <a:srgbClr val="5092E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ED03F6F-7455-9CEB-0BA2-2DBF5DE33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152FBFA-DE8E-7252-45B8-729C6746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060B648-39EB-776B-C565-C6A692C48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57F4257-0EE5-E0FB-DA61-D0333F1C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547B55C-F64F-753C-201F-C58AA1B6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7A7362-0D0F-1431-2697-61EB329E5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7291D5C-26BF-EE19-EE49-7C49C06AD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E7F2F15-4D0F-0283-2BAA-A5C80FD1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EC90684C-F319-049C-183E-B8C9E9DB9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2E23E0F1-5224-0FE5-9108-17A9BD6C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82B5EAC-1E2C-71A3-D869-0ADD3FF05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8A35315-30BA-1DFA-75DF-7D8D56692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DBADB307-F377-1EED-BBCA-7B8DD6AF6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1">
            <a:extLst>
              <a:ext uri="{FF2B5EF4-FFF2-40B4-BE49-F238E27FC236}">
                <a16:creationId xmlns:a16="http://schemas.microsoft.com/office/drawing/2014/main" id="{41C287AA-329D-D53B-ECD6-A6B608F5F800}"/>
              </a:ext>
            </a:extLst>
          </p:cNvPr>
          <p:cNvSpPr>
            <a:spLocks/>
          </p:cNvSpPr>
          <p:nvPr/>
        </p:nvSpPr>
        <p:spPr bwMode="auto">
          <a:xfrm>
            <a:off x="370692" y="1721044"/>
            <a:ext cx="3409280" cy="269450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5092E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73E4C-68BB-C764-C551-A6E31D379505}"/>
              </a:ext>
            </a:extLst>
          </p:cNvPr>
          <p:cNvSpPr txBox="1"/>
          <p:nvPr/>
        </p:nvSpPr>
        <p:spPr>
          <a:xfrm>
            <a:off x="771015" y="2191240"/>
            <a:ext cx="3878319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张纸，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张纸，一共多少张？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个苹果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个苹果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个苹果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立方米木头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平方米木板≠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C653343-062B-A6DD-F088-9546368F29B6}"/>
              </a:ext>
            </a:extLst>
          </p:cNvPr>
          <p:cNvSpPr txBox="1"/>
          <p:nvPr/>
        </p:nvSpPr>
        <p:spPr>
          <a:xfrm>
            <a:off x="3900605" y="591573"/>
            <a:ext cx="903134" cy="193899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平等</a:t>
            </a:r>
          </a:p>
        </p:txBody>
      </p:sp>
    </p:spTree>
    <p:extLst>
      <p:ext uri="{BB962C8B-B14F-4D97-AF65-F5344CB8AC3E}">
        <p14:creationId xmlns:p14="http://schemas.microsoft.com/office/powerpoint/2010/main" val="36732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25">
            <a:extLst>
              <a:ext uri="{FF2B5EF4-FFF2-40B4-BE49-F238E27FC236}">
                <a16:creationId xmlns:a16="http://schemas.microsoft.com/office/drawing/2014/main" id="{6C75BE0D-B38F-DE04-3891-42542C7695F4}"/>
              </a:ext>
            </a:extLst>
          </p:cNvPr>
          <p:cNvSpPr txBox="1"/>
          <p:nvPr/>
        </p:nvSpPr>
        <p:spPr>
          <a:xfrm>
            <a:off x="1564950" y="1138100"/>
            <a:ext cx="1985159" cy="43858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何时用乘除法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0E9389-FC8D-FF51-BD00-09367BB842B5}"/>
              </a:ext>
            </a:extLst>
          </p:cNvPr>
          <p:cNvSpPr/>
          <p:nvPr/>
        </p:nvSpPr>
        <p:spPr>
          <a:xfrm>
            <a:off x="1733747" y="611396"/>
            <a:ext cx="1573076" cy="369332"/>
          </a:xfrm>
          <a:prstGeom prst="rect">
            <a:avLst/>
          </a:prstGeom>
          <a:solidFill>
            <a:srgbClr val="5092E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迷你简丫丫" panose="02010604000101010101" pitchFamily="2" charset="-122"/>
                <a:ea typeface="迷你简丫丫" panose="02010604000101010101" pitchFamily="2" charset="-122"/>
              </a:rPr>
              <a:t>PART  TWO</a:t>
            </a:r>
            <a:endParaRPr lang="zh-CN" altLang="en-US" dirty="0">
              <a:solidFill>
                <a:schemeClr val="bg1"/>
              </a:solidFill>
              <a:latin typeface="迷你简丫丫" panose="02010604000101010101" pitchFamily="2" charset="-122"/>
              <a:ea typeface="迷你简丫丫" panose="02010604000101010101" pitchFamily="2" charset="-122"/>
            </a:endParaRPr>
          </a:p>
        </p:txBody>
      </p:sp>
      <p:grpSp>
        <p:nvGrpSpPr>
          <p:cNvPr id="38" name="Group 4">
            <a:extLst>
              <a:ext uri="{FF2B5EF4-FFF2-40B4-BE49-F238E27FC236}">
                <a16:creationId xmlns:a16="http://schemas.microsoft.com/office/drawing/2014/main" id="{2BE4395A-2BE0-0BE6-F618-15B9075705C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688" y="248402"/>
            <a:ext cx="1094981" cy="1507625"/>
            <a:chOff x="1558" y="1280"/>
            <a:chExt cx="1315" cy="1810"/>
          </a:xfrm>
          <a:solidFill>
            <a:srgbClr val="5092E0"/>
          </a:solidFill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1ED03F6F-7455-9CEB-0BA2-2DBF5DE33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" y="1280"/>
              <a:ext cx="1035" cy="922"/>
            </a:xfrm>
            <a:custGeom>
              <a:avLst/>
              <a:gdLst>
                <a:gd name="T0" fmla="*/ 9 w 244"/>
                <a:gd name="T1" fmla="*/ 127 h 218"/>
                <a:gd name="T2" fmla="*/ 53 w 244"/>
                <a:gd name="T3" fmla="*/ 203 h 218"/>
                <a:gd name="T4" fmla="*/ 141 w 244"/>
                <a:gd name="T5" fmla="*/ 212 h 218"/>
                <a:gd name="T6" fmla="*/ 209 w 244"/>
                <a:gd name="T7" fmla="*/ 84 h 218"/>
                <a:gd name="T8" fmla="*/ 45 w 244"/>
                <a:gd name="T9" fmla="*/ 42 h 218"/>
                <a:gd name="T10" fmla="*/ 2 w 244"/>
                <a:gd name="T11" fmla="*/ 115 h 218"/>
                <a:gd name="T12" fmla="*/ 44 w 244"/>
                <a:gd name="T13" fmla="*/ 188 h 218"/>
                <a:gd name="T14" fmla="*/ 48 w 244"/>
                <a:gd name="T15" fmla="*/ 181 h 218"/>
                <a:gd name="T16" fmla="*/ 9 w 244"/>
                <a:gd name="T17" fmla="*/ 129 h 218"/>
                <a:gd name="T18" fmla="*/ 53 w 244"/>
                <a:gd name="T19" fmla="*/ 44 h 218"/>
                <a:gd name="T20" fmla="*/ 196 w 244"/>
                <a:gd name="T21" fmla="*/ 80 h 218"/>
                <a:gd name="T22" fmla="*/ 210 w 244"/>
                <a:gd name="T23" fmla="*/ 155 h 218"/>
                <a:gd name="T24" fmla="*/ 141 w 244"/>
                <a:gd name="T25" fmla="*/ 205 h 218"/>
                <a:gd name="T26" fmla="*/ 63 w 244"/>
                <a:gd name="T27" fmla="*/ 199 h 218"/>
                <a:gd name="T28" fmla="*/ 16 w 244"/>
                <a:gd name="T29" fmla="*/ 125 h 218"/>
                <a:gd name="T30" fmla="*/ 9 w 244"/>
                <a:gd name="T31" fmla="*/ 12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4" h="218">
                  <a:moveTo>
                    <a:pt x="9" y="127"/>
                  </a:moveTo>
                  <a:cubicBezTo>
                    <a:pt x="6" y="163"/>
                    <a:pt x="21" y="188"/>
                    <a:pt x="53" y="203"/>
                  </a:cubicBezTo>
                  <a:cubicBezTo>
                    <a:pt x="80" y="216"/>
                    <a:pt x="112" y="218"/>
                    <a:pt x="141" y="212"/>
                  </a:cubicBezTo>
                  <a:cubicBezTo>
                    <a:pt x="201" y="200"/>
                    <a:pt x="244" y="141"/>
                    <a:pt x="209" y="84"/>
                  </a:cubicBezTo>
                  <a:cubicBezTo>
                    <a:pt x="177" y="33"/>
                    <a:pt x="97" y="0"/>
                    <a:pt x="45" y="42"/>
                  </a:cubicBezTo>
                  <a:cubicBezTo>
                    <a:pt x="24" y="59"/>
                    <a:pt x="2" y="86"/>
                    <a:pt x="2" y="115"/>
                  </a:cubicBezTo>
                  <a:cubicBezTo>
                    <a:pt x="1" y="147"/>
                    <a:pt x="21" y="168"/>
                    <a:pt x="44" y="188"/>
                  </a:cubicBezTo>
                  <a:cubicBezTo>
                    <a:pt x="47" y="190"/>
                    <a:pt x="51" y="184"/>
                    <a:pt x="48" y="181"/>
                  </a:cubicBezTo>
                  <a:cubicBezTo>
                    <a:pt x="32" y="166"/>
                    <a:pt x="16" y="151"/>
                    <a:pt x="9" y="129"/>
                  </a:cubicBezTo>
                  <a:cubicBezTo>
                    <a:pt x="0" y="96"/>
                    <a:pt x="28" y="62"/>
                    <a:pt x="53" y="44"/>
                  </a:cubicBezTo>
                  <a:cubicBezTo>
                    <a:pt x="100" y="10"/>
                    <a:pt x="163" y="41"/>
                    <a:pt x="196" y="80"/>
                  </a:cubicBezTo>
                  <a:cubicBezTo>
                    <a:pt x="215" y="101"/>
                    <a:pt x="221" y="129"/>
                    <a:pt x="210" y="155"/>
                  </a:cubicBezTo>
                  <a:cubicBezTo>
                    <a:pt x="199" y="183"/>
                    <a:pt x="168" y="198"/>
                    <a:pt x="141" y="205"/>
                  </a:cubicBezTo>
                  <a:cubicBezTo>
                    <a:pt x="115" y="211"/>
                    <a:pt x="88" y="207"/>
                    <a:pt x="63" y="199"/>
                  </a:cubicBezTo>
                  <a:cubicBezTo>
                    <a:pt x="30" y="187"/>
                    <a:pt x="13" y="160"/>
                    <a:pt x="16" y="125"/>
                  </a:cubicBezTo>
                  <a:cubicBezTo>
                    <a:pt x="16" y="120"/>
                    <a:pt x="9" y="124"/>
                    <a:pt x="9" y="1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F152FBFA-DE8E-7252-45B8-729C6746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" y="2126"/>
              <a:ext cx="670" cy="537"/>
            </a:xfrm>
            <a:custGeom>
              <a:avLst/>
              <a:gdLst>
                <a:gd name="T0" fmla="*/ 64 w 158"/>
                <a:gd name="T1" fmla="*/ 3 h 127"/>
                <a:gd name="T2" fmla="*/ 32 w 158"/>
                <a:gd name="T3" fmla="*/ 38 h 127"/>
                <a:gd name="T4" fmla="*/ 7 w 158"/>
                <a:gd name="T5" fmla="*/ 76 h 127"/>
                <a:gd name="T6" fmla="*/ 60 w 158"/>
                <a:gd name="T7" fmla="*/ 115 h 127"/>
                <a:gd name="T8" fmla="*/ 139 w 158"/>
                <a:gd name="T9" fmla="*/ 103 h 127"/>
                <a:gd name="T10" fmla="*/ 153 w 158"/>
                <a:gd name="T11" fmla="*/ 5 h 127"/>
                <a:gd name="T12" fmla="*/ 146 w 158"/>
                <a:gd name="T13" fmla="*/ 8 h 127"/>
                <a:gd name="T14" fmla="*/ 142 w 158"/>
                <a:gd name="T15" fmla="*/ 76 h 127"/>
                <a:gd name="T16" fmla="*/ 100 w 158"/>
                <a:gd name="T17" fmla="*/ 111 h 127"/>
                <a:gd name="T18" fmla="*/ 75 w 158"/>
                <a:gd name="T19" fmla="*/ 109 h 127"/>
                <a:gd name="T20" fmla="*/ 15 w 158"/>
                <a:gd name="T21" fmla="*/ 84 h 127"/>
                <a:gd name="T22" fmla="*/ 37 w 158"/>
                <a:gd name="T23" fmla="*/ 41 h 127"/>
                <a:gd name="T24" fmla="*/ 66 w 158"/>
                <a:gd name="T25" fmla="*/ 10 h 127"/>
                <a:gd name="T26" fmla="*/ 64 w 158"/>
                <a:gd name="T27" fmla="*/ 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8" h="127">
                  <a:moveTo>
                    <a:pt x="64" y="3"/>
                  </a:moveTo>
                  <a:cubicBezTo>
                    <a:pt x="51" y="12"/>
                    <a:pt x="42" y="26"/>
                    <a:pt x="32" y="38"/>
                  </a:cubicBezTo>
                  <a:cubicBezTo>
                    <a:pt x="22" y="50"/>
                    <a:pt x="12" y="61"/>
                    <a:pt x="7" y="76"/>
                  </a:cubicBezTo>
                  <a:cubicBezTo>
                    <a:pt x="0" y="104"/>
                    <a:pt x="42" y="113"/>
                    <a:pt x="60" y="115"/>
                  </a:cubicBezTo>
                  <a:cubicBezTo>
                    <a:pt x="86" y="118"/>
                    <a:pt x="121" y="127"/>
                    <a:pt x="139" y="103"/>
                  </a:cubicBezTo>
                  <a:cubicBezTo>
                    <a:pt x="158" y="77"/>
                    <a:pt x="151" y="35"/>
                    <a:pt x="153" y="5"/>
                  </a:cubicBezTo>
                  <a:cubicBezTo>
                    <a:pt x="153" y="0"/>
                    <a:pt x="146" y="4"/>
                    <a:pt x="146" y="8"/>
                  </a:cubicBezTo>
                  <a:cubicBezTo>
                    <a:pt x="145" y="30"/>
                    <a:pt x="147" y="54"/>
                    <a:pt x="142" y="76"/>
                  </a:cubicBezTo>
                  <a:cubicBezTo>
                    <a:pt x="138" y="97"/>
                    <a:pt x="125" y="113"/>
                    <a:pt x="100" y="111"/>
                  </a:cubicBezTo>
                  <a:cubicBezTo>
                    <a:pt x="92" y="110"/>
                    <a:pt x="83" y="110"/>
                    <a:pt x="75" y="109"/>
                  </a:cubicBezTo>
                  <a:cubicBezTo>
                    <a:pt x="54" y="108"/>
                    <a:pt x="24" y="106"/>
                    <a:pt x="15" y="84"/>
                  </a:cubicBezTo>
                  <a:cubicBezTo>
                    <a:pt x="9" y="70"/>
                    <a:pt x="29" y="51"/>
                    <a:pt x="37" y="41"/>
                  </a:cubicBezTo>
                  <a:cubicBezTo>
                    <a:pt x="46" y="30"/>
                    <a:pt x="54" y="18"/>
                    <a:pt x="66" y="10"/>
                  </a:cubicBezTo>
                  <a:cubicBezTo>
                    <a:pt x="70" y="7"/>
                    <a:pt x="69" y="0"/>
                    <a:pt x="6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8060B648-39EB-776B-C565-C6A692C48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" y="2562"/>
              <a:ext cx="365" cy="528"/>
            </a:xfrm>
            <a:custGeom>
              <a:avLst/>
              <a:gdLst>
                <a:gd name="T0" fmla="*/ 35 w 86"/>
                <a:gd name="T1" fmla="*/ 8 h 125"/>
                <a:gd name="T2" fmla="*/ 35 w 86"/>
                <a:gd name="T3" fmla="*/ 5 h 125"/>
                <a:gd name="T4" fmla="*/ 28 w 86"/>
                <a:gd name="T5" fmla="*/ 8 h 125"/>
                <a:gd name="T6" fmla="*/ 52 w 86"/>
                <a:gd name="T7" fmla="*/ 54 h 125"/>
                <a:gd name="T8" fmla="*/ 67 w 86"/>
                <a:gd name="T9" fmla="*/ 80 h 125"/>
                <a:gd name="T10" fmla="*/ 46 w 86"/>
                <a:gd name="T11" fmla="*/ 88 h 125"/>
                <a:gd name="T12" fmla="*/ 10 w 86"/>
                <a:gd name="T13" fmla="*/ 111 h 125"/>
                <a:gd name="T14" fmla="*/ 68 w 86"/>
                <a:gd name="T15" fmla="*/ 110 h 125"/>
                <a:gd name="T16" fmla="*/ 86 w 86"/>
                <a:gd name="T17" fmla="*/ 95 h 125"/>
                <a:gd name="T18" fmla="*/ 60 w 86"/>
                <a:gd name="T19" fmla="*/ 84 h 125"/>
                <a:gd name="T20" fmla="*/ 59 w 86"/>
                <a:gd name="T21" fmla="*/ 91 h 125"/>
                <a:gd name="T22" fmla="*/ 63 w 86"/>
                <a:gd name="T23" fmla="*/ 91 h 125"/>
                <a:gd name="T24" fmla="*/ 68 w 86"/>
                <a:gd name="T25" fmla="*/ 103 h 125"/>
                <a:gd name="T26" fmla="*/ 52 w 86"/>
                <a:gd name="T27" fmla="*/ 107 h 125"/>
                <a:gd name="T28" fmla="*/ 28 w 86"/>
                <a:gd name="T29" fmla="*/ 109 h 125"/>
                <a:gd name="T30" fmla="*/ 21 w 86"/>
                <a:gd name="T31" fmla="*/ 98 h 125"/>
                <a:gd name="T32" fmla="*/ 37 w 86"/>
                <a:gd name="T33" fmla="*/ 95 h 125"/>
                <a:gd name="T34" fmla="*/ 70 w 86"/>
                <a:gd name="T35" fmla="*/ 95 h 125"/>
                <a:gd name="T36" fmla="*/ 73 w 86"/>
                <a:gd name="T37" fmla="*/ 74 h 125"/>
                <a:gd name="T38" fmla="*/ 35 w 86"/>
                <a:gd name="T39" fmla="*/ 4 h 125"/>
                <a:gd name="T40" fmla="*/ 28 w 86"/>
                <a:gd name="T41" fmla="*/ 7 h 125"/>
                <a:gd name="T42" fmla="*/ 28 w 86"/>
                <a:gd name="T43" fmla="*/ 10 h 125"/>
                <a:gd name="T44" fmla="*/ 35 w 86"/>
                <a:gd name="T45" fmla="*/ 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6" h="125">
                  <a:moveTo>
                    <a:pt x="35" y="8"/>
                  </a:moveTo>
                  <a:cubicBezTo>
                    <a:pt x="35" y="7"/>
                    <a:pt x="35" y="6"/>
                    <a:pt x="35" y="5"/>
                  </a:cubicBezTo>
                  <a:cubicBezTo>
                    <a:pt x="33" y="6"/>
                    <a:pt x="31" y="7"/>
                    <a:pt x="28" y="8"/>
                  </a:cubicBezTo>
                  <a:cubicBezTo>
                    <a:pt x="32" y="23"/>
                    <a:pt x="44" y="40"/>
                    <a:pt x="52" y="54"/>
                  </a:cubicBezTo>
                  <a:cubicBezTo>
                    <a:pt x="57" y="62"/>
                    <a:pt x="61" y="72"/>
                    <a:pt x="67" y="80"/>
                  </a:cubicBezTo>
                  <a:cubicBezTo>
                    <a:pt x="77" y="92"/>
                    <a:pt x="51" y="88"/>
                    <a:pt x="46" y="88"/>
                  </a:cubicBezTo>
                  <a:cubicBezTo>
                    <a:pt x="34" y="88"/>
                    <a:pt x="0" y="91"/>
                    <a:pt x="10" y="111"/>
                  </a:cubicBezTo>
                  <a:cubicBezTo>
                    <a:pt x="17" y="125"/>
                    <a:pt x="57" y="113"/>
                    <a:pt x="68" y="110"/>
                  </a:cubicBezTo>
                  <a:cubicBezTo>
                    <a:pt x="74" y="109"/>
                    <a:pt x="86" y="102"/>
                    <a:pt x="86" y="95"/>
                  </a:cubicBezTo>
                  <a:cubicBezTo>
                    <a:pt x="85" y="83"/>
                    <a:pt x="69" y="84"/>
                    <a:pt x="60" y="84"/>
                  </a:cubicBezTo>
                  <a:cubicBezTo>
                    <a:pt x="57" y="84"/>
                    <a:pt x="54" y="91"/>
                    <a:pt x="59" y="91"/>
                  </a:cubicBezTo>
                  <a:cubicBezTo>
                    <a:pt x="60" y="91"/>
                    <a:pt x="62" y="91"/>
                    <a:pt x="63" y="91"/>
                  </a:cubicBezTo>
                  <a:cubicBezTo>
                    <a:pt x="74" y="89"/>
                    <a:pt x="75" y="93"/>
                    <a:pt x="68" y="103"/>
                  </a:cubicBezTo>
                  <a:cubicBezTo>
                    <a:pt x="63" y="105"/>
                    <a:pt x="57" y="106"/>
                    <a:pt x="52" y="107"/>
                  </a:cubicBezTo>
                  <a:cubicBezTo>
                    <a:pt x="44" y="108"/>
                    <a:pt x="36" y="109"/>
                    <a:pt x="28" y="109"/>
                  </a:cubicBezTo>
                  <a:cubicBezTo>
                    <a:pt x="26" y="109"/>
                    <a:pt x="4" y="105"/>
                    <a:pt x="21" y="98"/>
                  </a:cubicBezTo>
                  <a:cubicBezTo>
                    <a:pt x="26" y="96"/>
                    <a:pt x="32" y="96"/>
                    <a:pt x="37" y="95"/>
                  </a:cubicBezTo>
                  <a:cubicBezTo>
                    <a:pt x="48" y="94"/>
                    <a:pt x="59" y="96"/>
                    <a:pt x="70" y="95"/>
                  </a:cubicBezTo>
                  <a:cubicBezTo>
                    <a:pt x="82" y="94"/>
                    <a:pt x="76" y="80"/>
                    <a:pt x="73" y="74"/>
                  </a:cubicBezTo>
                  <a:cubicBezTo>
                    <a:pt x="60" y="54"/>
                    <a:pt x="40" y="28"/>
                    <a:pt x="35" y="4"/>
                  </a:cubicBezTo>
                  <a:cubicBezTo>
                    <a:pt x="34" y="0"/>
                    <a:pt x="28" y="4"/>
                    <a:pt x="28" y="7"/>
                  </a:cubicBezTo>
                  <a:cubicBezTo>
                    <a:pt x="28" y="8"/>
                    <a:pt x="28" y="9"/>
                    <a:pt x="28" y="10"/>
                  </a:cubicBezTo>
                  <a:cubicBezTo>
                    <a:pt x="28" y="15"/>
                    <a:pt x="35" y="11"/>
                    <a:pt x="3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57F4257-0EE5-E0FB-DA61-D0333F1C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2591"/>
              <a:ext cx="276" cy="474"/>
            </a:xfrm>
            <a:custGeom>
              <a:avLst/>
              <a:gdLst>
                <a:gd name="T0" fmla="*/ 2 w 65"/>
                <a:gd name="T1" fmla="*/ 8 h 112"/>
                <a:gd name="T2" fmla="*/ 26 w 65"/>
                <a:gd name="T3" fmla="*/ 44 h 112"/>
                <a:gd name="T4" fmla="*/ 50 w 65"/>
                <a:gd name="T5" fmla="*/ 85 h 112"/>
                <a:gd name="T6" fmla="*/ 55 w 65"/>
                <a:gd name="T7" fmla="*/ 79 h 112"/>
                <a:gd name="T8" fmla="*/ 12 w 65"/>
                <a:gd name="T9" fmla="*/ 85 h 112"/>
                <a:gd name="T10" fmla="*/ 18 w 65"/>
                <a:gd name="T11" fmla="*/ 103 h 112"/>
                <a:gd name="T12" fmla="*/ 64 w 65"/>
                <a:gd name="T13" fmla="*/ 79 h 112"/>
                <a:gd name="T14" fmla="*/ 58 w 65"/>
                <a:gd name="T15" fmla="*/ 79 h 112"/>
                <a:gd name="T16" fmla="*/ 32 w 65"/>
                <a:gd name="T17" fmla="*/ 98 h 112"/>
                <a:gd name="T18" fmla="*/ 25 w 65"/>
                <a:gd name="T19" fmla="*/ 97 h 112"/>
                <a:gd name="T20" fmla="*/ 27 w 65"/>
                <a:gd name="T21" fmla="*/ 86 h 112"/>
                <a:gd name="T22" fmla="*/ 51 w 65"/>
                <a:gd name="T23" fmla="*/ 87 h 112"/>
                <a:gd name="T24" fmla="*/ 56 w 65"/>
                <a:gd name="T25" fmla="*/ 81 h 112"/>
                <a:gd name="T26" fmla="*/ 38 w 65"/>
                <a:gd name="T27" fmla="*/ 49 h 112"/>
                <a:gd name="T28" fmla="*/ 8 w 65"/>
                <a:gd name="T29" fmla="*/ 3 h 112"/>
                <a:gd name="T30" fmla="*/ 2 w 65"/>
                <a:gd name="T31" fmla="*/ 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5" h="112">
                  <a:moveTo>
                    <a:pt x="2" y="8"/>
                  </a:moveTo>
                  <a:cubicBezTo>
                    <a:pt x="10" y="20"/>
                    <a:pt x="18" y="32"/>
                    <a:pt x="26" y="44"/>
                  </a:cubicBezTo>
                  <a:cubicBezTo>
                    <a:pt x="34" y="56"/>
                    <a:pt x="46" y="71"/>
                    <a:pt x="50" y="85"/>
                  </a:cubicBezTo>
                  <a:cubicBezTo>
                    <a:pt x="51" y="83"/>
                    <a:pt x="53" y="81"/>
                    <a:pt x="55" y="79"/>
                  </a:cubicBezTo>
                  <a:cubicBezTo>
                    <a:pt x="40" y="78"/>
                    <a:pt x="23" y="75"/>
                    <a:pt x="12" y="85"/>
                  </a:cubicBezTo>
                  <a:cubicBezTo>
                    <a:pt x="5" y="92"/>
                    <a:pt x="12" y="100"/>
                    <a:pt x="18" y="103"/>
                  </a:cubicBezTo>
                  <a:cubicBezTo>
                    <a:pt x="36" y="112"/>
                    <a:pt x="61" y="99"/>
                    <a:pt x="64" y="79"/>
                  </a:cubicBezTo>
                  <a:cubicBezTo>
                    <a:pt x="65" y="74"/>
                    <a:pt x="58" y="75"/>
                    <a:pt x="58" y="79"/>
                  </a:cubicBezTo>
                  <a:cubicBezTo>
                    <a:pt x="56" y="93"/>
                    <a:pt x="44" y="98"/>
                    <a:pt x="32" y="98"/>
                  </a:cubicBezTo>
                  <a:cubicBezTo>
                    <a:pt x="29" y="98"/>
                    <a:pt x="27" y="97"/>
                    <a:pt x="25" y="97"/>
                  </a:cubicBezTo>
                  <a:cubicBezTo>
                    <a:pt x="16" y="95"/>
                    <a:pt x="17" y="92"/>
                    <a:pt x="27" y="86"/>
                  </a:cubicBezTo>
                  <a:cubicBezTo>
                    <a:pt x="34" y="84"/>
                    <a:pt x="44" y="86"/>
                    <a:pt x="51" y="87"/>
                  </a:cubicBezTo>
                  <a:cubicBezTo>
                    <a:pt x="54" y="87"/>
                    <a:pt x="57" y="84"/>
                    <a:pt x="56" y="81"/>
                  </a:cubicBezTo>
                  <a:cubicBezTo>
                    <a:pt x="53" y="70"/>
                    <a:pt x="44" y="59"/>
                    <a:pt x="38" y="49"/>
                  </a:cubicBezTo>
                  <a:cubicBezTo>
                    <a:pt x="29" y="33"/>
                    <a:pt x="18" y="18"/>
                    <a:pt x="8" y="3"/>
                  </a:cubicBezTo>
                  <a:cubicBezTo>
                    <a:pt x="5" y="0"/>
                    <a:pt x="0" y="5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547B55C-F64F-753C-201F-C58AA1B6A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164"/>
              <a:ext cx="598" cy="355"/>
            </a:xfrm>
            <a:custGeom>
              <a:avLst/>
              <a:gdLst>
                <a:gd name="T0" fmla="*/ 50 w 141"/>
                <a:gd name="T1" fmla="*/ 10 h 84"/>
                <a:gd name="T2" fmla="*/ 52 w 141"/>
                <a:gd name="T3" fmla="*/ 6 h 84"/>
                <a:gd name="T4" fmla="*/ 48 w 141"/>
                <a:gd name="T5" fmla="*/ 2 h 84"/>
                <a:gd name="T6" fmla="*/ 13 w 141"/>
                <a:gd name="T7" fmla="*/ 25 h 84"/>
                <a:gd name="T8" fmla="*/ 1 w 141"/>
                <a:gd name="T9" fmla="*/ 35 h 84"/>
                <a:gd name="T10" fmla="*/ 2 w 141"/>
                <a:gd name="T11" fmla="*/ 39 h 84"/>
                <a:gd name="T12" fmla="*/ 82 w 141"/>
                <a:gd name="T13" fmla="*/ 65 h 84"/>
                <a:gd name="T14" fmla="*/ 120 w 141"/>
                <a:gd name="T15" fmla="*/ 66 h 84"/>
                <a:gd name="T16" fmla="*/ 85 w 141"/>
                <a:gd name="T17" fmla="*/ 61 h 84"/>
                <a:gd name="T18" fmla="*/ 92 w 141"/>
                <a:gd name="T19" fmla="*/ 57 h 84"/>
                <a:gd name="T20" fmla="*/ 106 w 141"/>
                <a:gd name="T21" fmla="*/ 54 h 84"/>
                <a:gd name="T22" fmla="*/ 89 w 141"/>
                <a:gd name="T23" fmla="*/ 60 h 84"/>
                <a:gd name="T24" fmla="*/ 87 w 141"/>
                <a:gd name="T25" fmla="*/ 56 h 84"/>
                <a:gd name="T26" fmla="*/ 25 w 141"/>
                <a:gd name="T27" fmla="*/ 41 h 84"/>
                <a:gd name="T28" fmla="*/ 11 w 141"/>
                <a:gd name="T29" fmla="*/ 35 h 84"/>
                <a:gd name="T30" fmla="*/ 15 w 141"/>
                <a:gd name="T31" fmla="*/ 31 h 84"/>
                <a:gd name="T32" fmla="*/ 50 w 141"/>
                <a:gd name="T33" fmla="*/ 9 h 84"/>
                <a:gd name="T34" fmla="*/ 46 w 141"/>
                <a:gd name="T35" fmla="*/ 5 h 84"/>
                <a:gd name="T36" fmla="*/ 44 w 141"/>
                <a:gd name="T37" fmla="*/ 9 h 84"/>
                <a:gd name="T38" fmla="*/ 50 w 141"/>
                <a:gd name="T39" fmla="*/ 1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84">
                  <a:moveTo>
                    <a:pt x="50" y="10"/>
                  </a:moveTo>
                  <a:cubicBezTo>
                    <a:pt x="51" y="9"/>
                    <a:pt x="51" y="8"/>
                    <a:pt x="52" y="6"/>
                  </a:cubicBezTo>
                  <a:cubicBezTo>
                    <a:pt x="52" y="4"/>
                    <a:pt x="51" y="0"/>
                    <a:pt x="48" y="2"/>
                  </a:cubicBezTo>
                  <a:cubicBezTo>
                    <a:pt x="36" y="10"/>
                    <a:pt x="25" y="18"/>
                    <a:pt x="13" y="25"/>
                  </a:cubicBezTo>
                  <a:cubicBezTo>
                    <a:pt x="8" y="28"/>
                    <a:pt x="3" y="29"/>
                    <a:pt x="1" y="35"/>
                  </a:cubicBezTo>
                  <a:cubicBezTo>
                    <a:pt x="0" y="36"/>
                    <a:pt x="0" y="38"/>
                    <a:pt x="2" y="39"/>
                  </a:cubicBezTo>
                  <a:cubicBezTo>
                    <a:pt x="10" y="46"/>
                    <a:pt x="82" y="64"/>
                    <a:pt x="82" y="65"/>
                  </a:cubicBezTo>
                  <a:cubicBezTo>
                    <a:pt x="77" y="84"/>
                    <a:pt x="115" y="73"/>
                    <a:pt x="120" y="66"/>
                  </a:cubicBezTo>
                  <a:cubicBezTo>
                    <a:pt x="141" y="41"/>
                    <a:pt x="80" y="41"/>
                    <a:pt x="85" y="61"/>
                  </a:cubicBezTo>
                  <a:cubicBezTo>
                    <a:pt x="87" y="65"/>
                    <a:pt x="93" y="60"/>
                    <a:pt x="92" y="57"/>
                  </a:cubicBezTo>
                  <a:cubicBezTo>
                    <a:pt x="91" y="55"/>
                    <a:pt x="104" y="54"/>
                    <a:pt x="106" y="54"/>
                  </a:cubicBezTo>
                  <a:cubicBezTo>
                    <a:pt x="138" y="53"/>
                    <a:pt x="84" y="81"/>
                    <a:pt x="89" y="60"/>
                  </a:cubicBezTo>
                  <a:cubicBezTo>
                    <a:pt x="90" y="58"/>
                    <a:pt x="89" y="56"/>
                    <a:pt x="87" y="56"/>
                  </a:cubicBezTo>
                  <a:cubicBezTo>
                    <a:pt x="66" y="56"/>
                    <a:pt x="46" y="45"/>
                    <a:pt x="25" y="41"/>
                  </a:cubicBezTo>
                  <a:cubicBezTo>
                    <a:pt x="20" y="40"/>
                    <a:pt x="15" y="38"/>
                    <a:pt x="11" y="35"/>
                  </a:cubicBezTo>
                  <a:cubicBezTo>
                    <a:pt x="7" y="33"/>
                    <a:pt x="10" y="34"/>
                    <a:pt x="15" y="31"/>
                  </a:cubicBezTo>
                  <a:cubicBezTo>
                    <a:pt x="27" y="24"/>
                    <a:pt x="38" y="16"/>
                    <a:pt x="50" y="9"/>
                  </a:cubicBezTo>
                  <a:cubicBezTo>
                    <a:pt x="48" y="7"/>
                    <a:pt x="47" y="6"/>
                    <a:pt x="46" y="5"/>
                  </a:cubicBezTo>
                  <a:cubicBezTo>
                    <a:pt x="45" y="6"/>
                    <a:pt x="45" y="7"/>
                    <a:pt x="44" y="9"/>
                  </a:cubicBezTo>
                  <a:cubicBezTo>
                    <a:pt x="43" y="14"/>
                    <a:pt x="49" y="15"/>
                    <a:pt x="5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07A7362-0D0F-1431-2697-61EB329E5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7" y="2227"/>
              <a:ext cx="496" cy="267"/>
            </a:xfrm>
            <a:custGeom>
              <a:avLst/>
              <a:gdLst>
                <a:gd name="T0" fmla="*/ 14 w 117"/>
                <a:gd name="T1" fmla="*/ 9 h 63"/>
                <a:gd name="T2" fmla="*/ 14 w 117"/>
                <a:gd name="T3" fmla="*/ 5 h 63"/>
                <a:gd name="T4" fmla="*/ 7 w 117"/>
                <a:gd name="T5" fmla="*/ 8 h 63"/>
                <a:gd name="T6" fmla="*/ 16 w 117"/>
                <a:gd name="T7" fmla="*/ 42 h 63"/>
                <a:gd name="T8" fmla="*/ 80 w 117"/>
                <a:gd name="T9" fmla="*/ 55 h 63"/>
                <a:gd name="T10" fmla="*/ 82 w 117"/>
                <a:gd name="T11" fmla="*/ 48 h 63"/>
                <a:gd name="T12" fmla="*/ 80 w 117"/>
                <a:gd name="T13" fmla="*/ 48 h 63"/>
                <a:gd name="T14" fmla="*/ 77 w 117"/>
                <a:gd name="T15" fmla="*/ 55 h 63"/>
                <a:gd name="T16" fmla="*/ 116 w 117"/>
                <a:gd name="T17" fmla="*/ 43 h 63"/>
                <a:gd name="T18" fmla="*/ 116 w 117"/>
                <a:gd name="T19" fmla="*/ 40 h 63"/>
                <a:gd name="T20" fmla="*/ 76 w 117"/>
                <a:gd name="T21" fmla="*/ 48 h 63"/>
                <a:gd name="T22" fmla="*/ 109 w 117"/>
                <a:gd name="T23" fmla="*/ 51 h 63"/>
                <a:gd name="T24" fmla="*/ 109 w 117"/>
                <a:gd name="T25" fmla="*/ 44 h 63"/>
                <a:gd name="T26" fmla="*/ 102 w 117"/>
                <a:gd name="T27" fmla="*/ 46 h 63"/>
                <a:gd name="T28" fmla="*/ 91 w 117"/>
                <a:gd name="T29" fmla="*/ 48 h 63"/>
                <a:gd name="T30" fmla="*/ 91 w 117"/>
                <a:gd name="T31" fmla="*/ 45 h 63"/>
                <a:gd name="T32" fmla="*/ 82 w 117"/>
                <a:gd name="T33" fmla="*/ 48 h 63"/>
                <a:gd name="T34" fmla="*/ 79 w 117"/>
                <a:gd name="T35" fmla="*/ 55 h 63"/>
                <a:gd name="T36" fmla="*/ 80 w 117"/>
                <a:gd name="T37" fmla="*/ 55 h 63"/>
                <a:gd name="T38" fmla="*/ 82 w 117"/>
                <a:gd name="T39" fmla="*/ 48 h 63"/>
                <a:gd name="T40" fmla="*/ 35 w 117"/>
                <a:gd name="T41" fmla="*/ 40 h 63"/>
                <a:gd name="T42" fmla="*/ 12 w 117"/>
                <a:gd name="T43" fmla="*/ 23 h 63"/>
                <a:gd name="T44" fmla="*/ 14 w 117"/>
                <a:gd name="T45" fmla="*/ 5 h 63"/>
                <a:gd name="T46" fmla="*/ 7 w 117"/>
                <a:gd name="T47" fmla="*/ 8 h 63"/>
                <a:gd name="T48" fmla="*/ 7 w 117"/>
                <a:gd name="T49" fmla="*/ 12 h 63"/>
                <a:gd name="T50" fmla="*/ 14 w 117"/>
                <a:gd name="T51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7" h="63">
                  <a:moveTo>
                    <a:pt x="14" y="9"/>
                  </a:moveTo>
                  <a:cubicBezTo>
                    <a:pt x="14" y="8"/>
                    <a:pt x="14" y="7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20"/>
                    <a:pt x="0" y="36"/>
                    <a:pt x="16" y="42"/>
                  </a:cubicBezTo>
                  <a:cubicBezTo>
                    <a:pt x="38" y="49"/>
                    <a:pt x="58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81" y="48"/>
                    <a:pt x="81" y="48"/>
                    <a:pt x="80" y="48"/>
                  </a:cubicBezTo>
                  <a:cubicBezTo>
                    <a:pt x="78" y="48"/>
                    <a:pt x="74" y="53"/>
                    <a:pt x="77" y="55"/>
                  </a:cubicBezTo>
                  <a:cubicBezTo>
                    <a:pt x="87" y="62"/>
                    <a:pt x="111" y="54"/>
                    <a:pt x="116" y="43"/>
                  </a:cubicBezTo>
                  <a:cubicBezTo>
                    <a:pt x="116" y="42"/>
                    <a:pt x="116" y="40"/>
                    <a:pt x="116" y="40"/>
                  </a:cubicBezTo>
                  <a:cubicBezTo>
                    <a:pt x="108" y="32"/>
                    <a:pt x="79" y="35"/>
                    <a:pt x="76" y="48"/>
                  </a:cubicBezTo>
                  <a:cubicBezTo>
                    <a:pt x="73" y="63"/>
                    <a:pt x="103" y="53"/>
                    <a:pt x="109" y="51"/>
                  </a:cubicBezTo>
                  <a:cubicBezTo>
                    <a:pt x="113" y="50"/>
                    <a:pt x="114" y="43"/>
                    <a:pt x="109" y="44"/>
                  </a:cubicBezTo>
                  <a:cubicBezTo>
                    <a:pt x="106" y="45"/>
                    <a:pt x="104" y="46"/>
                    <a:pt x="102" y="46"/>
                  </a:cubicBezTo>
                  <a:cubicBezTo>
                    <a:pt x="98" y="47"/>
                    <a:pt x="95" y="48"/>
                    <a:pt x="91" y="48"/>
                  </a:cubicBezTo>
                  <a:cubicBezTo>
                    <a:pt x="86" y="49"/>
                    <a:pt x="86" y="48"/>
                    <a:pt x="91" y="45"/>
                  </a:cubicBezTo>
                  <a:cubicBezTo>
                    <a:pt x="117" y="41"/>
                    <a:pt x="91" y="54"/>
                    <a:pt x="82" y="48"/>
                  </a:cubicBezTo>
                  <a:cubicBezTo>
                    <a:pt x="81" y="51"/>
                    <a:pt x="80" y="53"/>
                    <a:pt x="79" y="55"/>
                  </a:cubicBezTo>
                  <a:cubicBezTo>
                    <a:pt x="79" y="55"/>
                    <a:pt x="80" y="55"/>
                    <a:pt x="80" y="55"/>
                  </a:cubicBezTo>
                  <a:cubicBezTo>
                    <a:pt x="84" y="55"/>
                    <a:pt x="86" y="48"/>
                    <a:pt x="82" y="48"/>
                  </a:cubicBezTo>
                  <a:cubicBezTo>
                    <a:pt x="65" y="48"/>
                    <a:pt x="50" y="44"/>
                    <a:pt x="35" y="40"/>
                  </a:cubicBezTo>
                  <a:cubicBezTo>
                    <a:pt x="26" y="38"/>
                    <a:pt x="12" y="34"/>
                    <a:pt x="12" y="23"/>
                  </a:cubicBezTo>
                  <a:cubicBezTo>
                    <a:pt x="13" y="17"/>
                    <a:pt x="14" y="11"/>
                    <a:pt x="14" y="5"/>
                  </a:cubicBezTo>
                  <a:cubicBezTo>
                    <a:pt x="14" y="0"/>
                    <a:pt x="7" y="4"/>
                    <a:pt x="7" y="8"/>
                  </a:cubicBezTo>
                  <a:cubicBezTo>
                    <a:pt x="7" y="9"/>
                    <a:pt x="7" y="10"/>
                    <a:pt x="7" y="12"/>
                  </a:cubicBezTo>
                  <a:cubicBezTo>
                    <a:pt x="7" y="17"/>
                    <a:pt x="14" y="13"/>
                    <a:pt x="1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B7291D5C-26BF-EE19-EE49-7C49C06AD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1808"/>
              <a:ext cx="55" cy="60"/>
            </a:xfrm>
            <a:custGeom>
              <a:avLst/>
              <a:gdLst>
                <a:gd name="T0" fmla="*/ 8 w 13"/>
                <a:gd name="T1" fmla="*/ 3 h 14"/>
                <a:gd name="T2" fmla="*/ 1 w 13"/>
                <a:gd name="T3" fmla="*/ 8 h 14"/>
                <a:gd name="T4" fmla="*/ 4 w 13"/>
                <a:gd name="T5" fmla="*/ 12 h 14"/>
                <a:gd name="T6" fmla="*/ 9 w 13"/>
                <a:gd name="T7" fmla="*/ 4 h 14"/>
                <a:gd name="T8" fmla="*/ 7 w 13"/>
                <a:gd name="T9" fmla="*/ 2 h 14"/>
                <a:gd name="T10" fmla="*/ 0 w 13"/>
                <a:gd name="T11" fmla="*/ 11 h 14"/>
                <a:gd name="T12" fmla="*/ 5 w 13"/>
                <a:gd name="T13" fmla="*/ 12 h 14"/>
                <a:gd name="T14" fmla="*/ 9 w 13"/>
                <a:gd name="T15" fmla="*/ 5 h 14"/>
                <a:gd name="T16" fmla="*/ 3 w 13"/>
                <a:gd name="T17" fmla="*/ 6 h 14"/>
                <a:gd name="T18" fmla="*/ 2 w 13"/>
                <a:gd name="T19" fmla="*/ 7 h 14"/>
                <a:gd name="T20" fmla="*/ 7 w 13"/>
                <a:gd name="T21" fmla="*/ 8 h 14"/>
                <a:gd name="T22" fmla="*/ 7 w 13"/>
                <a:gd name="T23" fmla="*/ 9 h 14"/>
                <a:gd name="T24" fmla="*/ 5 w 13"/>
                <a:gd name="T25" fmla="*/ 9 h 14"/>
                <a:gd name="T26" fmla="*/ 3 w 13"/>
                <a:gd name="T27" fmla="*/ 7 h 14"/>
                <a:gd name="T28" fmla="*/ 3 w 13"/>
                <a:gd name="T29" fmla="*/ 7 h 14"/>
                <a:gd name="T30" fmla="*/ 4 w 13"/>
                <a:gd name="T31" fmla="*/ 5 h 14"/>
                <a:gd name="T32" fmla="*/ 4 w 13"/>
                <a:gd name="T33" fmla="*/ 5 h 14"/>
                <a:gd name="T34" fmla="*/ 6 w 13"/>
                <a:gd name="T35" fmla="*/ 4 h 14"/>
                <a:gd name="T36" fmla="*/ 5 w 13"/>
                <a:gd name="T37" fmla="*/ 4 h 14"/>
                <a:gd name="T38" fmla="*/ 8 w 13"/>
                <a:gd name="T39" fmla="*/ 8 h 14"/>
                <a:gd name="T40" fmla="*/ 8 w 13"/>
                <a:gd name="T41" fmla="*/ 8 h 14"/>
                <a:gd name="T42" fmla="*/ 7 w 13"/>
                <a:gd name="T43" fmla="*/ 10 h 14"/>
                <a:gd name="T44" fmla="*/ 7 w 13"/>
                <a:gd name="T45" fmla="*/ 10 h 14"/>
                <a:gd name="T46" fmla="*/ 5 w 13"/>
                <a:gd name="T47" fmla="*/ 11 h 14"/>
                <a:gd name="T48" fmla="*/ 7 w 13"/>
                <a:gd name="T49" fmla="*/ 10 h 14"/>
                <a:gd name="T50" fmla="*/ 8 w 13"/>
                <a:gd name="T51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" h="14">
                  <a:moveTo>
                    <a:pt x="8" y="3"/>
                  </a:moveTo>
                  <a:cubicBezTo>
                    <a:pt x="5" y="3"/>
                    <a:pt x="2" y="5"/>
                    <a:pt x="1" y="8"/>
                  </a:cubicBezTo>
                  <a:cubicBezTo>
                    <a:pt x="1" y="10"/>
                    <a:pt x="2" y="12"/>
                    <a:pt x="4" y="12"/>
                  </a:cubicBezTo>
                  <a:cubicBezTo>
                    <a:pt x="8" y="11"/>
                    <a:pt x="9" y="8"/>
                    <a:pt x="9" y="4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3" y="2"/>
                    <a:pt x="0" y="7"/>
                    <a:pt x="0" y="11"/>
                  </a:cubicBezTo>
                  <a:cubicBezTo>
                    <a:pt x="0" y="14"/>
                    <a:pt x="3" y="14"/>
                    <a:pt x="5" y="12"/>
                  </a:cubicBezTo>
                  <a:cubicBezTo>
                    <a:pt x="7" y="10"/>
                    <a:pt x="9" y="8"/>
                    <a:pt x="9" y="5"/>
                  </a:cubicBezTo>
                  <a:cubicBezTo>
                    <a:pt x="10" y="0"/>
                    <a:pt x="3" y="2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3" y="7"/>
                    <a:pt x="5" y="8"/>
                    <a:pt x="7" y="8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8"/>
                    <a:pt x="7" y="9"/>
                    <a:pt x="5" y="9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6"/>
                    <a:pt x="4" y="6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5" y="5"/>
                    <a:pt x="5" y="5"/>
                    <a:pt x="6" y="4"/>
                  </a:cubicBezTo>
                  <a:cubicBezTo>
                    <a:pt x="6" y="4"/>
                    <a:pt x="6" y="4"/>
                    <a:pt x="5" y="4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10" y="10"/>
                    <a:pt x="13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5E7F2F15-4D0F-0283-2BAA-A5C80FD1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770"/>
              <a:ext cx="144" cy="195"/>
            </a:xfrm>
            <a:custGeom>
              <a:avLst/>
              <a:gdLst>
                <a:gd name="T0" fmla="*/ 7 w 34"/>
                <a:gd name="T1" fmla="*/ 39 h 46"/>
                <a:gd name="T2" fmla="*/ 7 w 34"/>
                <a:gd name="T3" fmla="*/ 37 h 46"/>
                <a:gd name="T4" fmla="*/ 3 w 34"/>
                <a:gd name="T5" fmla="*/ 42 h 46"/>
                <a:gd name="T6" fmla="*/ 12 w 34"/>
                <a:gd name="T7" fmla="*/ 38 h 46"/>
                <a:gd name="T8" fmla="*/ 18 w 34"/>
                <a:gd name="T9" fmla="*/ 32 h 46"/>
                <a:gd name="T10" fmla="*/ 25 w 34"/>
                <a:gd name="T11" fmla="*/ 26 h 46"/>
                <a:gd name="T12" fmla="*/ 33 w 34"/>
                <a:gd name="T13" fmla="*/ 13 h 46"/>
                <a:gd name="T14" fmla="*/ 30 w 34"/>
                <a:gd name="T15" fmla="*/ 4 h 46"/>
                <a:gd name="T16" fmla="*/ 24 w 34"/>
                <a:gd name="T17" fmla="*/ 9 h 46"/>
                <a:gd name="T18" fmla="*/ 25 w 34"/>
                <a:gd name="T19" fmla="*/ 15 h 46"/>
                <a:gd name="T20" fmla="*/ 20 w 34"/>
                <a:gd name="T21" fmla="*/ 22 h 46"/>
                <a:gd name="T22" fmla="*/ 4 w 34"/>
                <a:gd name="T23" fmla="*/ 35 h 46"/>
                <a:gd name="T24" fmla="*/ 0 w 34"/>
                <a:gd name="T25" fmla="*/ 40 h 46"/>
                <a:gd name="T26" fmla="*/ 0 w 34"/>
                <a:gd name="T27" fmla="*/ 41 h 46"/>
                <a:gd name="T28" fmla="*/ 7 w 34"/>
                <a:gd name="T29" fmla="*/ 3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4" h="46">
                  <a:moveTo>
                    <a:pt x="7" y="39"/>
                  </a:moveTo>
                  <a:cubicBezTo>
                    <a:pt x="7" y="38"/>
                    <a:pt x="7" y="38"/>
                    <a:pt x="7" y="37"/>
                  </a:cubicBezTo>
                  <a:cubicBezTo>
                    <a:pt x="5" y="39"/>
                    <a:pt x="4" y="41"/>
                    <a:pt x="3" y="42"/>
                  </a:cubicBezTo>
                  <a:cubicBezTo>
                    <a:pt x="6" y="41"/>
                    <a:pt x="9" y="39"/>
                    <a:pt x="12" y="38"/>
                  </a:cubicBezTo>
                  <a:cubicBezTo>
                    <a:pt x="14" y="36"/>
                    <a:pt x="16" y="34"/>
                    <a:pt x="18" y="32"/>
                  </a:cubicBezTo>
                  <a:cubicBezTo>
                    <a:pt x="20" y="30"/>
                    <a:pt x="23" y="28"/>
                    <a:pt x="25" y="26"/>
                  </a:cubicBezTo>
                  <a:cubicBezTo>
                    <a:pt x="29" y="23"/>
                    <a:pt x="31" y="17"/>
                    <a:pt x="33" y="13"/>
                  </a:cubicBezTo>
                  <a:cubicBezTo>
                    <a:pt x="34" y="9"/>
                    <a:pt x="32" y="6"/>
                    <a:pt x="30" y="4"/>
                  </a:cubicBezTo>
                  <a:cubicBezTo>
                    <a:pt x="28" y="0"/>
                    <a:pt x="22" y="6"/>
                    <a:pt x="24" y="9"/>
                  </a:cubicBezTo>
                  <a:cubicBezTo>
                    <a:pt x="26" y="12"/>
                    <a:pt x="27" y="12"/>
                    <a:pt x="25" y="15"/>
                  </a:cubicBezTo>
                  <a:cubicBezTo>
                    <a:pt x="24" y="18"/>
                    <a:pt x="22" y="21"/>
                    <a:pt x="20" y="22"/>
                  </a:cubicBezTo>
                  <a:cubicBezTo>
                    <a:pt x="15" y="26"/>
                    <a:pt x="10" y="34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6"/>
                    <a:pt x="7" y="42"/>
                    <a:pt x="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EC90684C-F319-049C-183E-B8C9E9DB9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1635"/>
              <a:ext cx="182" cy="114"/>
            </a:xfrm>
            <a:custGeom>
              <a:avLst/>
              <a:gdLst>
                <a:gd name="T0" fmla="*/ 3 w 43"/>
                <a:gd name="T1" fmla="*/ 23 h 27"/>
                <a:gd name="T2" fmla="*/ 21 w 43"/>
                <a:gd name="T3" fmla="*/ 22 h 27"/>
                <a:gd name="T4" fmla="*/ 31 w 43"/>
                <a:gd name="T5" fmla="*/ 18 h 27"/>
                <a:gd name="T6" fmla="*/ 41 w 43"/>
                <a:gd name="T7" fmla="*/ 8 h 27"/>
                <a:gd name="T8" fmla="*/ 36 w 43"/>
                <a:gd name="T9" fmla="*/ 5 h 27"/>
                <a:gd name="T10" fmla="*/ 21 w 43"/>
                <a:gd name="T11" fmla="*/ 15 h 27"/>
                <a:gd name="T12" fmla="*/ 16 w 43"/>
                <a:gd name="T13" fmla="*/ 17 h 27"/>
                <a:gd name="T14" fmla="*/ 7 w 43"/>
                <a:gd name="T15" fmla="*/ 16 h 27"/>
                <a:gd name="T16" fmla="*/ 3 w 43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27">
                  <a:moveTo>
                    <a:pt x="3" y="23"/>
                  </a:moveTo>
                  <a:cubicBezTo>
                    <a:pt x="8" y="27"/>
                    <a:pt x="16" y="26"/>
                    <a:pt x="21" y="22"/>
                  </a:cubicBezTo>
                  <a:cubicBezTo>
                    <a:pt x="24" y="20"/>
                    <a:pt x="28" y="20"/>
                    <a:pt x="31" y="18"/>
                  </a:cubicBezTo>
                  <a:cubicBezTo>
                    <a:pt x="35" y="15"/>
                    <a:pt x="38" y="12"/>
                    <a:pt x="41" y="8"/>
                  </a:cubicBezTo>
                  <a:cubicBezTo>
                    <a:pt x="43" y="4"/>
                    <a:pt x="38" y="0"/>
                    <a:pt x="36" y="5"/>
                  </a:cubicBezTo>
                  <a:cubicBezTo>
                    <a:pt x="33" y="10"/>
                    <a:pt x="27" y="13"/>
                    <a:pt x="21" y="15"/>
                  </a:cubicBezTo>
                  <a:cubicBezTo>
                    <a:pt x="19" y="15"/>
                    <a:pt x="18" y="17"/>
                    <a:pt x="16" y="17"/>
                  </a:cubicBezTo>
                  <a:cubicBezTo>
                    <a:pt x="13" y="19"/>
                    <a:pt x="10" y="19"/>
                    <a:pt x="7" y="16"/>
                  </a:cubicBezTo>
                  <a:cubicBezTo>
                    <a:pt x="4" y="14"/>
                    <a:pt x="0" y="21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2E23E0F1-5224-0FE5-9108-17A9BD6C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0" y="1580"/>
              <a:ext cx="127" cy="63"/>
            </a:xfrm>
            <a:custGeom>
              <a:avLst/>
              <a:gdLst>
                <a:gd name="T0" fmla="*/ 25 w 30"/>
                <a:gd name="T1" fmla="*/ 1 h 15"/>
                <a:gd name="T2" fmla="*/ 5 w 30"/>
                <a:gd name="T3" fmla="*/ 8 h 15"/>
                <a:gd name="T4" fmla="*/ 4 w 30"/>
                <a:gd name="T5" fmla="*/ 15 h 15"/>
                <a:gd name="T6" fmla="*/ 6 w 30"/>
                <a:gd name="T7" fmla="*/ 15 h 15"/>
                <a:gd name="T8" fmla="*/ 7 w 30"/>
                <a:gd name="T9" fmla="*/ 8 h 15"/>
                <a:gd name="T10" fmla="*/ 6 w 30"/>
                <a:gd name="T11" fmla="*/ 8 h 15"/>
                <a:gd name="T12" fmla="*/ 5 w 30"/>
                <a:gd name="T13" fmla="*/ 15 h 15"/>
                <a:gd name="T14" fmla="*/ 25 w 30"/>
                <a:gd name="T15" fmla="*/ 8 h 15"/>
                <a:gd name="T16" fmla="*/ 25 w 30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5">
                  <a:moveTo>
                    <a:pt x="25" y="1"/>
                  </a:moveTo>
                  <a:cubicBezTo>
                    <a:pt x="18" y="3"/>
                    <a:pt x="11" y="5"/>
                    <a:pt x="5" y="8"/>
                  </a:cubicBezTo>
                  <a:cubicBezTo>
                    <a:pt x="2" y="9"/>
                    <a:pt x="0" y="15"/>
                    <a:pt x="4" y="15"/>
                  </a:cubicBezTo>
                  <a:cubicBezTo>
                    <a:pt x="5" y="15"/>
                    <a:pt x="5" y="15"/>
                    <a:pt x="6" y="15"/>
                  </a:cubicBezTo>
                  <a:cubicBezTo>
                    <a:pt x="9" y="15"/>
                    <a:pt x="12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6" y="10"/>
                    <a:pt x="5" y="13"/>
                    <a:pt x="5" y="15"/>
                  </a:cubicBezTo>
                  <a:cubicBezTo>
                    <a:pt x="12" y="12"/>
                    <a:pt x="18" y="10"/>
                    <a:pt x="25" y="8"/>
                  </a:cubicBezTo>
                  <a:cubicBezTo>
                    <a:pt x="29" y="7"/>
                    <a:pt x="30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482B5EAC-1E2C-71A3-D869-0ADD3FF05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1546"/>
              <a:ext cx="102" cy="47"/>
            </a:xfrm>
            <a:custGeom>
              <a:avLst/>
              <a:gdLst>
                <a:gd name="T0" fmla="*/ 7 w 24"/>
                <a:gd name="T1" fmla="*/ 7 h 11"/>
                <a:gd name="T2" fmla="*/ 7 w 24"/>
                <a:gd name="T3" fmla="*/ 7 h 11"/>
                <a:gd name="T4" fmla="*/ 6 w 24"/>
                <a:gd name="T5" fmla="*/ 9 h 11"/>
                <a:gd name="T6" fmla="*/ 6 w 24"/>
                <a:gd name="T7" fmla="*/ 10 h 11"/>
                <a:gd name="T8" fmla="*/ 11 w 24"/>
                <a:gd name="T9" fmla="*/ 10 h 11"/>
                <a:gd name="T10" fmla="*/ 20 w 24"/>
                <a:gd name="T11" fmla="*/ 8 h 11"/>
                <a:gd name="T12" fmla="*/ 20 w 24"/>
                <a:gd name="T13" fmla="*/ 1 h 11"/>
                <a:gd name="T14" fmla="*/ 7 w 24"/>
                <a:gd name="T15" fmla="*/ 2 h 11"/>
                <a:gd name="T16" fmla="*/ 0 w 24"/>
                <a:gd name="T17" fmla="*/ 8 h 11"/>
                <a:gd name="T18" fmla="*/ 3 w 24"/>
                <a:gd name="T19" fmla="*/ 11 h 11"/>
                <a:gd name="T20" fmla="*/ 7 w 24"/>
                <a:gd name="T2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1">
                  <a:moveTo>
                    <a:pt x="7" y="7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6" y="9"/>
                    <a:pt x="6" y="9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8" y="10"/>
                    <a:pt x="9" y="10"/>
                    <a:pt x="11" y="10"/>
                  </a:cubicBezTo>
                  <a:cubicBezTo>
                    <a:pt x="14" y="10"/>
                    <a:pt x="17" y="9"/>
                    <a:pt x="20" y="8"/>
                  </a:cubicBezTo>
                  <a:cubicBezTo>
                    <a:pt x="23" y="7"/>
                    <a:pt x="24" y="0"/>
                    <a:pt x="20" y="1"/>
                  </a:cubicBezTo>
                  <a:cubicBezTo>
                    <a:pt x="15" y="3"/>
                    <a:pt x="11" y="2"/>
                    <a:pt x="7" y="2"/>
                  </a:cubicBezTo>
                  <a:cubicBezTo>
                    <a:pt x="4" y="3"/>
                    <a:pt x="1" y="4"/>
                    <a:pt x="0" y="8"/>
                  </a:cubicBezTo>
                  <a:cubicBezTo>
                    <a:pt x="0" y="9"/>
                    <a:pt x="1" y="11"/>
                    <a:pt x="3" y="11"/>
                  </a:cubicBezTo>
                  <a:cubicBezTo>
                    <a:pt x="5" y="11"/>
                    <a:pt x="6" y="9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E8A35315-30BA-1DFA-75DF-7D8D56692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" y="2430"/>
              <a:ext cx="106" cy="165"/>
            </a:xfrm>
            <a:custGeom>
              <a:avLst/>
              <a:gdLst>
                <a:gd name="T0" fmla="*/ 20 w 25"/>
                <a:gd name="T1" fmla="*/ 0 h 39"/>
                <a:gd name="T2" fmla="*/ 8 w 25"/>
                <a:gd name="T3" fmla="*/ 36 h 39"/>
                <a:gd name="T4" fmla="*/ 14 w 25"/>
                <a:gd name="T5" fmla="*/ 30 h 39"/>
                <a:gd name="T6" fmla="*/ 19 w 25"/>
                <a:gd name="T7" fmla="*/ 7 h 39"/>
                <a:gd name="T8" fmla="*/ 20 w 2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9">
                  <a:moveTo>
                    <a:pt x="20" y="0"/>
                  </a:moveTo>
                  <a:cubicBezTo>
                    <a:pt x="6" y="2"/>
                    <a:pt x="0" y="26"/>
                    <a:pt x="8" y="36"/>
                  </a:cubicBezTo>
                  <a:cubicBezTo>
                    <a:pt x="11" y="39"/>
                    <a:pt x="17" y="33"/>
                    <a:pt x="14" y="30"/>
                  </a:cubicBezTo>
                  <a:cubicBezTo>
                    <a:pt x="10" y="26"/>
                    <a:pt x="10" y="8"/>
                    <a:pt x="19" y="7"/>
                  </a:cubicBezTo>
                  <a:cubicBezTo>
                    <a:pt x="22" y="7"/>
                    <a:pt x="25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DBADB307-F377-1EED-BBCA-7B8DD6AF6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" y="2418"/>
              <a:ext cx="60" cy="156"/>
            </a:xfrm>
            <a:custGeom>
              <a:avLst/>
              <a:gdLst>
                <a:gd name="T0" fmla="*/ 6 w 14"/>
                <a:gd name="T1" fmla="*/ 6 h 37"/>
                <a:gd name="T2" fmla="*/ 4 w 14"/>
                <a:gd name="T3" fmla="*/ 11 h 37"/>
                <a:gd name="T4" fmla="*/ 2 w 14"/>
                <a:gd name="T5" fmla="*/ 18 h 37"/>
                <a:gd name="T6" fmla="*/ 0 w 14"/>
                <a:gd name="T7" fmla="*/ 32 h 37"/>
                <a:gd name="T8" fmla="*/ 6 w 14"/>
                <a:gd name="T9" fmla="*/ 30 h 37"/>
                <a:gd name="T10" fmla="*/ 7 w 14"/>
                <a:gd name="T11" fmla="*/ 21 h 37"/>
                <a:gd name="T12" fmla="*/ 10 w 14"/>
                <a:gd name="T13" fmla="*/ 15 h 37"/>
                <a:gd name="T14" fmla="*/ 10 w 14"/>
                <a:gd name="T15" fmla="*/ 12 h 37"/>
                <a:gd name="T16" fmla="*/ 11 w 14"/>
                <a:gd name="T17" fmla="*/ 10 h 37"/>
                <a:gd name="T18" fmla="*/ 13 w 14"/>
                <a:gd name="T19" fmla="*/ 5 h 37"/>
                <a:gd name="T20" fmla="*/ 6 w 14"/>
                <a:gd name="T21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37">
                  <a:moveTo>
                    <a:pt x="6" y="6"/>
                  </a:moveTo>
                  <a:cubicBezTo>
                    <a:pt x="6" y="8"/>
                    <a:pt x="4" y="9"/>
                    <a:pt x="4" y="11"/>
                  </a:cubicBezTo>
                  <a:cubicBezTo>
                    <a:pt x="3" y="14"/>
                    <a:pt x="3" y="16"/>
                    <a:pt x="2" y="18"/>
                  </a:cubicBezTo>
                  <a:cubicBezTo>
                    <a:pt x="0" y="23"/>
                    <a:pt x="0" y="27"/>
                    <a:pt x="0" y="32"/>
                  </a:cubicBezTo>
                  <a:cubicBezTo>
                    <a:pt x="0" y="37"/>
                    <a:pt x="6" y="33"/>
                    <a:pt x="6" y="30"/>
                  </a:cubicBezTo>
                  <a:cubicBezTo>
                    <a:pt x="6" y="27"/>
                    <a:pt x="6" y="24"/>
                    <a:pt x="7" y="21"/>
                  </a:cubicBezTo>
                  <a:cubicBezTo>
                    <a:pt x="8" y="19"/>
                    <a:pt x="9" y="17"/>
                    <a:pt x="10" y="15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10" y="10"/>
                    <a:pt x="10" y="12"/>
                    <a:pt x="11" y="10"/>
                  </a:cubicBezTo>
                  <a:cubicBezTo>
                    <a:pt x="12" y="9"/>
                    <a:pt x="13" y="7"/>
                    <a:pt x="13" y="5"/>
                  </a:cubicBezTo>
                  <a:cubicBezTo>
                    <a:pt x="14" y="0"/>
                    <a:pt x="7" y="2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Freeform 21">
            <a:extLst>
              <a:ext uri="{FF2B5EF4-FFF2-40B4-BE49-F238E27FC236}">
                <a16:creationId xmlns:a16="http://schemas.microsoft.com/office/drawing/2014/main" id="{41C287AA-329D-D53B-ECD6-A6B608F5F800}"/>
              </a:ext>
            </a:extLst>
          </p:cNvPr>
          <p:cNvSpPr>
            <a:spLocks/>
          </p:cNvSpPr>
          <p:nvPr/>
        </p:nvSpPr>
        <p:spPr bwMode="auto">
          <a:xfrm>
            <a:off x="370692" y="1721044"/>
            <a:ext cx="3409280" cy="269450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5092E0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B73E4C-68BB-C764-C551-A6E31D379505}"/>
              </a:ext>
            </a:extLst>
          </p:cNvPr>
          <p:cNvSpPr txBox="1"/>
          <p:nvPr/>
        </p:nvSpPr>
        <p:spPr>
          <a:xfrm>
            <a:off x="4818791" y="2279744"/>
            <a:ext cx="3878319" cy="17054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张彩纸平均分给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个人，每人得到多少张？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位同学，排成人数相同的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列，每列多少人？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310EF29-45D8-3C5B-E090-C00C28AC8D2C}"/>
              </a:ext>
            </a:extLst>
          </p:cNvPr>
          <p:cNvSpPr txBox="1"/>
          <p:nvPr/>
        </p:nvSpPr>
        <p:spPr>
          <a:xfrm>
            <a:off x="977521" y="2367818"/>
            <a:ext cx="292404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总数    份数</a:t>
            </a:r>
            <a:endParaRPr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份量  （余数）</a:t>
            </a:r>
          </a:p>
        </p:txBody>
      </p:sp>
      <p:sp>
        <p:nvSpPr>
          <p:cNvPr id="55" name="PA_椭圆 31">
            <a:extLst>
              <a:ext uri="{FF2B5EF4-FFF2-40B4-BE49-F238E27FC236}">
                <a16:creationId xmlns:a16="http://schemas.microsoft.com/office/drawing/2014/main" id="{3F8A0917-96F1-B1B1-40D2-1473458697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5649" y="2358251"/>
            <a:ext cx="3518279" cy="140257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 cmpd="sng" algn="ctr">
            <a:solidFill>
              <a:srgbClr val="8064A2"/>
            </a:solidFill>
            <a:prstDash val="solid"/>
            <a:round/>
          </a:ln>
          <a:effectLst/>
        </p:spPr>
        <p:txBody>
          <a:bodyPr rot="0" spcFirstLastPara="0" vertOverflow="overflow" horzOverflow="overflow" vert="horz" wrap="square" lIns="121882" tIns="60941" rIns="121882" bIns="609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99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594F70-223E-FF8B-9B6D-47EA4001CD8F}"/>
                  </a:ext>
                </a:extLst>
              </p:cNvPr>
              <p:cNvSpPr txBox="1"/>
              <p:nvPr/>
            </p:nvSpPr>
            <p:spPr>
              <a:xfrm>
                <a:off x="1794855" y="4118952"/>
                <a:ext cx="30239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总量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份量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份数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总量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总量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份数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总量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CN" altLang="en-US" dirty="0"/>
                  <a:t> 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份量</a:t>
                </a:r>
                <a:endParaRPr lang="en-US" altLang="zh-CN" dirty="0"/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总量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余数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prstClr val="black"/>
                        </a:solidFill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份量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份数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r>
                  <a:rPr lang="en-US" altLang="zh-CN" dirty="0"/>
                  <a:t>(</a:t>
                </a:r>
                <a:r>
                  <a:rPr lang="zh-CN" altLang="en-US" dirty="0"/>
                  <a:t>总量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dirty="0"/>
                  <a:t>余数</a:t>
                </a:r>
                <a:r>
                  <a:rPr lang="en-US" altLang="zh-CN" dirty="0"/>
                  <a:t>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zh-CN" altLang="en-US" dirty="0"/>
                  <a:t> 份数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 份量</a:t>
                </a: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9594F70-223E-FF8B-9B6D-47EA4001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855" y="4118952"/>
                <a:ext cx="3023936" cy="1754326"/>
              </a:xfrm>
              <a:prstGeom prst="rect">
                <a:avLst/>
              </a:prstGeom>
              <a:blipFill>
                <a:blip r:embed="rId3"/>
                <a:stretch>
                  <a:fillRect l="-1613" t="-209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2C653343-062B-A6DD-F088-9546368F29B6}"/>
              </a:ext>
            </a:extLst>
          </p:cNvPr>
          <p:cNvSpPr txBox="1"/>
          <p:nvPr/>
        </p:nvSpPr>
        <p:spPr>
          <a:xfrm>
            <a:off x="3651198" y="591573"/>
            <a:ext cx="914400" cy="243143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67392BA-64A4-14E9-4F1E-ACD0F2813852}"/>
              </a:ext>
            </a:extLst>
          </p:cNvPr>
          <p:cNvSpPr txBox="1"/>
          <p:nvPr/>
        </p:nvSpPr>
        <p:spPr>
          <a:xfrm>
            <a:off x="4818791" y="4221088"/>
            <a:ext cx="248710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乘法、除法互为逆运算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D2D2A7-352D-BB9D-7DDC-4B1DD88868CC}"/>
              </a:ext>
            </a:extLst>
          </p:cNvPr>
          <p:cNvSpPr txBox="1"/>
          <p:nvPr/>
        </p:nvSpPr>
        <p:spPr>
          <a:xfrm>
            <a:off x="4847967" y="469965"/>
            <a:ext cx="3878319" cy="170540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张彩纸，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个人共有多少张？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一列排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位同学，排成人数相同的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列，总共多少人？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8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53" grpId="0" animBg="1"/>
      <p:bldP spid="54" grpId="0"/>
      <p:bldP spid="55" grpId="0" animBg="1"/>
      <p:bldP spid="56" grpId="0"/>
      <p:bldP spid="57" grpId="0" animBg="1"/>
      <p:bldP spid="58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9046A-7F61-ED08-B3A0-AFE4FAA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综合运用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6795A67-55AD-1E88-58BB-8A4CDAF0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988840"/>
            <a:ext cx="5832648" cy="3101983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某库房要重新粉刷，已知库房长</a:t>
            </a:r>
            <a:r>
              <a:rPr lang="en-US" altLang="zh-CN" sz="2200" dirty="0"/>
              <a:t>10m</a:t>
            </a:r>
            <a:r>
              <a:rPr lang="zh-CN" altLang="en-US" sz="2200" dirty="0"/>
              <a:t>，宽</a:t>
            </a:r>
            <a:r>
              <a:rPr lang="en-US" altLang="zh-CN" sz="2200" dirty="0"/>
              <a:t>8m</a:t>
            </a:r>
            <a:r>
              <a:rPr lang="zh-CN" altLang="en-US" sz="2200" dirty="0"/>
              <a:t>，高</a:t>
            </a:r>
            <a:r>
              <a:rPr lang="en-US" altLang="zh-CN" sz="2200" dirty="0"/>
              <a:t>3m</a:t>
            </a:r>
            <a:r>
              <a:rPr lang="zh-CN" altLang="en-US" sz="2200" dirty="0"/>
              <a:t>，门窗面积是</a:t>
            </a:r>
            <a:r>
              <a:rPr lang="en-US" altLang="zh-CN" sz="2200" dirty="0"/>
              <a:t>16</a:t>
            </a:r>
            <a:r>
              <a:rPr lang="zh-CN" altLang="en-US" sz="2200" dirty="0"/>
              <a:t>平方米。如果每平方米要花</a:t>
            </a:r>
            <a:r>
              <a:rPr lang="en-US" altLang="zh-CN" sz="2200" dirty="0"/>
              <a:t>4</a:t>
            </a:r>
            <a:r>
              <a:rPr lang="zh-CN" altLang="en-US" sz="2200" dirty="0"/>
              <a:t>元涂料费，那么粉刷这间库房的四壁和房顶需要花多少钱？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668577-F811-CEEE-DDCE-C94C2D6CF1F7}"/>
              </a:ext>
            </a:extLst>
          </p:cNvPr>
          <p:cNvSpPr txBox="1"/>
          <p:nvPr/>
        </p:nvSpPr>
        <p:spPr>
          <a:xfrm>
            <a:off x="1907704" y="3645024"/>
            <a:ext cx="295232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从题目中能找到哪些关系？</a:t>
            </a:r>
            <a:endParaRPr lang="en-US" altLang="zh-CN" dirty="0"/>
          </a:p>
          <a:p>
            <a:r>
              <a:rPr lang="zh-CN" altLang="en-US" dirty="0"/>
              <a:t>需要先求出哪些中间量？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9383D0-00DA-A50B-7C3C-87CED79FB281}"/>
              </a:ext>
            </a:extLst>
          </p:cNvPr>
          <p:cNvSpPr txBox="1"/>
          <p:nvPr/>
        </p:nvSpPr>
        <p:spPr>
          <a:xfrm>
            <a:off x="6084168" y="29673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</a:rPr>
              <a:t>688</a:t>
            </a:r>
            <a:r>
              <a:rPr lang="zh-CN" altLang="en-US" sz="2400" dirty="0">
                <a:solidFill>
                  <a:schemeClr val="accent3"/>
                </a:solidFill>
              </a:rPr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1570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E13C9-430B-97EE-9C3B-23EAC5B2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分段求解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417C4-B9D4-702B-C8E9-6AD32BCD7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122" y="2060848"/>
            <a:ext cx="6137230" cy="3101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某种电话拨通即收</a:t>
            </a:r>
            <a:r>
              <a:rPr lang="en-US" altLang="zh-CN" sz="2400" dirty="0"/>
              <a:t>0.3</a:t>
            </a:r>
            <a:r>
              <a:rPr lang="zh-CN" altLang="en-US" sz="2400" dirty="0"/>
              <a:t>元，如果超过</a:t>
            </a:r>
            <a:r>
              <a:rPr lang="en-US" altLang="zh-CN" sz="2400" dirty="0"/>
              <a:t>3</a:t>
            </a:r>
            <a:r>
              <a:rPr lang="zh-CN" altLang="en-US" sz="2400" dirty="0"/>
              <a:t>分钟，每超过</a:t>
            </a:r>
            <a:r>
              <a:rPr lang="en-US" altLang="zh-CN" sz="2400" dirty="0"/>
              <a:t>1</a:t>
            </a:r>
            <a:r>
              <a:rPr lang="zh-CN" altLang="en-US" sz="2400" dirty="0"/>
              <a:t>分钟（不足</a:t>
            </a:r>
            <a:r>
              <a:rPr lang="en-US" altLang="zh-CN" sz="2400" dirty="0"/>
              <a:t>1</a:t>
            </a:r>
            <a:r>
              <a:rPr lang="zh-CN" altLang="en-US" sz="2400" dirty="0"/>
              <a:t>分钟按</a:t>
            </a:r>
            <a:r>
              <a:rPr lang="en-US" altLang="zh-CN" sz="2400" dirty="0"/>
              <a:t>1</a:t>
            </a:r>
            <a:r>
              <a:rPr lang="zh-CN" altLang="en-US" sz="2400" dirty="0"/>
              <a:t>分钟计算）再加收</a:t>
            </a:r>
            <a:r>
              <a:rPr lang="en-US" altLang="zh-CN" sz="2400" dirty="0"/>
              <a:t>0.25</a:t>
            </a:r>
            <a:r>
              <a:rPr lang="zh-CN" altLang="en-US" sz="2400" dirty="0"/>
              <a:t>元，小红一次通话时间是</a:t>
            </a:r>
            <a:r>
              <a:rPr lang="en-US" altLang="zh-CN" sz="2400" dirty="0"/>
              <a:t>8</a:t>
            </a:r>
            <a:r>
              <a:rPr lang="zh-CN" altLang="en-US" sz="2400" dirty="0"/>
              <a:t>分</a:t>
            </a:r>
            <a:r>
              <a:rPr lang="en-US" altLang="zh-CN" sz="2400" dirty="0"/>
              <a:t>50</a:t>
            </a:r>
            <a:r>
              <a:rPr lang="zh-CN" altLang="en-US" sz="2400" dirty="0"/>
              <a:t>秒，她这一次通话的费用是多少？</a:t>
            </a:r>
          </a:p>
        </p:txBody>
      </p:sp>
    </p:spTree>
    <p:extLst>
      <p:ext uri="{BB962C8B-B14F-4D97-AF65-F5344CB8AC3E}">
        <p14:creationId xmlns:p14="http://schemas.microsoft.com/office/powerpoint/2010/main" val="64236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43B11-9F78-EB7D-24A8-C11E2321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逆向思维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60E4F-0BA5-479B-C05A-522D877A2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1700808"/>
            <a:ext cx="5937755" cy="310198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有一种水草，每天覆盖水池的面积是前一天的两倍，到了第</a:t>
            </a:r>
            <a:r>
              <a:rPr lang="en-US" altLang="zh-CN" sz="2400" dirty="0"/>
              <a:t>8</a:t>
            </a:r>
            <a:r>
              <a:rPr lang="zh-CN" altLang="en-US" sz="2400" dirty="0"/>
              <a:t>天这些水草覆盖了整个水池。请问第</a:t>
            </a:r>
            <a:r>
              <a:rPr lang="en-US" altLang="zh-CN" sz="2400" dirty="0"/>
              <a:t>6</a:t>
            </a:r>
            <a:r>
              <a:rPr lang="zh-CN" altLang="en-US" sz="2400" dirty="0"/>
              <a:t>天时水草覆盖了水池的几分之几？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1C36A4-50EB-F85C-0391-CB155E1F5712}"/>
                  </a:ext>
                </a:extLst>
              </p:cNvPr>
              <p:cNvSpPr txBox="1"/>
              <p:nvPr/>
            </p:nvSpPr>
            <p:spPr>
              <a:xfrm>
                <a:off x="7668344" y="2204864"/>
                <a:ext cx="504056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71C36A4-50EB-F85C-0391-CB155E1F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204864"/>
                <a:ext cx="504056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C9D661A-BD80-C829-6C4B-08054634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3016"/>
            <a:ext cx="4788024" cy="110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67FEF-922B-822C-1DE6-799DB614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方程求解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067E6-8D5F-CB19-FBAF-26980A816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945" y="1556793"/>
            <a:ext cx="4392488" cy="187220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某县举行征文活动，五、六年级共有</a:t>
            </a:r>
            <a:r>
              <a:rPr lang="en-US" altLang="zh-CN" sz="2400" dirty="0"/>
              <a:t>75</a:t>
            </a:r>
            <a:r>
              <a:rPr lang="zh-CN" altLang="en-US" sz="2400" dirty="0"/>
              <a:t>人获奖，其中六年级获奖人数是五年级的</a:t>
            </a:r>
            <a:r>
              <a:rPr lang="en-US" altLang="zh-CN" sz="2400" dirty="0"/>
              <a:t>1.5</a:t>
            </a:r>
            <a:r>
              <a:rPr lang="zh-CN" altLang="en-US" sz="2400" dirty="0"/>
              <a:t>倍。五、六年级各有多少同学获奖？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E80110-88C8-2E76-2A84-9BC2AE76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92" y="1609201"/>
            <a:ext cx="308653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9D00A-05C2-1A19-F086-185D1865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分解质因数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9F627-B113-0713-A8C9-3601E8996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664" y="2132856"/>
            <a:ext cx="5937755" cy="790955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明明、亮亮、丽丽三人，年龄依次增大。他们的年龄依次相差</a:t>
            </a:r>
            <a:r>
              <a:rPr lang="en-US" altLang="zh-CN" sz="2400" dirty="0"/>
              <a:t>1</a:t>
            </a:r>
            <a:r>
              <a:rPr lang="zh-CN" altLang="en-US" sz="2400" dirty="0"/>
              <a:t>岁，且积是</a:t>
            </a:r>
            <a:r>
              <a:rPr lang="en-US" altLang="zh-CN" sz="2400" dirty="0"/>
              <a:t>504</a:t>
            </a:r>
            <a:r>
              <a:rPr lang="zh-CN" altLang="en-US" sz="2400" dirty="0"/>
              <a:t>，求他们各多少岁。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345174-8734-154F-2BB9-3F437996F63E}"/>
              </a:ext>
            </a:extLst>
          </p:cNvPr>
          <p:cNvSpPr txBox="1"/>
          <p:nvPr/>
        </p:nvSpPr>
        <p:spPr>
          <a:xfrm>
            <a:off x="1762942" y="4238982"/>
            <a:ext cx="1571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明明：</a:t>
            </a:r>
            <a:r>
              <a:rPr lang="en-US" altLang="zh-CN" sz="2400" dirty="0">
                <a:solidFill>
                  <a:schemeClr val="accent3"/>
                </a:solidFill>
              </a:rPr>
              <a:t>7</a:t>
            </a:r>
            <a:r>
              <a:rPr lang="zh-CN" altLang="en-US" sz="2400" dirty="0">
                <a:solidFill>
                  <a:schemeClr val="accent3"/>
                </a:solidFill>
              </a:rPr>
              <a:t>岁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zh-CN" altLang="en-US" sz="2400" dirty="0">
                <a:solidFill>
                  <a:schemeClr val="accent3"/>
                </a:solidFill>
              </a:rPr>
              <a:t>亮亮：</a:t>
            </a:r>
            <a:r>
              <a:rPr lang="en-US" altLang="zh-CN" sz="2400" dirty="0">
                <a:solidFill>
                  <a:schemeClr val="accent3"/>
                </a:solidFill>
              </a:rPr>
              <a:t>8</a:t>
            </a:r>
            <a:r>
              <a:rPr lang="zh-CN" altLang="en-US" sz="2400" dirty="0">
                <a:solidFill>
                  <a:schemeClr val="accent3"/>
                </a:solidFill>
              </a:rPr>
              <a:t>岁</a:t>
            </a:r>
            <a:endParaRPr lang="en-US" altLang="zh-CN" sz="2400" dirty="0">
              <a:solidFill>
                <a:schemeClr val="accent3"/>
              </a:solidFill>
            </a:endParaRPr>
          </a:p>
          <a:p>
            <a:r>
              <a:rPr lang="zh-CN" altLang="en-US" sz="2400" dirty="0">
                <a:solidFill>
                  <a:schemeClr val="accent3"/>
                </a:solidFill>
              </a:rPr>
              <a:t>丽丽：</a:t>
            </a:r>
            <a:r>
              <a:rPr lang="en-US" altLang="zh-CN" sz="2400" dirty="0">
                <a:solidFill>
                  <a:schemeClr val="accent3"/>
                </a:solidFill>
              </a:rPr>
              <a:t>9</a:t>
            </a:r>
            <a:r>
              <a:rPr lang="zh-CN" altLang="en-US" sz="2400" dirty="0">
                <a:solidFill>
                  <a:schemeClr val="accent3"/>
                </a:solidFill>
              </a:rPr>
              <a:t>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77189-DB5E-614A-5689-D6A524D74341}"/>
              </a:ext>
            </a:extLst>
          </p:cNvPr>
          <p:cNvSpPr txBox="1"/>
          <p:nvPr/>
        </p:nvSpPr>
        <p:spPr>
          <a:xfrm>
            <a:off x="1762942" y="3526230"/>
            <a:ext cx="2579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/>
                </a:solidFill>
              </a:rPr>
              <a:t>504=2*2*2*3*3*7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16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1027</TotalTime>
  <Words>686</Words>
  <Application>Microsoft Office PowerPoint</Application>
  <PresentationFormat>全屏显示(4:3)</PresentationFormat>
  <Paragraphs>59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迷你简丫丫</vt:lpstr>
      <vt:lpstr>微软雅黑</vt:lpstr>
      <vt:lpstr>Arial</vt:lpstr>
      <vt:lpstr>Cambria Math</vt:lpstr>
      <vt:lpstr>Gill Sans MT</vt:lpstr>
      <vt:lpstr>包裹</vt:lpstr>
      <vt:lpstr>应用题</vt:lpstr>
      <vt:lpstr>应用题的组成</vt:lpstr>
      <vt:lpstr>PowerPoint 演示文稿</vt:lpstr>
      <vt:lpstr>PowerPoint 演示文稿</vt:lpstr>
      <vt:lpstr>综合运用</vt:lpstr>
      <vt:lpstr>分段求解</vt:lpstr>
      <vt:lpstr>逆向思维</vt:lpstr>
      <vt:lpstr>方程求解</vt:lpstr>
      <vt:lpstr>分解质因数</vt:lpstr>
      <vt:lpstr>最小公倍数</vt:lpstr>
      <vt:lpstr>综合运用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除法、分数复习题</dc:title>
  <dc:creator>Lenovo</dc:creator>
  <cp:lastModifiedBy>林 藉</cp:lastModifiedBy>
  <cp:revision>49</cp:revision>
  <dcterms:created xsi:type="dcterms:W3CDTF">2022-05-18T09:52:31Z</dcterms:created>
  <dcterms:modified xsi:type="dcterms:W3CDTF">2022-07-05T19:58:16Z</dcterms:modified>
</cp:coreProperties>
</file>