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5" r:id="rId1"/>
  </p:sldMasterIdLst>
  <p:notesMasterIdLst>
    <p:notesMasterId r:id="rId13"/>
  </p:notesMasterIdLst>
  <p:sldIdLst>
    <p:sldId id="256" r:id="rId2"/>
    <p:sldId id="291" r:id="rId3"/>
    <p:sldId id="259" r:id="rId4"/>
    <p:sldId id="288" r:id="rId5"/>
    <p:sldId id="287" r:id="rId6"/>
    <p:sldId id="286" r:id="rId7"/>
    <p:sldId id="292" r:id="rId8"/>
    <p:sldId id="283" r:id="rId9"/>
    <p:sldId id="284" r:id="rId10"/>
    <p:sldId id="285" r:id="rId11"/>
    <p:sldId id="27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584"/>
    <a:srgbClr val="E6F2EE"/>
    <a:srgbClr val="FDFBF1"/>
    <a:srgbClr val="FCF8E8"/>
    <a:srgbClr val="FDFDF1"/>
    <a:srgbClr val="FFFEF7"/>
    <a:srgbClr val="FFFFFF"/>
    <a:srgbClr val="FDFAE7"/>
    <a:srgbClr val="FBF5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083" y="-6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0" d="100"/>
          <a:sy n="70" d="100"/>
        </p:scale>
        <p:origin x="1908" y="2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B2A71A-8EBD-4CAC-A2FA-A62A1BB7F9C4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85FD2-A296-43F9-852B-783B07CA1E5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5277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85FD2-A296-43F9-852B-783B07CA1E5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8604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71215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687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37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rgbClr val="FDFB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60" y="404664"/>
            <a:ext cx="3109971" cy="664108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67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0610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991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4353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1930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2982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68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0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2022/7/6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18B0124-8350-CBB2-C334-2FB47CCA695E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clrChange>
              <a:clrFrom>
                <a:srgbClr val="FBF5ED"/>
              </a:clrFrom>
              <a:clrTo>
                <a:srgbClr val="FBF5ED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94835" y="2708920"/>
            <a:ext cx="585216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04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6" r:id="rId1"/>
    <p:sldLayoutId id="2147483967" r:id="rId2"/>
    <p:sldLayoutId id="2147483968" r:id="rId3"/>
    <p:sldLayoutId id="2147483969" r:id="rId4"/>
    <p:sldLayoutId id="2147483970" r:id="rId5"/>
    <p:sldLayoutId id="2147483971" r:id="rId6"/>
    <p:sldLayoutId id="2147483972" r:id="rId7"/>
    <p:sldLayoutId id="2147483973" r:id="rId8"/>
    <p:sldLayoutId id="2147483974" r:id="rId9"/>
    <p:sldLayoutId id="2147483975" r:id="rId10"/>
    <p:sldLayoutId id="21474839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9CE865-1E8D-17AE-848E-B2644FC2D4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计算复习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17D8880-69B7-2C00-57D4-FC0FC3EE0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36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BAC5A4-DA8D-1960-F553-EEEE14E0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解方程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430435-6498-F670-D249-083A1B75B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63689" y="3304856"/>
            <a:ext cx="5937755" cy="1078987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方程</a:t>
            </a:r>
            <a:r>
              <a:rPr lang="en-US" altLang="zh-CN" sz="2400" dirty="0"/>
              <a:t>x+1.2=10.1</a:t>
            </a:r>
            <a:r>
              <a:rPr lang="zh-CN" altLang="en-US" sz="2400" dirty="0"/>
              <a:t>与方程</a:t>
            </a:r>
            <a:r>
              <a:rPr lang="en-US" altLang="zh-CN" sz="2400" dirty="0"/>
              <a:t>mx=21.36</a:t>
            </a:r>
            <a:r>
              <a:rPr lang="zh-CN" altLang="en-US" sz="2400" dirty="0"/>
              <a:t>有相同的解，求</a:t>
            </a:r>
            <a:r>
              <a:rPr lang="en-US" altLang="zh-CN" sz="2400" dirty="0"/>
              <a:t>m</a:t>
            </a:r>
            <a:r>
              <a:rPr lang="zh-CN" altLang="en-US" sz="2400" dirty="0"/>
              <a:t>的值。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C30E6594-169A-DF32-DE16-A49F70B8773A}"/>
              </a:ext>
            </a:extLst>
          </p:cNvPr>
          <p:cNvSpPr txBox="1"/>
          <p:nvPr/>
        </p:nvSpPr>
        <p:spPr>
          <a:xfrm>
            <a:off x="2051720" y="4183788"/>
            <a:ext cx="1570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x = 8.9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2F1F69B-4ACB-2E9E-B1E3-03BAB6E86003}"/>
              </a:ext>
            </a:extLst>
          </p:cNvPr>
          <p:cNvSpPr txBox="1"/>
          <p:nvPr/>
        </p:nvSpPr>
        <p:spPr>
          <a:xfrm>
            <a:off x="2051720" y="4537731"/>
            <a:ext cx="1570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8.9m = 21.36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297BD32-E9FF-417F-C958-12032549250C}"/>
              </a:ext>
            </a:extLst>
          </p:cNvPr>
          <p:cNvSpPr txBox="1"/>
          <p:nvPr/>
        </p:nvSpPr>
        <p:spPr>
          <a:xfrm>
            <a:off x="2059553" y="4891674"/>
            <a:ext cx="15707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m = 2.4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5B92F40-5468-00C4-4CE6-60AC4B82BC62}"/>
              </a:ext>
            </a:extLst>
          </p:cNvPr>
          <p:cNvSpPr txBox="1"/>
          <p:nvPr/>
        </p:nvSpPr>
        <p:spPr>
          <a:xfrm>
            <a:off x="1763689" y="1484784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9x-7 = 6x+5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5(x-7)= 2.5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5(x+2)=2(2x+7)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15(22-x)+2=68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E132CC-0A3A-5891-61B0-2B9AE7A75E5F}"/>
              </a:ext>
            </a:extLst>
          </p:cNvPr>
          <p:cNvSpPr txBox="1"/>
          <p:nvPr/>
        </p:nvSpPr>
        <p:spPr>
          <a:xfrm>
            <a:off x="4386234" y="1484784"/>
            <a:ext cx="157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x = 4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81C2E24-E9C5-98A2-A8BD-884EF177A186}"/>
              </a:ext>
            </a:extLst>
          </p:cNvPr>
          <p:cNvSpPr txBox="1"/>
          <p:nvPr/>
        </p:nvSpPr>
        <p:spPr>
          <a:xfrm>
            <a:off x="4384301" y="1868017"/>
            <a:ext cx="157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x = 7.5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CF34D9E-59E4-1997-B8DF-3E139785A207}"/>
              </a:ext>
            </a:extLst>
          </p:cNvPr>
          <p:cNvSpPr txBox="1"/>
          <p:nvPr/>
        </p:nvSpPr>
        <p:spPr>
          <a:xfrm>
            <a:off x="4388347" y="2229945"/>
            <a:ext cx="157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x = 4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2A9AAFC-FEBB-266B-3245-3AF8ACF1E1FE}"/>
              </a:ext>
            </a:extLst>
          </p:cNvPr>
          <p:cNvSpPr txBox="1"/>
          <p:nvPr/>
        </p:nvSpPr>
        <p:spPr>
          <a:xfrm>
            <a:off x="4384303" y="2592779"/>
            <a:ext cx="1570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x = 17.6</a:t>
            </a:r>
          </a:p>
        </p:txBody>
      </p:sp>
    </p:spTree>
    <p:extLst>
      <p:ext uri="{BB962C8B-B14F-4D97-AF65-F5344CB8AC3E}">
        <p14:creationId xmlns:p14="http://schemas.microsoft.com/office/powerpoint/2010/main" val="251899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  <p:bldP spid="7" grpId="0"/>
      <p:bldP spid="8" grpId="0"/>
      <p:bldP spid="10" grpId="0"/>
      <p:bldP spid="11" grpId="0"/>
      <p:bldP spid="12" grpId="0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6B66BD3-0AB8-412B-BB9B-E106F7F08C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834934"/>
            <a:ext cx="17145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977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0FD09A-2FC2-E75D-F4FD-C3AAA6EB0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练一练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1A0886-55EE-1C54-732C-2398AA97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9552" y="1268760"/>
                <a:ext cx="2592288" cy="3744416"/>
              </a:xfrm>
            </p:spPr>
            <p:txBody>
              <a:bodyPr>
                <a:norm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9BAFB5"/>
                  </a:buClr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黑体" panose="02010609060101010101" pitchFamily="49" charset="-122"/>
                        <a:cs typeface="+mn-cs"/>
                      </a:rPr>
                      <m:t>0.55</m:t>
                    </m:r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×3.6=</m:t>
                    </m:r>
                  </m:oMath>
                </a14:m>
                <a:endParaRPr kumimoji="0" lang="en-US" altLang="zh-CN" sz="2400" b="0" i="1" u="none" strike="noStrike" kern="1200" cap="none" spc="0" normalizeH="0" baseline="0" noProof="0" dirty="0">
                  <a:ln>
                    <a:noFill/>
                  </a:ln>
                  <a:solidFill>
                    <a:srgbClr val="000000">
                      <a:lumMod val="85000"/>
                      <a:lumOff val="15000"/>
                    </a:srgbClr>
                  </a:solidFill>
                  <a:effectLst/>
                  <a:uLnTx/>
                  <a:uFillTx/>
                  <a:latin typeface="Cambria Math" panose="02040503050406030204" pitchFamily="18" charset="0"/>
                  <a:ea typeface="黑体" panose="02010609060101010101" pitchFamily="49" charset="-122"/>
                  <a:cs typeface="+mn-cs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2.56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×0.78=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÷0.25=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21.28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÷2.8=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1A0886-55EE-1C54-732C-2398AA97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9552" y="1268760"/>
                <a:ext cx="2592288" cy="3744416"/>
              </a:xfrm>
              <a:blipFill>
                <a:blip r:embed="rId2"/>
                <a:stretch>
                  <a:fillRect l="-3294" t="-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653546C-08B3-35B6-7953-F2E5241C5A1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55976" y="1484784"/>
                <a:ext cx="3528392" cy="482453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ts val="600"/>
                  </a:lnSpc>
                  <a:buClr>
                    <a:srgbClr val="9BAFB5"/>
                  </a:buClr>
                  <a:defRPr/>
                </a:pP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1.99</m:t>
                    </m:r>
                    <m:r>
                      <a:rPr lang="en-US" altLang="zh-CN" sz="2400" b="0" i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×68</m:t>
                    </m:r>
                    <m:r>
                      <a:rPr lang="en-US" altLang="zh-CN" sz="2400" i="1" smtClean="0">
                        <a:solidFill>
                          <a:srgbClr val="000000">
                            <a:lumMod val="85000"/>
                            <a:lumOff val="15000"/>
                          </a:srgb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400" i="1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lnSpc>
                    <a:spcPts val="600"/>
                  </a:lnSpc>
                  <a:buClr>
                    <a:srgbClr val="9BAFB5"/>
                  </a:buClr>
                  <a:buNone/>
                  <a:defRPr/>
                </a:pPr>
                <a:r>
                  <a:rPr lang="zh-CN" altLang="en-US" sz="1600" dirty="0">
                    <a:solidFill>
                      <a:srgbClr val="000000">
                        <a:lumMod val="85000"/>
                        <a:lumOff val="15000"/>
                      </a:srgbClr>
                    </a:solidFill>
                    <a:latin typeface="Cambria Math" panose="02040503050406030204" pitchFamily="18" charset="0"/>
                    <a:ea typeface="黑体" panose="02010609060101010101" pitchFamily="49" charset="-122"/>
                  </a:rPr>
                  <a:t>   （用简便方法）</a:t>
                </a:r>
                <a:endParaRPr lang="en-US" altLang="zh-CN" sz="1600" dirty="0">
                  <a:solidFill>
                    <a:srgbClr val="000000">
                      <a:lumMod val="85000"/>
                      <a:lumOff val="15000"/>
                    </a:srgbClr>
                  </a:solidFill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1.25÷0.25×20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r>
                  <a:rPr lang="zh-CN" altLang="en-US" sz="2000" dirty="0">
                    <a:ea typeface="Cambria Math" panose="02040503050406030204" pitchFamily="18" charset="0"/>
                  </a:rPr>
                  <a:t>求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135</a:t>
                </a:r>
                <a:r>
                  <a:rPr lang="zh-CN" altLang="en-US" sz="2000" dirty="0">
                    <a:ea typeface="Cambria Math" panose="02040503050406030204" pitchFamily="18" charset="0"/>
                  </a:rPr>
                  <a:t>与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108</a:t>
                </a:r>
                <a:r>
                  <a:rPr lang="zh-CN" altLang="en-US" sz="2000" dirty="0">
                    <a:ea typeface="Cambria Math" panose="02040503050406030204" pitchFamily="18" charset="0"/>
                  </a:rPr>
                  <a:t>的最大公因数与最小公倍数</a:t>
                </a:r>
                <a:endParaRPr lang="en-US" altLang="zh-CN" sz="2000" dirty="0">
                  <a:ea typeface="Cambria Math" panose="02040503050406030204" pitchFamily="18" charset="0"/>
                </a:endParaRPr>
              </a:p>
              <a:p>
                <a:r>
                  <a:rPr lang="zh-CN" altLang="en-US" sz="2000" dirty="0">
                    <a:ea typeface="Cambria Math" panose="02040503050406030204" pitchFamily="18" charset="0"/>
                  </a:rPr>
                  <a:t>解方程：</a:t>
                </a:r>
                <a:r>
                  <a:rPr lang="en-US" altLang="zh-CN" sz="2000" dirty="0">
                    <a:latin typeface="黑体" panose="02010609060101010101" pitchFamily="49" charset="-122"/>
                    <a:ea typeface="黑体" panose="02010609060101010101" pitchFamily="49" charset="-122"/>
                  </a:rPr>
                  <a:t>15(22-x)+2=68</a:t>
                </a:r>
                <a:endParaRPr lang="zh-CN" altLang="en-US" sz="20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  <a:p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endParaRPr lang="en-US" altLang="zh-CN" sz="2400" dirty="0">
                  <a:ea typeface="Cambria Math" panose="02040503050406030204" pitchFamily="18" charset="0"/>
                </a:endParaRPr>
              </a:p>
              <a:p>
                <a:endParaRPr lang="zh-CN" altLang="en-US" sz="2400" dirty="0"/>
              </a:p>
            </p:txBody>
          </p:sp>
        </mc:Choice>
        <mc:Fallback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F653546C-08B3-35B6-7953-F2E5241C5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484784"/>
                <a:ext cx="3528392" cy="4824536"/>
              </a:xfrm>
              <a:prstGeom prst="rect">
                <a:avLst/>
              </a:prstGeom>
              <a:blipFill>
                <a:blip r:embed="rId3"/>
                <a:stretch>
                  <a:fillRect l="-2422" t="-5436" r="-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B58C398A-6C05-A503-B0E5-D090FFB48E28}"/>
              </a:ext>
            </a:extLst>
          </p:cNvPr>
          <p:cNvSpPr txBox="1">
            <a:spLocks/>
          </p:cNvSpPr>
          <p:nvPr/>
        </p:nvSpPr>
        <p:spPr>
          <a:xfrm>
            <a:off x="6300192" y="1268760"/>
            <a:ext cx="3168352" cy="2897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135.32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                 400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27</a:t>
            </a:r>
            <a:r>
              <a:rPr lang="zh-CN" altLang="en-US" sz="2400" dirty="0">
                <a:solidFill>
                  <a:schemeClr val="accent3">
                    <a:lumMod val="75000"/>
                  </a:schemeClr>
                </a:solidFill>
              </a:rPr>
              <a:t>，</a:t>
            </a: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540</a:t>
            </a:r>
          </a:p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              x = 17.6</a:t>
            </a:r>
          </a:p>
          <a:p>
            <a:pPr marL="0" indent="0">
              <a:buNone/>
            </a:pPr>
            <a:endParaRPr lang="en-US" altLang="zh-CN" sz="2400" dirty="0">
              <a:solidFill>
                <a:schemeClr val="accent3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F414B3B-6432-AF30-E329-B08DCCDB6E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686399" y="1284796"/>
                <a:ext cx="2146612" cy="330011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1.98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1.9968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12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olidFill>
                      <a:schemeClr val="accent3">
                        <a:lumMod val="75000"/>
                      </a:schemeClr>
                    </a:solidFill>
                  </a:rPr>
                  <a:t>7.6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19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:endParaRPr lang="en-US" altLang="zh-CN" sz="8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149</m:t>
                          </m:r>
                        </m:num>
                        <m:den>
                          <m:r>
                            <a:rPr lang="en-US" altLang="zh-CN" sz="2000" b="0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140</m:t>
                          </m:r>
                        </m:den>
                      </m:f>
                    </m:oMath>
                  </m:oMathPara>
                </a14:m>
                <a:endParaRPr lang="en-US" altLang="zh-CN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7F414B3B-6432-AF30-E329-B08DCCDB6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6399" y="1284796"/>
                <a:ext cx="2146612" cy="3300115"/>
              </a:xfrm>
              <a:prstGeom prst="rect">
                <a:avLst/>
              </a:prstGeom>
              <a:blipFill>
                <a:blip r:embed="rId4"/>
                <a:stretch>
                  <a:fillRect l="-4545" t="-1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0962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98DC6-E701-B1E3-30E8-5F170DAE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算式的组成要素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29838B8-6F09-BAD4-1DF6-BC15B219B710}"/>
              </a:ext>
            </a:extLst>
          </p:cNvPr>
          <p:cNvSpPr txBox="1"/>
          <p:nvPr/>
        </p:nvSpPr>
        <p:spPr>
          <a:xfrm>
            <a:off x="1313638" y="1988840"/>
            <a:ext cx="13501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）数：</a:t>
            </a:r>
            <a:endParaRPr lang="en-US" altLang="zh-CN" sz="2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0FB092E-AC16-30CB-820D-4D7B65CD8E05}"/>
              </a:ext>
            </a:extLst>
          </p:cNvPr>
          <p:cNvSpPr txBox="1"/>
          <p:nvPr/>
        </p:nvSpPr>
        <p:spPr>
          <a:xfrm>
            <a:off x="1313638" y="2528900"/>
            <a:ext cx="23942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/>
              <a:t>）运算符号：</a:t>
            </a:r>
            <a:endParaRPr lang="en-US" altLang="zh-CN" sz="24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28F8952-A12B-FD9E-A2E3-F96F0E8B2F76}"/>
              </a:ext>
            </a:extLst>
          </p:cNvPr>
          <p:cNvSpPr txBox="1"/>
          <p:nvPr/>
        </p:nvSpPr>
        <p:spPr>
          <a:xfrm>
            <a:off x="1313638" y="3068960"/>
            <a:ext cx="2538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/>
              <a:t>）运算顺序：</a:t>
            </a:r>
            <a:endParaRPr lang="en-US" altLang="zh-CN" sz="24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03BBF1C-92D3-EA0B-4BCA-24D0AD220030}"/>
              </a:ext>
            </a:extLst>
          </p:cNvPr>
          <p:cNvSpPr txBox="1"/>
          <p:nvPr/>
        </p:nvSpPr>
        <p:spPr>
          <a:xfrm>
            <a:off x="1313638" y="3609020"/>
            <a:ext cx="26102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（</a:t>
            </a:r>
            <a:r>
              <a:rPr lang="en-US" altLang="zh-CN" sz="2400" dirty="0"/>
              <a:t>4</a:t>
            </a:r>
            <a:r>
              <a:rPr lang="zh-CN" altLang="en-US" sz="2400" dirty="0"/>
              <a:t>）运算定律：</a:t>
            </a:r>
            <a:endParaRPr lang="en-US" altLang="zh-CN" sz="24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DBB93C-9CD7-F1A7-2FD1-05F922DAD78A}"/>
              </a:ext>
            </a:extLst>
          </p:cNvPr>
          <p:cNvSpPr txBox="1"/>
          <p:nvPr/>
        </p:nvSpPr>
        <p:spPr>
          <a:xfrm>
            <a:off x="4355976" y="1988840"/>
            <a:ext cx="28623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整数、小数、分数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0EEB29-6AD3-E456-516C-18909FB9ECA1}"/>
                  </a:ext>
                </a:extLst>
              </p:cNvPr>
              <p:cNvSpPr txBox="1"/>
              <p:nvPr/>
            </p:nvSpPr>
            <p:spPr>
              <a:xfrm>
                <a:off x="4355976" y="2528900"/>
                <a:ext cx="20522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 − 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 ÷</m:t>
                      </m:r>
                    </m:oMath>
                  </m:oMathPara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F50EEB29-6AD3-E456-516C-18909FB9E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2528900"/>
                <a:ext cx="2052228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29563A3-96AC-FE98-1DDE-979D75907B3B}"/>
                  </a:ext>
                </a:extLst>
              </p:cNvPr>
              <p:cNvSpPr txBox="1"/>
              <p:nvPr/>
            </p:nvSpPr>
            <p:spPr>
              <a:xfrm>
                <a:off x="4350228" y="3068959"/>
                <a:ext cx="35341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括号 </a:t>
                </a:r>
                <a:r>
                  <a:rPr lang="en-US" altLang="zh-CN" sz="2400" dirty="0"/>
                  <a:t>&gt;</a:t>
                </a:r>
                <a14:m>
                  <m:oMath xmlns:m="http://schemas.openxmlformats.org/officeDocument/2006/math">
                    <m:r>
                      <a:rPr lang="en-US" altLang="zh-CN" sz="240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 ÷</m:t>
                    </m:r>
                  </m:oMath>
                </a14:m>
                <a:r>
                  <a:rPr lang="en-US" altLang="zh-CN" sz="2400" dirty="0"/>
                  <a:t>   &gt;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  −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29563A3-96AC-FE98-1DDE-979D75907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0228" y="3068959"/>
                <a:ext cx="3534140" cy="461665"/>
              </a:xfrm>
              <a:prstGeom prst="rect">
                <a:avLst/>
              </a:prstGeom>
              <a:blipFill>
                <a:blip r:embed="rId3"/>
                <a:stretch>
                  <a:fillRect l="-2763" t="-10526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652F935-D58E-E141-B1DF-99C4367BD1AC}"/>
              </a:ext>
            </a:extLst>
          </p:cNvPr>
          <p:cNvSpPr txBox="1"/>
          <p:nvPr/>
        </p:nvSpPr>
        <p:spPr>
          <a:xfrm>
            <a:off x="4350228" y="3609020"/>
            <a:ext cx="36781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交换律、结合律、分配律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453959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9" grpId="0"/>
      <p:bldP spid="10" grpId="0"/>
      <p:bldP spid="12" grpId="0"/>
      <p:bldP spid="13" grpId="0"/>
      <p:bldP spid="14" grpId="0"/>
      <p:bldP spid="1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71901C-2442-24B2-8543-239970700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小数乘除法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179327-35CC-8525-446D-E4E563C81D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9592" y="1628800"/>
                <a:ext cx="2677923" cy="158304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0.55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×3.6=</m:t>
                    </m:r>
                  </m:oMath>
                </a14:m>
                <a:endParaRPr lang="en-US" altLang="zh-CN" sz="2400" b="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4.2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×5.15=</m:t>
                    </m:r>
                  </m:oMath>
                </a14:m>
                <a:endParaRPr lang="en-US" altLang="zh-CN" sz="2400" b="0" dirty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14.28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×1.6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B179327-35CC-8525-446D-E4E563C81D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9592" y="1628800"/>
                <a:ext cx="2677923" cy="1583043"/>
              </a:xfrm>
              <a:blipFill>
                <a:blip r:embed="rId2"/>
                <a:stretch>
                  <a:fillRect l="-3189" t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内容占位符 2">
            <a:extLst>
              <a:ext uri="{FF2B5EF4-FFF2-40B4-BE49-F238E27FC236}">
                <a16:creationId xmlns:a16="http://schemas.microsoft.com/office/drawing/2014/main" id="{4262AD26-23A4-89E0-5D01-A345FE1BDC10}"/>
              </a:ext>
            </a:extLst>
          </p:cNvPr>
          <p:cNvSpPr txBox="1">
            <a:spLocks/>
          </p:cNvSpPr>
          <p:nvPr/>
        </p:nvSpPr>
        <p:spPr>
          <a:xfrm>
            <a:off x="2929444" y="1641053"/>
            <a:ext cx="92247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1.98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53DC740-C7FE-BEC8-8AB2-4D9536F7BC3F}"/>
              </a:ext>
            </a:extLst>
          </p:cNvPr>
          <p:cNvSpPr txBox="1">
            <a:spLocks/>
          </p:cNvSpPr>
          <p:nvPr/>
        </p:nvSpPr>
        <p:spPr>
          <a:xfrm>
            <a:off x="2929444" y="2145109"/>
            <a:ext cx="92247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21.63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71E8E34D-465B-79AB-753A-8D4E4058BC23}"/>
              </a:ext>
            </a:extLst>
          </p:cNvPr>
          <p:cNvSpPr txBox="1">
            <a:spLocks/>
          </p:cNvSpPr>
          <p:nvPr/>
        </p:nvSpPr>
        <p:spPr>
          <a:xfrm>
            <a:off x="2987824" y="2636912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22.848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BCAA203-45D2-0B64-FB6D-66A9A89B4A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2154" y="3429000"/>
                <a:ext cx="5937755" cy="3101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1.25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×8÷1.25×8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400" dirty="0"/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BCAA203-45D2-0B64-FB6D-66A9A89B4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54" y="3429000"/>
                <a:ext cx="5937755" cy="3101983"/>
              </a:xfrm>
              <a:prstGeom prst="rect">
                <a:avLst/>
              </a:prstGeom>
              <a:blipFill>
                <a:blip r:embed="rId3"/>
                <a:stretch>
                  <a:fillRect l="-1437" t="-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81C88EF-6402-2313-4722-42083E36F8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326785" y="1628800"/>
                <a:ext cx="2677923" cy="158304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2.4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÷0.3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黑体" panose="02010609060101010101" pitchFamily="49" charset="-122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.15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÷2.5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黑体" panose="02010609060101010101" pitchFamily="49" charset="-122"/>
                      </a:rPr>
                      <m:t>22.62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÷5.8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  <a:ea typeface="Cambria Math" panose="02040503050406030204" pitchFamily="18" charset="0"/>
                </a:endParaRPr>
              </a:p>
              <a:p>
                <a:endPara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081C88EF-6402-2313-4722-42083E36F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785" y="1628800"/>
                <a:ext cx="2677923" cy="1583043"/>
              </a:xfrm>
              <a:prstGeom prst="rect">
                <a:avLst/>
              </a:prstGeom>
              <a:blipFill>
                <a:blip r:embed="rId4"/>
                <a:stretch>
                  <a:fillRect l="-3189" t="-1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E9EAA17-9711-A800-5C76-8A9726617850}"/>
              </a:ext>
            </a:extLst>
          </p:cNvPr>
          <p:cNvSpPr txBox="1">
            <a:spLocks/>
          </p:cNvSpPr>
          <p:nvPr/>
        </p:nvSpPr>
        <p:spPr>
          <a:xfrm>
            <a:off x="6529844" y="1641053"/>
            <a:ext cx="92247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8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10C57057-2B93-4C03-1324-ECA8EF24ACB9}"/>
              </a:ext>
            </a:extLst>
          </p:cNvPr>
          <p:cNvSpPr txBox="1">
            <a:spLocks/>
          </p:cNvSpPr>
          <p:nvPr/>
        </p:nvSpPr>
        <p:spPr>
          <a:xfrm>
            <a:off x="6529844" y="2145109"/>
            <a:ext cx="922476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1.26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FED3A258-D1A5-EA2A-B442-1E774C175387}"/>
              </a:ext>
            </a:extLst>
          </p:cNvPr>
          <p:cNvSpPr txBox="1">
            <a:spLocks/>
          </p:cNvSpPr>
          <p:nvPr/>
        </p:nvSpPr>
        <p:spPr>
          <a:xfrm>
            <a:off x="6588224" y="2636912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3.9</a:t>
            </a:r>
          </a:p>
        </p:txBody>
      </p:sp>
      <p:sp>
        <p:nvSpPr>
          <p:cNvPr id="12" name="内容占位符 2">
            <a:extLst>
              <a:ext uri="{FF2B5EF4-FFF2-40B4-BE49-F238E27FC236}">
                <a16:creationId xmlns:a16="http://schemas.microsoft.com/office/drawing/2014/main" id="{801B95DD-8C98-512B-B0A4-1AEB5DD3D86D}"/>
              </a:ext>
            </a:extLst>
          </p:cNvPr>
          <p:cNvSpPr txBox="1">
            <a:spLocks/>
          </p:cNvSpPr>
          <p:nvPr/>
        </p:nvSpPr>
        <p:spPr>
          <a:xfrm>
            <a:off x="4097209" y="3429000"/>
            <a:ext cx="1080120" cy="5040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400" dirty="0">
                <a:solidFill>
                  <a:schemeClr val="accent3">
                    <a:lumMod val="75000"/>
                  </a:schemeClr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76831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5ED0C7-8EE8-09B8-D1F9-2376DE00C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短除法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FA5F27-59D3-022F-CDD0-9B276880D4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823" y="1268760"/>
            <a:ext cx="5937755" cy="1440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短除法能够用来：</a:t>
            </a:r>
            <a:endParaRPr lang="en-US" altLang="zh-CN" sz="2000" dirty="0"/>
          </a:p>
          <a:p>
            <a:r>
              <a:rPr lang="zh-CN" altLang="en-US" sz="2000" dirty="0"/>
              <a:t>分解质因数</a:t>
            </a:r>
            <a:endParaRPr lang="en-US" altLang="zh-CN" sz="2000" dirty="0"/>
          </a:p>
          <a:p>
            <a:r>
              <a:rPr lang="zh-CN" altLang="en-US" sz="2000" dirty="0"/>
              <a:t>求最大公因数与最小公倍数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AD7070FF-56AB-84B3-5636-AF0D26657A3F}"/>
              </a:ext>
            </a:extLst>
          </p:cNvPr>
          <p:cNvSpPr txBox="1">
            <a:spLocks/>
          </p:cNvSpPr>
          <p:nvPr/>
        </p:nvSpPr>
        <p:spPr>
          <a:xfrm>
            <a:off x="611560" y="2852936"/>
            <a:ext cx="593775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 </a:t>
            </a:r>
            <a:r>
              <a:rPr lang="zh-CN" altLang="en-US" sz="2000" dirty="0"/>
              <a:t>例</a:t>
            </a:r>
            <a:r>
              <a:rPr lang="en-US" altLang="zh-CN" sz="2000" dirty="0"/>
              <a:t>1</a:t>
            </a:r>
            <a:r>
              <a:rPr lang="zh-CN" altLang="en-US" sz="2000" dirty="0"/>
              <a:t>：分别将</a:t>
            </a:r>
            <a:r>
              <a:rPr lang="en-US" altLang="zh-CN" sz="2000" dirty="0"/>
              <a:t>168</a:t>
            </a:r>
            <a:r>
              <a:rPr lang="zh-CN" altLang="en-US" sz="2000" dirty="0"/>
              <a:t>，</a:t>
            </a:r>
            <a:r>
              <a:rPr lang="en-US" altLang="zh-CN" sz="2000" dirty="0"/>
              <a:t>5460</a:t>
            </a:r>
            <a:r>
              <a:rPr lang="zh-CN" altLang="en-US" sz="2000" dirty="0"/>
              <a:t>分解质因数</a:t>
            </a: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D00C90D-0E29-AC88-A2BF-F4B93FD819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591" y="3306987"/>
                <a:ext cx="5937755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168=2</m:t>
                      </m:r>
                      <m:r>
                        <a:rPr lang="en-US" altLang="zh-CN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×2×2×3×7</m:t>
                      </m:r>
                    </m:oMath>
                  </m:oMathPara>
                </a14:m>
                <a:endParaRPr lang="en-US" altLang="zh-CN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0D00C90D-0E29-AC88-A2BF-F4B93FD819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1" y="3306987"/>
                <a:ext cx="5937755" cy="5040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C17F1D9-FD35-3AE8-CCC3-991CB2F5769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99592" y="3717032"/>
                <a:ext cx="3672408" cy="504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5460=2</m:t>
                      </m:r>
                      <m:r>
                        <a:rPr lang="en-US" altLang="zh-CN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×2×3×5×7×13</m:t>
                      </m:r>
                    </m:oMath>
                  </m:oMathPara>
                </a14:m>
                <a:endParaRPr lang="en-US" altLang="zh-CN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4C17F1D9-FD35-3AE8-CCC3-991CB2F576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3717032"/>
                <a:ext cx="3672408" cy="5040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内容占位符 2">
            <a:extLst>
              <a:ext uri="{FF2B5EF4-FFF2-40B4-BE49-F238E27FC236}">
                <a16:creationId xmlns:a16="http://schemas.microsoft.com/office/drawing/2014/main" id="{E2ABAA7B-72FF-F389-D454-B4CA44D0167A}"/>
              </a:ext>
            </a:extLst>
          </p:cNvPr>
          <p:cNvSpPr txBox="1">
            <a:spLocks/>
          </p:cNvSpPr>
          <p:nvPr/>
        </p:nvSpPr>
        <p:spPr>
          <a:xfrm>
            <a:off x="611559" y="4149081"/>
            <a:ext cx="5937755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 </a:t>
            </a:r>
            <a:r>
              <a:rPr lang="zh-CN" altLang="en-US" sz="2000" dirty="0"/>
              <a:t>例</a:t>
            </a:r>
            <a:r>
              <a:rPr lang="en-US" altLang="zh-CN" sz="2000" dirty="0"/>
              <a:t>2</a:t>
            </a:r>
            <a:r>
              <a:rPr lang="zh-CN" altLang="en-US" sz="2000" dirty="0"/>
              <a:t>：求</a:t>
            </a:r>
            <a:r>
              <a:rPr lang="en-US" altLang="zh-CN" sz="2000" dirty="0"/>
              <a:t>168</a:t>
            </a:r>
            <a:r>
              <a:rPr lang="zh-CN" altLang="en-US" sz="2000" dirty="0"/>
              <a:t>与</a:t>
            </a:r>
            <a:r>
              <a:rPr lang="en-US" altLang="zh-CN" sz="2000" dirty="0"/>
              <a:t>5460</a:t>
            </a:r>
            <a:r>
              <a:rPr lang="zh-CN" altLang="en-US" sz="2000" dirty="0"/>
              <a:t>的最大公因数与最小公倍数</a:t>
            </a:r>
            <a:endParaRPr lang="en-US" altLang="zh-CN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10BF2A8-6C01-3A6F-8FE1-0165ADC3B8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835696" y="4653137"/>
                <a:ext cx="5937755" cy="108012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CN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×2×3×7</m:t>
                      </m:r>
                      <m:r>
                        <a:rPr lang="en-US" altLang="zh-CN" sz="2000" b="0" i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=84</m:t>
                      </m:r>
                    </m:oMath>
                  </m:oMathPara>
                </a14:m>
                <a:endParaRPr lang="en-US" altLang="zh-CN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84</m:t>
                      </m:r>
                      <m:r>
                        <a:rPr lang="en-US" altLang="zh-CN" sz="2000" b="0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×2×5×13=10920</m:t>
                      </m:r>
                    </m:oMath>
                  </m:oMathPara>
                </a14:m>
                <a:endParaRPr lang="en-US" altLang="zh-CN" sz="2000" dirty="0">
                  <a:solidFill>
                    <a:schemeClr val="accent3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D10BF2A8-6C01-3A6F-8FE1-0165ADC3B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5696" y="4653137"/>
                <a:ext cx="5937755" cy="10801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内容占位符 2">
            <a:extLst>
              <a:ext uri="{FF2B5EF4-FFF2-40B4-BE49-F238E27FC236}">
                <a16:creationId xmlns:a16="http://schemas.microsoft.com/office/drawing/2014/main" id="{46B89BDA-64D1-F29C-C32A-7AA64F81C9AB}"/>
              </a:ext>
            </a:extLst>
          </p:cNvPr>
          <p:cNvSpPr txBox="1">
            <a:spLocks/>
          </p:cNvSpPr>
          <p:nvPr/>
        </p:nvSpPr>
        <p:spPr>
          <a:xfrm>
            <a:off x="5076056" y="1268760"/>
            <a:ext cx="3888432" cy="1440160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000" dirty="0"/>
              <a:t>练一练：</a:t>
            </a:r>
            <a:endParaRPr lang="en-US" altLang="zh-CN" sz="2000" dirty="0"/>
          </a:p>
          <a:p>
            <a:r>
              <a:rPr lang="zh-CN" altLang="en-US" sz="2000" dirty="0"/>
              <a:t>求</a:t>
            </a:r>
            <a:r>
              <a:rPr lang="en-US" altLang="zh-CN" sz="2000" dirty="0"/>
              <a:t>1260</a:t>
            </a:r>
            <a:r>
              <a:rPr lang="zh-CN" altLang="en-US" sz="2000" dirty="0"/>
              <a:t>与</a:t>
            </a:r>
            <a:r>
              <a:rPr lang="en-US" altLang="zh-CN" sz="2000" dirty="0"/>
              <a:t>1470</a:t>
            </a:r>
            <a:r>
              <a:rPr lang="zh-CN" altLang="en-US" sz="2000" dirty="0"/>
              <a:t>的最大公因数</a:t>
            </a:r>
            <a:endParaRPr lang="en-US" altLang="zh-CN" sz="2000" dirty="0"/>
          </a:p>
          <a:p>
            <a:r>
              <a:rPr lang="zh-CN" altLang="en-US" sz="2000" dirty="0"/>
              <a:t>求</a:t>
            </a:r>
            <a:r>
              <a:rPr lang="en-US" altLang="zh-CN" sz="2000" dirty="0"/>
              <a:t>36</a:t>
            </a:r>
            <a:r>
              <a:rPr lang="zh-CN" altLang="en-US" sz="2000" dirty="0"/>
              <a:t>与</a:t>
            </a:r>
            <a:r>
              <a:rPr lang="en-US" altLang="zh-CN" sz="2000" dirty="0"/>
              <a:t>60</a:t>
            </a:r>
            <a:r>
              <a:rPr lang="zh-CN" altLang="en-US" sz="2000" dirty="0"/>
              <a:t>的最小公倍数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E5C0A5A-E248-77D2-239C-1DD712D5E461}"/>
              </a:ext>
            </a:extLst>
          </p:cNvPr>
          <p:cNvSpPr txBox="1">
            <a:spLocks/>
          </p:cNvSpPr>
          <p:nvPr/>
        </p:nvSpPr>
        <p:spPr>
          <a:xfrm>
            <a:off x="7901106" y="2132856"/>
            <a:ext cx="6480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180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6AE75191-7A18-7C91-414A-B119D67BFE63}"/>
              </a:ext>
            </a:extLst>
          </p:cNvPr>
          <p:cNvSpPr txBox="1">
            <a:spLocks/>
          </p:cNvSpPr>
          <p:nvPr/>
        </p:nvSpPr>
        <p:spPr>
          <a:xfrm>
            <a:off x="8460432" y="1700808"/>
            <a:ext cx="648071" cy="5040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44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59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28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2000" dirty="0">
                <a:solidFill>
                  <a:schemeClr val="accent3">
                    <a:lumMod val="75000"/>
                  </a:schemeClr>
                </a:solidFill>
              </a:rPr>
              <a:t>42</a:t>
            </a:r>
          </a:p>
        </p:txBody>
      </p:sp>
    </p:spTree>
    <p:extLst>
      <p:ext uri="{BB962C8B-B14F-4D97-AF65-F5344CB8AC3E}">
        <p14:creationId xmlns:p14="http://schemas.microsoft.com/office/powerpoint/2010/main" val="1383393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A3D52A-4B71-B4AB-0BCB-E4230EC8B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分数加减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302B64F-3909-F103-FEDE-2A7B490F3A26}"/>
              </a:ext>
            </a:extLst>
          </p:cNvPr>
          <p:cNvSpPr txBox="1"/>
          <p:nvPr/>
        </p:nvSpPr>
        <p:spPr>
          <a:xfrm>
            <a:off x="1165247" y="1340769"/>
            <a:ext cx="2484276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分母相同，分子相加减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22A02A-BC42-9F7F-0954-18A995C2E87C}"/>
                  </a:ext>
                </a:extLst>
              </p:cNvPr>
              <p:cNvSpPr txBox="1"/>
              <p:nvPr/>
            </p:nvSpPr>
            <p:spPr>
              <a:xfrm>
                <a:off x="1080843" y="1946314"/>
                <a:ext cx="1866603" cy="668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B22A02A-BC42-9F7F-0954-18A995C2E8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43" y="1946314"/>
                <a:ext cx="1866603" cy="66851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B9E597-F172-F0E7-7DB6-9FC55C99294E}"/>
                  </a:ext>
                </a:extLst>
              </p:cNvPr>
              <p:cNvSpPr txBox="1"/>
              <p:nvPr/>
            </p:nvSpPr>
            <p:spPr>
              <a:xfrm>
                <a:off x="1080842" y="2851048"/>
                <a:ext cx="1866603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CB9E597-F172-F0E7-7DB6-9FC55C9929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842" y="2851048"/>
                <a:ext cx="1866603" cy="6705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本框 10">
            <a:extLst>
              <a:ext uri="{FF2B5EF4-FFF2-40B4-BE49-F238E27FC236}">
                <a16:creationId xmlns:a16="http://schemas.microsoft.com/office/drawing/2014/main" id="{85946780-FF6A-8043-EAF2-D6BAD204D50B}"/>
              </a:ext>
            </a:extLst>
          </p:cNvPr>
          <p:cNvSpPr txBox="1"/>
          <p:nvPr/>
        </p:nvSpPr>
        <p:spPr>
          <a:xfrm>
            <a:off x="4716016" y="1340768"/>
            <a:ext cx="2754306" cy="369332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ln w="0"/>
                <a:solidFill>
                  <a:schemeClr val="accent2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分母不同，先通分后加减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735EE3-CE67-3C6F-4598-D927205E06BA}"/>
                  </a:ext>
                </a:extLst>
              </p:cNvPr>
              <p:cNvSpPr txBox="1"/>
              <p:nvPr/>
            </p:nvSpPr>
            <p:spPr>
              <a:xfrm>
                <a:off x="4297595" y="1942148"/>
                <a:ext cx="1866603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5F735EE3-CE67-3C6F-4598-D927205E06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595" y="1942148"/>
                <a:ext cx="1866603" cy="6705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183FAC-BDF5-EA7F-904A-1C0C02334D7D}"/>
                  </a:ext>
                </a:extLst>
              </p:cNvPr>
              <p:cNvSpPr txBox="1"/>
              <p:nvPr/>
            </p:nvSpPr>
            <p:spPr>
              <a:xfrm>
                <a:off x="4297595" y="2844701"/>
                <a:ext cx="1866603" cy="6768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9</m:t>
                          </m:r>
                        </m:den>
                      </m:f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altLang="zh-CN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8183FAC-BDF5-EA7F-904A-1C0C02334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7595" y="2844701"/>
                <a:ext cx="1866603" cy="6768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FDEC0D2-A7BB-66F4-3FD8-D7B905AA8976}"/>
                  </a:ext>
                </a:extLst>
              </p:cNvPr>
              <p:cNvSpPr txBox="1"/>
              <p:nvPr/>
            </p:nvSpPr>
            <p:spPr>
              <a:xfrm>
                <a:off x="2420828" y="1945226"/>
                <a:ext cx="914400" cy="6674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0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0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r>
                        <a:rPr lang="en-US" altLang="zh-CN" sz="20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CFDEC0D2-A7BB-66F4-3FD8-D7B905AA8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28" y="1945226"/>
                <a:ext cx="914400" cy="6674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A9E7729-02CC-29B4-6CED-2E269C7F3865}"/>
                  </a:ext>
                </a:extLst>
              </p:cNvPr>
              <p:cNvSpPr txBox="1"/>
              <p:nvPr/>
            </p:nvSpPr>
            <p:spPr>
              <a:xfrm>
                <a:off x="2226457" y="2851048"/>
                <a:ext cx="914400" cy="6705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𝟏𝟏</m:t>
                          </m:r>
                        </m:num>
                        <m:den>
                          <m:r>
                            <a:rPr kumimoji="0" lang="en-US" altLang="zh-C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8A9E7729-02CC-29B4-6CED-2E269C7F3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6457" y="2851048"/>
                <a:ext cx="914400" cy="6705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1DE1A17-6747-9DB5-0BD6-8A8854B62BC7}"/>
                  </a:ext>
                </a:extLst>
              </p:cNvPr>
              <p:cNvSpPr txBox="1"/>
              <p:nvPr/>
            </p:nvSpPr>
            <p:spPr>
              <a:xfrm>
                <a:off x="5592041" y="1935480"/>
                <a:ext cx="1866603" cy="677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1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1DE1A17-6747-9DB5-0BD6-8A8854B62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041" y="1935480"/>
                <a:ext cx="1866603" cy="6771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29A2E4F-57F2-F9AC-C43F-0BC0F723AEAC}"/>
                  </a:ext>
                </a:extLst>
              </p:cNvPr>
              <p:cNvSpPr txBox="1"/>
              <p:nvPr/>
            </p:nvSpPr>
            <p:spPr>
              <a:xfrm>
                <a:off x="5573761" y="2844701"/>
                <a:ext cx="1866603" cy="6971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kumimoji="0" lang="en-US" altLang="zh-CN" sz="2000" b="1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kumimoji="0" lang="en-US" altLang="zh-CN" sz="2000" b="1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chemeClr val="accent3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𝟐𝟏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  <m:r>
                        <a:rPr lang="en-US" altLang="zh-CN" sz="2000" b="1" i="1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1" i="1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𝟐𝟔</m:t>
                          </m:r>
                        </m:num>
                        <m:den>
                          <m:r>
                            <a:rPr lang="en-US" altLang="zh-CN" sz="2000" b="1" i="1" smtClean="0">
                              <a:solidFill>
                                <a:schemeClr val="accent3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𝟗</m:t>
                          </m:r>
                        </m:den>
                      </m:f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029A2E4F-57F2-F9AC-C43F-0BC0F723A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61" y="2844701"/>
                <a:ext cx="1866603" cy="69711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图片 18">
            <a:extLst>
              <a:ext uri="{FF2B5EF4-FFF2-40B4-BE49-F238E27FC236}">
                <a16:creationId xmlns:a16="http://schemas.microsoft.com/office/drawing/2014/main" id="{0D3F5EA5-F6C4-6021-B74A-579E3DE5E8DC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72652"/>
          <a:stretch/>
        </p:blipFill>
        <p:spPr>
          <a:xfrm>
            <a:off x="1237255" y="3717033"/>
            <a:ext cx="4968552" cy="792088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EB02AE2B-A444-F8AC-C4EB-B71306A3B9E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26522"/>
          <a:stretch/>
        </p:blipFill>
        <p:spPr>
          <a:xfrm>
            <a:off x="1237255" y="4509121"/>
            <a:ext cx="4968552" cy="2128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859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F24077-0490-6EE7-3695-F0198827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分数加减简便运算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8AC1E8-63AE-D8D2-4178-28BA55CBB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31F0C0-86A4-60FC-83C0-CEEE3A06D8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809"/>
          <a:stretch/>
        </p:blipFill>
        <p:spPr>
          <a:xfrm>
            <a:off x="1115616" y="1340768"/>
            <a:ext cx="6622322" cy="79208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1DE6AF7-C392-266B-FD93-FD507071426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057" t="26191"/>
          <a:stretch/>
        </p:blipFill>
        <p:spPr>
          <a:xfrm>
            <a:off x="3635896" y="2132856"/>
            <a:ext cx="4102042" cy="223224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9C3B05A-909C-3DEA-CFA0-08B8A96185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191" r="60649"/>
          <a:stretch/>
        </p:blipFill>
        <p:spPr>
          <a:xfrm>
            <a:off x="1115616" y="2132856"/>
            <a:ext cx="2605915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5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DFCE9F3E-3D49-E121-A31E-733C244D6366}"/>
              </a:ext>
            </a:extLst>
          </p:cNvPr>
          <p:cNvSpPr/>
          <p:nvPr/>
        </p:nvSpPr>
        <p:spPr>
          <a:xfrm>
            <a:off x="2125647" y="3113106"/>
            <a:ext cx="5686713" cy="3556253"/>
          </a:xfrm>
          <a:prstGeom prst="rect">
            <a:avLst/>
          </a:prstGeom>
          <a:solidFill>
            <a:srgbClr val="E6F2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099B94-A222-A7F4-9927-1B287D358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1196752"/>
            <a:ext cx="4464496" cy="17662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12AF8D9-0540-36F7-86DB-75E828679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1461" y="3237356"/>
            <a:ext cx="2067482" cy="148169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8D0FADE5-559F-159C-9B0F-940C190B70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2252" y="3178511"/>
            <a:ext cx="2094488" cy="159622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8040C9B-818E-9A3F-B1EB-1F56AC101A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2947" y="4898160"/>
            <a:ext cx="2412874" cy="177119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C147D81-7ACB-EEE8-4BAC-58654D5615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27107" y="4843918"/>
            <a:ext cx="2808312" cy="1771200"/>
          </a:xfrm>
          <a:prstGeom prst="rect">
            <a:avLst/>
          </a:prstGeom>
        </p:spPr>
      </p:pic>
      <p:sp>
        <p:nvSpPr>
          <p:cNvPr id="23" name="标题 5">
            <a:extLst>
              <a:ext uri="{FF2B5EF4-FFF2-40B4-BE49-F238E27FC236}">
                <a16:creationId xmlns:a16="http://schemas.microsoft.com/office/drawing/2014/main" id="{9EBA1552-8FE1-3257-B3F5-BF164B42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404664"/>
            <a:ext cx="3109971" cy="664108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运算定律运用</a:t>
            </a:r>
          </a:p>
        </p:txBody>
      </p:sp>
    </p:spTree>
    <p:extLst>
      <p:ext uri="{BB962C8B-B14F-4D97-AF65-F5344CB8AC3E}">
        <p14:creationId xmlns:p14="http://schemas.microsoft.com/office/powerpoint/2010/main" val="3929438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DFCE9F3E-3D49-E121-A31E-733C244D6366}"/>
              </a:ext>
            </a:extLst>
          </p:cNvPr>
          <p:cNvSpPr/>
          <p:nvPr/>
        </p:nvSpPr>
        <p:spPr>
          <a:xfrm>
            <a:off x="2125647" y="3113106"/>
            <a:ext cx="5686713" cy="3556253"/>
          </a:xfrm>
          <a:prstGeom prst="rect">
            <a:avLst/>
          </a:prstGeom>
          <a:solidFill>
            <a:srgbClr val="E6F2EE"/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C40B53FC-351A-ADAC-EC3C-D88528E0AD31}"/>
              </a:ext>
            </a:extLst>
          </p:cNvPr>
          <p:cNvSpPr txBox="1">
            <a:spLocks/>
          </p:cNvSpPr>
          <p:nvPr/>
        </p:nvSpPr>
        <p:spPr bwMode="black">
          <a:xfrm>
            <a:off x="611560" y="404664"/>
            <a:ext cx="3109971" cy="664108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 fontScale="90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6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/>
              <a:t>易错题</a:t>
            </a:r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356D4EA8-89E8-431C-491E-EFD21F0AD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运算定律运用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FF0FED66-4B50-0F55-DB36-CFB46B3D69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051720" y="1370414"/>
                <a:ext cx="6093827" cy="14410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400" b="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×4.78×4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b="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1.11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÷1.25</m:t>
                    </m:r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0.65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×201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内容占位符 2">
                <a:extLst>
                  <a:ext uri="{FF2B5EF4-FFF2-40B4-BE49-F238E27FC236}">
                    <a16:creationId xmlns:a16="http://schemas.microsoft.com/office/drawing/2014/main" id="{FF0FED66-4B50-0F55-DB36-CFB46B3D69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51720" y="1370414"/>
                <a:ext cx="6093827" cy="1441050"/>
              </a:xfrm>
              <a:blipFill>
                <a:blip r:embed="rId2"/>
                <a:stretch>
                  <a:fillRect l="-1401" t="-5932" b="-2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DF886EE0-978C-956F-C7A8-A5C8865DE29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351" y="3284984"/>
                <a:ext cx="2664296" cy="14410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0.25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×4.78×4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=0.25×4×4.78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=1×4.78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=4.78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内容占位符 2">
                <a:extLst>
                  <a:ext uri="{FF2B5EF4-FFF2-40B4-BE49-F238E27FC236}">
                    <a16:creationId xmlns:a16="http://schemas.microsoft.com/office/drawing/2014/main" id="{DF886EE0-978C-956F-C7A8-A5C8865DE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351" y="3284984"/>
                <a:ext cx="2664296" cy="1441050"/>
              </a:xfrm>
              <a:prstGeom prst="rect">
                <a:avLst/>
              </a:prstGeom>
              <a:blipFill>
                <a:blip r:embed="rId3"/>
                <a:stretch>
                  <a:fillRect l="-2288" t="-5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01B8CBD0-BC9D-4B61-0F6E-CA65B73B60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000" y="3234314"/>
                <a:ext cx="3387921" cy="159175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19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19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zh-CN" altLang="en-US" sz="1900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</a:rPr>
                      <m:t>1.11</m:t>
                    </m:r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÷1.25</m:t>
                    </m:r>
                  </m:oMath>
                </a14:m>
                <a:endParaRPr lang="en-US" altLang="zh-CN" sz="19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900" b="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=(1.11×8)÷(1.25×8)</m:t>
                    </m:r>
                  </m:oMath>
                </a14:m>
                <a:endParaRPr lang="en-US" altLang="zh-CN" sz="19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9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=8.88÷10</m:t>
                    </m:r>
                  </m:oMath>
                </a14:m>
                <a:endParaRPr lang="en-US" altLang="zh-CN" sz="19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19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19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=0.888</m:t>
                    </m:r>
                  </m:oMath>
                </a14:m>
                <a:endParaRPr lang="en-US" altLang="zh-CN" sz="19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内容占位符 2">
                <a:extLst>
                  <a:ext uri="{FF2B5EF4-FFF2-40B4-BE49-F238E27FC236}">
                    <a16:creationId xmlns:a16="http://schemas.microsoft.com/office/drawing/2014/main" id="{01B8CBD0-BC9D-4B61-0F6E-CA65B73B6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234314"/>
                <a:ext cx="3387921" cy="1591753"/>
              </a:xfrm>
              <a:prstGeom prst="rect">
                <a:avLst/>
              </a:prstGeom>
              <a:blipFill>
                <a:blip r:embed="rId4"/>
                <a:stretch>
                  <a:fillRect l="-1619" t="-1916" b="-1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EBF10026-A0FA-4DE3-1C34-D8D65F6AE7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1351" y="4854219"/>
                <a:ext cx="3145088" cy="18005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7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9144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3144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4859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65735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8288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accent2"/>
                  </a:buClr>
                  <a:buFont typeface="Arial" panose="020B0604020202020204" pitchFamily="34" charset="0"/>
                  <a:buChar char="•"/>
                  <a:defRPr sz="1600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2400" dirty="0"/>
                  <a:t>（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zh-CN" altLang="en-US" sz="2400" i="1">
                        <a:latin typeface="Cambria Math" panose="02040503050406030204" pitchFamily="18" charset="0"/>
                      </a:rPr>
                      <m:t>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0.65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201</m:t>
                    </m:r>
                  </m:oMath>
                </a14:m>
                <a:endParaRPr lang="en-US" altLang="zh-CN" sz="24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=0.65×(200+1)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=0.65×200+0.65×1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=130+0.65</m:t>
                    </m:r>
                  </m:oMath>
                </a14:m>
                <a:endParaRPr lang="en-US" altLang="zh-CN" sz="24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CN" sz="2400" b="0" dirty="0">
                    <a:ea typeface="Cambria Math" panose="02040503050406030204" pitchFamily="18" charset="0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=130.65</m:t>
                    </m:r>
                  </m:oMath>
                </a14:m>
                <a:endParaRPr lang="en-US" altLang="zh-CN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0" name="内容占位符 2">
                <a:extLst>
                  <a:ext uri="{FF2B5EF4-FFF2-40B4-BE49-F238E27FC236}">
                    <a16:creationId xmlns:a16="http://schemas.microsoft.com/office/drawing/2014/main" id="{EBF10026-A0FA-4DE3-1C34-D8D65F6AE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351" y="4854219"/>
                <a:ext cx="3145088" cy="1800576"/>
              </a:xfrm>
              <a:prstGeom prst="rect">
                <a:avLst/>
              </a:prstGeom>
              <a:blipFill>
                <a:blip r:embed="rId5"/>
                <a:stretch>
                  <a:fillRect l="-1938" t="-47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7382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包裹">
  <a:themeElements>
    <a:clrScheme name="包裹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包裹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包裹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包裹</Template>
  <TotalTime>839</TotalTime>
  <Words>376</Words>
  <Application>Microsoft Office PowerPoint</Application>
  <PresentationFormat>全屏显示(4:3)</PresentationFormat>
  <Paragraphs>110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黑体</vt:lpstr>
      <vt:lpstr>Arial</vt:lpstr>
      <vt:lpstr>Cambria Math</vt:lpstr>
      <vt:lpstr>Gill Sans MT</vt:lpstr>
      <vt:lpstr>包裹</vt:lpstr>
      <vt:lpstr>计算复习</vt:lpstr>
      <vt:lpstr>练一练</vt:lpstr>
      <vt:lpstr>算式的组成要素</vt:lpstr>
      <vt:lpstr>小数乘除法</vt:lpstr>
      <vt:lpstr>短除法</vt:lpstr>
      <vt:lpstr>分数加减</vt:lpstr>
      <vt:lpstr>分数加减简便运算</vt:lpstr>
      <vt:lpstr>运算定律运用</vt:lpstr>
      <vt:lpstr>运算定律运用</vt:lpstr>
      <vt:lpstr>解方程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除法、分数复习题</dc:title>
  <dc:creator>Lenovo</dc:creator>
  <cp:lastModifiedBy>林 藉</cp:lastModifiedBy>
  <cp:revision>28</cp:revision>
  <dcterms:created xsi:type="dcterms:W3CDTF">2022-05-18T09:52:31Z</dcterms:created>
  <dcterms:modified xsi:type="dcterms:W3CDTF">2022-07-05T17:01:54Z</dcterms:modified>
</cp:coreProperties>
</file>