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2.xml" ContentType="application/vnd.openxmlformats-officedocument.presentationml.tags+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3"/>
  </p:notesMasterIdLst>
  <p:sldIdLst>
    <p:sldId id="2345" r:id="rId3"/>
    <p:sldId id="2374" r:id="rId4"/>
    <p:sldId id="2347" r:id="rId5"/>
    <p:sldId id="2378" r:id="rId6"/>
    <p:sldId id="2375" r:id="rId7"/>
    <p:sldId id="2376" r:id="rId8"/>
    <p:sldId id="2379" r:id="rId9"/>
    <p:sldId id="2377" r:id="rId10"/>
    <p:sldId id="2380" r:id="rId11"/>
    <p:sldId id="2382" r:id="rId12"/>
    <p:sldId id="2381" r:id="rId13"/>
    <p:sldId id="2383" r:id="rId14"/>
    <p:sldId id="2384" r:id="rId15"/>
    <p:sldId id="2389" r:id="rId16"/>
    <p:sldId id="2385" r:id="rId17"/>
    <p:sldId id="2390" r:id="rId18"/>
    <p:sldId id="2386" r:id="rId19"/>
    <p:sldId id="2388" r:id="rId20"/>
    <p:sldId id="2387" r:id="rId21"/>
    <p:sldId id="2368"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F1FF"/>
    <a:srgbClr val="3F424F"/>
    <a:srgbClr val="9B754F"/>
    <a:srgbClr val="FCDC95"/>
    <a:srgbClr val="BC9B7B"/>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11" autoAdjust="0"/>
    <p:restoredTop sz="94660"/>
  </p:normalViewPr>
  <p:slideViewPr>
    <p:cSldViewPr snapToGrid="0" showGuides="1">
      <p:cViewPr>
        <p:scale>
          <a:sx n="75" d="100"/>
          <a:sy n="75" d="100"/>
        </p:scale>
        <p:origin x="636" y="297"/>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R" panose="00020600040101010101" pitchFamily="18" charset="-122"/>
                <a:ea typeface="阿里巴巴普惠体 R" panose="00020600040101010101" pitchFamily="18"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R" panose="00020600040101010101" pitchFamily="18" charset="-122"/>
                <a:ea typeface="阿里巴巴普惠体 R" panose="00020600040101010101" pitchFamily="18" charset="-122"/>
              </a:defRPr>
            </a:lvl1pPr>
          </a:lstStyle>
          <a:p>
            <a:fld id="{160DAEDB-F8EB-4B37-B651-17F046B807DC}" type="datetimeFigureOut">
              <a:rPr lang="zh-CN" altLang="en-US" smtClean="0"/>
              <a:pPr/>
              <a:t>2023/6/8</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R" panose="00020600040101010101" pitchFamily="18" charset="-122"/>
                <a:ea typeface="阿里巴巴普惠体 R" panose="00020600040101010101" pitchFamily="18"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R" panose="00020600040101010101" pitchFamily="18" charset="-122"/>
                <a:ea typeface="阿里巴巴普惠体 R" panose="00020600040101010101" pitchFamily="18" charset="-122"/>
              </a:defRPr>
            </a:lvl1pPr>
          </a:lstStyle>
          <a:p>
            <a:fld id="{86751F25-9338-4986-A1F2-54D37A03FFF1}" type="slidenum">
              <a:rPr lang="zh-CN" altLang="en-US" smtClean="0"/>
              <a:pPr/>
              <a:t>‹#›</a:t>
            </a:fld>
            <a:endParaRPr lang="zh-CN" altLang="en-US" dirty="0"/>
          </a:p>
        </p:txBody>
      </p:sp>
    </p:spTree>
    <p:extLst>
      <p:ext uri="{BB962C8B-B14F-4D97-AF65-F5344CB8AC3E}">
        <p14:creationId xmlns:p14="http://schemas.microsoft.com/office/powerpoint/2010/main" val="2203117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1pPr>
    <a:lvl2pPr marL="4572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2pPr>
    <a:lvl3pPr marL="9144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3pPr>
    <a:lvl4pPr marL="13716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4pPr>
    <a:lvl5pPr marL="1828800" algn="l" defTabSz="914400" rtl="0" eaLnBrk="1" latinLnBrk="0" hangingPunct="1">
      <a:defRPr sz="1200" kern="1200">
        <a:solidFill>
          <a:schemeClr val="tx1"/>
        </a:solidFill>
        <a:latin typeface="阿里巴巴普惠体 R" panose="00020600040101010101" pitchFamily="18" charset="-122"/>
        <a:ea typeface="阿里巴巴普惠体 R" panose="00020600040101010101" pitchFamily="18"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t>1</a:t>
            </a:fld>
            <a:endParaRPr lang="zh-CN" altLang="en-US"/>
          </a:p>
        </p:txBody>
      </p:sp>
    </p:spTree>
    <p:extLst>
      <p:ext uri="{BB962C8B-B14F-4D97-AF65-F5344CB8AC3E}">
        <p14:creationId xmlns:p14="http://schemas.microsoft.com/office/powerpoint/2010/main" val="1112490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10</a:t>
            </a:fld>
            <a:endParaRPr lang="zh-CN" altLang="en-US"/>
          </a:p>
        </p:txBody>
      </p:sp>
    </p:spTree>
    <p:extLst>
      <p:ext uri="{BB962C8B-B14F-4D97-AF65-F5344CB8AC3E}">
        <p14:creationId xmlns:p14="http://schemas.microsoft.com/office/powerpoint/2010/main" val="1316583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11</a:t>
            </a:fld>
            <a:endParaRPr lang="zh-CN" altLang="en-US"/>
          </a:p>
        </p:txBody>
      </p:sp>
    </p:spTree>
    <p:extLst>
      <p:ext uri="{BB962C8B-B14F-4D97-AF65-F5344CB8AC3E}">
        <p14:creationId xmlns:p14="http://schemas.microsoft.com/office/powerpoint/2010/main" val="34581146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12</a:t>
            </a:fld>
            <a:endParaRPr lang="zh-CN" altLang="en-US"/>
          </a:p>
        </p:txBody>
      </p:sp>
    </p:spTree>
    <p:extLst>
      <p:ext uri="{BB962C8B-B14F-4D97-AF65-F5344CB8AC3E}">
        <p14:creationId xmlns:p14="http://schemas.microsoft.com/office/powerpoint/2010/main" val="1172916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13</a:t>
            </a:fld>
            <a:endParaRPr lang="zh-CN" altLang="en-US"/>
          </a:p>
        </p:txBody>
      </p:sp>
    </p:spTree>
    <p:extLst>
      <p:ext uri="{BB962C8B-B14F-4D97-AF65-F5344CB8AC3E}">
        <p14:creationId xmlns:p14="http://schemas.microsoft.com/office/powerpoint/2010/main" val="1051577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14</a:t>
            </a:fld>
            <a:endParaRPr lang="zh-CN" altLang="en-US"/>
          </a:p>
        </p:txBody>
      </p:sp>
    </p:spTree>
    <p:extLst>
      <p:ext uri="{BB962C8B-B14F-4D97-AF65-F5344CB8AC3E}">
        <p14:creationId xmlns:p14="http://schemas.microsoft.com/office/powerpoint/2010/main" val="747599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15</a:t>
            </a:fld>
            <a:endParaRPr lang="zh-CN" altLang="en-US"/>
          </a:p>
        </p:txBody>
      </p:sp>
    </p:spTree>
    <p:extLst>
      <p:ext uri="{BB962C8B-B14F-4D97-AF65-F5344CB8AC3E}">
        <p14:creationId xmlns:p14="http://schemas.microsoft.com/office/powerpoint/2010/main" val="10320940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16</a:t>
            </a:fld>
            <a:endParaRPr lang="zh-CN" altLang="en-US"/>
          </a:p>
        </p:txBody>
      </p:sp>
    </p:spTree>
    <p:extLst>
      <p:ext uri="{BB962C8B-B14F-4D97-AF65-F5344CB8AC3E}">
        <p14:creationId xmlns:p14="http://schemas.microsoft.com/office/powerpoint/2010/main" val="2648311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17</a:t>
            </a:fld>
            <a:endParaRPr lang="zh-CN" altLang="en-US"/>
          </a:p>
        </p:txBody>
      </p:sp>
    </p:spTree>
    <p:extLst>
      <p:ext uri="{BB962C8B-B14F-4D97-AF65-F5344CB8AC3E}">
        <p14:creationId xmlns:p14="http://schemas.microsoft.com/office/powerpoint/2010/main" val="17050244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18</a:t>
            </a:fld>
            <a:endParaRPr lang="zh-CN" altLang="en-US"/>
          </a:p>
        </p:txBody>
      </p:sp>
    </p:spTree>
    <p:extLst>
      <p:ext uri="{BB962C8B-B14F-4D97-AF65-F5344CB8AC3E}">
        <p14:creationId xmlns:p14="http://schemas.microsoft.com/office/powerpoint/2010/main" val="7563228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19</a:t>
            </a:fld>
            <a:endParaRPr lang="zh-CN" altLang="en-US"/>
          </a:p>
        </p:txBody>
      </p:sp>
    </p:spTree>
    <p:extLst>
      <p:ext uri="{BB962C8B-B14F-4D97-AF65-F5344CB8AC3E}">
        <p14:creationId xmlns:p14="http://schemas.microsoft.com/office/powerpoint/2010/main" val="3527941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2</a:t>
            </a:fld>
            <a:endParaRPr lang="zh-CN" altLang="en-US"/>
          </a:p>
        </p:txBody>
      </p:sp>
    </p:spTree>
    <p:extLst>
      <p:ext uri="{BB962C8B-B14F-4D97-AF65-F5344CB8AC3E}">
        <p14:creationId xmlns:p14="http://schemas.microsoft.com/office/powerpoint/2010/main" val="15449915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58998766-6A9C-4F2F-8D78-A8B7F422C2B3}" type="slidenum">
              <a:rPr lang="zh-CN" altLang="en-US" smtClean="0">
                <a:solidFill>
                  <a:prstClr val="black"/>
                </a:solidFill>
                <a:latin typeface="Calibri"/>
                <a:ea typeface="宋体"/>
              </a:rPr>
              <a:pPr/>
              <a:t>20</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1112490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3</a:t>
            </a:fld>
            <a:endParaRPr lang="zh-CN" altLang="en-US"/>
          </a:p>
        </p:txBody>
      </p:sp>
    </p:spTree>
    <p:extLst>
      <p:ext uri="{BB962C8B-B14F-4D97-AF65-F5344CB8AC3E}">
        <p14:creationId xmlns:p14="http://schemas.microsoft.com/office/powerpoint/2010/main" val="1728554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4</a:t>
            </a:fld>
            <a:endParaRPr lang="zh-CN" altLang="en-US"/>
          </a:p>
        </p:txBody>
      </p:sp>
    </p:spTree>
    <p:extLst>
      <p:ext uri="{BB962C8B-B14F-4D97-AF65-F5344CB8AC3E}">
        <p14:creationId xmlns:p14="http://schemas.microsoft.com/office/powerpoint/2010/main" val="2970792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5</a:t>
            </a:fld>
            <a:endParaRPr lang="zh-CN" altLang="en-US"/>
          </a:p>
        </p:txBody>
      </p:sp>
    </p:spTree>
    <p:extLst>
      <p:ext uri="{BB962C8B-B14F-4D97-AF65-F5344CB8AC3E}">
        <p14:creationId xmlns:p14="http://schemas.microsoft.com/office/powerpoint/2010/main" val="2453770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6</a:t>
            </a:fld>
            <a:endParaRPr lang="zh-CN" altLang="en-US"/>
          </a:p>
        </p:txBody>
      </p:sp>
    </p:spTree>
    <p:extLst>
      <p:ext uri="{BB962C8B-B14F-4D97-AF65-F5344CB8AC3E}">
        <p14:creationId xmlns:p14="http://schemas.microsoft.com/office/powerpoint/2010/main" val="1220910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7</a:t>
            </a:fld>
            <a:endParaRPr lang="zh-CN" altLang="en-US"/>
          </a:p>
        </p:txBody>
      </p:sp>
    </p:spTree>
    <p:extLst>
      <p:ext uri="{BB962C8B-B14F-4D97-AF65-F5344CB8AC3E}">
        <p14:creationId xmlns:p14="http://schemas.microsoft.com/office/powerpoint/2010/main" val="1101660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8</a:t>
            </a:fld>
            <a:endParaRPr lang="zh-CN" altLang="en-US"/>
          </a:p>
        </p:txBody>
      </p:sp>
    </p:spTree>
    <p:extLst>
      <p:ext uri="{BB962C8B-B14F-4D97-AF65-F5344CB8AC3E}">
        <p14:creationId xmlns:p14="http://schemas.microsoft.com/office/powerpoint/2010/main" val="3103902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927DC7C-EA85-41EA-BE8E-3BC04B9579CE}" type="slidenum">
              <a:rPr lang="zh-CN" altLang="en-US" smtClean="0"/>
              <a:pPr/>
              <a:t>9</a:t>
            </a:fld>
            <a:endParaRPr lang="zh-CN" altLang="en-US"/>
          </a:p>
        </p:txBody>
      </p:sp>
    </p:spTree>
    <p:extLst>
      <p:ext uri="{BB962C8B-B14F-4D97-AF65-F5344CB8AC3E}">
        <p14:creationId xmlns:p14="http://schemas.microsoft.com/office/powerpoint/2010/main" val="3600684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4" name="TextBox 3"/>
          <p:cNvSpPr txBox="1"/>
          <p:nvPr userDrawn="1"/>
        </p:nvSpPr>
        <p:spPr>
          <a:xfrm>
            <a:off x="2123604" y="6858000"/>
            <a:ext cx="1224136" cy="11843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tabLst/>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http://www.1ppt.com/xiazai/</a:t>
            </a:r>
          </a:p>
        </p:txBody>
      </p:sp>
    </p:spTree>
    <p:extLst>
      <p:ext uri="{BB962C8B-B14F-4D97-AF65-F5344CB8AC3E}">
        <p14:creationId xmlns:p14="http://schemas.microsoft.com/office/powerpoint/2010/main" val="1189841903"/>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414015296"/>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2023/6/8</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842044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3"/>
            <a:ext cx="2844800" cy="365125"/>
          </a:xfrm>
          <a:prstGeom prst="rect">
            <a:avLst/>
          </a:prstGeom>
        </p:spPr>
        <p:txBody>
          <a:bodyPr/>
          <a:lstStyle/>
          <a:p>
            <a:fld id="{2E3AAC11-D570-4EA9-AFC0-30FB72BA45EB}" type="datetimeFigureOut">
              <a:rPr lang="zh-CN" altLang="en-US" smtClean="0">
                <a:solidFill>
                  <a:prstClr val="black"/>
                </a:solidFill>
              </a:rPr>
              <a:pPr/>
              <a:t>2023/6/8</a:t>
            </a:fld>
            <a:endParaRPr lang="zh-CN" altLang="en-US">
              <a:solidFill>
                <a:prstClr val="black"/>
              </a:solidFill>
            </a:endParaRPr>
          </a:p>
        </p:txBody>
      </p:sp>
      <p:sp>
        <p:nvSpPr>
          <p:cNvPr id="5" name="页脚占位符 4"/>
          <p:cNvSpPr>
            <a:spLocks noGrp="1"/>
          </p:cNvSpPr>
          <p:nvPr>
            <p:ph type="ftr" sz="quarter" idx="11"/>
          </p:nvPr>
        </p:nvSpPr>
        <p:spPr>
          <a:xfrm>
            <a:off x="4165600" y="6356353"/>
            <a:ext cx="3860800" cy="365125"/>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8737600" y="6356353"/>
            <a:ext cx="2844800" cy="365125"/>
          </a:xfrm>
          <a:prstGeom prst="rect">
            <a:avLst/>
          </a:prstGeom>
        </p:spPr>
        <p:txBody>
          <a:bodyPr/>
          <a:lstStyle/>
          <a:p>
            <a:fld id="{55ECCFAA-F4FB-487C-9F1E-C8836D0C3DC9}"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027058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83647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平行四边形 2"/>
          <p:cNvSpPr/>
          <p:nvPr userDrawn="1"/>
        </p:nvSpPr>
        <p:spPr>
          <a:xfrm>
            <a:off x="-1290682" y="294519"/>
            <a:ext cx="2584540" cy="2365194"/>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4" name="平行四边形 3"/>
          <p:cNvSpPr/>
          <p:nvPr userDrawn="1"/>
        </p:nvSpPr>
        <p:spPr>
          <a:xfrm>
            <a:off x="511671" y="-888078"/>
            <a:ext cx="2584540" cy="2365194"/>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平行四边形 4"/>
          <p:cNvSpPr/>
          <p:nvPr userDrawn="1"/>
        </p:nvSpPr>
        <p:spPr>
          <a:xfrm>
            <a:off x="9095790" y="5427303"/>
            <a:ext cx="2584540" cy="2365194"/>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平行四边形 5"/>
          <p:cNvSpPr/>
          <p:nvPr userDrawn="1"/>
        </p:nvSpPr>
        <p:spPr>
          <a:xfrm>
            <a:off x="10898143" y="4244706"/>
            <a:ext cx="2584540" cy="2365194"/>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extLst>
      <p:ext uri="{BB962C8B-B14F-4D97-AF65-F5344CB8AC3E}">
        <p14:creationId xmlns:p14="http://schemas.microsoft.com/office/powerpoint/2010/main" val="1630449430"/>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平行四边形 2"/>
          <p:cNvSpPr/>
          <p:nvPr userDrawn="1"/>
        </p:nvSpPr>
        <p:spPr>
          <a:xfrm>
            <a:off x="-1764002" y="-20138"/>
            <a:ext cx="6772289" cy="930128"/>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4" name="平行四边形 3"/>
          <p:cNvSpPr/>
          <p:nvPr userDrawn="1"/>
        </p:nvSpPr>
        <p:spPr>
          <a:xfrm>
            <a:off x="-1788384" y="-155534"/>
            <a:ext cx="6772289" cy="930128"/>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5" name="平行四边形 4"/>
          <p:cNvSpPr/>
          <p:nvPr userDrawn="1"/>
        </p:nvSpPr>
        <p:spPr>
          <a:xfrm>
            <a:off x="7834860" y="6399026"/>
            <a:ext cx="6772289" cy="930128"/>
          </a:xfrm>
          <a:prstGeom prst="parallelogram">
            <a:avLst>
              <a:gd name="adj" fmla="val 100148"/>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6" name="平行四边形 5"/>
          <p:cNvSpPr/>
          <p:nvPr userDrawn="1"/>
        </p:nvSpPr>
        <p:spPr>
          <a:xfrm>
            <a:off x="8084593" y="6396864"/>
            <a:ext cx="6772289" cy="930128"/>
          </a:xfrm>
          <a:prstGeom prst="parallelogram">
            <a:avLst>
              <a:gd name="adj" fmla="val 100148"/>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Tree>
    <p:extLst>
      <p:ext uri="{BB962C8B-B14F-4D97-AF65-F5344CB8AC3E}">
        <p14:creationId xmlns:p14="http://schemas.microsoft.com/office/powerpoint/2010/main" val="1281672591"/>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9EA17E80-96A6-4509-A64B-F86AA87E1762}" type="datetimeFigureOut">
              <a:rPr lang="zh-CN" altLang="en-US" smtClean="0"/>
              <a:t>2023/6/8</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00C9BE40-34EB-4680-AB44-538561DC2FE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84195838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91695609"/>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598052264"/>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764438300"/>
      </p:ext>
    </p:extLst>
  </p:cSld>
  <p:clrMapOvr>
    <a:masterClrMapping/>
  </p:clrMapOvr>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12194037"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1" r:id="rId5"/>
    <p:sldLayoutId id="2147483652"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advClick="0" advTm="3000">
        <p14:pan dir="u"/>
      </p:transition>
    </mc:Choice>
    <mc:Fallback xmlns="">
      <p:transition spd="slow" advClick="0"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5449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p:cNvSpPr/>
          <p:nvPr/>
        </p:nvSpPr>
        <p:spPr>
          <a:xfrm rot="5400000">
            <a:off x="1588" y="-1"/>
            <a:ext cx="3715658" cy="371565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1" name="直角三角形 70"/>
          <p:cNvSpPr/>
          <p:nvPr/>
        </p:nvSpPr>
        <p:spPr>
          <a:xfrm rot="16200000">
            <a:off x="8689233" y="3356819"/>
            <a:ext cx="3501180" cy="350118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 name="直角三角形 1"/>
          <p:cNvSpPr/>
          <p:nvPr/>
        </p:nvSpPr>
        <p:spPr>
          <a:xfrm rot="5400000">
            <a:off x="1588" y="0"/>
            <a:ext cx="3257921" cy="325792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0" name="直角三角形 69"/>
          <p:cNvSpPr/>
          <p:nvPr/>
        </p:nvSpPr>
        <p:spPr>
          <a:xfrm rot="16200000">
            <a:off x="9120547" y="3788134"/>
            <a:ext cx="3069865" cy="306986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3" name="平行四边形 2"/>
          <p:cNvSpPr/>
          <p:nvPr/>
        </p:nvSpPr>
        <p:spPr>
          <a:xfrm>
            <a:off x="1781419" y="2"/>
            <a:ext cx="3088716" cy="1805556"/>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3" name="平行四边形 72"/>
          <p:cNvSpPr/>
          <p:nvPr/>
        </p:nvSpPr>
        <p:spPr>
          <a:xfrm>
            <a:off x="-2438922" y="1167126"/>
            <a:ext cx="3234853" cy="2990774"/>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4" name="平行四边形 73"/>
          <p:cNvSpPr/>
          <p:nvPr/>
        </p:nvSpPr>
        <p:spPr>
          <a:xfrm>
            <a:off x="11681703" y="2998581"/>
            <a:ext cx="3048130" cy="2818139"/>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75" name="平行四边形 74"/>
          <p:cNvSpPr/>
          <p:nvPr/>
        </p:nvSpPr>
        <p:spPr>
          <a:xfrm>
            <a:off x="7497122" y="5167086"/>
            <a:ext cx="2910426" cy="1701334"/>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16" name="六边形 15"/>
          <p:cNvSpPr/>
          <p:nvPr/>
        </p:nvSpPr>
        <p:spPr>
          <a:xfrm flipH="1">
            <a:off x="2726883" y="4850580"/>
            <a:ext cx="2015699" cy="431936"/>
          </a:xfrm>
          <a:prstGeom prst="hexagon">
            <a:avLst/>
          </a:prstGeom>
          <a:solidFill>
            <a:schemeClr val="bg1"/>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dirty="0">
              <a:solidFill>
                <a:schemeClr val="tx1"/>
              </a:solidFill>
              <a:cs typeface="+mn-ea"/>
              <a:sym typeface="+mn-lt"/>
            </a:endParaRPr>
          </a:p>
        </p:txBody>
      </p:sp>
      <p:sp>
        <p:nvSpPr>
          <p:cNvPr id="17" name="Rectangle 4"/>
          <p:cNvSpPr txBox="1">
            <a:spLocks noChangeArrowheads="1"/>
          </p:cNvSpPr>
          <p:nvPr/>
        </p:nvSpPr>
        <p:spPr bwMode="auto">
          <a:xfrm>
            <a:off x="2582905" y="4825384"/>
            <a:ext cx="2159677" cy="482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600" b="0" dirty="0">
                <a:solidFill>
                  <a:schemeClr val="tx1"/>
                </a:solidFill>
                <a:latin typeface="思源黑体 CN" panose="020B0500000000000000" pitchFamily="34" charset="-122"/>
                <a:ea typeface="思源黑体 CN" panose="020B0500000000000000" pitchFamily="34" charset="-122"/>
                <a:cs typeface="+mn-ea"/>
                <a:sym typeface="+mn-lt"/>
              </a:rPr>
              <a:t>汇报人：管嘉瑞</a:t>
            </a:r>
            <a:endParaRPr lang="zh-CN" altLang="zh-CN" sz="1600" b="0" dirty="0">
              <a:solidFill>
                <a:schemeClr val="tx1"/>
              </a:solidFill>
              <a:latin typeface="思源黑体 CN" panose="020B0500000000000000" pitchFamily="34" charset="-122"/>
              <a:ea typeface="思源黑体 CN" panose="020B0500000000000000" pitchFamily="34" charset="-122"/>
              <a:cs typeface="+mn-ea"/>
              <a:sym typeface="+mn-lt"/>
            </a:endParaRPr>
          </a:p>
        </p:txBody>
      </p:sp>
      <p:sp>
        <p:nvSpPr>
          <p:cNvPr id="18" name="六边形 17"/>
          <p:cNvSpPr/>
          <p:nvPr/>
        </p:nvSpPr>
        <p:spPr>
          <a:xfrm flipH="1">
            <a:off x="6329832" y="4850580"/>
            <a:ext cx="2015699" cy="431936"/>
          </a:xfrm>
          <a:prstGeom prst="hexagon">
            <a:avLst/>
          </a:prstGeom>
          <a:solidFill>
            <a:schemeClr val="bg1"/>
          </a:solidFill>
          <a:ln w="19050">
            <a:gradFill>
              <a:gsLst>
                <a:gs pos="0">
                  <a:schemeClr val="bg1"/>
                </a:gs>
                <a:gs pos="100000">
                  <a:srgbClr val="CBCBCB"/>
                </a:gs>
              </a:gsLst>
              <a:lin ang="5400000" scaled="0"/>
            </a:gradFill>
          </a:ln>
          <a:effectLst>
            <a:outerShdw blurRad="1905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49">
              <a:solidFill>
                <a:schemeClr val="tx1"/>
              </a:solidFill>
              <a:cs typeface="+mn-ea"/>
              <a:sym typeface="+mn-lt"/>
            </a:endParaRPr>
          </a:p>
        </p:txBody>
      </p:sp>
      <p:sp>
        <p:nvSpPr>
          <p:cNvPr id="19" name="Rectangle 4"/>
          <p:cNvSpPr txBox="1">
            <a:spLocks noChangeArrowheads="1"/>
          </p:cNvSpPr>
          <p:nvPr/>
        </p:nvSpPr>
        <p:spPr bwMode="auto">
          <a:xfrm>
            <a:off x="6232125" y="4792860"/>
            <a:ext cx="2159677" cy="482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anose="02010609030101010101"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r>
              <a:rPr lang="zh-CN" altLang="en-US" sz="1600" b="0" dirty="0">
                <a:solidFill>
                  <a:schemeClr val="tx1"/>
                </a:solidFill>
                <a:latin typeface="+mn-lt"/>
                <a:ea typeface="+mn-ea"/>
                <a:cs typeface="+mn-ea"/>
                <a:sym typeface="+mn-lt"/>
              </a:rPr>
              <a:t>日期：</a:t>
            </a:r>
            <a:r>
              <a:rPr lang="en-US" altLang="zh-CN" sz="1600" b="0" dirty="0">
                <a:solidFill>
                  <a:schemeClr val="tx1"/>
                </a:solidFill>
                <a:latin typeface="+mn-lt"/>
                <a:ea typeface="+mn-ea"/>
                <a:cs typeface="+mn-ea"/>
                <a:sym typeface="+mn-lt"/>
              </a:rPr>
              <a:t>2023.06.09</a:t>
            </a:r>
            <a:endParaRPr lang="zh-CN" altLang="zh-CN" sz="1600" b="0" dirty="0">
              <a:solidFill>
                <a:schemeClr val="tx1"/>
              </a:solidFill>
              <a:latin typeface="+mn-lt"/>
              <a:ea typeface="+mn-ea"/>
              <a:cs typeface="+mn-ea"/>
              <a:sym typeface="+mn-lt"/>
            </a:endParaRPr>
          </a:p>
        </p:txBody>
      </p:sp>
      <p:sp>
        <p:nvSpPr>
          <p:cNvPr id="20" name="文本框 19"/>
          <p:cNvSpPr txBox="1"/>
          <p:nvPr/>
        </p:nvSpPr>
        <p:spPr>
          <a:xfrm>
            <a:off x="1885598" y="2945181"/>
            <a:ext cx="7689816" cy="981744"/>
          </a:xfrm>
          <a:prstGeom prst="rect">
            <a:avLst/>
          </a:prstGeom>
          <a:noFill/>
        </p:spPr>
        <p:txBody>
          <a:bodyPr wrap="square" rtlCol="0">
            <a:spAutoFit/>
            <a:scene3d>
              <a:camera prst="orthographicFront"/>
              <a:lightRig rig="threePt" dir="t"/>
            </a:scene3d>
            <a:sp3d contourW="12700"/>
          </a:bodyPr>
          <a:lstStyle/>
          <a:p>
            <a:pPr algn="ctr">
              <a:lnSpc>
                <a:spcPct val="114000"/>
              </a:lnSpc>
              <a:defRPr/>
            </a:pPr>
            <a:r>
              <a:rPr kumimoji="0" lang="zh-CN" altLang="en-US" sz="5400" i="0" u="none" strike="noStrike" kern="1200" cap="none" spc="0" normalizeH="0" baseline="0"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cs typeface="+mn-ea"/>
                <a:sym typeface="+mn-lt"/>
              </a:rPr>
              <a:t>微博数据存储系统设计</a:t>
            </a:r>
            <a:endParaRPr kumimoji="0" lang="en-US" altLang="zh-CN" sz="5400" i="0" u="none" strike="noStrike" kern="1200" cap="none" spc="0" normalizeH="0" baseline="0" noProof="0" dirty="0">
              <a:ln>
                <a:noFill/>
              </a:ln>
              <a:solidFill>
                <a:schemeClr val="tx1">
                  <a:lumMod val="75000"/>
                  <a:lumOff val="25000"/>
                </a:schemeClr>
              </a:solidFill>
              <a:effectLst/>
              <a:uLnTx/>
              <a:uFillTx/>
              <a:latin typeface="思源黑体 CN Medium" panose="020B0600000000000000" pitchFamily="34" charset="-122"/>
              <a:ea typeface="思源黑体 CN Medium" panose="020B0600000000000000" pitchFamily="34" charset="-122"/>
              <a:cs typeface="+mn-ea"/>
              <a:sym typeface="+mn-lt"/>
            </a:endParaRPr>
          </a:p>
        </p:txBody>
      </p:sp>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07592" y="-54929"/>
            <a:ext cx="6816936" cy="2492061"/>
          </a:xfrm>
          <a:prstGeom prst="rect">
            <a:avLst/>
          </a:prstGeom>
        </p:spPr>
      </p:pic>
    </p:spTree>
    <p:custDataLst>
      <p:tags r:id="rId1"/>
    </p:custDataLst>
    <p:extLst>
      <p:ext uri="{BB962C8B-B14F-4D97-AF65-F5344CB8AC3E}">
        <p14:creationId xmlns:p14="http://schemas.microsoft.com/office/powerpoint/2010/main" val="1552048571"/>
      </p:ext>
    </p:ext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500"/>
                                        <p:tgtEl>
                                          <p:spTgt spid="1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ipe(left)">
                                      <p:cBhvr>
                                        <p:cTn id="1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8" grpId="0" animBg="1"/>
      <p:bldP spid="1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632479" y="586741"/>
            <a:ext cx="1928733" cy="523220"/>
          </a:xfrm>
          <a:prstGeom prst="rect">
            <a:avLst/>
          </a:prstGeom>
          <a:noFill/>
        </p:spPr>
        <p:txBody>
          <a:bodyPr wrap="none" rtlCol="0">
            <a:spAutoFit/>
            <a:scene3d>
              <a:camera prst="orthographicFront"/>
              <a:lightRig rig="threePt" dir="t"/>
            </a:scene3d>
            <a:sp3d contourW="12700"/>
          </a:bodyPr>
          <a:lstStyle/>
          <a:p>
            <a:pPr defTabSz="914309">
              <a:defRPr/>
            </a:pPr>
            <a:r>
              <a:rPr lang="zh-CN" altLang="en-US" sz="2800" b="1" spc="600" dirty="0">
                <a:latin typeface="思源黑体 CN" panose="020B0500000000000000" pitchFamily="34" charset="-122"/>
                <a:ea typeface="思源黑体 CN" panose="020B0500000000000000" pitchFamily="34" charset="-122"/>
                <a:cs typeface="+mn-ea"/>
                <a:sym typeface="+mn-lt"/>
              </a:rPr>
              <a:t>网络拓扑</a:t>
            </a:r>
          </a:p>
        </p:txBody>
      </p:sp>
      <p:sp>
        <p:nvSpPr>
          <p:cNvPr id="40" name="6"/>
          <p:cNvSpPr/>
          <p:nvPr/>
        </p:nvSpPr>
        <p:spPr bwMode="auto">
          <a:xfrm rot="5400000" flipH="1" flipV="1">
            <a:off x="2032237"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1" name="6"/>
          <p:cNvSpPr/>
          <p:nvPr/>
        </p:nvSpPr>
        <p:spPr bwMode="auto">
          <a:xfrm rot="5400000" flipH="1" flipV="1">
            <a:off x="2303470"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2" name="6"/>
          <p:cNvSpPr/>
          <p:nvPr/>
        </p:nvSpPr>
        <p:spPr bwMode="auto">
          <a:xfrm rot="5400000" flipH="1" flipV="1">
            <a:off x="2574703"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3" name="6"/>
          <p:cNvSpPr/>
          <p:nvPr/>
        </p:nvSpPr>
        <p:spPr bwMode="auto">
          <a:xfrm rot="5400000" flipH="1" flipV="1">
            <a:off x="2845936" y="1122206"/>
            <a:ext cx="151031" cy="12928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247" y="646779"/>
            <a:ext cx="2153246" cy="787160"/>
          </a:xfrm>
          <a:prstGeom prst="rect">
            <a:avLst/>
          </a:prstGeom>
        </p:spPr>
      </p:pic>
      <p:pic>
        <p:nvPicPr>
          <p:cNvPr id="2050" name="Picture 2" descr="image-20230604163653810">
            <a:extLst>
              <a:ext uri="{FF2B5EF4-FFF2-40B4-BE49-F238E27FC236}">
                <a16:creationId xmlns:a16="http://schemas.microsoft.com/office/drawing/2014/main" id="{B6FB83AA-F844-F5E2-C1A1-C6B15B6BBB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375" y="2255609"/>
            <a:ext cx="5200650" cy="293075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F64015EA-019B-D65A-84B7-4DBB162A36C1}"/>
              </a:ext>
            </a:extLst>
          </p:cNvPr>
          <p:cNvSpPr txBox="1"/>
          <p:nvPr/>
        </p:nvSpPr>
        <p:spPr>
          <a:xfrm>
            <a:off x="1442957" y="1702940"/>
            <a:ext cx="3414717" cy="4198522"/>
          </a:xfrm>
          <a:prstGeom prst="rect">
            <a:avLst/>
          </a:prstGeom>
          <a:noFill/>
        </p:spPr>
        <p:txBody>
          <a:bodyPr wrap="none" rtlCol="0">
            <a:spAutoFit/>
          </a:bodyPr>
          <a:lstStyle/>
          <a:p>
            <a:pPr>
              <a:lnSpc>
                <a:spcPct val="150000"/>
              </a:lnSpc>
            </a:pPr>
            <a:r>
              <a:rPr kumimoji="1" lang="en-US" altLang="zh-CN" dirty="0">
                <a:latin typeface="思源黑体 CN" panose="020B0500000000000000" pitchFamily="34" charset="-122"/>
                <a:ea typeface="思源黑体 CN" panose="020B0500000000000000" pitchFamily="34" charset="-122"/>
              </a:rPr>
              <a:t>Clos</a:t>
            </a:r>
            <a:r>
              <a:rPr kumimoji="1" lang="zh-CN" altLang="en-US" dirty="0">
                <a:latin typeface="思源黑体 CN" panose="020B0500000000000000" pitchFamily="34" charset="-122"/>
                <a:ea typeface="思源黑体 CN" panose="020B0500000000000000" pitchFamily="34" charset="-122"/>
              </a:rPr>
              <a:t>网络拓扑</a:t>
            </a:r>
            <a:endParaRPr kumimoji="1" lang="en-US" altLang="zh-CN" dirty="0">
              <a:latin typeface="思源黑体 CN" panose="020B0500000000000000" pitchFamily="34" charset="-122"/>
              <a:ea typeface="思源黑体 CN" panose="020B0500000000000000" pitchFamily="34" charset="-122"/>
            </a:endParaRPr>
          </a:p>
          <a:p>
            <a:pPr marL="285750" indent="-285750">
              <a:lnSpc>
                <a:spcPct val="150000"/>
              </a:lnSpc>
              <a:buFont typeface="Wingdings" pitchFamily="2" charset="2"/>
              <a:buChar char="l"/>
            </a:pPr>
            <a:r>
              <a:rPr kumimoji="1" lang="zh-CN" altLang="en-US" dirty="0">
                <a:latin typeface="思源黑体 CN" panose="020B0500000000000000" pitchFamily="34" charset="-122"/>
                <a:ea typeface="思源黑体 CN" panose="020B0500000000000000" pitchFamily="34" charset="-122"/>
              </a:rPr>
              <a:t>易于管理维护</a:t>
            </a:r>
            <a:endParaRPr kumimoji="1" lang="en-US" altLang="zh-CN" dirty="0">
              <a:latin typeface="思源黑体 CN" panose="020B0500000000000000" pitchFamily="34" charset="-122"/>
              <a:ea typeface="思源黑体 CN" panose="020B0500000000000000" pitchFamily="34" charset="-122"/>
            </a:endParaRPr>
          </a:p>
          <a:p>
            <a:pPr>
              <a:lnSpc>
                <a:spcPct val="150000"/>
              </a:lnSpc>
            </a:pPr>
            <a:r>
              <a:rPr kumimoji="1" lang="en-US" altLang="zh-CN" dirty="0">
                <a:latin typeface="思源黑体 CN" panose="020B0500000000000000" pitchFamily="34" charset="-122"/>
                <a:ea typeface="思源黑体 CN" panose="020B0500000000000000" pitchFamily="34" charset="-122"/>
              </a:rPr>
              <a:t>        </a:t>
            </a:r>
            <a:r>
              <a:rPr kumimoji="1" lang="zh-CN" altLang="en-US" dirty="0">
                <a:latin typeface="思源黑体 CN" panose="020B0500000000000000" pitchFamily="34" charset="-122"/>
                <a:ea typeface="思源黑体 CN" panose="020B0500000000000000" pitchFamily="34" charset="-122"/>
              </a:rPr>
              <a:t>模块化结构，单一节点故障</a:t>
            </a:r>
            <a:endParaRPr kumimoji="1" lang="en-US" altLang="zh-CN" dirty="0">
              <a:latin typeface="思源黑体 CN" panose="020B0500000000000000" pitchFamily="34" charset="-122"/>
              <a:ea typeface="思源黑体 CN" panose="020B0500000000000000" pitchFamily="34" charset="-122"/>
            </a:endParaRPr>
          </a:p>
          <a:p>
            <a:pPr>
              <a:lnSpc>
                <a:spcPct val="150000"/>
              </a:lnSpc>
            </a:pPr>
            <a:r>
              <a:rPr kumimoji="1" lang="en-US" altLang="zh-CN" dirty="0">
                <a:latin typeface="思源黑体 CN" panose="020B0500000000000000" pitchFamily="34" charset="-122"/>
                <a:ea typeface="思源黑体 CN" panose="020B0500000000000000" pitchFamily="34" charset="-122"/>
              </a:rPr>
              <a:t>        </a:t>
            </a:r>
            <a:r>
              <a:rPr kumimoji="1" lang="zh-CN" altLang="en-US" dirty="0">
                <a:latin typeface="思源黑体 CN" panose="020B0500000000000000" pitchFamily="34" charset="-122"/>
                <a:ea typeface="思源黑体 CN" panose="020B0500000000000000" pitchFamily="34" charset="-122"/>
              </a:rPr>
              <a:t>不影响整个系统</a:t>
            </a:r>
            <a:endParaRPr kumimoji="1" lang="en-US" altLang="zh-CN" dirty="0">
              <a:latin typeface="思源黑体 CN" panose="020B0500000000000000" pitchFamily="34" charset="-122"/>
              <a:ea typeface="思源黑体 CN" panose="020B0500000000000000" pitchFamily="34" charset="-122"/>
            </a:endParaRPr>
          </a:p>
          <a:p>
            <a:pPr marL="285750" indent="-285750">
              <a:lnSpc>
                <a:spcPct val="150000"/>
              </a:lnSpc>
              <a:buFont typeface="Wingdings" pitchFamily="2" charset="2"/>
              <a:buChar char="l"/>
            </a:pPr>
            <a:r>
              <a:rPr kumimoji="1" lang="zh-CN" altLang="en-US" dirty="0">
                <a:latin typeface="思源黑体 CN" panose="020B0500000000000000" pitchFamily="34" charset="-122"/>
                <a:ea typeface="思源黑体 CN" panose="020B0500000000000000" pitchFamily="34" charset="-122"/>
              </a:rPr>
              <a:t>无阻塞交换</a:t>
            </a:r>
            <a:endParaRPr kumimoji="1" lang="en-US" altLang="zh-CN" dirty="0">
              <a:latin typeface="思源黑体 CN" panose="020B0500000000000000" pitchFamily="34" charset="-122"/>
              <a:ea typeface="思源黑体 CN" panose="020B0500000000000000" pitchFamily="34" charset="-122"/>
            </a:endParaRPr>
          </a:p>
          <a:p>
            <a:pPr>
              <a:lnSpc>
                <a:spcPct val="150000"/>
              </a:lnSpc>
            </a:pPr>
            <a:r>
              <a:rPr kumimoji="1" lang="en-US" altLang="zh-CN" dirty="0">
                <a:latin typeface="思源黑体 CN" panose="020B0500000000000000" pitchFamily="34" charset="-122"/>
                <a:ea typeface="思源黑体 CN" panose="020B0500000000000000" pitchFamily="34" charset="-122"/>
              </a:rPr>
              <a:t>         Clos</a:t>
            </a:r>
            <a:r>
              <a:rPr kumimoji="1" lang="zh-CN" altLang="en-US" dirty="0">
                <a:latin typeface="思源黑体 CN" panose="020B0500000000000000" pitchFamily="34" charset="-122"/>
                <a:ea typeface="思源黑体 CN" panose="020B0500000000000000" pitchFamily="34" charset="-122"/>
              </a:rPr>
              <a:t>各个级别全链接，保证</a:t>
            </a:r>
            <a:endParaRPr kumimoji="1" lang="en-US" altLang="zh-CN" dirty="0">
              <a:latin typeface="思源黑体 CN" panose="020B0500000000000000" pitchFamily="34" charset="-122"/>
              <a:ea typeface="思源黑体 CN" panose="020B0500000000000000" pitchFamily="34" charset="-122"/>
            </a:endParaRPr>
          </a:p>
          <a:p>
            <a:pPr>
              <a:lnSpc>
                <a:spcPct val="150000"/>
              </a:lnSpc>
            </a:pPr>
            <a:r>
              <a:rPr kumimoji="1" lang="en-US" altLang="zh-CN" dirty="0">
                <a:latin typeface="思源黑体 CN" panose="020B0500000000000000" pitchFamily="34" charset="-122"/>
                <a:ea typeface="思源黑体 CN" panose="020B0500000000000000" pitchFamily="34" charset="-122"/>
              </a:rPr>
              <a:t>         </a:t>
            </a:r>
            <a:r>
              <a:rPr kumimoji="1" lang="zh-CN" altLang="en-US" dirty="0">
                <a:latin typeface="思源黑体 CN" panose="020B0500000000000000" pitchFamily="34" charset="-122"/>
                <a:ea typeface="思源黑体 CN" panose="020B0500000000000000" pitchFamily="34" charset="-122"/>
              </a:rPr>
              <a:t>在高负载下稳定传输</a:t>
            </a:r>
            <a:endParaRPr kumimoji="1" lang="en-US" altLang="zh-CN" dirty="0">
              <a:latin typeface="思源黑体 CN" panose="020B0500000000000000" pitchFamily="34" charset="-122"/>
              <a:ea typeface="思源黑体 CN" panose="020B0500000000000000" pitchFamily="34" charset="-122"/>
            </a:endParaRPr>
          </a:p>
          <a:p>
            <a:pPr marL="285750" indent="-285750">
              <a:lnSpc>
                <a:spcPct val="150000"/>
              </a:lnSpc>
              <a:buFont typeface="Wingdings" pitchFamily="2" charset="2"/>
              <a:buChar char="l"/>
            </a:pPr>
            <a:r>
              <a:rPr kumimoji="1" lang="zh-CN" altLang="en-US" dirty="0">
                <a:latin typeface="思源黑体 CN" panose="020B0500000000000000" pitchFamily="34" charset="-122"/>
                <a:ea typeface="思源黑体 CN" panose="020B0500000000000000" pitchFamily="34" charset="-122"/>
              </a:rPr>
              <a:t>高带宽、低时延</a:t>
            </a:r>
            <a:endParaRPr kumimoji="1" lang="en-US" altLang="zh-CN" dirty="0">
              <a:latin typeface="思源黑体 CN" panose="020B0500000000000000" pitchFamily="34" charset="-122"/>
              <a:ea typeface="思源黑体 CN" panose="020B0500000000000000" pitchFamily="34" charset="-122"/>
            </a:endParaRPr>
          </a:p>
          <a:p>
            <a:pPr>
              <a:lnSpc>
                <a:spcPct val="150000"/>
              </a:lnSpc>
            </a:pPr>
            <a:r>
              <a:rPr kumimoji="1" lang="en-US" altLang="zh-CN" dirty="0">
                <a:latin typeface="思源黑体 CN" panose="020B0500000000000000" pitchFamily="34" charset="-122"/>
                <a:ea typeface="思源黑体 CN" panose="020B0500000000000000" pitchFamily="34" charset="-122"/>
              </a:rPr>
              <a:t>        </a:t>
            </a:r>
            <a:r>
              <a:rPr kumimoji="1" lang="zh-CN" altLang="en-US" dirty="0">
                <a:latin typeface="思源黑体 CN" panose="020B0500000000000000" pitchFamily="34" charset="-122"/>
                <a:ea typeface="思源黑体 CN" panose="020B0500000000000000" pitchFamily="34" charset="-122"/>
              </a:rPr>
              <a:t>各个节点与其他节点相连，</a:t>
            </a:r>
            <a:endParaRPr kumimoji="1" lang="en-US" altLang="zh-CN" dirty="0">
              <a:latin typeface="思源黑体 CN" panose="020B0500000000000000" pitchFamily="34" charset="-122"/>
              <a:ea typeface="思源黑体 CN" panose="020B0500000000000000" pitchFamily="34" charset="-122"/>
            </a:endParaRPr>
          </a:p>
          <a:p>
            <a:pPr>
              <a:lnSpc>
                <a:spcPct val="150000"/>
              </a:lnSpc>
            </a:pPr>
            <a:r>
              <a:rPr kumimoji="1" lang="en-US" altLang="zh-CN" dirty="0">
                <a:latin typeface="思源黑体 CN" panose="020B0500000000000000" pitchFamily="34" charset="-122"/>
                <a:ea typeface="思源黑体 CN" panose="020B0500000000000000" pitchFamily="34" charset="-122"/>
              </a:rPr>
              <a:t>        </a:t>
            </a:r>
            <a:r>
              <a:rPr kumimoji="1" lang="zh-CN" altLang="en-US" dirty="0">
                <a:latin typeface="思源黑体 CN" panose="020B0500000000000000" pitchFamily="34" charset="-122"/>
                <a:ea typeface="思源黑体 CN" panose="020B0500000000000000" pitchFamily="34" charset="-122"/>
              </a:rPr>
              <a:t>通过多层交叉实现</a:t>
            </a:r>
            <a:endParaRPr kumimoji="1" lang="en-US" altLang="zh-CN" dirty="0">
              <a:latin typeface="思源黑体 CN" panose="020B0500000000000000" pitchFamily="34" charset="-122"/>
              <a:ea typeface="思源黑体 CN" panose="020B0500000000000000" pitchFamily="34" charset="-122"/>
            </a:endParaRPr>
          </a:p>
        </p:txBody>
      </p:sp>
    </p:spTree>
    <p:extLst>
      <p:ext uri="{BB962C8B-B14F-4D97-AF65-F5344CB8AC3E}">
        <p14:creationId xmlns:p14="http://schemas.microsoft.com/office/powerpoint/2010/main" val="2965089222"/>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632479" y="586741"/>
            <a:ext cx="4108817" cy="523220"/>
          </a:xfrm>
          <a:prstGeom prst="rect">
            <a:avLst/>
          </a:prstGeom>
          <a:noFill/>
        </p:spPr>
        <p:txBody>
          <a:bodyPr wrap="none" rtlCol="0">
            <a:spAutoFit/>
            <a:scene3d>
              <a:camera prst="orthographicFront"/>
              <a:lightRig rig="threePt" dir="t"/>
            </a:scene3d>
            <a:sp3d contourW="12700"/>
          </a:bodyPr>
          <a:lstStyle/>
          <a:p>
            <a:pPr defTabSz="914309">
              <a:defRPr/>
            </a:pPr>
            <a:r>
              <a:rPr lang="zh-CN" altLang="en-US" sz="2800" b="1" spc="600" dirty="0">
                <a:latin typeface="思源黑体 CN" panose="020B0500000000000000" pitchFamily="34" charset="-122"/>
                <a:ea typeface="思源黑体 CN" panose="020B0500000000000000" pitchFamily="34" charset="-122"/>
                <a:cs typeface="+mn-ea"/>
                <a:sym typeface="+mn-lt"/>
              </a:rPr>
              <a:t>负载均衡和路由选择</a:t>
            </a:r>
          </a:p>
        </p:txBody>
      </p:sp>
      <p:sp>
        <p:nvSpPr>
          <p:cNvPr id="40" name="6"/>
          <p:cNvSpPr/>
          <p:nvPr/>
        </p:nvSpPr>
        <p:spPr bwMode="auto">
          <a:xfrm rot="5400000" flipH="1" flipV="1">
            <a:off x="2032237"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1" name="6"/>
          <p:cNvSpPr/>
          <p:nvPr/>
        </p:nvSpPr>
        <p:spPr bwMode="auto">
          <a:xfrm rot="5400000" flipH="1" flipV="1">
            <a:off x="2303470"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2" name="6"/>
          <p:cNvSpPr/>
          <p:nvPr/>
        </p:nvSpPr>
        <p:spPr bwMode="auto">
          <a:xfrm rot="5400000" flipH="1" flipV="1">
            <a:off x="2574703"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3" name="6"/>
          <p:cNvSpPr/>
          <p:nvPr/>
        </p:nvSpPr>
        <p:spPr bwMode="auto">
          <a:xfrm rot="5400000" flipH="1" flipV="1">
            <a:off x="2845936" y="1122206"/>
            <a:ext cx="151031" cy="12928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247" y="646779"/>
            <a:ext cx="2153246" cy="787160"/>
          </a:xfrm>
          <a:prstGeom prst="rect">
            <a:avLst/>
          </a:prstGeom>
        </p:spPr>
      </p:pic>
      <p:sp>
        <p:nvSpPr>
          <p:cNvPr id="2" name="文本框 1">
            <a:extLst>
              <a:ext uri="{FF2B5EF4-FFF2-40B4-BE49-F238E27FC236}">
                <a16:creationId xmlns:a16="http://schemas.microsoft.com/office/drawing/2014/main" id="{ECF3774D-6F89-535B-16A7-83E7A760D1C8}"/>
              </a:ext>
            </a:extLst>
          </p:cNvPr>
          <p:cNvSpPr txBox="1"/>
          <p:nvPr/>
        </p:nvSpPr>
        <p:spPr>
          <a:xfrm>
            <a:off x="1728788" y="1871663"/>
            <a:ext cx="7859844" cy="5444888"/>
          </a:xfrm>
          <a:prstGeom prst="rect">
            <a:avLst/>
          </a:prstGeom>
          <a:noFill/>
        </p:spPr>
        <p:txBody>
          <a:bodyPr wrap="none" rtlCol="0">
            <a:spAutoFit/>
          </a:bodyPr>
          <a:lstStyle/>
          <a:p>
            <a:pPr>
              <a:lnSpc>
                <a:spcPct val="150000"/>
              </a:lnSpc>
            </a:pPr>
            <a:r>
              <a:rPr kumimoji="1" lang="zh-CN" altLang="en-US" dirty="0">
                <a:latin typeface="思源黑体 CN" panose="020B0500000000000000" pitchFamily="34" charset="-122"/>
                <a:ea typeface="思源黑体 CN" panose="020B0500000000000000" pitchFamily="34" charset="-122"/>
              </a:rPr>
              <a:t>负载均衡</a:t>
            </a:r>
            <a:endParaRPr kumimoji="1" lang="en-US" altLang="zh-CN" dirty="0">
              <a:latin typeface="思源黑体 CN" panose="020B0500000000000000" pitchFamily="34" charset="-122"/>
              <a:ea typeface="思源黑体 CN" panose="020B0500000000000000" pitchFamily="34" charset="-122"/>
            </a:endParaRPr>
          </a:p>
          <a:p>
            <a:pPr>
              <a:lnSpc>
                <a:spcPct val="150000"/>
              </a:lnSpc>
            </a:pPr>
            <a:endParaRPr kumimoji="1" lang="en-US" altLang="zh-CN" dirty="0">
              <a:latin typeface="思源黑体 CN" panose="020B0500000000000000" pitchFamily="34" charset="-122"/>
              <a:ea typeface="思源黑体 CN" panose="020B0500000000000000" pitchFamily="34" charset="-122"/>
            </a:endParaRPr>
          </a:p>
          <a:p>
            <a:pPr marL="285750" indent="-285750">
              <a:lnSpc>
                <a:spcPct val="150000"/>
              </a:lnSpc>
              <a:buFont typeface="Wingdings" pitchFamily="2" charset="2"/>
              <a:buChar char="l"/>
            </a:pPr>
            <a:r>
              <a:rPr lang="zh-CN" altLang="en-US" b="0" i="0" dirty="0">
                <a:solidFill>
                  <a:srgbClr val="333333"/>
                </a:solidFill>
                <a:effectLst/>
                <a:latin typeface="思源黑体 CN" panose="020B0500000000000000" pitchFamily="34" charset="-122"/>
                <a:ea typeface="思源黑体 CN" panose="020B0500000000000000" pitchFamily="34" charset="-122"/>
              </a:rPr>
              <a:t>将数据划分为多个分片，并将每个分片存储在不同的存储节点上</a:t>
            </a:r>
            <a:endParaRPr lang="en-US" altLang="zh-CN" b="0" i="0" dirty="0">
              <a:solidFill>
                <a:srgbClr val="333333"/>
              </a:solidFill>
              <a:effectLst/>
              <a:latin typeface="思源黑体 CN" panose="020B0500000000000000" pitchFamily="34" charset="-122"/>
              <a:ea typeface="思源黑体 CN" panose="020B0500000000000000" pitchFamily="34" charset="-122"/>
            </a:endParaRPr>
          </a:p>
          <a:p>
            <a:pPr marL="285750" indent="-285750">
              <a:lnSpc>
                <a:spcPct val="150000"/>
              </a:lnSpc>
              <a:buFont typeface="Wingdings" pitchFamily="2" charset="2"/>
              <a:buChar char="l"/>
            </a:pPr>
            <a:r>
              <a:rPr lang="zh-CN" altLang="en-US" b="0" i="0" dirty="0">
                <a:solidFill>
                  <a:srgbClr val="333333"/>
                </a:solidFill>
                <a:effectLst/>
                <a:latin typeface="思源黑体 CN" panose="020B0500000000000000" pitchFamily="34" charset="-122"/>
                <a:ea typeface="思源黑体 CN" panose="020B0500000000000000" pitchFamily="34" charset="-122"/>
              </a:rPr>
              <a:t>通过采用哈希函数或范围分片的方式，将数据均匀地分布到不同的节点上</a:t>
            </a:r>
            <a:endParaRPr lang="en-US" altLang="zh-CN" b="0" i="0" dirty="0">
              <a:solidFill>
                <a:srgbClr val="333333"/>
              </a:solidFill>
              <a:effectLst/>
              <a:latin typeface="思源黑体 CN" panose="020B0500000000000000" pitchFamily="34" charset="-122"/>
              <a:ea typeface="思源黑体 CN" panose="020B0500000000000000" pitchFamily="34" charset="-122"/>
            </a:endParaRPr>
          </a:p>
          <a:p>
            <a:pPr>
              <a:lnSpc>
                <a:spcPct val="150000"/>
              </a:lnSpc>
            </a:pPr>
            <a:endParaRPr kumimoji="1" lang="en-US" altLang="zh-CN" dirty="0">
              <a:solidFill>
                <a:srgbClr val="333333"/>
              </a:solidFill>
              <a:latin typeface="思源黑体 CN" panose="020B0500000000000000" pitchFamily="34" charset="-122"/>
              <a:ea typeface="思源黑体 CN" panose="020B0500000000000000" pitchFamily="34" charset="-122"/>
            </a:endParaRPr>
          </a:p>
          <a:p>
            <a:pPr>
              <a:lnSpc>
                <a:spcPct val="150000"/>
              </a:lnSpc>
            </a:pPr>
            <a:r>
              <a:rPr kumimoji="1" lang="en-US" altLang="zh-CN" dirty="0">
                <a:solidFill>
                  <a:srgbClr val="333333"/>
                </a:solidFill>
                <a:latin typeface="思源黑体 CN" panose="020B0500000000000000" pitchFamily="34" charset="-122"/>
                <a:ea typeface="思源黑体 CN" panose="020B0500000000000000" pitchFamily="34" charset="-122"/>
              </a:rPr>
              <a:t>EBGP</a:t>
            </a:r>
            <a:r>
              <a:rPr kumimoji="1" lang="zh-CN" altLang="en-US" dirty="0">
                <a:solidFill>
                  <a:srgbClr val="333333"/>
                </a:solidFill>
                <a:latin typeface="思源黑体 CN" panose="020B0500000000000000" pitchFamily="34" charset="-122"/>
                <a:ea typeface="思源黑体 CN" panose="020B0500000000000000" pitchFamily="34" charset="-122"/>
              </a:rPr>
              <a:t>路由</a:t>
            </a:r>
            <a:endParaRPr kumimoji="1" lang="en-US" altLang="zh-CN" dirty="0">
              <a:solidFill>
                <a:srgbClr val="333333"/>
              </a:solidFill>
              <a:latin typeface="思源黑体 CN" panose="020B0500000000000000" pitchFamily="34" charset="-122"/>
              <a:ea typeface="思源黑体 CN" panose="020B0500000000000000" pitchFamily="34" charset="-122"/>
            </a:endParaRPr>
          </a:p>
          <a:p>
            <a:pPr marL="285750" indent="-285750">
              <a:lnSpc>
                <a:spcPct val="150000"/>
              </a:lnSpc>
              <a:buFont typeface="Wingdings" pitchFamily="2" charset="2"/>
              <a:buChar char="l"/>
            </a:pPr>
            <a:endParaRPr kumimoji="1" lang="en-US" altLang="zh-CN" dirty="0">
              <a:solidFill>
                <a:srgbClr val="333333"/>
              </a:solidFill>
              <a:latin typeface="思源黑体 CN" panose="020B0500000000000000" pitchFamily="34" charset="-122"/>
              <a:ea typeface="思源黑体 CN" panose="020B0500000000000000" pitchFamily="34" charset="-122"/>
            </a:endParaRPr>
          </a:p>
          <a:p>
            <a:pPr marL="285750" indent="-285750">
              <a:lnSpc>
                <a:spcPct val="150000"/>
              </a:lnSpc>
              <a:buFont typeface="Wingdings" pitchFamily="2" charset="2"/>
              <a:buChar char="l"/>
            </a:pPr>
            <a:r>
              <a:rPr kumimoji="1" lang="zh-CN" altLang="en-US" dirty="0">
                <a:solidFill>
                  <a:srgbClr val="333333"/>
                </a:solidFill>
                <a:latin typeface="思源黑体 CN" panose="020B0500000000000000" pitchFamily="34" charset="-122"/>
                <a:ea typeface="思源黑体 CN" panose="020B0500000000000000" pitchFamily="34" charset="-122"/>
              </a:rPr>
              <a:t>灵活可靠，</a:t>
            </a:r>
            <a:r>
              <a:rPr lang="zh-CN" altLang="en-US" b="0" i="0" dirty="0">
                <a:solidFill>
                  <a:srgbClr val="333333"/>
                </a:solidFill>
                <a:effectLst/>
                <a:latin typeface="思源黑体 CN" panose="020B0500000000000000" pitchFamily="34" charset="-122"/>
                <a:ea typeface="思源黑体 CN" panose="020B0500000000000000" pitchFamily="34" charset="-122"/>
              </a:rPr>
              <a:t>支持自治系统之间的路由信息交换</a:t>
            </a:r>
            <a:endParaRPr kumimoji="1" lang="en-US" altLang="zh-CN" dirty="0">
              <a:solidFill>
                <a:srgbClr val="333333"/>
              </a:solidFill>
              <a:latin typeface="思源黑体 CN" panose="020B0500000000000000" pitchFamily="34" charset="-122"/>
              <a:ea typeface="思源黑体 CN" panose="020B0500000000000000" pitchFamily="34" charset="-122"/>
            </a:endParaRPr>
          </a:p>
          <a:p>
            <a:pPr marL="285750" indent="-285750">
              <a:lnSpc>
                <a:spcPct val="150000"/>
              </a:lnSpc>
              <a:buFont typeface="Wingdings" pitchFamily="2" charset="2"/>
              <a:buChar char="l"/>
            </a:pPr>
            <a:r>
              <a:rPr kumimoji="1" lang="zh-CN" altLang="en-US" dirty="0">
                <a:solidFill>
                  <a:srgbClr val="333333"/>
                </a:solidFill>
                <a:latin typeface="思源黑体 CN" panose="020B0500000000000000" pitchFamily="34" charset="-122"/>
                <a:ea typeface="思源黑体 CN" panose="020B0500000000000000" pitchFamily="34" charset="-122"/>
              </a:rPr>
              <a:t>具有可拓展性，</a:t>
            </a:r>
            <a:r>
              <a:rPr lang="en-US" altLang="zh-CN" b="0" i="0" dirty="0">
                <a:solidFill>
                  <a:srgbClr val="333333"/>
                </a:solidFill>
                <a:effectLst/>
                <a:latin typeface="思源黑体 CN" panose="020B0500000000000000" pitchFamily="34" charset="-122"/>
                <a:ea typeface="思源黑体 CN" panose="020B0500000000000000" pitchFamily="34" charset="-122"/>
              </a:rPr>
              <a:t>EBGP</a:t>
            </a:r>
            <a:r>
              <a:rPr lang="zh-CN" altLang="en-US" b="0" i="0" dirty="0">
                <a:solidFill>
                  <a:srgbClr val="333333"/>
                </a:solidFill>
                <a:effectLst/>
                <a:latin typeface="思源黑体 CN" panose="020B0500000000000000" pitchFamily="34" charset="-122"/>
                <a:ea typeface="思源黑体 CN" panose="020B0500000000000000" pitchFamily="34" charset="-122"/>
              </a:rPr>
              <a:t>适用于大规模网络，能够处理大量的路由信息</a:t>
            </a:r>
            <a:endParaRPr kumimoji="1" lang="en-US" altLang="zh-CN" dirty="0">
              <a:solidFill>
                <a:srgbClr val="333333"/>
              </a:solidFill>
              <a:latin typeface="思源黑体 CN" panose="020B0500000000000000" pitchFamily="34" charset="-122"/>
              <a:ea typeface="思源黑体 CN" panose="020B0500000000000000" pitchFamily="34" charset="-122"/>
            </a:endParaRPr>
          </a:p>
          <a:p>
            <a:pPr marL="285750" indent="-285750">
              <a:lnSpc>
                <a:spcPct val="150000"/>
              </a:lnSpc>
              <a:buFont typeface="Wingdings" pitchFamily="2" charset="2"/>
              <a:buChar char="l"/>
            </a:pPr>
            <a:endParaRPr kumimoji="1" lang="en-US" altLang="zh-CN" dirty="0">
              <a:solidFill>
                <a:srgbClr val="333333"/>
              </a:solidFill>
              <a:latin typeface="思源黑体 CN" panose="020B0500000000000000" pitchFamily="34" charset="-122"/>
              <a:ea typeface="思源黑体 CN" panose="020B0500000000000000" pitchFamily="34" charset="-122"/>
            </a:endParaRPr>
          </a:p>
          <a:p>
            <a:pPr marL="285750" indent="-285750">
              <a:lnSpc>
                <a:spcPct val="150000"/>
              </a:lnSpc>
              <a:buFont typeface="Wingdings" pitchFamily="2" charset="2"/>
              <a:buChar char="l"/>
            </a:pPr>
            <a:endParaRPr kumimoji="1" lang="en-US" altLang="zh-CN" dirty="0">
              <a:solidFill>
                <a:srgbClr val="333333"/>
              </a:solidFill>
              <a:latin typeface="思源黑体 CN" panose="020B0500000000000000" pitchFamily="34" charset="-122"/>
              <a:ea typeface="思源黑体 CN" panose="020B0500000000000000" pitchFamily="34" charset="-122"/>
            </a:endParaRPr>
          </a:p>
          <a:p>
            <a:pPr>
              <a:lnSpc>
                <a:spcPct val="150000"/>
              </a:lnSpc>
            </a:pPr>
            <a:endParaRPr kumimoji="1" lang="en-US" altLang="zh-CN" dirty="0">
              <a:latin typeface="思源黑体 CN" panose="020B0500000000000000" pitchFamily="34" charset="-122"/>
              <a:ea typeface="思源黑体 CN" panose="020B0500000000000000" pitchFamily="34" charset="-122"/>
            </a:endParaRPr>
          </a:p>
          <a:p>
            <a:pPr>
              <a:lnSpc>
                <a:spcPct val="150000"/>
              </a:lnSpc>
            </a:pPr>
            <a:r>
              <a:rPr kumimoji="1" lang="en-US" altLang="zh-CN" dirty="0">
                <a:latin typeface="思源黑体 CN" panose="020B0500000000000000" pitchFamily="34" charset="-122"/>
                <a:ea typeface="思源黑体 CN" panose="020B0500000000000000" pitchFamily="34" charset="-122"/>
              </a:rPr>
              <a:t>	</a:t>
            </a:r>
            <a:endParaRPr kumimoji="1" lang="zh-CN" altLang="en-US" dirty="0">
              <a:latin typeface="思源黑体 CN" panose="020B0500000000000000" pitchFamily="34" charset="-122"/>
              <a:ea typeface="思源黑体 CN" panose="020B0500000000000000" pitchFamily="34" charset="-122"/>
            </a:endParaRPr>
          </a:p>
        </p:txBody>
      </p:sp>
    </p:spTree>
    <p:extLst>
      <p:ext uri="{BB962C8B-B14F-4D97-AF65-F5344CB8AC3E}">
        <p14:creationId xmlns:p14="http://schemas.microsoft.com/office/powerpoint/2010/main" val="2577145329"/>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632479" y="586741"/>
            <a:ext cx="1928733" cy="523220"/>
          </a:xfrm>
          <a:prstGeom prst="rect">
            <a:avLst/>
          </a:prstGeom>
          <a:noFill/>
        </p:spPr>
        <p:txBody>
          <a:bodyPr wrap="none" rtlCol="0">
            <a:spAutoFit/>
            <a:scene3d>
              <a:camera prst="orthographicFront"/>
              <a:lightRig rig="threePt" dir="t"/>
            </a:scene3d>
            <a:sp3d contourW="12700"/>
          </a:bodyPr>
          <a:lstStyle/>
          <a:p>
            <a:pPr defTabSz="914309">
              <a:defRPr/>
            </a:pPr>
            <a:r>
              <a:rPr lang="zh-CN" altLang="en-US" sz="2800" b="1" spc="600" dirty="0">
                <a:latin typeface="思源黑体 CN" panose="020B0500000000000000" pitchFamily="34" charset="-122"/>
                <a:ea typeface="思源黑体 CN" panose="020B0500000000000000" pitchFamily="34" charset="-122"/>
                <a:cs typeface="+mn-ea"/>
                <a:sym typeface="+mn-lt"/>
              </a:rPr>
              <a:t>数据存储</a:t>
            </a:r>
          </a:p>
        </p:txBody>
      </p:sp>
      <p:sp>
        <p:nvSpPr>
          <p:cNvPr id="40" name="6"/>
          <p:cNvSpPr/>
          <p:nvPr/>
        </p:nvSpPr>
        <p:spPr bwMode="auto">
          <a:xfrm rot="5400000" flipH="1" flipV="1">
            <a:off x="2032237"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1" name="6"/>
          <p:cNvSpPr/>
          <p:nvPr/>
        </p:nvSpPr>
        <p:spPr bwMode="auto">
          <a:xfrm rot="5400000" flipH="1" flipV="1">
            <a:off x="2303470"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2" name="6"/>
          <p:cNvSpPr/>
          <p:nvPr/>
        </p:nvSpPr>
        <p:spPr bwMode="auto">
          <a:xfrm rot="5400000" flipH="1" flipV="1">
            <a:off x="2574703"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3" name="6"/>
          <p:cNvSpPr/>
          <p:nvPr/>
        </p:nvSpPr>
        <p:spPr bwMode="auto">
          <a:xfrm rot="5400000" flipH="1" flipV="1">
            <a:off x="2845936" y="1122206"/>
            <a:ext cx="151031" cy="12928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247" y="646779"/>
            <a:ext cx="2153246" cy="787160"/>
          </a:xfrm>
          <a:prstGeom prst="rect">
            <a:avLst/>
          </a:prstGeom>
        </p:spPr>
      </p:pic>
      <p:sp>
        <p:nvSpPr>
          <p:cNvPr id="2" name="文本框 1">
            <a:extLst>
              <a:ext uri="{FF2B5EF4-FFF2-40B4-BE49-F238E27FC236}">
                <a16:creationId xmlns:a16="http://schemas.microsoft.com/office/drawing/2014/main" id="{59CA5DA3-624E-ACF7-A83A-F79AC7A3A710}"/>
              </a:ext>
            </a:extLst>
          </p:cNvPr>
          <p:cNvSpPr txBox="1"/>
          <p:nvPr/>
        </p:nvSpPr>
        <p:spPr>
          <a:xfrm>
            <a:off x="1632479" y="5465433"/>
            <a:ext cx="7938392" cy="873572"/>
          </a:xfrm>
          <a:prstGeom prst="rect">
            <a:avLst/>
          </a:prstGeom>
          <a:noFill/>
        </p:spPr>
        <p:txBody>
          <a:bodyPr wrap="none" rtlCol="0">
            <a:spAutoFit/>
          </a:bodyPr>
          <a:lstStyle/>
          <a:p>
            <a:pPr>
              <a:lnSpc>
                <a:spcPct val="150000"/>
              </a:lnSpc>
            </a:pPr>
            <a:r>
              <a:rPr lang="en-US" altLang="zh-CN" b="0" i="0" dirty="0">
                <a:solidFill>
                  <a:srgbClr val="333333"/>
                </a:solidFill>
                <a:effectLst/>
                <a:latin typeface="思源黑体 CN" panose="020B0500000000000000" pitchFamily="34" charset="-122"/>
                <a:ea typeface="思源黑体 CN" panose="020B0500000000000000" pitchFamily="34" charset="-122"/>
              </a:rPr>
              <a:t>MySQL</a:t>
            </a:r>
            <a:r>
              <a:rPr lang="zh-CN" altLang="en-US" b="0" i="0" dirty="0">
                <a:solidFill>
                  <a:srgbClr val="333333"/>
                </a:solidFill>
                <a:effectLst/>
                <a:latin typeface="思源黑体 CN" panose="020B0500000000000000" pitchFamily="34" charset="-122"/>
                <a:ea typeface="思源黑体 CN" panose="020B0500000000000000" pitchFamily="34" charset="-122"/>
              </a:rPr>
              <a:t> </a:t>
            </a:r>
            <a:r>
              <a:rPr lang="en-US" altLang="zh-CN" b="0" i="0" dirty="0">
                <a:solidFill>
                  <a:srgbClr val="333333"/>
                </a:solidFill>
                <a:effectLst/>
                <a:latin typeface="思源黑体 CN" panose="020B0500000000000000" pitchFamily="34" charset="-122"/>
                <a:ea typeface="思源黑体 CN" panose="020B0500000000000000" pitchFamily="34" charset="-122"/>
              </a:rPr>
              <a:t>➕</a:t>
            </a:r>
            <a:r>
              <a:rPr lang="zh-CN" altLang="en-US" b="0" i="0" dirty="0">
                <a:solidFill>
                  <a:srgbClr val="333333"/>
                </a:solidFill>
                <a:effectLst/>
                <a:latin typeface="思源黑体 CN" panose="020B0500000000000000" pitchFamily="34" charset="-122"/>
                <a:ea typeface="思源黑体 CN" panose="020B0500000000000000" pitchFamily="34" charset="-122"/>
              </a:rPr>
              <a:t> </a:t>
            </a:r>
            <a:r>
              <a:rPr lang="en-US" altLang="zh-CN" b="0" i="0" dirty="0">
                <a:solidFill>
                  <a:srgbClr val="333333"/>
                </a:solidFill>
                <a:effectLst/>
                <a:latin typeface="思源黑体 CN" panose="020B0500000000000000" pitchFamily="34" charset="-122"/>
                <a:ea typeface="思源黑体 CN" panose="020B0500000000000000" pitchFamily="34" charset="-122"/>
              </a:rPr>
              <a:t>Memcached</a:t>
            </a:r>
            <a:r>
              <a:rPr lang="zh-CN" altLang="en-US" b="0" i="0" dirty="0">
                <a:solidFill>
                  <a:srgbClr val="333333"/>
                </a:solidFill>
                <a:effectLst/>
                <a:latin typeface="思源黑体 CN" panose="020B0500000000000000" pitchFamily="34" charset="-122"/>
                <a:ea typeface="思源黑体 CN" panose="020B0500000000000000" pitchFamily="34" charset="-122"/>
              </a:rPr>
              <a:t>缓存</a:t>
            </a:r>
            <a:r>
              <a:rPr lang="en-US" altLang="zh-CN" dirty="0">
                <a:solidFill>
                  <a:srgbClr val="333333"/>
                </a:solidFill>
                <a:latin typeface="思源黑体 CN" panose="020B0500000000000000" pitchFamily="34" charset="-122"/>
                <a:ea typeface="思源黑体 CN" panose="020B0500000000000000" pitchFamily="34" charset="-122"/>
              </a:rPr>
              <a:t>+Redis</a:t>
            </a:r>
            <a:endParaRPr lang="en-US" altLang="zh-CN" b="0" i="0" dirty="0">
              <a:solidFill>
                <a:srgbClr val="333333"/>
              </a:solidFill>
              <a:effectLst/>
              <a:latin typeface="思源黑体 CN" panose="020B0500000000000000" pitchFamily="34" charset="-122"/>
              <a:ea typeface="思源黑体 CN" panose="020B0500000000000000" pitchFamily="34" charset="-122"/>
            </a:endParaRPr>
          </a:p>
          <a:p>
            <a:pPr>
              <a:lnSpc>
                <a:spcPct val="150000"/>
              </a:lnSpc>
            </a:pPr>
            <a:r>
              <a:rPr kumimoji="1" lang="zh-CN" altLang="en-US" dirty="0">
                <a:solidFill>
                  <a:srgbClr val="333333"/>
                </a:solidFill>
                <a:latin typeface="思源黑体 CN" panose="020B0500000000000000" pitchFamily="34" charset="-122"/>
                <a:ea typeface="思源黑体 CN" panose="020B0500000000000000" pitchFamily="34" charset="-122"/>
              </a:rPr>
              <a:t>部署</a:t>
            </a:r>
            <a:r>
              <a:rPr kumimoji="1" lang="en-US" altLang="zh-CN" dirty="0">
                <a:solidFill>
                  <a:srgbClr val="333333"/>
                </a:solidFill>
                <a:latin typeface="思源黑体 CN" panose="020B0500000000000000" pitchFamily="34" charset="-122"/>
                <a:ea typeface="思源黑体 CN" panose="020B0500000000000000" pitchFamily="34" charset="-122"/>
              </a:rPr>
              <a:t>Memcached</a:t>
            </a:r>
            <a:r>
              <a:rPr kumimoji="1" lang="zh-CN" altLang="en-US" dirty="0">
                <a:solidFill>
                  <a:srgbClr val="333333"/>
                </a:solidFill>
                <a:latin typeface="思源黑体 CN" panose="020B0500000000000000" pitchFamily="34" charset="-122"/>
                <a:ea typeface="思源黑体 CN" panose="020B0500000000000000" pitchFamily="34" charset="-122"/>
              </a:rPr>
              <a:t>缓存，减少单一</a:t>
            </a:r>
            <a:r>
              <a:rPr kumimoji="1" lang="en-US" altLang="zh-CN" dirty="0">
                <a:solidFill>
                  <a:srgbClr val="333333"/>
                </a:solidFill>
                <a:latin typeface="思源黑体 CN" panose="020B0500000000000000" pitchFamily="34" charset="-122"/>
                <a:ea typeface="思源黑体 CN" panose="020B0500000000000000" pitchFamily="34" charset="-122"/>
              </a:rPr>
              <a:t>MySQL</a:t>
            </a:r>
            <a:r>
              <a:rPr kumimoji="1" lang="zh-CN" altLang="en-US" dirty="0">
                <a:solidFill>
                  <a:srgbClr val="333333"/>
                </a:solidFill>
                <a:latin typeface="思源黑体 CN" panose="020B0500000000000000" pitchFamily="34" charset="-122"/>
                <a:ea typeface="思源黑体 CN" panose="020B0500000000000000" pitchFamily="34" charset="-122"/>
              </a:rPr>
              <a:t>的压力，从而满足高访问量的需求</a:t>
            </a:r>
            <a:endParaRPr kumimoji="1" lang="zh-CN" altLang="en-US" dirty="0">
              <a:latin typeface="思源黑体 CN" panose="020B0500000000000000" pitchFamily="34" charset="-122"/>
              <a:ea typeface="思源黑体 CN" panose="020B0500000000000000" pitchFamily="34" charset="-122"/>
            </a:endParaRPr>
          </a:p>
        </p:txBody>
      </p:sp>
      <p:pic>
        <p:nvPicPr>
          <p:cNvPr id="3074" name="Picture 2" descr="image-20230604162727043">
            <a:extLst>
              <a:ext uri="{FF2B5EF4-FFF2-40B4-BE49-F238E27FC236}">
                <a16:creationId xmlns:a16="http://schemas.microsoft.com/office/drawing/2014/main" id="{2F822925-C7D7-AA4D-C530-D20E9E5FE5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9238" y="1433939"/>
            <a:ext cx="84836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0253982"/>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632479" y="586741"/>
            <a:ext cx="1928733" cy="523220"/>
          </a:xfrm>
          <a:prstGeom prst="rect">
            <a:avLst/>
          </a:prstGeom>
          <a:noFill/>
        </p:spPr>
        <p:txBody>
          <a:bodyPr wrap="none" rtlCol="0">
            <a:spAutoFit/>
            <a:scene3d>
              <a:camera prst="orthographicFront"/>
              <a:lightRig rig="threePt" dir="t"/>
            </a:scene3d>
            <a:sp3d contourW="12700"/>
          </a:bodyPr>
          <a:lstStyle/>
          <a:p>
            <a:pPr defTabSz="914309">
              <a:defRPr/>
            </a:pPr>
            <a:r>
              <a:rPr lang="zh-CN" altLang="en-US" sz="2800" b="1" spc="600" dirty="0">
                <a:latin typeface="思源黑体 CN" panose="020B0500000000000000" pitchFamily="34" charset="-122"/>
                <a:ea typeface="思源黑体 CN" panose="020B0500000000000000" pitchFamily="34" charset="-122"/>
                <a:cs typeface="+mn-ea"/>
                <a:sym typeface="+mn-lt"/>
              </a:rPr>
              <a:t>传输安全</a:t>
            </a:r>
          </a:p>
        </p:txBody>
      </p:sp>
      <p:sp>
        <p:nvSpPr>
          <p:cNvPr id="40" name="6"/>
          <p:cNvSpPr/>
          <p:nvPr/>
        </p:nvSpPr>
        <p:spPr bwMode="auto">
          <a:xfrm rot="5400000" flipH="1" flipV="1">
            <a:off x="2032237"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1" name="6"/>
          <p:cNvSpPr/>
          <p:nvPr/>
        </p:nvSpPr>
        <p:spPr bwMode="auto">
          <a:xfrm rot="5400000" flipH="1" flipV="1">
            <a:off x="2303470"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2" name="6"/>
          <p:cNvSpPr/>
          <p:nvPr/>
        </p:nvSpPr>
        <p:spPr bwMode="auto">
          <a:xfrm rot="5400000" flipH="1" flipV="1">
            <a:off x="2574703"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3" name="6"/>
          <p:cNvSpPr/>
          <p:nvPr/>
        </p:nvSpPr>
        <p:spPr bwMode="auto">
          <a:xfrm rot="5400000" flipH="1" flipV="1">
            <a:off x="2845936" y="1122206"/>
            <a:ext cx="151031" cy="12928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247" y="646779"/>
            <a:ext cx="2153246" cy="787160"/>
          </a:xfrm>
          <a:prstGeom prst="rect">
            <a:avLst/>
          </a:prstGeom>
        </p:spPr>
      </p:pic>
      <p:sp>
        <p:nvSpPr>
          <p:cNvPr id="3" name="可选流程 2">
            <a:extLst>
              <a:ext uri="{FF2B5EF4-FFF2-40B4-BE49-F238E27FC236}">
                <a16:creationId xmlns:a16="http://schemas.microsoft.com/office/drawing/2014/main" id="{B95A2533-D8C0-CAC6-13A7-BB4035F4BD86}"/>
              </a:ext>
            </a:extLst>
          </p:cNvPr>
          <p:cNvSpPr/>
          <p:nvPr/>
        </p:nvSpPr>
        <p:spPr>
          <a:xfrm>
            <a:off x="5530397" y="1981627"/>
            <a:ext cx="1458014" cy="700088"/>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latin typeface="思源黑体 CN" panose="020B0500000000000000" pitchFamily="34" charset="-122"/>
                <a:ea typeface="思源黑体 CN" panose="020B0500000000000000" pitchFamily="34" charset="-122"/>
              </a:rPr>
              <a:t>Clos</a:t>
            </a:r>
            <a:r>
              <a:rPr kumimoji="1" lang="zh-CN" altLang="en-US" dirty="0">
                <a:latin typeface="思源黑体 CN" panose="020B0500000000000000" pitchFamily="34" charset="-122"/>
                <a:ea typeface="思源黑体 CN" panose="020B0500000000000000" pitchFamily="34" charset="-122"/>
              </a:rPr>
              <a:t>网络</a:t>
            </a:r>
          </a:p>
        </p:txBody>
      </p:sp>
      <p:sp>
        <p:nvSpPr>
          <p:cNvPr id="4" name="可选流程 3">
            <a:extLst>
              <a:ext uri="{FF2B5EF4-FFF2-40B4-BE49-F238E27FC236}">
                <a16:creationId xmlns:a16="http://schemas.microsoft.com/office/drawing/2014/main" id="{0FF42F5C-24B1-DFBD-143E-E9C7AFA2F093}"/>
              </a:ext>
            </a:extLst>
          </p:cNvPr>
          <p:cNvSpPr/>
          <p:nvPr/>
        </p:nvSpPr>
        <p:spPr>
          <a:xfrm>
            <a:off x="7825233" y="2576940"/>
            <a:ext cx="1458014" cy="700088"/>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思源黑体 CN" panose="020B0500000000000000" pitchFamily="34" charset="-122"/>
                <a:ea typeface="思源黑体 CN" panose="020B0500000000000000" pitchFamily="34" charset="-122"/>
              </a:rPr>
              <a:t>数据隐私</a:t>
            </a:r>
          </a:p>
        </p:txBody>
      </p:sp>
      <p:sp>
        <p:nvSpPr>
          <p:cNvPr id="5" name="可选流程 4">
            <a:extLst>
              <a:ext uri="{FF2B5EF4-FFF2-40B4-BE49-F238E27FC236}">
                <a16:creationId xmlns:a16="http://schemas.microsoft.com/office/drawing/2014/main" id="{21F79570-D0DC-DD28-CC6D-81B4B4D9E73C}"/>
              </a:ext>
            </a:extLst>
          </p:cNvPr>
          <p:cNvSpPr/>
          <p:nvPr/>
        </p:nvSpPr>
        <p:spPr>
          <a:xfrm>
            <a:off x="7825233" y="1433939"/>
            <a:ext cx="1458014" cy="700088"/>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思源黑体 CN" panose="020B0500000000000000" pitchFamily="34" charset="-122"/>
                <a:ea typeface="思源黑体 CN" panose="020B0500000000000000" pitchFamily="34" charset="-122"/>
              </a:rPr>
              <a:t>物理安全</a:t>
            </a:r>
          </a:p>
        </p:txBody>
      </p:sp>
      <p:sp>
        <p:nvSpPr>
          <p:cNvPr id="6" name="可选流程 5">
            <a:extLst>
              <a:ext uri="{FF2B5EF4-FFF2-40B4-BE49-F238E27FC236}">
                <a16:creationId xmlns:a16="http://schemas.microsoft.com/office/drawing/2014/main" id="{994A6E78-1861-C980-E9E2-87B767615407}"/>
              </a:ext>
            </a:extLst>
          </p:cNvPr>
          <p:cNvSpPr/>
          <p:nvPr/>
        </p:nvSpPr>
        <p:spPr>
          <a:xfrm>
            <a:off x="5587657" y="4160470"/>
            <a:ext cx="1458014" cy="700088"/>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zh-CN" dirty="0">
                <a:latin typeface="思源黑体 CN" panose="020B0500000000000000" pitchFamily="34" charset="-122"/>
                <a:ea typeface="思源黑体 CN" panose="020B0500000000000000" pitchFamily="34" charset="-122"/>
              </a:rPr>
              <a:t>EBGP</a:t>
            </a:r>
            <a:endParaRPr kumimoji="1" lang="zh-CN" altLang="en-US" dirty="0">
              <a:latin typeface="思源黑体 CN" panose="020B0500000000000000" pitchFamily="34" charset="-122"/>
              <a:ea typeface="思源黑体 CN" panose="020B0500000000000000" pitchFamily="34" charset="-122"/>
            </a:endParaRPr>
          </a:p>
        </p:txBody>
      </p:sp>
      <p:sp>
        <p:nvSpPr>
          <p:cNvPr id="7" name="可选流程 6">
            <a:extLst>
              <a:ext uri="{FF2B5EF4-FFF2-40B4-BE49-F238E27FC236}">
                <a16:creationId xmlns:a16="http://schemas.microsoft.com/office/drawing/2014/main" id="{5CB03FAE-787B-1941-8DA0-8CC4F3C9A216}"/>
              </a:ext>
            </a:extLst>
          </p:cNvPr>
          <p:cNvSpPr/>
          <p:nvPr/>
        </p:nvSpPr>
        <p:spPr>
          <a:xfrm>
            <a:off x="7825233" y="3719941"/>
            <a:ext cx="1458014" cy="700088"/>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思源黑体 CN" panose="020B0500000000000000" pitchFamily="34" charset="-122"/>
                <a:ea typeface="思源黑体 CN" panose="020B0500000000000000" pitchFamily="34" charset="-122"/>
              </a:rPr>
              <a:t>源认证</a:t>
            </a:r>
          </a:p>
        </p:txBody>
      </p:sp>
      <p:sp>
        <p:nvSpPr>
          <p:cNvPr id="8" name="可选流程 7">
            <a:extLst>
              <a:ext uri="{FF2B5EF4-FFF2-40B4-BE49-F238E27FC236}">
                <a16:creationId xmlns:a16="http://schemas.microsoft.com/office/drawing/2014/main" id="{DB958C63-A565-2095-CEE6-E999CECDF0EC}"/>
              </a:ext>
            </a:extLst>
          </p:cNvPr>
          <p:cNvSpPr/>
          <p:nvPr/>
        </p:nvSpPr>
        <p:spPr>
          <a:xfrm>
            <a:off x="7825233" y="4860558"/>
            <a:ext cx="1458014" cy="700088"/>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思源黑体 CN" panose="020B0500000000000000" pitchFamily="34" charset="-122"/>
                <a:ea typeface="思源黑体 CN" panose="020B0500000000000000" pitchFamily="34" charset="-122"/>
              </a:rPr>
              <a:t>路由欺骗</a:t>
            </a:r>
          </a:p>
        </p:txBody>
      </p:sp>
      <p:sp>
        <p:nvSpPr>
          <p:cNvPr id="9" name="文本框 8">
            <a:extLst>
              <a:ext uri="{FF2B5EF4-FFF2-40B4-BE49-F238E27FC236}">
                <a16:creationId xmlns:a16="http://schemas.microsoft.com/office/drawing/2014/main" id="{51418E69-8417-AA6B-BE18-ED79A747B1CF}"/>
              </a:ext>
            </a:extLst>
          </p:cNvPr>
          <p:cNvSpPr txBox="1"/>
          <p:nvPr/>
        </p:nvSpPr>
        <p:spPr>
          <a:xfrm>
            <a:off x="1506803" y="1555707"/>
            <a:ext cx="3698448" cy="5028941"/>
          </a:xfrm>
          <a:prstGeom prst="rect">
            <a:avLst/>
          </a:prstGeom>
          <a:noFill/>
        </p:spPr>
        <p:txBody>
          <a:bodyPr wrap="none" rtlCol="0">
            <a:spAutoFit/>
          </a:bodyPr>
          <a:lstStyle/>
          <a:p>
            <a:pPr marL="285750" indent="-285750">
              <a:lnSpc>
                <a:spcPct val="150000"/>
              </a:lnSpc>
              <a:buFont typeface="Wingdings" pitchFamily="2" charset="2"/>
              <a:buChar char="l"/>
            </a:pPr>
            <a:r>
              <a:rPr kumimoji="1" lang="zh-CN" altLang="en-US" dirty="0">
                <a:latin typeface="思源黑体 CN" panose="020B0500000000000000" pitchFamily="34" charset="-122"/>
                <a:ea typeface="思源黑体 CN" panose="020B0500000000000000" pitchFamily="34" charset="-122"/>
              </a:rPr>
              <a:t>认证和加密</a:t>
            </a:r>
            <a:endParaRPr kumimoji="1" lang="en-US" altLang="zh-CN" dirty="0">
              <a:latin typeface="思源黑体 CN" panose="020B0500000000000000" pitchFamily="34" charset="-122"/>
              <a:ea typeface="思源黑体 CN" panose="020B0500000000000000" pitchFamily="34" charset="-122"/>
            </a:endParaRPr>
          </a:p>
          <a:p>
            <a:pPr>
              <a:lnSpc>
                <a:spcPct val="150000"/>
              </a:lnSpc>
            </a:pPr>
            <a:r>
              <a:rPr lang="en-US" altLang="zh-CN" b="0" i="0" dirty="0">
                <a:solidFill>
                  <a:srgbClr val="333333"/>
                </a:solidFill>
                <a:effectLst/>
                <a:latin typeface="思源黑体 CN" panose="020B0500000000000000" pitchFamily="34" charset="-122"/>
                <a:ea typeface="思源黑体 CN" panose="020B0500000000000000" pitchFamily="34" charset="-122"/>
              </a:rPr>
              <a:t>        SSL/TLS</a:t>
            </a:r>
            <a:r>
              <a:rPr lang="zh-CN" altLang="en-US" b="0" i="0" dirty="0">
                <a:solidFill>
                  <a:srgbClr val="333333"/>
                </a:solidFill>
                <a:effectLst/>
                <a:latin typeface="思源黑体 CN" panose="020B0500000000000000" pitchFamily="34" charset="-122"/>
                <a:ea typeface="思源黑体 CN" panose="020B0500000000000000" pitchFamily="34" charset="-122"/>
              </a:rPr>
              <a:t>协议</a:t>
            </a:r>
            <a:endParaRPr kumimoji="1" lang="en-US" altLang="zh-CN" b="0" i="0" dirty="0">
              <a:solidFill>
                <a:srgbClr val="333333"/>
              </a:solidFill>
              <a:effectLst/>
              <a:latin typeface="思源黑体 CN" panose="020B0500000000000000" pitchFamily="34" charset="-122"/>
              <a:ea typeface="思源黑体 CN" panose="020B0500000000000000" pitchFamily="34" charset="-122"/>
            </a:endParaRPr>
          </a:p>
          <a:p>
            <a:pPr>
              <a:lnSpc>
                <a:spcPct val="150000"/>
              </a:lnSpc>
            </a:pPr>
            <a:r>
              <a:rPr kumimoji="1" lang="en-US" altLang="zh-CN" dirty="0">
                <a:solidFill>
                  <a:srgbClr val="333333"/>
                </a:solidFill>
                <a:latin typeface="思源黑体 CN" panose="020B0500000000000000" pitchFamily="34" charset="-122"/>
                <a:ea typeface="思源黑体 CN" panose="020B0500000000000000" pitchFamily="34" charset="-122"/>
              </a:rPr>
              <a:t>        </a:t>
            </a:r>
            <a:r>
              <a:rPr kumimoji="1" lang="zh-CN" altLang="en-US" dirty="0">
                <a:solidFill>
                  <a:srgbClr val="333333"/>
                </a:solidFill>
                <a:latin typeface="思源黑体 CN" panose="020B0500000000000000" pitchFamily="34" charset="-122"/>
                <a:ea typeface="思源黑体 CN" panose="020B0500000000000000" pitchFamily="34" charset="-122"/>
              </a:rPr>
              <a:t>源地址认证机制</a:t>
            </a:r>
            <a:endParaRPr kumimoji="1" lang="en-US" altLang="zh-CN" dirty="0">
              <a:latin typeface="思源黑体 CN" panose="020B0500000000000000" pitchFamily="34" charset="-122"/>
              <a:ea typeface="思源黑体 CN" panose="020B0500000000000000" pitchFamily="34" charset="-122"/>
            </a:endParaRPr>
          </a:p>
          <a:p>
            <a:pPr marL="285750" indent="-285750">
              <a:lnSpc>
                <a:spcPct val="150000"/>
              </a:lnSpc>
              <a:buFont typeface="Wingdings" pitchFamily="2" charset="2"/>
              <a:buChar char="l"/>
            </a:pPr>
            <a:r>
              <a:rPr kumimoji="1" lang="zh-CN" altLang="en-US" dirty="0">
                <a:latin typeface="思源黑体 CN" panose="020B0500000000000000" pitchFamily="34" charset="-122"/>
                <a:ea typeface="思源黑体 CN" panose="020B0500000000000000" pitchFamily="34" charset="-122"/>
              </a:rPr>
              <a:t>访问控制</a:t>
            </a:r>
            <a:endParaRPr kumimoji="1" lang="en-US" altLang="zh-CN" dirty="0">
              <a:latin typeface="思源黑体 CN" panose="020B0500000000000000" pitchFamily="34" charset="-122"/>
              <a:ea typeface="思源黑体 CN" panose="020B0500000000000000" pitchFamily="34" charset="-122"/>
            </a:endParaRPr>
          </a:p>
          <a:p>
            <a:pPr>
              <a:lnSpc>
                <a:spcPct val="150000"/>
              </a:lnSpc>
            </a:pPr>
            <a:r>
              <a:rPr kumimoji="1" lang="en-US" altLang="zh-CN" b="0" i="0" dirty="0">
                <a:solidFill>
                  <a:srgbClr val="333333"/>
                </a:solidFill>
                <a:effectLst/>
                <a:latin typeface="思源黑体 CN" panose="020B0500000000000000" pitchFamily="34" charset="-122"/>
                <a:ea typeface="思源黑体 CN" panose="020B0500000000000000" pitchFamily="34" charset="-122"/>
              </a:rPr>
              <a:t>        </a:t>
            </a:r>
            <a:r>
              <a:rPr lang="zh-CN" altLang="en-US" b="0" i="0" dirty="0">
                <a:solidFill>
                  <a:srgbClr val="333333"/>
                </a:solidFill>
                <a:effectLst/>
                <a:latin typeface="思源黑体 CN" panose="020B0500000000000000" pitchFamily="34" charset="-122"/>
                <a:ea typeface="思源黑体 CN" panose="020B0500000000000000" pitchFamily="34" charset="-122"/>
              </a:rPr>
              <a:t>配置</a:t>
            </a:r>
            <a:r>
              <a:rPr lang="en-US" altLang="zh-CN" b="0" i="0" dirty="0">
                <a:solidFill>
                  <a:srgbClr val="333333"/>
                </a:solidFill>
                <a:effectLst/>
                <a:latin typeface="思源黑体 CN" panose="020B0500000000000000" pitchFamily="34" charset="-122"/>
                <a:ea typeface="思源黑体 CN" panose="020B0500000000000000" pitchFamily="34" charset="-122"/>
              </a:rPr>
              <a:t>ACL</a:t>
            </a:r>
            <a:r>
              <a:rPr lang="zh-CN" altLang="en-US" b="0" i="0" dirty="0">
                <a:solidFill>
                  <a:srgbClr val="333333"/>
                </a:solidFill>
                <a:effectLst/>
                <a:latin typeface="思源黑体 CN" panose="020B0500000000000000" pitchFamily="34" charset="-122"/>
                <a:ea typeface="思源黑体 CN" panose="020B0500000000000000" pitchFamily="34" charset="-122"/>
              </a:rPr>
              <a:t>、开启端口保护</a:t>
            </a:r>
            <a:endParaRPr lang="en-US" altLang="zh-CN" b="0" i="0" dirty="0">
              <a:solidFill>
                <a:srgbClr val="333333"/>
              </a:solidFill>
              <a:effectLst/>
              <a:latin typeface="思源黑体 CN" panose="020B0500000000000000" pitchFamily="34" charset="-122"/>
              <a:ea typeface="思源黑体 CN" panose="020B0500000000000000" pitchFamily="34" charset="-122"/>
            </a:endParaRPr>
          </a:p>
          <a:p>
            <a:pPr>
              <a:lnSpc>
                <a:spcPct val="150000"/>
              </a:lnSpc>
            </a:pPr>
            <a:r>
              <a:rPr lang="en-US" altLang="zh-CN" b="0" i="0" dirty="0">
                <a:solidFill>
                  <a:srgbClr val="333333"/>
                </a:solidFill>
                <a:effectLst/>
                <a:latin typeface="思源黑体 CN" panose="020B0500000000000000" pitchFamily="34" charset="-122"/>
                <a:ea typeface="思源黑体 CN" panose="020B0500000000000000" pitchFamily="34" charset="-122"/>
              </a:rPr>
              <a:t>        ARP</a:t>
            </a:r>
            <a:r>
              <a:rPr lang="zh-CN" altLang="en-US" b="0" i="0" dirty="0">
                <a:solidFill>
                  <a:srgbClr val="333333"/>
                </a:solidFill>
                <a:effectLst/>
                <a:latin typeface="思源黑体 CN" panose="020B0500000000000000" pitchFamily="34" charset="-122"/>
                <a:ea typeface="思源黑体 CN" panose="020B0500000000000000" pitchFamily="34" charset="-122"/>
              </a:rPr>
              <a:t>欺骗防范和</a:t>
            </a:r>
            <a:r>
              <a:rPr lang="en-US" altLang="zh-CN" b="0" i="0" dirty="0">
                <a:solidFill>
                  <a:srgbClr val="333333"/>
                </a:solidFill>
                <a:effectLst/>
                <a:latin typeface="思源黑体 CN" panose="020B0500000000000000" pitchFamily="34" charset="-122"/>
                <a:ea typeface="思源黑体 CN" panose="020B0500000000000000" pitchFamily="34" charset="-122"/>
              </a:rPr>
              <a:t>MAC</a:t>
            </a:r>
            <a:r>
              <a:rPr lang="zh-CN" altLang="en-US" b="0" i="0" dirty="0">
                <a:solidFill>
                  <a:srgbClr val="333333"/>
                </a:solidFill>
                <a:effectLst/>
                <a:latin typeface="思源黑体 CN" panose="020B0500000000000000" pitchFamily="34" charset="-122"/>
                <a:ea typeface="思源黑体 CN" panose="020B0500000000000000" pitchFamily="34" charset="-122"/>
              </a:rPr>
              <a:t>限制</a:t>
            </a:r>
            <a:endParaRPr kumimoji="1" lang="en-US" altLang="zh-CN" dirty="0">
              <a:latin typeface="思源黑体 CN" panose="020B0500000000000000" pitchFamily="34" charset="-122"/>
              <a:ea typeface="思源黑体 CN" panose="020B0500000000000000" pitchFamily="34" charset="-122"/>
            </a:endParaRPr>
          </a:p>
          <a:p>
            <a:pPr marL="285750" indent="-285750">
              <a:lnSpc>
                <a:spcPct val="150000"/>
              </a:lnSpc>
              <a:buFont typeface="Wingdings" pitchFamily="2" charset="2"/>
              <a:buChar char="l"/>
            </a:pPr>
            <a:r>
              <a:rPr kumimoji="1" lang="zh-CN" altLang="en-US" dirty="0">
                <a:latin typeface="思源黑体 CN" panose="020B0500000000000000" pitchFamily="34" charset="-122"/>
                <a:ea typeface="思源黑体 CN" panose="020B0500000000000000" pitchFamily="34" charset="-122"/>
              </a:rPr>
              <a:t>防火墙</a:t>
            </a:r>
            <a:endParaRPr kumimoji="1" lang="en-US" altLang="zh-CN" dirty="0">
              <a:latin typeface="思源黑体 CN" panose="020B0500000000000000" pitchFamily="34" charset="-122"/>
              <a:ea typeface="思源黑体 CN" panose="020B0500000000000000" pitchFamily="34" charset="-122"/>
            </a:endParaRPr>
          </a:p>
          <a:p>
            <a:pPr>
              <a:lnSpc>
                <a:spcPct val="150000"/>
              </a:lnSpc>
            </a:pPr>
            <a:r>
              <a:rPr kumimoji="1" lang="en-US" altLang="zh-CN" b="0" i="0" dirty="0">
                <a:solidFill>
                  <a:srgbClr val="333333"/>
                </a:solidFill>
                <a:effectLst/>
                <a:latin typeface="思源黑体 CN" panose="020B0500000000000000" pitchFamily="34" charset="-122"/>
                <a:ea typeface="思源黑体 CN" panose="020B0500000000000000" pitchFamily="34" charset="-122"/>
              </a:rPr>
              <a:t>        </a:t>
            </a:r>
            <a:r>
              <a:rPr lang="zh-CN" altLang="en-US" b="0" i="0" dirty="0">
                <a:solidFill>
                  <a:srgbClr val="333333"/>
                </a:solidFill>
                <a:effectLst/>
                <a:latin typeface="思源黑体 CN" panose="020B0500000000000000" pitchFamily="34" charset="-122"/>
                <a:ea typeface="思源黑体 CN" panose="020B0500000000000000" pitchFamily="34" charset="-122"/>
              </a:rPr>
              <a:t>通过</a:t>
            </a:r>
            <a:r>
              <a:rPr lang="en-US" altLang="zh-CN" b="0" i="0" dirty="0">
                <a:solidFill>
                  <a:srgbClr val="333333"/>
                </a:solidFill>
                <a:effectLst/>
                <a:latin typeface="思源黑体 CN" panose="020B0500000000000000" pitchFamily="34" charset="-122"/>
                <a:ea typeface="思源黑体 CN" panose="020B0500000000000000" pitchFamily="34" charset="-122"/>
              </a:rPr>
              <a:t>VLAN</a:t>
            </a:r>
            <a:r>
              <a:rPr lang="zh-CN" altLang="en-US" b="0" i="0" dirty="0">
                <a:solidFill>
                  <a:srgbClr val="333333"/>
                </a:solidFill>
                <a:effectLst/>
                <a:latin typeface="思源黑体 CN" panose="020B0500000000000000" pitchFamily="34" charset="-122"/>
                <a:ea typeface="思源黑体 CN" panose="020B0500000000000000" pitchFamily="34" charset="-122"/>
              </a:rPr>
              <a:t>隔离和访问控制</a:t>
            </a:r>
            <a:endParaRPr kumimoji="1" lang="en-US" altLang="zh-CN" dirty="0">
              <a:latin typeface="思源黑体 CN" panose="020B0500000000000000" pitchFamily="34" charset="-122"/>
              <a:ea typeface="思源黑体 CN" panose="020B0500000000000000" pitchFamily="34" charset="-122"/>
            </a:endParaRPr>
          </a:p>
          <a:p>
            <a:pPr marL="285750" indent="-285750">
              <a:lnSpc>
                <a:spcPct val="150000"/>
              </a:lnSpc>
              <a:buFont typeface="Wingdings" pitchFamily="2" charset="2"/>
              <a:buChar char="l"/>
            </a:pPr>
            <a:r>
              <a:rPr kumimoji="1" lang="zh-CN" altLang="en-US" dirty="0">
                <a:latin typeface="思源黑体 CN" panose="020B0500000000000000" pitchFamily="34" charset="-122"/>
                <a:ea typeface="思源黑体 CN" panose="020B0500000000000000" pitchFamily="34" charset="-122"/>
              </a:rPr>
              <a:t>监控和审计</a:t>
            </a:r>
            <a:endParaRPr kumimoji="1" lang="en-US" altLang="zh-CN" dirty="0">
              <a:latin typeface="思源黑体 CN" panose="020B0500000000000000" pitchFamily="34" charset="-122"/>
              <a:ea typeface="思源黑体 CN" panose="020B0500000000000000" pitchFamily="34" charset="-122"/>
            </a:endParaRPr>
          </a:p>
          <a:p>
            <a:pPr>
              <a:lnSpc>
                <a:spcPct val="150000"/>
              </a:lnSpc>
            </a:pPr>
            <a:r>
              <a:rPr kumimoji="1" lang="en-US" altLang="zh-CN" b="0" i="0" dirty="0">
                <a:solidFill>
                  <a:srgbClr val="333333"/>
                </a:solidFill>
                <a:effectLst/>
                <a:latin typeface="思源黑体 CN" panose="020B0500000000000000" pitchFamily="34" charset="-122"/>
                <a:ea typeface="思源黑体 CN" panose="020B0500000000000000" pitchFamily="34" charset="-122"/>
              </a:rPr>
              <a:t>        </a:t>
            </a:r>
            <a:r>
              <a:rPr lang="zh-CN" altLang="en-US" b="0" i="0" dirty="0">
                <a:solidFill>
                  <a:srgbClr val="333333"/>
                </a:solidFill>
                <a:effectLst/>
                <a:latin typeface="思源黑体 CN" panose="020B0500000000000000" pitchFamily="34" charset="-122"/>
                <a:ea typeface="思源黑体 CN" panose="020B0500000000000000" pitchFamily="34" charset="-122"/>
              </a:rPr>
              <a:t>采用弱点扫描和网络威胁评估</a:t>
            </a:r>
            <a:endParaRPr kumimoji="1" lang="en-US" altLang="zh-CN" b="0" i="0" dirty="0">
              <a:solidFill>
                <a:srgbClr val="333333"/>
              </a:solidFill>
              <a:effectLst/>
              <a:latin typeface="思源黑体 CN" panose="020B0500000000000000" pitchFamily="34" charset="-122"/>
              <a:ea typeface="思源黑体 CN" panose="020B0500000000000000" pitchFamily="34" charset="-122"/>
            </a:endParaRPr>
          </a:p>
          <a:p>
            <a:pPr>
              <a:lnSpc>
                <a:spcPct val="150000"/>
              </a:lnSpc>
            </a:pPr>
            <a:r>
              <a:rPr kumimoji="1" lang="en-US" altLang="zh-CN" b="0" i="0" dirty="0">
                <a:solidFill>
                  <a:srgbClr val="333333"/>
                </a:solidFill>
                <a:effectLst/>
                <a:latin typeface="思源黑体 CN" panose="020B0500000000000000" pitchFamily="34" charset="-122"/>
                <a:ea typeface="思源黑体 CN" panose="020B0500000000000000" pitchFamily="34" charset="-122"/>
              </a:rPr>
              <a:t>        </a:t>
            </a:r>
            <a:r>
              <a:rPr lang="zh-CN" altLang="en-US" b="0" i="0" dirty="0">
                <a:solidFill>
                  <a:srgbClr val="333333"/>
                </a:solidFill>
                <a:effectLst/>
                <a:latin typeface="思源黑体 CN" panose="020B0500000000000000" pitchFamily="34" charset="-122"/>
                <a:ea typeface="思源黑体 CN" panose="020B0500000000000000" pitchFamily="34" charset="-122"/>
              </a:rPr>
              <a:t>检测和跟踪所有网络流量</a:t>
            </a:r>
            <a:endParaRPr lang="en-US" altLang="zh-CN" b="0" i="0" dirty="0">
              <a:solidFill>
                <a:srgbClr val="333333"/>
              </a:solidFill>
              <a:effectLst/>
              <a:latin typeface="思源黑体 CN" panose="020B0500000000000000" pitchFamily="34" charset="-122"/>
              <a:ea typeface="思源黑体 CN" panose="020B0500000000000000" pitchFamily="34" charset="-122"/>
            </a:endParaRPr>
          </a:p>
          <a:p>
            <a:pPr>
              <a:lnSpc>
                <a:spcPct val="150000"/>
              </a:lnSpc>
            </a:pPr>
            <a:r>
              <a:rPr lang="en-US" altLang="zh-CN" b="0" i="0" dirty="0">
                <a:solidFill>
                  <a:srgbClr val="333333"/>
                </a:solidFill>
                <a:effectLst/>
                <a:latin typeface="思源黑体 CN" panose="020B0500000000000000" pitchFamily="34" charset="-122"/>
                <a:ea typeface="思源黑体 CN" panose="020B0500000000000000" pitchFamily="34" charset="-122"/>
              </a:rPr>
              <a:t>        </a:t>
            </a:r>
            <a:r>
              <a:rPr lang="zh-CN" altLang="en-US" b="0" i="0" dirty="0">
                <a:solidFill>
                  <a:srgbClr val="333333"/>
                </a:solidFill>
                <a:effectLst/>
                <a:latin typeface="思源黑体 CN" panose="020B0500000000000000" pitchFamily="34" charset="-122"/>
                <a:ea typeface="思源黑体 CN" panose="020B0500000000000000" pitchFamily="34" charset="-122"/>
              </a:rPr>
              <a:t>和</a:t>
            </a:r>
            <a:r>
              <a:rPr lang="en-US" altLang="zh-CN" b="0" i="0" dirty="0">
                <a:solidFill>
                  <a:srgbClr val="333333"/>
                </a:solidFill>
                <a:effectLst/>
                <a:latin typeface="思源黑体 CN" panose="020B0500000000000000" pitchFamily="34" charset="-122"/>
                <a:ea typeface="思源黑体 CN" panose="020B0500000000000000" pitchFamily="34" charset="-122"/>
              </a:rPr>
              <a:t>BGP</a:t>
            </a:r>
            <a:r>
              <a:rPr lang="zh-CN" altLang="en-US" b="0" i="0" dirty="0">
                <a:solidFill>
                  <a:srgbClr val="333333"/>
                </a:solidFill>
                <a:effectLst/>
                <a:latin typeface="思源黑体 CN" panose="020B0500000000000000" pitchFamily="34" charset="-122"/>
                <a:ea typeface="思源黑体 CN" panose="020B0500000000000000" pitchFamily="34" charset="-122"/>
              </a:rPr>
              <a:t>路由跳数</a:t>
            </a:r>
            <a:endParaRPr kumimoji="1" lang="zh-CN" altLang="en-US" dirty="0">
              <a:latin typeface="思源黑体 CN" panose="020B0500000000000000" pitchFamily="34" charset="-122"/>
              <a:ea typeface="思源黑体 CN" panose="020B0500000000000000" pitchFamily="34" charset="-122"/>
            </a:endParaRPr>
          </a:p>
        </p:txBody>
      </p:sp>
      <p:sp>
        <p:nvSpPr>
          <p:cNvPr id="10" name="左大括号 9">
            <a:extLst>
              <a:ext uri="{FF2B5EF4-FFF2-40B4-BE49-F238E27FC236}">
                <a16:creationId xmlns:a16="http://schemas.microsoft.com/office/drawing/2014/main" id="{B2680217-9B03-5DE1-92D3-196CD1975E5C}"/>
              </a:ext>
            </a:extLst>
          </p:cNvPr>
          <p:cNvSpPr/>
          <p:nvPr/>
        </p:nvSpPr>
        <p:spPr>
          <a:xfrm>
            <a:off x="7045671" y="1783983"/>
            <a:ext cx="583854" cy="12573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latin typeface="思源黑体 CN" panose="020B0500000000000000" pitchFamily="34" charset="-122"/>
              <a:ea typeface="思源黑体 CN" panose="020B0500000000000000" pitchFamily="34" charset="-122"/>
            </a:endParaRPr>
          </a:p>
        </p:txBody>
      </p:sp>
      <p:sp>
        <p:nvSpPr>
          <p:cNvPr id="11" name="左大括号 10">
            <a:extLst>
              <a:ext uri="{FF2B5EF4-FFF2-40B4-BE49-F238E27FC236}">
                <a16:creationId xmlns:a16="http://schemas.microsoft.com/office/drawing/2014/main" id="{8918D574-FF27-AE32-E7A9-7C01C82B9431}"/>
              </a:ext>
            </a:extLst>
          </p:cNvPr>
          <p:cNvSpPr/>
          <p:nvPr/>
        </p:nvSpPr>
        <p:spPr>
          <a:xfrm>
            <a:off x="7143525" y="3881864"/>
            <a:ext cx="583854" cy="1257300"/>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latin typeface="思源黑体 CN" panose="020B0500000000000000" pitchFamily="34" charset="-122"/>
              <a:ea typeface="思源黑体 CN" panose="020B0500000000000000" pitchFamily="34" charset="-122"/>
            </a:endParaRPr>
          </a:p>
        </p:txBody>
      </p:sp>
    </p:spTree>
    <p:extLst>
      <p:ext uri="{BB962C8B-B14F-4D97-AF65-F5344CB8AC3E}">
        <p14:creationId xmlns:p14="http://schemas.microsoft.com/office/powerpoint/2010/main" val="3075623935"/>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632479" y="586741"/>
            <a:ext cx="2212785" cy="523220"/>
          </a:xfrm>
          <a:prstGeom prst="rect">
            <a:avLst/>
          </a:prstGeom>
          <a:noFill/>
        </p:spPr>
        <p:txBody>
          <a:bodyPr wrap="none" rtlCol="0">
            <a:spAutoFit/>
            <a:scene3d>
              <a:camera prst="orthographicFront"/>
              <a:lightRig rig="threePt" dir="t"/>
            </a:scene3d>
            <a:sp3d contourW="12700"/>
          </a:bodyPr>
          <a:lstStyle/>
          <a:p>
            <a:pPr defTabSz="914309">
              <a:defRPr/>
            </a:pPr>
            <a:r>
              <a:rPr lang="en-US" altLang="zh-CN" sz="2800" b="1" spc="600" dirty="0">
                <a:latin typeface="思源黑体 CN" panose="020B0500000000000000" pitchFamily="34" charset="-122"/>
                <a:ea typeface="思源黑体 CN" panose="020B0500000000000000" pitchFamily="34" charset="-122"/>
                <a:cs typeface="+mn-ea"/>
                <a:sym typeface="+mn-lt"/>
              </a:rPr>
              <a:t>RAID</a:t>
            </a:r>
            <a:r>
              <a:rPr lang="zh-CN" altLang="en-US" sz="2800" b="1" spc="600" dirty="0">
                <a:latin typeface="思源黑体 CN" panose="020B0500000000000000" pitchFamily="34" charset="-122"/>
                <a:ea typeface="思源黑体 CN" panose="020B0500000000000000" pitchFamily="34" charset="-122"/>
                <a:cs typeface="+mn-ea"/>
                <a:sym typeface="+mn-lt"/>
              </a:rPr>
              <a:t>对比</a:t>
            </a:r>
          </a:p>
        </p:txBody>
      </p:sp>
      <p:sp>
        <p:nvSpPr>
          <p:cNvPr id="40" name="6"/>
          <p:cNvSpPr/>
          <p:nvPr/>
        </p:nvSpPr>
        <p:spPr bwMode="auto">
          <a:xfrm rot="5400000" flipH="1" flipV="1">
            <a:off x="2032237"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1" name="6"/>
          <p:cNvSpPr/>
          <p:nvPr/>
        </p:nvSpPr>
        <p:spPr bwMode="auto">
          <a:xfrm rot="5400000" flipH="1" flipV="1">
            <a:off x="2303470"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2" name="6"/>
          <p:cNvSpPr/>
          <p:nvPr/>
        </p:nvSpPr>
        <p:spPr bwMode="auto">
          <a:xfrm rot="5400000" flipH="1" flipV="1">
            <a:off x="2574703"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3" name="6"/>
          <p:cNvSpPr/>
          <p:nvPr/>
        </p:nvSpPr>
        <p:spPr bwMode="auto">
          <a:xfrm rot="5400000" flipH="1" flipV="1">
            <a:off x="2845936" y="1122206"/>
            <a:ext cx="151031" cy="12928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247" y="646779"/>
            <a:ext cx="2153246" cy="787160"/>
          </a:xfrm>
          <a:prstGeom prst="rect">
            <a:avLst/>
          </a:prstGeom>
        </p:spPr>
      </p:pic>
      <p:graphicFrame>
        <p:nvGraphicFramePr>
          <p:cNvPr id="2" name="表格 1">
            <a:extLst>
              <a:ext uri="{FF2B5EF4-FFF2-40B4-BE49-F238E27FC236}">
                <a16:creationId xmlns:a16="http://schemas.microsoft.com/office/drawing/2014/main" id="{374DA62C-CAF5-42B9-BD69-18FB9188F428}"/>
              </a:ext>
            </a:extLst>
          </p:cNvPr>
          <p:cNvGraphicFramePr>
            <a:graphicFrameLocks noGrp="1"/>
          </p:cNvGraphicFramePr>
          <p:nvPr>
            <p:extLst>
              <p:ext uri="{D42A27DB-BD31-4B8C-83A1-F6EECF244321}">
                <p14:modId xmlns:p14="http://schemas.microsoft.com/office/powerpoint/2010/main" val="888706536"/>
              </p:ext>
            </p:extLst>
          </p:nvPr>
        </p:nvGraphicFramePr>
        <p:xfrm>
          <a:off x="1321065" y="1679399"/>
          <a:ext cx="9365988" cy="5079370"/>
        </p:xfrm>
        <a:graphic>
          <a:graphicData uri="http://schemas.openxmlformats.org/drawingml/2006/table">
            <a:tbl>
              <a:tblPr firstRow="1" bandRow="1">
                <a:tableStyleId>{5C22544A-7EE6-4342-B048-85BDC9FD1C3A}</a:tableStyleId>
              </a:tblPr>
              <a:tblGrid>
                <a:gridCol w="1560998">
                  <a:extLst>
                    <a:ext uri="{9D8B030D-6E8A-4147-A177-3AD203B41FA5}">
                      <a16:colId xmlns:a16="http://schemas.microsoft.com/office/drawing/2014/main" val="2610069804"/>
                    </a:ext>
                  </a:extLst>
                </a:gridCol>
                <a:gridCol w="1560998">
                  <a:extLst>
                    <a:ext uri="{9D8B030D-6E8A-4147-A177-3AD203B41FA5}">
                      <a16:colId xmlns:a16="http://schemas.microsoft.com/office/drawing/2014/main" val="4193240495"/>
                    </a:ext>
                  </a:extLst>
                </a:gridCol>
                <a:gridCol w="1560998">
                  <a:extLst>
                    <a:ext uri="{9D8B030D-6E8A-4147-A177-3AD203B41FA5}">
                      <a16:colId xmlns:a16="http://schemas.microsoft.com/office/drawing/2014/main" val="2842739686"/>
                    </a:ext>
                  </a:extLst>
                </a:gridCol>
                <a:gridCol w="1560998">
                  <a:extLst>
                    <a:ext uri="{9D8B030D-6E8A-4147-A177-3AD203B41FA5}">
                      <a16:colId xmlns:a16="http://schemas.microsoft.com/office/drawing/2014/main" val="4022433513"/>
                    </a:ext>
                  </a:extLst>
                </a:gridCol>
                <a:gridCol w="1560998">
                  <a:extLst>
                    <a:ext uri="{9D8B030D-6E8A-4147-A177-3AD203B41FA5}">
                      <a16:colId xmlns:a16="http://schemas.microsoft.com/office/drawing/2014/main" val="597130860"/>
                    </a:ext>
                  </a:extLst>
                </a:gridCol>
                <a:gridCol w="1560998">
                  <a:extLst>
                    <a:ext uri="{9D8B030D-6E8A-4147-A177-3AD203B41FA5}">
                      <a16:colId xmlns:a16="http://schemas.microsoft.com/office/drawing/2014/main" val="931229379"/>
                    </a:ext>
                  </a:extLst>
                </a:gridCol>
              </a:tblGrid>
              <a:tr h="414264">
                <a:tc>
                  <a:txBody>
                    <a:bodyPr/>
                    <a:lstStyle/>
                    <a:p>
                      <a:pPr algn="ctr">
                        <a:lnSpc>
                          <a:spcPts val="3000"/>
                        </a:lnSpc>
                      </a:pPr>
                      <a:r>
                        <a:rPr lang="en-US" altLang="zh-CN" dirty="0">
                          <a:latin typeface="思源黑体 CN" panose="020B0500000000000000" pitchFamily="34" charset="-122"/>
                          <a:ea typeface="思源黑体 CN" panose="020B0500000000000000" pitchFamily="34" charset="-122"/>
                        </a:rPr>
                        <a:t>RAID</a:t>
                      </a:r>
                      <a:r>
                        <a:rPr lang="zh-CN" altLang="en-US" dirty="0">
                          <a:latin typeface="思源黑体 CN" panose="020B0500000000000000" pitchFamily="34" charset="-122"/>
                          <a:ea typeface="思源黑体 CN" panose="020B0500000000000000" pitchFamily="34" charset="-122"/>
                        </a:rPr>
                        <a:t>级别</a:t>
                      </a:r>
                    </a:p>
                  </a:txBody>
                  <a:tcPr/>
                </a:tc>
                <a:tc>
                  <a:txBody>
                    <a:bodyPr/>
                    <a:lstStyle/>
                    <a:p>
                      <a:pPr algn="ctr">
                        <a:lnSpc>
                          <a:spcPts val="3000"/>
                        </a:lnSpc>
                      </a:pPr>
                      <a:r>
                        <a:rPr lang="en-US" altLang="zh-CN" dirty="0">
                          <a:latin typeface="思源黑体 CN" panose="020B0500000000000000" pitchFamily="34" charset="-122"/>
                          <a:ea typeface="思源黑体 CN" panose="020B0500000000000000" pitchFamily="34" charset="-122"/>
                        </a:rPr>
                        <a:t>RAID0</a:t>
                      </a:r>
                      <a:endParaRPr lang="zh-CN" altLang="en-US" dirty="0">
                        <a:latin typeface="思源黑体 CN" panose="020B0500000000000000" pitchFamily="34" charset="-122"/>
                        <a:ea typeface="思源黑体 CN" panose="020B0500000000000000" pitchFamily="34" charset="-122"/>
                      </a:endParaRPr>
                    </a:p>
                  </a:txBody>
                  <a:tcPr/>
                </a:tc>
                <a:tc>
                  <a:txBody>
                    <a:bodyPr/>
                    <a:lstStyle/>
                    <a:p>
                      <a:pPr algn="ctr">
                        <a:lnSpc>
                          <a:spcPts val="3000"/>
                        </a:lnSpc>
                      </a:pPr>
                      <a:r>
                        <a:rPr lang="en-US" altLang="zh-CN" dirty="0">
                          <a:latin typeface="思源黑体 CN" panose="020B0500000000000000" pitchFamily="34" charset="-122"/>
                          <a:ea typeface="思源黑体 CN" panose="020B0500000000000000" pitchFamily="34" charset="-122"/>
                        </a:rPr>
                        <a:t>RAID1</a:t>
                      </a:r>
                      <a:endParaRPr lang="zh-CN" altLang="en-US" dirty="0">
                        <a:latin typeface="思源黑体 CN" panose="020B0500000000000000" pitchFamily="34" charset="-122"/>
                        <a:ea typeface="思源黑体 CN" panose="020B0500000000000000" pitchFamily="34" charset="-122"/>
                      </a:endParaRPr>
                    </a:p>
                  </a:txBody>
                  <a:tcPr/>
                </a:tc>
                <a:tc>
                  <a:txBody>
                    <a:bodyPr/>
                    <a:lstStyle/>
                    <a:p>
                      <a:pPr algn="ctr">
                        <a:lnSpc>
                          <a:spcPts val="3000"/>
                        </a:lnSpc>
                      </a:pPr>
                      <a:r>
                        <a:rPr lang="en-US" altLang="zh-CN" dirty="0">
                          <a:latin typeface="思源黑体 CN" panose="020B0500000000000000" pitchFamily="34" charset="-122"/>
                          <a:ea typeface="思源黑体 CN" panose="020B0500000000000000" pitchFamily="34" charset="-122"/>
                        </a:rPr>
                        <a:t>RAID3</a:t>
                      </a:r>
                      <a:endParaRPr lang="zh-CN" altLang="en-US" dirty="0">
                        <a:latin typeface="思源黑体 CN" panose="020B0500000000000000" pitchFamily="34" charset="-122"/>
                        <a:ea typeface="思源黑体 CN" panose="020B0500000000000000" pitchFamily="34" charset="-122"/>
                      </a:endParaRPr>
                    </a:p>
                  </a:txBody>
                  <a:tcPr/>
                </a:tc>
                <a:tc>
                  <a:txBody>
                    <a:bodyPr/>
                    <a:lstStyle/>
                    <a:p>
                      <a:pPr algn="ctr">
                        <a:lnSpc>
                          <a:spcPts val="3000"/>
                        </a:lnSpc>
                      </a:pPr>
                      <a:r>
                        <a:rPr lang="en-US" altLang="zh-CN" dirty="0">
                          <a:latin typeface="思源黑体 CN" panose="020B0500000000000000" pitchFamily="34" charset="-122"/>
                          <a:ea typeface="思源黑体 CN" panose="020B0500000000000000" pitchFamily="34" charset="-122"/>
                        </a:rPr>
                        <a:t>RAID5</a:t>
                      </a:r>
                      <a:endParaRPr lang="zh-CN" altLang="en-US" dirty="0">
                        <a:latin typeface="思源黑体 CN" panose="020B0500000000000000" pitchFamily="34" charset="-122"/>
                        <a:ea typeface="思源黑体 CN" panose="020B0500000000000000" pitchFamily="34" charset="-122"/>
                      </a:endParaRPr>
                    </a:p>
                  </a:txBody>
                  <a:tcPr/>
                </a:tc>
                <a:tc>
                  <a:txBody>
                    <a:bodyPr/>
                    <a:lstStyle/>
                    <a:p>
                      <a:pPr algn="ctr">
                        <a:lnSpc>
                          <a:spcPts val="3000"/>
                        </a:lnSpc>
                      </a:pPr>
                      <a:r>
                        <a:rPr lang="en-US" altLang="zh-CN" dirty="0">
                          <a:latin typeface="思源黑体 CN" panose="020B0500000000000000" pitchFamily="34" charset="-122"/>
                          <a:ea typeface="思源黑体 CN" panose="020B0500000000000000" pitchFamily="34" charset="-122"/>
                        </a:rPr>
                        <a:t>RAID10</a:t>
                      </a:r>
                      <a:endParaRPr lang="zh-CN" altLang="en-US" dirty="0">
                        <a:latin typeface="思源黑体 CN" panose="020B0500000000000000" pitchFamily="34" charset="-122"/>
                        <a:ea typeface="思源黑体 CN" panose="020B0500000000000000" pitchFamily="34" charset="-122"/>
                      </a:endParaRPr>
                    </a:p>
                  </a:txBody>
                  <a:tcPr/>
                </a:tc>
                <a:extLst>
                  <a:ext uri="{0D108BD9-81ED-4DB2-BD59-A6C34878D82A}">
                    <a16:rowId xmlns:a16="http://schemas.microsoft.com/office/drawing/2014/main" val="3615122087"/>
                  </a:ext>
                </a:extLst>
              </a:tr>
              <a:tr h="779844">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别名</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条带</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镜像</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专用的奇偶位条带</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分布的奇偶位条带</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镜像阵列条带</a:t>
                      </a:r>
                    </a:p>
                  </a:txBody>
                  <a:tcPr/>
                </a:tc>
                <a:extLst>
                  <a:ext uri="{0D108BD9-81ED-4DB2-BD59-A6C34878D82A}">
                    <a16:rowId xmlns:a16="http://schemas.microsoft.com/office/drawing/2014/main" val="1788081945"/>
                  </a:ext>
                </a:extLst>
              </a:tr>
              <a:tr h="414264">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容错性</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无</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有</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有</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有</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有</a:t>
                      </a:r>
                    </a:p>
                  </a:txBody>
                  <a:tcPr/>
                </a:tc>
                <a:extLst>
                  <a:ext uri="{0D108BD9-81ED-4DB2-BD59-A6C34878D82A}">
                    <a16:rowId xmlns:a16="http://schemas.microsoft.com/office/drawing/2014/main" val="3202010482"/>
                  </a:ext>
                </a:extLst>
              </a:tr>
              <a:tr h="414264">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冗余类型</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无</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镜像</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奇偶校验</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奇偶校验</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镜像</a:t>
                      </a:r>
                    </a:p>
                  </a:txBody>
                  <a:tcPr/>
                </a:tc>
                <a:extLst>
                  <a:ext uri="{0D108BD9-81ED-4DB2-BD59-A6C34878D82A}">
                    <a16:rowId xmlns:a16="http://schemas.microsoft.com/office/drawing/2014/main" val="3221752721"/>
                  </a:ext>
                </a:extLst>
              </a:tr>
              <a:tr h="414264">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备盘</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无</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有</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有</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有</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有</a:t>
                      </a:r>
                    </a:p>
                  </a:txBody>
                  <a:tcPr/>
                </a:tc>
                <a:extLst>
                  <a:ext uri="{0D108BD9-81ED-4DB2-BD59-A6C34878D82A}">
                    <a16:rowId xmlns:a16="http://schemas.microsoft.com/office/drawing/2014/main" val="3050371252"/>
                  </a:ext>
                </a:extLst>
              </a:tr>
              <a:tr h="414264">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读性能</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高</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低</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高</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高</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中间</a:t>
                      </a:r>
                    </a:p>
                  </a:txBody>
                  <a:tcPr/>
                </a:tc>
                <a:extLst>
                  <a:ext uri="{0D108BD9-81ED-4DB2-BD59-A6C34878D82A}">
                    <a16:rowId xmlns:a16="http://schemas.microsoft.com/office/drawing/2014/main" val="3875696903"/>
                  </a:ext>
                </a:extLst>
              </a:tr>
              <a:tr h="414264">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随机写性能</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高</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低</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最低</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低</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中间</a:t>
                      </a:r>
                    </a:p>
                  </a:txBody>
                  <a:tcPr/>
                </a:tc>
                <a:extLst>
                  <a:ext uri="{0D108BD9-81ED-4DB2-BD59-A6C34878D82A}">
                    <a16:rowId xmlns:a16="http://schemas.microsoft.com/office/drawing/2014/main" val="3677705482"/>
                  </a:ext>
                </a:extLst>
              </a:tr>
              <a:tr h="414264">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连续写性能</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高</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低</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低</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低</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中间</a:t>
                      </a:r>
                    </a:p>
                  </a:txBody>
                  <a:tcPr/>
                </a:tc>
                <a:extLst>
                  <a:ext uri="{0D108BD9-81ED-4DB2-BD59-A6C34878D82A}">
                    <a16:rowId xmlns:a16="http://schemas.microsoft.com/office/drawing/2014/main" val="1989767266"/>
                  </a:ext>
                </a:extLst>
              </a:tr>
              <a:tr h="414264">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需要的磁盘</a:t>
                      </a:r>
                    </a:p>
                  </a:txBody>
                  <a:tcPr/>
                </a:tc>
                <a:tc>
                  <a:txBody>
                    <a:bodyPr/>
                    <a:lstStyle/>
                    <a:p>
                      <a:pPr algn="ctr">
                        <a:lnSpc>
                          <a:spcPts val="3000"/>
                        </a:lnSpc>
                      </a:pPr>
                      <a:r>
                        <a:rPr lang="en-US" altLang="zh-CN" dirty="0">
                          <a:latin typeface="思源黑体 CN" panose="020B0500000000000000" pitchFamily="34" charset="-122"/>
                          <a:ea typeface="思源黑体 CN" panose="020B0500000000000000" pitchFamily="34" charset="-122"/>
                        </a:rPr>
                        <a:t>2</a:t>
                      </a:r>
                      <a:r>
                        <a:rPr lang="zh-CN" altLang="en-US" dirty="0">
                          <a:latin typeface="思源黑体 CN" panose="020B0500000000000000" pitchFamily="34" charset="-122"/>
                          <a:ea typeface="思源黑体 CN" panose="020B0500000000000000" pitchFamily="34" charset="-122"/>
                        </a:rPr>
                        <a:t>个或更多</a:t>
                      </a:r>
                    </a:p>
                  </a:txBody>
                  <a:tcPr/>
                </a:tc>
                <a:tc>
                  <a:txBody>
                    <a:bodyPr/>
                    <a:lstStyle/>
                    <a:p>
                      <a:pPr algn="ctr">
                        <a:lnSpc>
                          <a:spcPts val="3000"/>
                        </a:lnSpc>
                      </a:pPr>
                      <a:r>
                        <a:rPr lang="en-US" altLang="zh-CN" dirty="0">
                          <a:latin typeface="思源黑体 CN" panose="020B0500000000000000" pitchFamily="34" charset="-122"/>
                          <a:ea typeface="思源黑体 CN" panose="020B0500000000000000" pitchFamily="34" charset="-122"/>
                        </a:rPr>
                        <a:t>2</a:t>
                      </a:r>
                      <a:r>
                        <a:rPr lang="zh-CN" altLang="en-US" dirty="0">
                          <a:latin typeface="思源黑体 CN" panose="020B0500000000000000" pitchFamily="34" charset="-122"/>
                          <a:ea typeface="思源黑体 CN" panose="020B0500000000000000" pitchFamily="34" charset="-122"/>
                        </a:rPr>
                        <a:t>个或</a:t>
                      </a:r>
                      <a:r>
                        <a:rPr lang="en-US" altLang="zh-CN" dirty="0">
                          <a:latin typeface="思源黑体 CN" panose="020B0500000000000000" pitchFamily="34" charset="-122"/>
                          <a:ea typeface="思源黑体 CN" panose="020B0500000000000000" pitchFamily="34" charset="-122"/>
                        </a:rPr>
                        <a:t>2N</a:t>
                      </a:r>
                      <a:r>
                        <a:rPr lang="zh-CN" altLang="en-US" dirty="0">
                          <a:latin typeface="思源黑体 CN" panose="020B0500000000000000" pitchFamily="34" charset="-122"/>
                          <a:ea typeface="思源黑体 CN" panose="020B0500000000000000" pitchFamily="34" charset="-122"/>
                        </a:rPr>
                        <a:t>个</a:t>
                      </a:r>
                    </a:p>
                  </a:txBody>
                  <a:tcPr/>
                </a:tc>
                <a:tc>
                  <a:txBody>
                    <a:bodyPr/>
                    <a:lstStyle/>
                    <a:p>
                      <a:pPr algn="ctr">
                        <a:lnSpc>
                          <a:spcPts val="3000"/>
                        </a:lnSpc>
                      </a:pPr>
                      <a:r>
                        <a:rPr lang="en-US" altLang="zh-CN" dirty="0">
                          <a:latin typeface="思源黑体 CN" panose="020B0500000000000000" pitchFamily="34" charset="-122"/>
                          <a:ea typeface="思源黑体 CN" panose="020B0500000000000000" pitchFamily="34" charset="-122"/>
                        </a:rPr>
                        <a:t>3</a:t>
                      </a:r>
                      <a:r>
                        <a:rPr lang="zh-CN" altLang="en-US" dirty="0">
                          <a:latin typeface="思源黑体 CN" panose="020B0500000000000000" pitchFamily="34" charset="-122"/>
                          <a:ea typeface="思源黑体 CN" panose="020B0500000000000000" pitchFamily="34" charset="-122"/>
                        </a:rPr>
                        <a:t>个或更多</a:t>
                      </a:r>
                    </a:p>
                  </a:txBody>
                  <a:tcPr/>
                </a:tc>
                <a:tc>
                  <a:txBody>
                    <a:bodyPr/>
                    <a:lstStyle/>
                    <a:p>
                      <a:pPr algn="ctr">
                        <a:lnSpc>
                          <a:spcPts val="3000"/>
                        </a:lnSpc>
                      </a:pPr>
                      <a:r>
                        <a:rPr lang="en-US" altLang="zh-CN" dirty="0">
                          <a:latin typeface="思源黑体 CN" panose="020B0500000000000000" pitchFamily="34" charset="-122"/>
                          <a:ea typeface="思源黑体 CN" panose="020B0500000000000000" pitchFamily="34" charset="-122"/>
                        </a:rPr>
                        <a:t>3</a:t>
                      </a:r>
                      <a:r>
                        <a:rPr lang="zh-CN" altLang="en-US" dirty="0">
                          <a:latin typeface="思源黑体 CN" panose="020B0500000000000000" pitchFamily="34" charset="-122"/>
                          <a:ea typeface="思源黑体 CN" panose="020B0500000000000000" pitchFamily="34" charset="-122"/>
                        </a:rPr>
                        <a:t>个或更多</a:t>
                      </a:r>
                    </a:p>
                  </a:txBody>
                  <a:tcPr/>
                </a:tc>
                <a:tc>
                  <a:txBody>
                    <a:bodyPr/>
                    <a:lstStyle/>
                    <a:p>
                      <a:pPr algn="ctr">
                        <a:lnSpc>
                          <a:spcPts val="3000"/>
                        </a:lnSpc>
                      </a:pPr>
                      <a:r>
                        <a:rPr lang="en-US" altLang="zh-CN" dirty="0">
                          <a:latin typeface="思源黑体 CN" panose="020B0500000000000000" pitchFamily="34" charset="-122"/>
                          <a:ea typeface="思源黑体 CN" panose="020B0500000000000000" pitchFamily="34" charset="-122"/>
                        </a:rPr>
                        <a:t>4</a:t>
                      </a:r>
                      <a:r>
                        <a:rPr lang="zh-CN" altLang="en-US" dirty="0">
                          <a:latin typeface="思源黑体 CN" panose="020B0500000000000000" pitchFamily="34" charset="-122"/>
                          <a:ea typeface="思源黑体 CN" panose="020B0500000000000000" pitchFamily="34" charset="-122"/>
                        </a:rPr>
                        <a:t>个或</a:t>
                      </a:r>
                      <a:r>
                        <a:rPr lang="en-US" altLang="zh-CN" dirty="0">
                          <a:latin typeface="思源黑体 CN" panose="020B0500000000000000" pitchFamily="34" charset="-122"/>
                          <a:ea typeface="思源黑体 CN" panose="020B0500000000000000" pitchFamily="34" charset="-122"/>
                        </a:rPr>
                        <a:t>2N</a:t>
                      </a:r>
                      <a:endParaRPr lang="zh-CN" altLang="en-US" dirty="0">
                        <a:latin typeface="思源黑体 CN" panose="020B0500000000000000" pitchFamily="34" charset="-122"/>
                        <a:ea typeface="思源黑体 CN" panose="020B0500000000000000" pitchFamily="34" charset="-122"/>
                      </a:endParaRPr>
                    </a:p>
                  </a:txBody>
                  <a:tcPr/>
                </a:tc>
                <a:extLst>
                  <a:ext uri="{0D108BD9-81ED-4DB2-BD59-A6C34878D82A}">
                    <a16:rowId xmlns:a16="http://schemas.microsoft.com/office/drawing/2014/main" val="514286191"/>
                  </a:ext>
                </a:extLst>
              </a:tr>
              <a:tr h="779844">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可用容量</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总的磁盘容量</a:t>
                      </a: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磁盘容量</a:t>
                      </a:r>
                      <a:r>
                        <a:rPr lang="en-US" altLang="zh-CN" dirty="0">
                          <a:latin typeface="思源黑体 CN" panose="020B0500000000000000" pitchFamily="34" charset="-122"/>
                          <a:ea typeface="思源黑体 CN" panose="020B0500000000000000" pitchFamily="34" charset="-122"/>
                        </a:rPr>
                        <a:t>50%</a:t>
                      </a:r>
                      <a:endParaRPr lang="zh-CN" altLang="en-US" dirty="0">
                        <a:latin typeface="思源黑体 CN" panose="020B0500000000000000" pitchFamily="34" charset="-122"/>
                        <a:ea typeface="思源黑体 CN" panose="020B0500000000000000" pitchFamily="34" charset="-122"/>
                      </a:endParaRP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磁盘容量的</a:t>
                      </a:r>
                      <a:r>
                        <a:rPr lang="en-US" altLang="zh-CN" dirty="0">
                          <a:latin typeface="思源黑体 CN" panose="020B0500000000000000" pitchFamily="34" charset="-122"/>
                          <a:ea typeface="思源黑体 CN" panose="020B0500000000000000" pitchFamily="34" charset="-122"/>
                        </a:rPr>
                        <a:t>(N-1)/N</a:t>
                      </a:r>
                      <a:endParaRPr lang="zh-CN" altLang="en-US" dirty="0">
                        <a:latin typeface="思源黑体 CN" panose="020B0500000000000000" pitchFamily="34" charset="-122"/>
                        <a:ea typeface="思源黑体 CN" panose="020B0500000000000000" pitchFamily="34" charset="-122"/>
                      </a:endParaRP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磁盘容量的</a:t>
                      </a:r>
                      <a:r>
                        <a:rPr lang="en-US" altLang="zh-CN" dirty="0">
                          <a:latin typeface="思源黑体 CN" panose="020B0500000000000000" pitchFamily="34" charset="-122"/>
                          <a:ea typeface="思源黑体 CN" panose="020B0500000000000000" pitchFamily="34" charset="-122"/>
                        </a:rPr>
                        <a:t>(N-1)/N</a:t>
                      </a:r>
                      <a:endParaRPr lang="zh-CN" altLang="en-US" dirty="0">
                        <a:latin typeface="思源黑体 CN" panose="020B0500000000000000" pitchFamily="34" charset="-122"/>
                        <a:ea typeface="思源黑体 CN" panose="020B0500000000000000" pitchFamily="34" charset="-122"/>
                      </a:endParaRPr>
                    </a:p>
                  </a:txBody>
                  <a:tcPr/>
                </a:tc>
                <a:tc>
                  <a:txBody>
                    <a:bodyPr/>
                    <a:lstStyle/>
                    <a:p>
                      <a:pPr algn="ctr">
                        <a:lnSpc>
                          <a:spcPts val="3000"/>
                        </a:lnSpc>
                      </a:pPr>
                      <a:r>
                        <a:rPr lang="zh-CN" altLang="en-US" dirty="0">
                          <a:latin typeface="思源黑体 CN" panose="020B0500000000000000" pitchFamily="34" charset="-122"/>
                          <a:ea typeface="思源黑体 CN" panose="020B0500000000000000" pitchFamily="34" charset="-122"/>
                        </a:rPr>
                        <a:t>磁盘容量的</a:t>
                      </a:r>
                      <a:r>
                        <a:rPr lang="en-US" altLang="zh-CN" dirty="0">
                          <a:latin typeface="思源黑体 CN" panose="020B0500000000000000" pitchFamily="34" charset="-122"/>
                          <a:ea typeface="思源黑体 CN" panose="020B0500000000000000" pitchFamily="34" charset="-122"/>
                        </a:rPr>
                        <a:t>50%</a:t>
                      </a:r>
                      <a:endParaRPr lang="zh-CN" altLang="en-US" dirty="0">
                        <a:latin typeface="思源黑体 CN" panose="020B0500000000000000" pitchFamily="34" charset="-122"/>
                        <a:ea typeface="思源黑体 CN" panose="020B0500000000000000" pitchFamily="34" charset="-122"/>
                      </a:endParaRPr>
                    </a:p>
                  </a:txBody>
                  <a:tcPr/>
                </a:tc>
                <a:extLst>
                  <a:ext uri="{0D108BD9-81ED-4DB2-BD59-A6C34878D82A}">
                    <a16:rowId xmlns:a16="http://schemas.microsoft.com/office/drawing/2014/main" val="2138418998"/>
                  </a:ext>
                </a:extLst>
              </a:tr>
            </a:tbl>
          </a:graphicData>
        </a:graphic>
      </p:graphicFrame>
    </p:spTree>
    <p:extLst>
      <p:ext uri="{BB962C8B-B14F-4D97-AF65-F5344CB8AC3E}">
        <p14:creationId xmlns:p14="http://schemas.microsoft.com/office/powerpoint/2010/main" val="1099622362"/>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632479" y="586741"/>
            <a:ext cx="2287806" cy="523220"/>
          </a:xfrm>
          <a:prstGeom prst="rect">
            <a:avLst/>
          </a:prstGeom>
          <a:noFill/>
        </p:spPr>
        <p:txBody>
          <a:bodyPr wrap="none" rtlCol="0">
            <a:spAutoFit/>
            <a:scene3d>
              <a:camera prst="orthographicFront"/>
              <a:lightRig rig="threePt" dir="t"/>
            </a:scene3d>
            <a:sp3d contourW="12700"/>
          </a:bodyPr>
          <a:lstStyle/>
          <a:p>
            <a:pPr defTabSz="914309">
              <a:defRPr/>
            </a:pPr>
            <a:r>
              <a:rPr lang="en-US" altLang="zh-CN" sz="2800" b="1" spc="600" dirty="0">
                <a:latin typeface="思源黑体 CN" panose="020B0500000000000000" pitchFamily="34" charset="-122"/>
                <a:ea typeface="思源黑体 CN" panose="020B0500000000000000" pitchFamily="34" charset="-122"/>
                <a:cs typeface="+mn-ea"/>
                <a:sym typeface="+mn-lt"/>
              </a:rPr>
              <a:t>RAID</a:t>
            </a:r>
            <a:r>
              <a:rPr lang="zh-CN" altLang="en-US" sz="2800" b="1" spc="600" dirty="0">
                <a:latin typeface="思源黑体 CN" panose="020B0500000000000000" pitchFamily="34" charset="-122"/>
                <a:ea typeface="思源黑体 CN" panose="020B0500000000000000" pitchFamily="34" charset="-122"/>
                <a:cs typeface="+mn-ea"/>
                <a:sym typeface="+mn-lt"/>
              </a:rPr>
              <a:t>选择</a:t>
            </a:r>
          </a:p>
        </p:txBody>
      </p:sp>
      <p:sp>
        <p:nvSpPr>
          <p:cNvPr id="40" name="6"/>
          <p:cNvSpPr/>
          <p:nvPr/>
        </p:nvSpPr>
        <p:spPr bwMode="auto">
          <a:xfrm rot="5400000" flipH="1" flipV="1">
            <a:off x="2032237"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1" name="6"/>
          <p:cNvSpPr/>
          <p:nvPr/>
        </p:nvSpPr>
        <p:spPr bwMode="auto">
          <a:xfrm rot="5400000" flipH="1" flipV="1">
            <a:off x="2303470"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2" name="6"/>
          <p:cNvSpPr/>
          <p:nvPr/>
        </p:nvSpPr>
        <p:spPr bwMode="auto">
          <a:xfrm rot="5400000" flipH="1" flipV="1">
            <a:off x="2574703"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3" name="6"/>
          <p:cNvSpPr/>
          <p:nvPr/>
        </p:nvSpPr>
        <p:spPr bwMode="auto">
          <a:xfrm rot="5400000" flipH="1" flipV="1">
            <a:off x="2845936" y="1122206"/>
            <a:ext cx="151031" cy="12928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247" y="646779"/>
            <a:ext cx="2153246" cy="787160"/>
          </a:xfrm>
          <a:prstGeom prst="rect">
            <a:avLst/>
          </a:prstGeom>
        </p:spPr>
      </p:pic>
      <p:sp>
        <p:nvSpPr>
          <p:cNvPr id="15" name="文本框 25">
            <a:extLst>
              <a:ext uri="{FF2B5EF4-FFF2-40B4-BE49-F238E27FC236}">
                <a16:creationId xmlns:a16="http://schemas.microsoft.com/office/drawing/2014/main" id="{46A0399A-6F9A-60B6-C0C9-6C398771A6B1}"/>
              </a:ext>
            </a:extLst>
          </p:cNvPr>
          <p:cNvSpPr txBox="1"/>
          <p:nvPr/>
        </p:nvSpPr>
        <p:spPr>
          <a:xfrm>
            <a:off x="2056975" y="1355091"/>
            <a:ext cx="1586550" cy="369332"/>
          </a:xfrm>
          <a:prstGeom prst="rect">
            <a:avLst/>
          </a:prstGeom>
          <a:noFill/>
        </p:spPr>
        <p:txBody>
          <a:bodyPr wrap="square" rtlCol="0">
            <a:spAutoFit/>
          </a:bodyPr>
          <a:lstStyle/>
          <a:p>
            <a:r>
              <a:rPr lang="zh-CN" altLang="en-US" b="1" dirty="0">
                <a:solidFill>
                  <a:srgbClr val="000000"/>
                </a:solidFill>
                <a:latin typeface="思源黑体 CN" panose="020B0500000000000000" pitchFamily="34" charset="-122"/>
                <a:ea typeface="思源黑体 CN" panose="020B0500000000000000" pitchFamily="34" charset="-122"/>
              </a:rPr>
              <a:t>读写性能</a:t>
            </a:r>
          </a:p>
        </p:txBody>
      </p:sp>
      <p:sp>
        <p:nvSpPr>
          <p:cNvPr id="16" name="文本框 27">
            <a:extLst>
              <a:ext uri="{FF2B5EF4-FFF2-40B4-BE49-F238E27FC236}">
                <a16:creationId xmlns:a16="http://schemas.microsoft.com/office/drawing/2014/main" id="{9E2A0AF5-2E1A-9D68-334E-AC6661A503D3}"/>
              </a:ext>
            </a:extLst>
          </p:cNvPr>
          <p:cNvSpPr txBox="1"/>
          <p:nvPr/>
        </p:nvSpPr>
        <p:spPr>
          <a:xfrm>
            <a:off x="2050830" y="4566267"/>
            <a:ext cx="1586550" cy="369332"/>
          </a:xfrm>
          <a:prstGeom prst="rect">
            <a:avLst/>
          </a:prstGeom>
          <a:noFill/>
        </p:spPr>
        <p:txBody>
          <a:bodyPr wrap="square" rtlCol="0">
            <a:spAutoFit/>
          </a:bodyPr>
          <a:lstStyle/>
          <a:p>
            <a:r>
              <a:rPr lang="zh-CN" altLang="en-US" b="1" dirty="0">
                <a:solidFill>
                  <a:srgbClr val="000000"/>
                </a:solidFill>
                <a:latin typeface="思源黑体 CN" panose="020B0500000000000000" pitchFamily="34" charset="-122"/>
                <a:ea typeface="思源黑体 CN" panose="020B0500000000000000" pitchFamily="34" charset="-122"/>
              </a:rPr>
              <a:t>容错恢复速度</a:t>
            </a:r>
          </a:p>
        </p:txBody>
      </p:sp>
      <p:sp>
        <p:nvSpPr>
          <p:cNvPr id="17" name="文本框 29">
            <a:extLst>
              <a:ext uri="{FF2B5EF4-FFF2-40B4-BE49-F238E27FC236}">
                <a16:creationId xmlns:a16="http://schemas.microsoft.com/office/drawing/2014/main" id="{630007C1-8331-7CDF-A17F-8E0A97C87B3E}"/>
              </a:ext>
            </a:extLst>
          </p:cNvPr>
          <p:cNvSpPr txBox="1"/>
          <p:nvPr/>
        </p:nvSpPr>
        <p:spPr>
          <a:xfrm>
            <a:off x="8509768" y="1350645"/>
            <a:ext cx="1586550" cy="646331"/>
          </a:xfrm>
          <a:prstGeom prst="rect">
            <a:avLst/>
          </a:prstGeom>
          <a:noFill/>
        </p:spPr>
        <p:txBody>
          <a:bodyPr wrap="square" rtlCol="0">
            <a:spAutoFit/>
          </a:bodyPr>
          <a:lstStyle/>
          <a:p>
            <a:r>
              <a:rPr lang="zh-CN" altLang="en-US" b="1" dirty="0">
                <a:solidFill>
                  <a:srgbClr val="000000"/>
                </a:solidFill>
                <a:latin typeface="思源黑体 CN" panose="020B0500000000000000" pitchFamily="34" charset="-122"/>
                <a:ea typeface="思源黑体 CN" panose="020B0500000000000000" pitchFamily="34" charset="-122"/>
              </a:rPr>
              <a:t>冗余性和容错能力</a:t>
            </a:r>
          </a:p>
        </p:txBody>
      </p:sp>
      <p:sp>
        <p:nvSpPr>
          <p:cNvPr id="18" name="文本框 31">
            <a:extLst>
              <a:ext uri="{FF2B5EF4-FFF2-40B4-BE49-F238E27FC236}">
                <a16:creationId xmlns:a16="http://schemas.microsoft.com/office/drawing/2014/main" id="{AA6927AD-D090-23DA-F144-B22B23F1A3B1}"/>
              </a:ext>
            </a:extLst>
          </p:cNvPr>
          <p:cNvSpPr txBox="1"/>
          <p:nvPr/>
        </p:nvSpPr>
        <p:spPr>
          <a:xfrm>
            <a:off x="8509768" y="4542771"/>
            <a:ext cx="1586550" cy="369332"/>
          </a:xfrm>
          <a:prstGeom prst="rect">
            <a:avLst/>
          </a:prstGeom>
          <a:noFill/>
        </p:spPr>
        <p:txBody>
          <a:bodyPr wrap="square" rtlCol="0">
            <a:spAutoFit/>
          </a:bodyPr>
          <a:lstStyle/>
          <a:p>
            <a:r>
              <a:rPr lang="zh-CN" altLang="en-US" b="1" dirty="0">
                <a:solidFill>
                  <a:srgbClr val="000000"/>
                </a:solidFill>
                <a:latin typeface="思源黑体 CN" panose="020B0500000000000000" pitchFamily="34" charset="-122"/>
                <a:ea typeface="思源黑体 CN" panose="020B0500000000000000" pitchFamily="34" charset="-122"/>
              </a:rPr>
              <a:t>灵活性</a:t>
            </a:r>
          </a:p>
        </p:txBody>
      </p:sp>
      <p:sp>
        <p:nvSpPr>
          <p:cNvPr id="20" name="矩形 19">
            <a:extLst>
              <a:ext uri="{FF2B5EF4-FFF2-40B4-BE49-F238E27FC236}">
                <a16:creationId xmlns:a16="http://schemas.microsoft.com/office/drawing/2014/main" id="{E9D7263D-3A1D-2280-54BD-51FDECBDDBB1}"/>
              </a:ext>
            </a:extLst>
          </p:cNvPr>
          <p:cNvSpPr/>
          <p:nvPr/>
        </p:nvSpPr>
        <p:spPr>
          <a:xfrm>
            <a:off x="4850081" y="2967335"/>
            <a:ext cx="2491836" cy="923330"/>
          </a:xfrm>
          <a:prstGeom prst="rect">
            <a:avLst/>
          </a:prstGeom>
          <a:noFill/>
        </p:spPr>
        <p:txBody>
          <a:bodyPr wrap="none" lIns="91440" tIns="45720" rIns="91440" bIns="45720">
            <a:spAutoFit/>
          </a:bodyPr>
          <a:lstStyle/>
          <a:p>
            <a:pPr algn="ctr"/>
            <a:r>
              <a:rPr lang="en-US" altLang="zh-CN"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思源黑体 CN" panose="020B0500000000000000" pitchFamily="34" charset="-122"/>
                <a:ea typeface="思源黑体 CN" panose="020B0500000000000000" pitchFamily="34" charset="-122"/>
              </a:rPr>
              <a:t>RAID10</a:t>
            </a:r>
            <a:endParaRPr lang="zh-CN" alt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思源黑体 CN" panose="020B0500000000000000" pitchFamily="34" charset="-122"/>
              <a:ea typeface="思源黑体 CN" panose="020B0500000000000000" pitchFamily="34" charset="-122"/>
            </a:endParaRPr>
          </a:p>
        </p:txBody>
      </p:sp>
      <p:sp>
        <p:nvSpPr>
          <p:cNvPr id="22" name="文本框 21">
            <a:extLst>
              <a:ext uri="{FF2B5EF4-FFF2-40B4-BE49-F238E27FC236}">
                <a16:creationId xmlns:a16="http://schemas.microsoft.com/office/drawing/2014/main" id="{C150570F-3CC0-9DD2-6690-93932236ECE6}"/>
              </a:ext>
            </a:extLst>
          </p:cNvPr>
          <p:cNvSpPr txBox="1"/>
          <p:nvPr/>
        </p:nvSpPr>
        <p:spPr>
          <a:xfrm>
            <a:off x="1680074" y="5182652"/>
            <a:ext cx="2550698" cy="128990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b="0" i="0" dirty="0">
                <a:solidFill>
                  <a:srgbClr val="333333"/>
                </a:solidFill>
                <a:effectLst/>
                <a:latin typeface="思源黑体 CN" panose="020B0500000000000000" pitchFamily="34" charset="-122"/>
                <a:ea typeface="思源黑体 CN" panose="020B0500000000000000" pitchFamily="34" charset="-122"/>
              </a:rPr>
              <a:t>系统可以直接</a:t>
            </a:r>
            <a:endParaRPr lang="en-US" altLang="zh-CN" b="0" i="0" dirty="0">
              <a:solidFill>
                <a:srgbClr val="333333"/>
              </a:solidFill>
              <a:effectLst/>
              <a:latin typeface="思源黑体 CN" panose="020B0500000000000000" pitchFamily="34" charset="-122"/>
              <a:ea typeface="思源黑体 CN" panose="020B0500000000000000" pitchFamily="34" charset="-122"/>
            </a:endParaRPr>
          </a:p>
          <a:p>
            <a:pPr marL="285750" indent="-285750">
              <a:lnSpc>
                <a:spcPct val="150000"/>
              </a:lnSpc>
              <a:buFont typeface="Arial" panose="020B0604020202020204" pitchFamily="34" charset="0"/>
              <a:buChar char="•"/>
            </a:pPr>
            <a:r>
              <a:rPr lang="zh-CN" altLang="en-US" b="0" i="0" dirty="0">
                <a:solidFill>
                  <a:srgbClr val="333333"/>
                </a:solidFill>
                <a:effectLst/>
                <a:latin typeface="思源黑体 CN" panose="020B0500000000000000" pitchFamily="34" charset="-122"/>
                <a:ea typeface="思源黑体 CN" panose="020B0500000000000000" pitchFamily="34" charset="-122"/>
              </a:rPr>
              <a:t>从镜像副本中</a:t>
            </a:r>
            <a:endParaRPr lang="en-US" altLang="zh-CN" b="0" i="0" dirty="0">
              <a:solidFill>
                <a:srgbClr val="333333"/>
              </a:solidFill>
              <a:effectLst/>
              <a:latin typeface="思源黑体 CN" panose="020B0500000000000000" pitchFamily="34" charset="-122"/>
              <a:ea typeface="思源黑体 CN" panose="020B0500000000000000" pitchFamily="34" charset="-122"/>
            </a:endParaRPr>
          </a:p>
          <a:p>
            <a:pPr marL="285750" indent="-285750">
              <a:lnSpc>
                <a:spcPct val="150000"/>
              </a:lnSpc>
              <a:buFont typeface="Arial" panose="020B0604020202020204" pitchFamily="34" charset="0"/>
              <a:buChar char="•"/>
            </a:pPr>
            <a:r>
              <a:rPr lang="zh-CN" altLang="en-US" b="0" i="0" dirty="0">
                <a:solidFill>
                  <a:srgbClr val="333333"/>
                </a:solidFill>
                <a:effectLst/>
                <a:latin typeface="思源黑体 CN" panose="020B0500000000000000" pitchFamily="34" charset="-122"/>
                <a:ea typeface="思源黑体 CN" panose="020B0500000000000000" pitchFamily="34" charset="-122"/>
              </a:rPr>
              <a:t>复制数据到新的磁盘</a:t>
            </a:r>
            <a:endParaRPr kumimoji="1" lang="zh-CN" altLang="en-US" dirty="0">
              <a:latin typeface="思源黑体 CN" panose="020B0500000000000000" pitchFamily="34" charset="-122"/>
              <a:ea typeface="思源黑体 CN" panose="020B0500000000000000" pitchFamily="34" charset="-122"/>
            </a:endParaRPr>
          </a:p>
        </p:txBody>
      </p:sp>
      <p:sp>
        <p:nvSpPr>
          <p:cNvPr id="21" name="文本框 20">
            <a:extLst>
              <a:ext uri="{FF2B5EF4-FFF2-40B4-BE49-F238E27FC236}">
                <a16:creationId xmlns:a16="http://schemas.microsoft.com/office/drawing/2014/main" id="{E2A75776-49A6-21D6-F29A-191AAED402FC}"/>
              </a:ext>
            </a:extLst>
          </p:cNvPr>
          <p:cNvSpPr txBox="1"/>
          <p:nvPr/>
        </p:nvSpPr>
        <p:spPr>
          <a:xfrm>
            <a:off x="1652799" y="1919154"/>
            <a:ext cx="2089033" cy="170540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b="0" i="0" dirty="0">
                <a:solidFill>
                  <a:srgbClr val="333333"/>
                </a:solidFill>
                <a:effectLst/>
                <a:latin typeface="思源黑体 CN" panose="020B0500000000000000" pitchFamily="34" charset="-122"/>
                <a:ea typeface="思源黑体 CN" panose="020B0500000000000000" pitchFamily="34" charset="-122"/>
              </a:rPr>
              <a:t>数据被分布</a:t>
            </a:r>
            <a:endParaRPr lang="en-US" altLang="zh-CN" b="0" i="0" dirty="0">
              <a:solidFill>
                <a:srgbClr val="333333"/>
              </a:solidFill>
              <a:effectLst/>
              <a:latin typeface="思源黑体 CN" panose="020B0500000000000000" pitchFamily="34" charset="-122"/>
              <a:ea typeface="思源黑体 CN" panose="020B0500000000000000" pitchFamily="34" charset="-122"/>
            </a:endParaRPr>
          </a:p>
          <a:p>
            <a:pPr marL="285750" indent="-285750">
              <a:lnSpc>
                <a:spcPct val="150000"/>
              </a:lnSpc>
              <a:buFont typeface="Arial" panose="020B0604020202020204" pitchFamily="34" charset="0"/>
              <a:buChar char="•"/>
            </a:pPr>
            <a:r>
              <a:rPr lang="zh-CN" altLang="en-US" b="0" i="0" dirty="0">
                <a:solidFill>
                  <a:srgbClr val="333333"/>
                </a:solidFill>
                <a:effectLst/>
                <a:latin typeface="思源黑体 CN" panose="020B0500000000000000" pitchFamily="34" charset="-122"/>
                <a:ea typeface="思源黑体 CN" panose="020B0500000000000000" pitchFamily="34" charset="-122"/>
              </a:rPr>
              <a:t>在多个磁盘能</a:t>
            </a:r>
            <a:endParaRPr lang="en-US" altLang="zh-CN" b="0" i="0" dirty="0">
              <a:solidFill>
                <a:srgbClr val="333333"/>
              </a:solidFill>
              <a:effectLst/>
              <a:latin typeface="思源黑体 CN" panose="020B0500000000000000" pitchFamily="34" charset="-122"/>
              <a:ea typeface="思源黑体 CN" panose="020B0500000000000000" pitchFamily="34" charset="-122"/>
            </a:endParaRPr>
          </a:p>
          <a:p>
            <a:pPr marL="285750" indent="-285750">
              <a:lnSpc>
                <a:spcPct val="150000"/>
              </a:lnSpc>
              <a:buFont typeface="Arial" panose="020B0604020202020204" pitchFamily="34" charset="0"/>
              <a:buChar char="•"/>
            </a:pPr>
            <a:r>
              <a:rPr lang="zh-CN" altLang="en-US" b="0" i="0" dirty="0">
                <a:solidFill>
                  <a:srgbClr val="333333"/>
                </a:solidFill>
                <a:effectLst/>
                <a:latin typeface="思源黑体 CN" panose="020B0500000000000000" pitchFamily="34" charset="-122"/>
                <a:ea typeface="思源黑体 CN" panose="020B0500000000000000" pitchFamily="34" charset="-122"/>
              </a:rPr>
              <a:t>够提供更高的</a:t>
            </a:r>
            <a:endParaRPr lang="en-US" altLang="zh-CN" b="0" i="0" dirty="0">
              <a:solidFill>
                <a:srgbClr val="333333"/>
              </a:solidFill>
              <a:effectLst/>
              <a:latin typeface="思源黑体 CN" panose="020B0500000000000000" pitchFamily="34" charset="-122"/>
              <a:ea typeface="思源黑体 CN" panose="020B0500000000000000" pitchFamily="34" charset="-122"/>
            </a:endParaRPr>
          </a:p>
          <a:p>
            <a:pPr marL="285750" indent="-285750">
              <a:lnSpc>
                <a:spcPct val="150000"/>
              </a:lnSpc>
              <a:buFont typeface="Arial" panose="020B0604020202020204" pitchFamily="34" charset="0"/>
              <a:buChar char="•"/>
            </a:pPr>
            <a:r>
              <a:rPr lang="zh-CN" altLang="en-US" b="0" i="0" dirty="0">
                <a:solidFill>
                  <a:srgbClr val="333333"/>
                </a:solidFill>
                <a:effectLst/>
                <a:latin typeface="思源黑体 CN" panose="020B0500000000000000" pitchFamily="34" charset="-122"/>
                <a:ea typeface="思源黑体 CN" panose="020B0500000000000000" pitchFamily="34" charset="-122"/>
              </a:rPr>
              <a:t>并发性和吞吐量</a:t>
            </a:r>
            <a:endParaRPr kumimoji="1" lang="zh-CN" altLang="en-US" dirty="0">
              <a:latin typeface="思源黑体 CN" panose="020B0500000000000000" pitchFamily="34" charset="-122"/>
              <a:ea typeface="思源黑体 CN" panose="020B0500000000000000" pitchFamily="34" charset="-122"/>
            </a:endParaRPr>
          </a:p>
        </p:txBody>
      </p:sp>
      <p:sp>
        <p:nvSpPr>
          <p:cNvPr id="23" name="文本框 22">
            <a:extLst>
              <a:ext uri="{FF2B5EF4-FFF2-40B4-BE49-F238E27FC236}">
                <a16:creationId xmlns:a16="http://schemas.microsoft.com/office/drawing/2014/main" id="{14559F00-75C2-7C9A-6BD8-133DB2EDE9EF}"/>
              </a:ext>
            </a:extLst>
          </p:cNvPr>
          <p:cNvSpPr txBox="1"/>
          <p:nvPr/>
        </p:nvSpPr>
        <p:spPr>
          <a:xfrm>
            <a:off x="8384530" y="2248453"/>
            <a:ext cx="2781531" cy="874407"/>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b="0" i="0" dirty="0">
                <a:solidFill>
                  <a:srgbClr val="333333"/>
                </a:solidFill>
                <a:effectLst/>
                <a:latin typeface="思源黑体 CN" panose="020B0500000000000000" pitchFamily="34" charset="-122"/>
                <a:ea typeface="思源黑体 CN" panose="020B0500000000000000" pitchFamily="34" charset="-122"/>
              </a:rPr>
              <a:t>供了非常高的冗余性</a:t>
            </a:r>
            <a:endParaRPr lang="en-US" altLang="zh-CN" b="0" i="0" dirty="0">
              <a:solidFill>
                <a:srgbClr val="333333"/>
              </a:solidFill>
              <a:effectLst/>
              <a:latin typeface="思源黑体 CN" panose="020B0500000000000000" pitchFamily="34" charset="-122"/>
              <a:ea typeface="思源黑体 CN" panose="020B0500000000000000" pitchFamily="34" charset="-122"/>
            </a:endParaRPr>
          </a:p>
          <a:p>
            <a:pPr marL="285750" indent="-285750">
              <a:lnSpc>
                <a:spcPct val="150000"/>
              </a:lnSpc>
              <a:buFont typeface="Arial" panose="020B0604020202020204" pitchFamily="34" charset="0"/>
              <a:buChar char="•"/>
            </a:pPr>
            <a:r>
              <a:rPr lang="zh-CN" altLang="en-US" b="0" i="0" dirty="0">
                <a:solidFill>
                  <a:srgbClr val="333333"/>
                </a:solidFill>
                <a:effectLst/>
                <a:latin typeface="思源黑体 CN" panose="020B0500000000000000" pitchFamily="34" charset="-122"/>
                <a:ea typeface="思源黑体 CN" panose="020B0500000000000000" pitchFamily="34" charset="-122"/>
              </a:rPr>
              <a:t>能够容忍多个磁盘故障</a:t>
            </a:r>
            <a:endParaRPr kumimoji="1" lang="zh-CN" altLang="en-US" dirty="0">
              <a:latin typeface="思源黑体 CN" panose="020B0500000000000000" pitchFamily="34" charset="-122"/>
              <a:ea typeface="思源黑体 CN" panose="020B0500000000000000" pitchFamily="34" charset="-122"/>
            </a:endParaRPr>
          </a:p>
        </p:txBody>
      </p:sp>
      <p:sp>
        <p:nvSpPr>
          <p:cNvPr id="24" name="文本框 23">
            <a:extLst>
              <a:ext uri="{FF2B5EF4-FFF2-40B4-BE49-F238E27FC236}">
                <a16:creationId xmlns:a16="http://schemas.microsoft.com/office/drawing/2014/main" id="{71D51F79-9177-EE69-1235-DBAF2560BD5A}"/>
              </a:ext>
            </a:extLst>
          </p:cNvPr>
          <p:cNvSpPr txBox="1"/>
          <p:nvPr/>
        </p:nvSpPr>
        <p:spPr>
          <a:xfrm>
            <a:off x="8509768" y="5126195"/>
            <a:ext cx="2319866" cy="128990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b="0" i="0" dirty="0">
                <a:solidFill>
                  <a:srgbClr val="333333"/>
                </a:solidFill>
                <a:effectLst/>
                <a:latin typeface="思源黑体 CN" panose="020B0500000000000000" pitchFamily="34" charset="-122"/>
                <a:ea typeface="思源黑体 CN" panose="020B0500000000000000" pitchFamily="34" charset="-122"/>
              </a:rPr>
              <a:t>在扩展和管理方面</a:t>
            </a:r>
            <a:endParaRPr lang="en-US" altLang="zh-CN" b="0" i="0" dirty="0">
              <a:solidFill>
                <a:srgbClr val="333333"/>
              </a:solidFill>
              <a:effectLst/>
              <a:latin typeface="思源黑体 CN" panose="020B0500000000000000" pitchFamily="34" charset="-122"/>
              <a:ea typeface="思源黑体 CN" panose="020B0500000000000000" pitchFamily="34" charset="-122"/>
            </a:endParaRPr>
          </a:p>
          <a:p>
            <a:pPr marL="285750" indent="-285750">
              <a:lnSpc>
                <a:spcPct val="150000"/>
              </a:lnSpc>
              <a:buFont typeface="Arial" panose="020B0604020202020204" pitchFamily="34" charset="0"/>
              <a:buChar char="•"/>
            </a:pPr>
            <a:r>
              <a:rPr lang="zh-CN" altLang="en-US" b="0" i="0" dirty="0">
                <a:solidFill>
                  <a:srgbClr val="333333"/>
                </a:solidFill>
                <a:effectLst/>
                <a:latin typeface="思源黑体 CN" panose="020B0500000000000000" pitchFamily="34" charset="-122"/>
                <a:ea typeface="思源黑体 CN" panose="020B0500000000000000" pitchFamily="34" charset="-122"/>
              </a:rPr>
              <a:t>较为灵活</a:t>
            </a:r>
            <a:endParaRPr lang="en-US" altLang="zh-CN" b="0" i="0" dirty="0">
              <a:solidFill>
                <a:srgbClr val="333333"/>
              </a:solidFill>
              <a:effectLst/>
              <a:latin typeface="思源黑体 CN" panose="020B0500000000000000" pitchFamily="34" charset="-122"/>
              <a:ea typeface="思源黑体 CN" panose="020B0500000000000000" pitchFamily="34" charset="-122"/>
            </a:endParaRPr>
          </a:p>
          <a:p>
            <a:pPr marL="285750" indent="-285750">
              <a:lnSpc>
                <a:spcPct val="150000"/>
              </a:lnSpc>
              <a:buFont typeface="Arial" panose="020B0604020202020204" pitchFamily="34" charset="0"/>
              <a:buChar char="•"/>
            </a:pPr>
            <a:r>
              <a:rPr kumimoji="1" lang="zh-CN" altLang="en-US" dirty="0">
                <a:solidFill>
                  <a:srgbClr val="333333"/>
                </a:solidFill>
                <a:latin typeface="思源黑体 CN" panose="020B0500000000000000" pitchFamily="34" charset="-122"/>
                <a:ea typeface="思源黑体 CN" panose="020B0500000000000000" pitchFamily="34" charset="-122"/>
              </a:rPr>
              <a:t>扩展比较容易</a:t>
            </a:r>
            <a:endParaRPr kumimoji="1" lang="zh-CN" altLang="en-US" dirty="0">
              <a:latin typeface="思源黑体 CN" panose="020B0500000000000000" pitchFamily="34" charset="-122"/>
              <a:ea typeface="思源黑体 CN" panose="020B0500000000000000" pitchFamily="34" charset="-122"/>
            </a:endParaRPr>
          </a:p>
        </p:txBody>
      </p:sp>
      <p:grpSp>
        <p:nvGrpSpPr>
          <p:cNvPr id="25" name="Google Shape;24593;p147">
            <a:extLst>
              <a:ext uri="{FF2B5EF4-FFF2-40B4-BE49-F238E27FC236}">
                <a16:creationId xmlns:a16="http://schemas.microsoft.com/office/drawing/2014/main" id="{33B66BBB-F696-43EC-2E92-42F0EE6882F7}"/>
              </a:ext>
            </a:extLst>
          </p:cNvPr>
          <p:cNvGrpSpPr/>
          <p:nvPr/>
        </p:nvGrpSpPr>
        <p:grpSpPr>
          <a:xfrm>
            <a:off x="3762690" y="1370832"/>
            <a:ext cx="731607" cy="835463"/>
            <a:chOff x="4781217" y="1931850"/>
            <a:chExt cx="319019" cy="346780"/>
          </a:xfrm>
        </p:grpSpPr>
        <p:sp>
          <p:nvSpPr>
            <p:cNvPr id="26" name="Google Shape;24594;p147">
              <a:extLst>
                <a:ext uri="{FF2B5EF4-FFF2-40B4-BE49-F238E27FC236}">
                  <a16:creationId xmlns:a16="http://schemas.microsoft.com/office/drawing/2014/main" id="{55B3A391-97CD-340D-36CD-575E9E0D4768}"/>
                </a:ext>
              </a:extLst>
            </p:cNvPr>
            <p:cNvSpPr/>
            <p:nvPr/>
          </p:nvSpPr>
          <p:spPr>
            <a:xfrm>
              <a:off x="4781217" y="2011992"/>
              <a:ext cx="61669" cy="75549"/>
            </a:xfrm>
            <a:custGeom>
              <a:avLst/>
              <a:gdLst/>
              <a:ahLst/>
              <a:cxnLst/>
              <a:rect l="l" t="t" r="r" b="b"/>
              <a:pathLst>
                <a:path w="1906" h="2335" extrusionOk="0">
                  <a:moveTo>
                    <a:pt x="1167" y="1"/>
                  </a:moveTo>
                  <a:cubicBezTo>
                    <a:pt x="524" y="1"/>
                    <a:pt x="0" y="524"/>
                    <a:pt x="0" y="1167"/>
                  </a:cubicBezTo>
                  <a:cubicBezTo>
                    <a:pt x="0" y="1834"/>
                    <a:pt x="548" y="2334"/>
                    <a:pt x="1167" y="2334"/>
                  </a:cubicBezTo>
                  <a:cubicBezTo>
                    <a:pt x="1358" y="2334"/>
                    <a:pt x="1477" y="2191"/>
                    <a:pt x="1501" y="2072"/>
                  </a:cubicBezTo>
                  <a:cubicBezTo>
                    <a:pt x="1501" y="1882"/>
                    <a:pt x="1358" y="1739"/>
                    <a:pt x="1167" y="1739"/>
                  </a:cubicBezTo>
                  <a:cubicBezTo>
                    <a:pt x="881" y="1739"/>
                    <a:pt x="643" y="1501"/>
                    <a:pt x="643" y="1191"/>
                  </a:cubicBezTo>
                  <a:cubicBezTo>
                    <a:pt x="643" y="905"/>
                    <a:pt x="881" y="667"/>
                    <a:pt x="1167" y="667"/>
                  </a:cubicBezTo>
                  <a:lnTo>
                    <a:pt x="1596" y="667"/>
                  </a:lnTo>
                  <a:cubicBezTo>
                    <a:pt x="1763" y="667"/>
                    <a:pt x="1906" y="524"/>
                    <a:pt x="1906" y="334"/>
                  </a:cubicBezTo>
                  <a:cubicBezTo>
                    <a:pt x="1906" y="167"/>
                    <a:pt x="1763" y="1"/>
                    <a:pt x="1596" y="1"/>
                  </a:cubicBezTo>
                  <a:close/>
                </a:path>
              </a:pathLst>
            </a:custGeom>
            <a:solidFill>
              <a:srgbClr val="BCC7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27" name="Google Shape;24595;p147">
              <a:extLst>
                <a:ext uri="{FF2B5EF4-FFF2-40B4-BE49-F238E27FC236}">
                  <a16:creationId xmlns:a16="http://schemas.microsoft.com/office/drawing/2014/main" id="{A46B2E1B-3A81-5CB7-76D5-E36B6AEC9A80}"/>
                </a:ext>
              </a:extLst>
            </p:cNvPr>
            <p:cNvSpPr/>
            <p:nvPr/>
          </p:nvSpPr>
          <p:spPr>
            <a:xfrm>
              <a:off x="4820496" y="1931850"/>
              <a:ext cx="238133" cy="305949"/>
            </a:xfrm>
            <a:custGeom>
              <a:avLst/>
              <a:gdLst/>
              <a:ahLst/>
              <a:cxnLst/>
              <a:rect l="l" t="t" r="r" b="b"/>
              <a:pathLst>
                <a:path w="7360" h="9456" extrusionOk="0">
                  <a:moveTo>
                    <a:pt x="334" y="1"/>
                  </a:moveTo>
                  <a:cubicBezTo>
                    <a:pt x="168" y="1"/>
                    <a:pt x="1" y="144"/>
                    <a:pt x="1" y="310"/>
                  </a:cubicBezTo>
                  <a:lnTo>
                    <a:pt x="1" y="9122"/>
                  </a:lnTo>
                  <a:cubicBezTo>
                    <a:pt x="1" y="9312"/>
                    <a:pt x="168" y="9455"/>
                    <a:pt x="334" y="9455"/>
                  </a:cubicBezTo>
                  <a:lnTo>
                    <a:pt x="7026" y="9455"/>
                  </a:lnTo>
                  <a:cubicBezTo>
                    <a:pt x="7217" y="9455"/>
                    <a:pt x="7360" y="9312"/>
                    <a:pt x="7360" y="9122"/>
                  </a:cubicBezTo>
                  <a:lnTo>
                    <a:pt x="7360" y="310"/>
                  </a:lnTo>
                  <a:cubicBezTo>
                    <a:pt x="7360" y="144"/>
                    <a:pt x="7217" y="1"/>
                    <a:pt x="7026" y="1"/>
                  </a:cubicBezTo>
                  <a:close/>
                </a:path>
              </a:pathLst>
            </a:custGeom>
            <a:solidFill>
              <a:srgbClr val="E0E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28" name="Google Shape;24596;p147">
              <a:extLst>
                <a:ext uri="{FF2B5EF4-FFF2-40B4-BE49-F238E27FC236}">
                  <a16:creationId xmlns:a16="http://schemas.microsoft.com/office/drawing/2014/main" id="{7CEB048C-4903-6833-AFF0-654021612303}"/>
                </a:ext>
              </a:extLst>
            </p:cNvPr>
            <p:cNvSpPr/>
            <p:nvPr/>
          </p:nvSpPr>
          <p:spPr>
            <a:xfrm>
              <a:off x="4939949" y="1931850"/>
              <a:ext cx="118678" cy="305172"/>
            </a:xfrm>
            <a:custGeom>
              <a:avLst/>
              <a:gdLst/>
              <a:ahLst/>
              <a:cxnLst/>
              <a:rect l="l" t="t" r="r" b="b"/>
              <a:pathLst>
                <a:path w="3668" h="9432" extrusionOk="0">
                  <a:moveTo>
                    <a:pt x="0" y="1"/>
                  </a:moveTo>
                  <a:lnTo>
                    <a:pt x="0" y="9431"/>
                  </a:lnTo>
                  <a:lnTo>
                    <a:pt x="3334" y="9431"/>
                  </a:lnTo>
                  <a:cubicBezTo>
                    <a:pt x="3525" y="9431"/>
                    <a:pt x="3668" y="9288"/>
                    <a:pt x="3668" y="9098"/>
                  </a:cubicBezTo>
                  <a:lnTo>
                    <a:pt x="3668" y="287"/>
                  </a:lnTo>
                  <a:cubicBezTo>
                    <a:pt x="3668" y="144"/>
                    <a:pt x="3525" y="1"/>
                    <a:pt x="3334" y="1"/>
                  </a:cubicBezTo>
                  <a:close/>
                </a:path>
              </a:pathLst>
            </a:custGeom>
            <a:solidFill>
              <a:srgbClr val="CAD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29" name="Google Shape;24597;p147">
              <a:extLst>
                <a:ext uri="{FF2B5EF4-FFF2-40B4-BE49-F238E27FC236}">
                  <a16:creationId xmlns:a16="http://schemas.microsoft.com/office/drawing/2014/main" id="{3ECAB89B-85DC-3C13-89A9-5750B31C4341}"/>
                </a:ext>
              </a:extLst>
            </p:cNvPr>
            <p:cNvSpPr/>
            <p:nvPr/>
          </p:nvSpPr>
          <p:spPr>
            <a:xfrm>
              <a:off x="4862104" y="1971937"/>
              <a:ext cx="238133" cy="306693"/>
            </a:xfrm>
            <a:custGeom>
              <a:avLst/>
              <a:gdLst/>
              <a:ahLst/>
              <a:cxnLst/>
              <a:rect l="l" t="t" r="r" b="b"/>
              <a:pathLst>
                <a:path w="7360" h="9479" extrusionOk="0">
                  <a:moveTo>
                    <a:pt x="334" y="0"/>
                  </a:moveTo>
                  <a:cubicBezTo>
                    <a:pt x="168" y="0"/>
                    <a:pt x="1" y="143"/>
                    <a:pt x="1" y="334"/>
                  </a:cubicBezTo>
                  <a:lnTo>
                    <a:pt x="1" y="9145"/>
                  </a:lnTo>
                  <a:cubicBezTo>
                    <a:pt x="1" y="9312"/>
                    <a:pt x="168" y="9478"/>
                    <a:pt x="334" y="9478"/>
                  </a:cubicBezTo>
                  <a:lnTo>
                    <a:pt x="7026" y="9478"/>
                  </a:lnTo>
                  <a:cubicBezTo>
                    <a:pt x="7193" y="9478"/>
                    <a:pt x="7336" y="9312"/>
                    <a:pt x="7360" y="9145"/>
                  </a:cubicBezTo>
                  <a:lnTo>
                    <a:pt x="7360" y="334"/>
                  </a:lnTo>
                  <a:cubicBezTo>
                    <a:pt x="7360" y="143"/>
                    <a:pt x="7217" y="0"/>
                    <a:pt x="7026"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30" name="Google Shape;24598;p147">
              <a:extLst>
                <a:ext uri="{FF2B5EF4-FFF2-40B4-BE49-F238E27FC236}">
                  <a16:creationId xmlns:a16="http://schemas.microsoft.com/office/drawing/2014/main" id="{1B8DB6A7-9B88-4F10-5746-937AE9CD7A62}"/>
                </a:ext>
              </a:extLst>
            </p:cNvPr>
            <p:cNvSpPr/>
            <p:nvPr/>
          </p:nvSpPr>
          <p:spPr>
            <a:xfrm>
              <a:off x="4984631" y="1971937"/>
              <a:ext cx="115604" cy="306693"/>
            </a:xfrm>
            <a:custGeom>
              <a:avLst/>
              <a:gdLst/>
              <a:ahLst/>
              <a:cxnLst/>
              <a:rect l="l" t="t" r="r" b="b"/>
              <a:pathLst>
                <a:path w="3573" h="9479" extrusionOk="0">
                  <a:moveTo>
                    <a:pt x="0" y="0"/>
                  </a:moveTo>
                  <a:lnTo>
                    <a:pt x="0" y="9478"/>
                  </a:lnTo>
                  <a:lnTo>
                    <a:pt x="3239" y="9478"/>
                  </a:lnTo>
                  <a:cubicBezTo>
                    <a:pt x="3430" y="9478"/>
                    <a:pt x="3573" y="9312"/>
                    <a:pt x="3573" y="9145"/>
                  </a:cubicBezTo>
                  <a:lnTo>
                    <a:pt x="3573" y="334"/>
                  </a:lnTo>
                  <a:cubicBezTo>
                    <a:pt x="3549" y="143"/>
                    <a:pt x="3406" y="0"/>
                    <a:pt x="3239" y="0"/>
                  </a:cubicBezTo>
                  <a:close/>
                </a:path>
              </a:pathLst>
            </a:custGeom>
            <a:solidFill>
              <a:srgbClr val="E0E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31" name="Google Shape;24599;p147">
              <a:extLst>
                <a:ext uri="{FF2B5EF4-FFF2-40B4-BE49-F238E27FC236}">
                  <a16:creationId xmlns:a16="http://schemas.microsoft.com/office/drawing/2014/main" id="{D7C9C7AC-6A46-9172-E40E-FC37DF7EADA1}"/>
                </a:ext>
              </a:extLst>
            </p:cNvPr>
            <p:cNvSpPr/>
            <p:nvPr/>
          </p:nvSpPr>
          <p:spPr>
            <a:xfrm>
              <a:off x="4919889" y="2072850"/>
              <a:ext cx="129485" cy="82505"/>
            </a:xfrm>
            <a:custGeom>
              <a:avLst/>
              <a:gdLst/>
              <a:ahLst/>
              <a:cxnLst/>
              <a:rect l="l" t="t" r="r" b="b"/>
              <a:pathLst>
                <a:path w="4002" h="2550" extrusionOk="0">
                  <a:moveTo>
                    <a:pt x="2001" y="1"/>
                  </a:moveTo>
                  <a:cubicBezTo>
                    <a:pt x="906" y="1"/>
                    <a:pt x="1" y="906"/>
                    <a:pt x="1" y="2001"/>
                  </a:cubicBezTo>
                  <a:lnTo>
                    <a:pt x="1" y="2216"/>
                  </a:lnTo>
                  <a:cubicBezTo>
                    <a:pt x="1" y="2382"/>
                    <a:pt x="144" y="2549"/>
                    <a:pt x="334" y="2549"/>
                  </a:cubicBezTo>
                  <a:lnTo>
                    <a:pt x="3668" y="2549"/>
                  </a:lnTo>
                  <a:cubicBezTo>
                    <a:pt x="3859" y="2549"/>
                    <a:pt x="3954" y="2382"/>
                    <a:pt x="4002" y="2216"/>
                  </a:cubicBezTo>
                  <a:lnTo>
                    <a:pt x="4002" y="2001"/>
                  </a:lnTo>
                  <a:cubicBezTo>
                    <a:pt x="4002" y="906"/>
                    <a:pt x="3097" y="1"/>
                    <a:pt x="2001" y="1"/>
                  </a:cubicBezTo>
                  <a:close/>
                </a:path>
              </a:pathLst>
            </a:custGeom>
            <a:solidFill>
              <a:srgbClr val="DB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32" name="Google Shape;24600;p147">
              <a:extLst>
                <a:ext uri="{FF2B5EF4-FFF2-40B4-BE49-F238E27FC236}">
                  <a16:creationId xmlns:a16="http://schemas.microsoft.com/office/drawing/2014/main" id="{A4FB9232-CD36-F0D1-42AF-13870CFF3ECF}"/>
                </a:ext>
              </a:extLst>
            </p:cNvPr>
            <p:cNvSpPr/>
            <p:nvPr/>
          </p:nvSpPr>
          <p:spPr>
            <a:xfrm>
              <a:off x="4960753" y="2174573"/>
              <a:ext cx="88620" cy="20837"/>
            </a:xfrm>
            <a:custGeom>
              <a:avLst/>
              <a:gdLst/>
              <a:ahLst/>
              <a:cxnLst/>
              <a:rect l="l" t="t" r="r" b="b"/>
              <a:pathLst>
                <a:path w="2739" h="644" extrusionOk="0">
                  <a:moveTo>
                    <a:pt x="310" y="0"/>
                  </a:moveTo>
                  <a:cubicBezTo>
                    <a:pt x="143" y="0"/>
                    <a:pt x="0" y="143"/>
                    <a:pt x="0" y="310"/>
                  </a:cubicBezTo>
                  <a:cubicBezTo>
                    <a:pt x="0" y="500"/>
                    <a:pt x="143" y="643"/>
                    <a:pt x="310" y="643"/>
                  </a:cubicBezTo>
                  <a:lnTo>
                    <a:pt x="2405" y="643"/>
                  </a:lnTo>
                  <a:cubicBezTo>
                    <a:pt x="2596" y="643"/>
                    <a:pt x="2691" y="500"/>
                    <a:pt x="2739" y="310"/>
                  </a:cubicBezTo>
                  <a:cubicBezTo>
                    <a:pt x="2739" y="143"/>
                    <a:pt x="2596" y="0"/>
                    <a:pt x="2405" y="0"/>
                  </a:cubicBezTo>
                  <a:close/>
                </a:path>
              </a:pathLst>
            </a:custGeom>
            <a:solidFill>
              <a:srgbClr val="CAD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33" name="Google Shape;24601;p147">
              <a:extLst>
                <a:ext uri="{FF2B5EF4-FFF2-40B4-BE49-F238E27FC236}">
                  <a16:creationId xmlns:a16="http://schemas.microsoft.com/office/drawing/2014/main" id="{2BD4D382-6F81-C6C3-9F7A-2D984D11DC02}"/>
                </a:ext>
              </a:extLst>
            </p:cNvPr>
            <p:cNvSpPr/>
            <p:nvPr/>
          </p:nvSpPr>
          <p:spPr>
            <a:xfrm>
              <a:off x="4984631" y="2175349"/>
              <a:ext cx="64742" cy="20060"/>
            </a:xfrm>
            <a:custGeom>
              <a:avLst/>
              <a:gdLst/>
              <a:ahLst/>
              <a:cxnLst/>
              <a:rect l="l" t="t" r="r" b="b"/>
              <a:pathLst>
                <a:path w="2001" h="620" extrusionOk="0">
                  <a:moveTo>
                    <a:pt x="0" y="0"/>
                  </a:moveTo>
                  <a:lnTo>
                    <a:pt x="0" y="619"/>
                  </a:lnTo>
                  <a:lnTo>
                    <a:pt x="1667" y="619"/>
                  </a:lnTo>
                  <a:cubicBezTo>
                    <a:pt x="1858" y="619"/>
                    <a:pt x="2001" y="476"/>
                    <a:pt x="2001" y="286"/>
                  </a:cubicBezTo>
                  <a:cubicBezTo>
                    <a:pt x="1953" y="143"/>
                    <a:pt x="1858" y="0"/>
                    <a:pt x="1667" y="0"/>
                  </a:cubicBezTo>
                  <a:close/>
                </a:path>
              </a:pathLst>
            </a:custGeom>
            <a:solidFill>
              <a:srgbClr val="ACB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34" name="Google Shape;24602;p147">
              <a:extLst>
                <a:ext uri="{FF2B5EF4-FFF2-40B4-BE49-F238E27FC236}">
                  <a16:creationId xmlns:a16="http://schemas.microsoft.com/office/drawing/2014/main" id="{CAE29147-6E75-78F7-5D25-40BF0F0AEA6E}"/>
                </a:ext>
              </a:extLst>
            </p:cNvPr>
            <p:cNvSpPr/>
            <p:nvPr/>
          </p:nvSpPr>
          <p:spPr>
            <a:xfrm>
              <a:off x="4892938" y="2214627"/>
              <a:ext cx="156436" cy="21613"/>
            </a:xfrm>
            <a:custGeom>
              <a:avLst/>
              <a:gdLst/>
              <a:ahLst/>
              <a:cxnLst/>
              <a:rect l="l" t="t" r="r" b="b"/>
              <a:pathLst>
                <a:path w="4835" h="668" extrusionOk="0">
                  <a:moveTo>
                    <a:pt x="334" y="1"/>
                  </a:moveTo>
                  <a:cubicBezTo>
                    <a:pt x="143" y="1"/>
                    <a:pt x="0" y="144"/>
                    <a:pt x="0" y="334"/>
                  </a:cubicBezTo>
                  <a:cubicBezTo>
                    <a:pt x="0" y="501"/>
                    <a:pt x="143" y="668"/>
                    <a:pt x="334" y="668"/>
                  </a:cubicBezTo>
                  <a:lnTo>
                    <a:pt x="4501" y="668"/>
                  </a:lnTo>
                  <a:cubicBezTo>
                    <a:pt x="4692" y="668"/>
                    <a:pt x="4835" y="501"/>
                    <a:pt x="4835" y="334"/>
                  </a:cubicBezTo>
                  <a:cubicBezTo>
                    <a:pt x="4835" y="144"/>
                    <a:pt x="4692" y="1"/>
                    <a:pt x="4501" y="1"/>
                  </a:cubicBezTo>
                  <a:close/>
                </a:path>
              </a:pathLst>
            </a:custGeom>
            <a:solidFill>
              <a:srgbClr val="CAD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35" name="Google Shape;24603;p147">
              <a:extLst>
                <a:ext uri="{FF2B5EF4-FFF2-40B4-BE49-F238E27FC236}">
                  <a16:creationId xmlns:a16="http://schemas.microsoft.com/office/drawing/2014/main" id="{4DDE4AE8-2919-2ED1-6AE6-C1FEE1F1580A}"/>
                </a:ext>
              </a:extLst>
            </p:cNvPr>
            <p:cNvSpPr/>
            <p:nvPr/>
          </p:nvSpPr>
          <p:spPr>
            <a:xfrm>
              <a:off x="4984631" y="2215404"/>
              <a:ext cx="64742" cy="20837"/>
            </a:xfrm>
            <a:custGeom>
              <a:avLst/>
              <a:gdLst/>
              <a:ahLst/>
              <a:cxnLst/>
              <a:rect l="l" t="t" r="r" b="b"/>
              <a:pathLst>
                <a:path w="2001" h="644" extrusionOk="0">
                  <a:moveTo>
                    <a:pt x="0" y="1"/>
                  </a:moveTo>
                  <a:lnTo>
                    <a:pt x="0" y="644"/>
                  </a:lnTo>
                  <a:lnTo>
                    <a:pt x="1667" y="644"/>
                  </a:lnTo>
                  <a:cubicBezTo>
                    <a:pt x="1858" y="644"/>
                    <a:pt x="2001" y="477"/>
                    <a:pt x="2001" y="310"/>
                  </a:cubicBezTo>
                  <a:cubicBezTo>
                    <a:pt x="2001" y="120"/>
                    <a:pt x="1858" y="1"/>
                    <a:pt x="1667" y="1"/>
                  </a:cubicBezTo>
                  <a:close/>
                </a:path>
              </a:pathLst>
            </a:custGeom>
            <a:solidFill>
              <a:srgbClr val="ACB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36" name="Google Shape;24604;p147">
              <a:extLst>
                <a:ext uri="{FF2B5EF4-FFF2-40B4-BE49-F238E27FC236}">
                  <a16:creationId xmlns:a16="http://schemas.microsoft.com/office/drawing/2014/main" id="{2A01CCD6-7FE7-5360-0EC9-C07C67F288EF}"/>
                </a:ext>
              </a:extLst>
            </p:cNvPr>
            <p:cNvSpPr/>
            <p:nvPr/>
          </p:nvSpPr>
          <p:spPr>
            <a:xfrm>
              <a:off x="4984631" y="2074403"/>
              <a:ext cx="64742" cy="80952"/>
            </a:xfrm>
            <a:custGeom>
              <a:avLst/>
              <a:gdLst/>
              <a:ahLst/>
              <a:cxnLst/>
              <a:rect l="l" t="t" r="r" b="b"/>
              <a:pathLst>
                <a:path w="2001" h="2502" extrusionOk="0">
                  <a:moveTo>
                    <a:pt x="0" y="1"/>
                  </a:moveTo>
                  <a:lnTo>
                    <a:pt x="0" y="2501"/>
                  </a:lnTo>
                  <a:lnTo>
                    <a:pt x="1667" y="2501"/>
                  </a:lnTo>
                  <a:cubicBezTo>
                    <a:pt x="1858" y="2501"/>
                    <a:pt x="2001" y="2334"/>
                    <a:pt x="2001" y="2168"/>
                  </a:cubicBezTo>
                  <a:lnTo>
                    <a:pt x="2001" y="1953"/>
                  </a:lnTo>
                  <a:cubicBezTo>
                    <a:pt x="1953" y="882"/>
                    <a:pt x="1096" y="1"/>
                    <a:pt x="0" y="1"/>
                  </a:cubicBezTo>
                  <a:close/>
                </a:path>
              </a:pathLst>
            </a:custGeom>
            <a:solidFill>
              <a:srgbClr val="CED4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37" name="Google Shape;24605;p147">
              <a:extLst>
                <a:ext uri="{FF2B5EF4-FFF2-40B4-BE49-F238E27FC236}">
                  <a16:creationId xmlns:a16="http://schemas.microsoft.com/office/drawing/2014/main" id="{C092D05C-8D0E-2208-3976-3C8294F6A144}"/>
                </a:ext>
              </a:extLst>
            </p:cNvPr>
            <p:cNvSpPr/>
            <p:nvPr/>
          </p:nvSpPr>
          <p:spPr>
            <a:xfrm>
              <a:off x="4944576" y="2013545"/>
              <a:ext cx="80920" cy="80920"/>
            </a:xfrm>
            <a:custGeom>
              <a:avLst/>
              <a:gdLst/>
              <a:ahLst/>
              <a:cxnLst/>
              <a:rect l="l" t="t" r="r" b="b"/>
              <a:pathLst>
                <a:path w="2501" h="2501" extrusionOk="0">
                  <a:moveTo>
                    <a:pt x="1238" y="0"/>
                  </a:moveTo>
                  <a:cubicBezTo>
                    <a:pt x="548" y="0"/>
                    <a:pt x="0" y="572"/>
                    <a:pt x="0" y="1239"/>
                  </a:cubicBezTo>
                  <a:cubicBezTo>
                    <a:pt x="0" y="1929"/>
                    <a:pt x="548" y="2501"/>
                    <a:pt x="1238" y="2501"/>
                  </a:cubicBezTo>
                  <a:cubicBezTo>
                    <a:pt x="1929" y="2501"/>
                    <a:pt x="2501" y="1929"/>
                    <a:pt x="2501" y="1239"/>
                  </a:cubicBezTo>
                  <a:cubicBezTo>
                    <a:pt x="2501" y="572"/>
                    <a:pt x="1929" y="0"/>
                    <a:pt x="1238" y="0"/>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38" name="Google Shape;24606;p147">
              <a:extLst>
                <a:ext uri="{FF2B5EF4-FFF2-40B4-BE49-F238E27FC236}">
                  <a16:creationId xmlns:a16="http://schemas.microsoft.com/office/drawing/2014/main" id="{960F8A2E-CD11-D2EE-FDCA-9049DB7A6FA8}"/>
                </a:ext>
              </a:extLst>
            </p:cNvPr>
            <p:cNvSpPr/>
            <p:nvPr/>
          </p:nvSpPr>
          <p:spPr>
            <a:xfrm>
              <a:off x="4984631" y="2013545"/>
              <a:ext cx="40864" cy="80920"/>
            </a:xfrm>
            <a:custGeom>
              <a:avLst/>
              <a:gdLst/>
              <a:ahLst/>
              <a:cxnLst/>
              <a:rect l="l" t="t" r="r" b="b"/>
              <a:pathLst>
                <a:path w="1263" h="2501" extrusionOk="0">
                  <a:moveTo>
                    <a:pt x="0" y="0"/>
                  </a:moveTo>
                  <a:lnTo>
                    <a:pt x="0" y="2501"/>
                  </a:lnTo>
                  <a:cubicBezTo>
                    <a:pt x="691" y="2501"/>
                    <a:pt x="1263" y="1929"/>
                    <a:pt x="1263" y="1239"/>
                  </a:cubicBezTo>
                  <a:cubicBezTo>
                    <a:pt x="1263" y="572"/>
                    <a:pt x="691" y="0"/>
                    <a:pt x="0" y="0"/>
                  </a:cubicBezTo>
                  <a:close/>
                </a:path>
              </a:pathLst>
            </a:custGeom>
            <a:solidFill>
              <a:srgbClr val="E5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45" name="Google Shape;24607;p147">
              <a:extLst>
                <a:ext uri="{FF2B5EF4-FFF2-40B4-BE49-F238E27FC236}">
                  <a16:creationId xmlns:a16="http://schemas.microsoft.com/office/drawing/2014/main" id="{7B0CE27B-DF3B-5026-B2D2-33E44C8E65C9}"/>
                </a:ext>
              </a:extLst>
            </p:cNvPr>
            <p:cNvSpPr/>
            <p:nvPr/>
          </p:nvSpPr>
          <p:spPr>
            <a:xfrm>
              <a:off x="4808169" y="2010439"/>
              <a:ext cx="115637" cy="77102"/>
            </a:xfrm>
            <a:custGeom>
              <a:avLst/>
              <a:gdLst/>
              <a:ahLst/>
              <a:cxnLst/>
              <a:rect l="l" t="t" r="r" b="b"/>
              <a:pathLst>
                <a:path w="3574" h="2383" extrusionOk="0">
                  <a:moveTo>
                    <a:pt x="2001" y="1"/>
                  </a:moveTo>
                  <a:cubicBezTo>
                    <a:pt x="1811" y="1"/>
                    <a:pt x="1668" y="144"/>
                    <a:pt x="1668" y="334"/>
                  </a:cubicBezTo>
                  <a:cubicBezTo>
                    <a:pt x="1668" y="501"/>
                    <a:pt x="1811" y="644"/>
                    <a:pt x="2001" y="644"/>
                  </a:cubicBezTo>
                  <a:lnTo>
                    <a:pt x="2406" y="644"/>
                  </a:lnTo>
                  <a:cubicBezTo>
                    <a:pt x="2716" y="644"/>
                    <a:pt x="2954" y="906"/>
                    <a:pt x="2954" y="1192"/>
                  </a:cubicBezTo>
                  <a:cubicBezTo>
                    <a:pt x="2954" y="1501"/>
                    <a:pt x="2716" y="1739"/>
                    <a:pt x="2430" y="1739"/>
                  </a:cubicBezTo>
                  <a:lnTo>
                    <a:pt x="334" y="1739"/>
                  </a:lnTo>
                  <a:cubicBezTo>
                    <a:pt x="168" y="1739"/>
                    <a:pt x="1" y="1882"/>
                    <a:pt x="1" y="2049"/>
                  </a:cubicBezTo>
                  <a:cubicBezTo>
                    <a:pt x="1" y="2239"/>
                    <a:pt x="168" y="2382"/>
                    <a:pt x="334" y="2382"/>
                  </a:cubicBezTo>
                  <a:lnTo>
                    <a:pt x="2430" y="2382"/>
                  </a:lnTo>
                  <a:cubicBezTo>
                    <a:pt x="3049" y="2382"/>
                    <a:pt x="3573" y="1811"/>
                    <a:pt x="3573" y="1168"/>
                  </a:cubicBezTo>
                  <a:cubicBezTo>
                    <a:pt x="3573" y="501"/>
                    <a:pt x="3049" y="1"/>
                    <a:pt x="2406" y="1"/>
                  </a:cubicBezTo>
                  <a:close/>
                </a:path>
              </a:pathLst>
            </a:custGeom>
            <a:solidFill>
              <a:srgbClr val="BCC7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grpSp>
      <p:grpSp>
        <p:nvGrpSpPr>
          <p:cNvPr id="46" name="Google Shape;25387;p148">
            <a:extLst>
              <a:ext uri="{FF2B5EF4-FFF2-40B4-BE49-F238E27FC236}">
                <a16:creationId xmlns:a16="http://schemas.microsoft.com/office/drawing/2014/main" id="{478F8975-F319-A0A9-2AC1-CC1A6EDD75DF}"/>
              </a:ext>
            </a:extLst>
          </p:cNvPr>
          <p:cNvGrpSpPr/>
          <p:nvPr/>
        </p:nvGrpSpPr>
        <p:grpSpPr>
          <a:xfrm>
            <a:off x="7573214" y="1347561"/>
            <a:ext cx="637533" cy="753724"/>
            <a:chOff x="4744642" y="1922842"/>
            <a:chExt cx="343827" cy="344544"/>
          </a:xfrm>
        </p:grpSpPr>
        <p:sp>
          <p:nvSpPr>
            <p:cNvPr id="47" name="Google Shape;25388;p148">
              <a:extLst>
                <a:ext uri="{FF2B5EF4-FFF2-40B4-BE49-F238E27FC236}">
                  <a16:creationId xmlns:a16="http://schemas.microsoft.com/office/drawing/2014/main" id="{321FAF1A-F00B-7551-8D97-CED1E250DB9B}"/>
                </a:ext>
              </a:extLst>
            </p:cNvPr>
            <p:cNvSpPr/>
            <p:nvPr/>
          </p:nvSpPr>
          <p:spPr>
            <a:xfrm>
              <a:off x="4798743" y="1984775"/>
              <a:ext cx="237775" cy="220708"/>
            </a:xfrm>
            <a:custGeom>
              <a:avLst/>
              <a:gdLst/>
              <a:ahLst/>
              <a:cxnLst/>
              <a:rect l="l" t="t" r="r" b="b"/>
              <a:pathLst>
                <a:path w="7955" h="7384" extrusionOk="0">
                  <a:moveTo>
                    <a:pt x="6668" y="1"/>
                  </a:moveTo>
                  <a:cubicBezTo>
                    <a:pt x="5978" y="1"/>
                    <a:pt x="5359" y="405"/>
                    <a:pt x="5025" y="1001"/>
                  </a:cubicBezTo>
                  <a:lnTo>
                    <a:pt x="4001" y="2930"/>
                  </a:lnTo>
                  <a:lnTo>
                    <a:pt x="2286" y="6073"/>
                  </a:lnTo>
                  <a:cubicBezTo>
                    <a:pt x="2096" y="6478"/>
                    <a:pt x="1691" y="6716"/>
                    <a:pt x="1262" y="6716"/>
                  </a:cubicBezTo>
                  <a:lnTo>
                    <a:pt x="0" y="6716"/>
                  </a:lnTo>
                  <a:lnTo>
                    <a:pt x="0" y="7383"/>
                  </a:lnTo>
                  <a:lnTo>
                    <a:pt x="1262" y="7383"/>
                  </a:lnTo>
                  <a:cubicBezTo>
                    <a:pt x="1929" y="7383"/>
                    <a:pt x="2572" y="7002"/>
                    <a:pt x="2882" y="6407"/>
                  </a:cubicBezTo>
                  <a:lnTo>
                    <a:pt x="4001" y="4359"/>
                  </a:lnTo>
                  <a:lnTo>
                    <a:pt x="5621" y="1287"/>
                  </a:lnTo>
                  <a:cubicBezTo>
                    <a:pt x="5835" y="906"/>
                    <a:pt x="6216" y="667"/>
                    <a:pt x="6668" y="667"/>
                  </a:cubicBezTo>
                  <a:lnTo>
                    <a:pt x="7954" y="667"/>
                  </a:lnTo>
                  <a:lnTo>
                    <a:pt x="7954" y="1"/>
                  </a:lnTo>
                  <a:close/>
                </a:path>
              </a:pathLst>
            </a:custGeom>
            <a:solidFill>
              <a:srgbClr val="8D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48" name="Google Shape;25389;p148">
              <a:extLst>
                <a:ext uri="{FF2B5EF4-FFF2-40B4-BE49-F238E27FC236}">
                  <a16:creationId xmlns:a16="http://schemas.microsoft.com/office/drawing/2014/main" id="{1B83761E-AA1D-5D48-3E81-4FA1572F564E}"/>
                </a:ext>
              </a:extLst>
            </p:cNvPr>
            <p:cNvSpPr/>
            <p:nvPr/>
          </p:nvSpPr>
          <p:spPr>
            <a:xfrm>
              <a:off x="4918334" y="1984775"/>
              <a:ext cx="118185" cy="130291"/>
            </a:xfrm>
            <a:custGeom>
              <a:avLst/>
              <a:gdLst/>
              <a:ahLst/>
              <a:cxnLst/>
              <a:rect l="l" t="t" r="r" b="b"/>
              <a:pathLst>
                <a:path w="3954" h="4359" extrusionOk="0">
                  <a:moveTo>
                    <a:pt x="2667" y="1"/>
                  </a:moveTo>
                  <a:cubicBezTo>
                    <a:pt x="1977" y="1"/>
                    <a:pt x="1358" y="405"/>
                    <a:pt x="1024" y="1001"/>
                  </a:cubicBezTo>
                  <a:lnTo>
                    <a:pt x="0" y="2930"/>
                  </a:lnTo>
                  <a:lnTo>
                    <a:pt x="0" y="4359"/>
                  </a:lnTo>
                  <a:lnTo>
                    <a:pt x="1620" y="1287"/>
                  </a:lnTo>
                  <a:cubicBezTo>
                    <a:pt x="1834" y="906"/>
                    <a:pt x="2215" y="667"/>
                    <a:pt x="2667" y="667"/>
                  </a:cubicBezTo>
                  <a:lnTo>
                    <a:pt x="3953" y="667"/>
                  </a:lnTo>
                  <a:lnTo>
                    <a:pt x="3953" y="1"/>
                  </a:ln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49" name="Google Shape;25390;p148">
              <a:extLst>
                <a:ext uri="{FF2B5EF4-FFF2-40B4-BE49-F238E27FC236}">
                  <a16:creationId xmlns:a16="http://schemas.microsoft.com/office/drawing/2014/main" id="{166B2A29-F88B-E479-9AB9-411B2037A6CA}"/>
                </a:ext>
              </a:extLst>
            </p:cNvPr>
            <p:cNvSpPr/>
            <p:nvPr/>
          </p:nvSpPr>
          <p:spPr>
            <a:xfrm>
              <a:off x="4766701" y="2116471"/>
              <a:ext cx="20684" cy="56970"/>
            </a:xfrm>
            <a:custGeom>
              <a:avLst/>
              <a:gdLst/>
              <a:ahLst/>
              <a:cxnLst/>
              <a:rect l="l" t="t" r="r" b="b"/>
              <a:pathLst>
                <a:path w="692" h="1906" extrusionOk="0">
                  <a:moveTo>
                    <a:pt x="1" y="0"/>
                  </a:moveTo>
                  <a:lnTo>
                    <a:pt x="1" y="1905"/>
                  </a:lnTo>
                  <a:lnTo>
                    <a:pt x="691" y="1905"/>
                  </a:lnTo>
                  <a:lnTo>
                    <a:pt x="691"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50" name="Google Shape;25391;p148">
              <a:extLst>
                <a:ext uri="{FF2B5EF4-FFF2-40B4-BE49-F238E27FC236}">
                  <a16:creationId xmlns:a16="http://schemas.microsoft.com/office/drawing/2014/main" id="{7753D970-D910-16EF-1E60-607C35272CD6}"/>
                </a:ext>
              </a:extLst>
            </p:cNvPr>
            <p:cNvSpPr/>
            <p:nvPr/>
          </p:nvSpPr>
          <p:spPr>
            <a:xfrm>
              <a:off x="4766701" y="1922842"/>
              <a:ext cx="20684" cy="49857"/>
            </a:xfrm>
            <a:custGeom>
              <a:avLst/>
              <a:gdLst/>
              <a:ahLst/>
              <a:cxnLst/>
              <a:rect l="l" t="t" r="r" b="b"/>
              <a:pathLst>
                <a:path w="692" h="1668" extrusionOk="0">
                  <a:moveTo>
                    <a:pt x="1" y="1"/>
                  </a:moveTo>
                  <a:lnTo>
                    <a:pt x="1" y="1668"/>
                  </a:lnTo>
                  <a:lnTo>
                    <a:pt x="691" y="1668"/>
                  </a:lnTo>
                  <a:lnTo>
                    <a:pt x="691"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51" name="Google Shape;25392;p148">
              <a:extLst>
                <a:ext uri="{FF2B5EF4-FFF2-40B4-BE49-F238E27FC236}">
                  <a16:creationId xmlns:a16="http://schemas.microsoft.com/office/drawing/2014/main" id="{7643E9DE-83C4-9500-FA20-8C32EFF4DC1D}"/>
                </a:ext>
              </a:extLst>
            </p:cNvPr>
            <p:cNvSpPr/>
            <p:nvPr/>
          </p:nvSpPr>
          <p:spPr>
            <a:xfrm>
              <a:off x="4766701" y="2016100"/>
              <a:ext cx="20684" cy="56970"/>
            </a:xfrm>
            <a:custGeom>
              <a:avLst/>
              <a:gdLst/>
              <a:ahLst/>
              <a:cxnLst/>
              <a:rect l="l" t="t" r="r" b="b"/>
              <a:pathLst>
                <a:path w="692" h="1906" extrusionOk="0">
                  <a:moveTo>
                    <a:pt x="1" y="0"/>
                  </a:moveTo>
                  <a:lnTo>
                    <a:pt x="1" y="1906"/>
                  </a:lnTo>
                  <a:lnTo>
                    <a:pt x="691" y="1906"/>
                  </a:lnTo>
                  <a:lnTo>
                    <a:pt x="691"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52" name="Google Shape;25393;p148">
              <a:extLst>
                <a:ext uri="{FF2B5EF4-FFF2-40B4-BE49-F238E27FC236}">
                  <a16:creationId xmlns:a16="http://schemas.microsoft.com/office/drawing/2014/main" id="{632FEB58-FFDA-70BA-9525-71A34D7F7679}"/>
                </a:ext>
              </a:extLst>
            </p:cNvPr>
            <p:cNvSpPr/>
            <p:nvPr/>
          </p:nvSpPr>
          <p:spPr>
            <a:xfrm>
              <a:off x="4766701" y="2217530"/>
              <a:ext cx="20684" cy="49857"/>
            </a:xfrm>
            <a:custGeom>
              <a:avLst/>
              <a:gdLst/>
              <a:ahLst/>
              <a:cxnLst/>
              <a:rect l="l" t="t" r="r" b="b"/>
              <a:pathLst>
                <a:path w="692" h="1668" extrusionOk="0">
                  <a:moveTo>
                    <a:pt x="1" y="1"/>
                  </a:moveTo>
                  <a:lnTo>
                    <a:pt x="1" y="1668"/>
                  </a:lnTo>
                  <a:lnTo>
                    <a:pt x="691" y="1668"/>
                  </a:lnTo>
                  <a:lnTo>
                    <a:pt x="691"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53" name="Google Shape;25394;p148">
              <a:extLst>
                <a:ext uri="{FF2B5EF4-FFF2-40B4-BE49-F238E27FC236}">
                  <a16:creationId xmlns:a16="http://schemas.microsoft.com/office/drawing/2014/main" id="{E8E4412E-FDFB-2F5E-AD4B-2853DC442D21}"/>
                </a:ext>
              </a:extLst>
            </p:cNvPr>
            <p:cNvSpPr/>
            <p:nvPr/>
          </p:nvSpPr>
          <p:spPr>
            <a:xfrm>
              <a:off x="5046444" y="2116471"/>
              <a:ext cx="19967" cy="56970"/>
            </a:xfrm>
            <a:custGeom>
              <a:avLst/>
              <a:gdLst/>
              <a:ahLst/>
              <a:cxnLst/>
              <a:rect l="l" t="t" r="r" b="b"/>
              <a:pathLst>
                <a:path w="668" h="1906" extrusionOk="0">
                  <a:moveTo>
                    <a:pt x="1" y="0"/>
                  </a:moveTo>
                  <a:lnTo>
                    <a:pt x="1" y="1905"/>
                  </a:lnTo>
                  <a:lnTo>
                    <a:pt x="668" y="1905"/>
                  </a:lnTo>
                  <a:lnTo>
                    <a:pt x="668" y="0"/>
                  </a:lnTo>
                  <a:close/>
                </a:path>
              </a:pathLst>
            </a:custGeom>
            <a:solidFill>
              <a:srgbClr val="E3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54" name="Google Shape;25395;p148">
              <a:extLst>
                <a:ext uri="{FF2B5EF4-FFF2-40B4-BE49-F238E27FC236}">
                  <a16:creationId xmlns:a16="http://schemas.microsoft.com/office/drawing/2014/main" id="{1C2CCF82-79BE-FA46-4A9A-5A40FDF39D8B}"/>
                </a:ext>
              </a:extLst>
            </p:cNvPr>
            <p:cNvSpPr/>
            <p:nvPr/>
          </p:nvSpPr>
          <p:spPr>
            <a:xfrm>
              <a:off x="5046444" y="1922842"/>
              <a:ext cx="19967" cy="49857"/>
            </a:xfrm>
            <a:custGeom>
              <a:avLst/>
              <a:gdLst/>
              <a:ahLst/>
              <a:cxnLst/>
              <a:rect l="l" t="t" r="r" b="b"/>
              <a:pathLst>
                <a:path w="668" h="1668" extrusionOk="0">
                  <a:moveTo>
                    <a:pt x="1" y="1"/>
                  </a:moveTo>
                  <a:lnTo>
                    <a:pt x="1" y="1668"/>
                  </a:lnTo>
                  <a:lnTo>
                    <a:pt x="668" y="1668"/>
                  </a:lnTo>
                  <a:lnTo>
                    <a:pt x="668" y="1"/>
                  </a:lnTo>
                  <a:close/>
                </a:path>
              </a:pathLst>
            </a:custGeom>
            <a:solidFill>
              <a:srgbClr val="E3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55" name="Google Shape;25396;p148">
              <a:extLst>
                <a:ext uri="{FF2B5EF4-FFF2-40B4-BE49-F238E27FC236}">
                  <a16:creationId xmlns:a16="http://schemas.microsoft.com/office/drawing/2014/main" id="{19E7FCB5-79E8-3C6C-2BBC-084C7B7E464B}"/>
                </a:ext>
              </a:extLst>
            </p:cNvPr>
            <p:cNvSpPr/>
            <p:nvPr/>
          </p:nvSpPr>
          <p:spPr>
            <a:xfrm>
              <a:off x="5046444" y="2016100"/>
              <a:ext cx="19967" cy="56970"/>
            </a:xfrm>
            <a:custGeom>
              <a:avLst/>
              <a:gdLst/>
              <a:ahLst/>
              <a:cxnLst/>
              <a:rect l="l" t="t" r="r" b="b"/>
              <a:pathLst>
                <a:path w="668" h="1906" extrusionOk="0">
                  <a:moveTo>
                    <a:pt x="1" y="0"/>
                  </a:moveTo>
                  <a:lnTo>
                    <a:pt x="1" y="1906"/>
                  </a:lnTo>
                  <a:lnTo>
                    <a:pt x="668" y="1906"/>
                  </a:lnTo>
                  <a:lnTo>
                    <a:pt x="668" y="0"/>
                  </a:lnTo>
                  <a:close/>
                </a:path>
              </a:pathLst>
            </a:custGeom>
            <a:solidFill>
              <a:srgbClr val="E3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56" name="Google Shape;25397;p148">
              <a:extLst>
                <a:ext uri="{FF2B5EF4-FFF2-40B4-BE49-F238E27FC236}">
                  <a16:creationId xmlns:a16="http://schemas.microsoft.com/office/drawing/2014/main" id="{7D8B8F62-E81D-F2AD-BE30-089BF6BE6700}"/>
                </a:ext>
              </a:extLst>
            </p:cNvPr>
            <p:cNvSpPr/>
            <p:nvPr/>
          </p:nvSpPr>
          <p:spPr>
            <a:xfrm>
              <a:off x="5046444" y="2217530"/>
              <a:ext cx="19967" cy="49857"/>
            </a:xfrm>
            <a:custGeom>
              <a:avLst/>
              <a:gdLst/>
              <a:ahLst/>
              <a:cxnLst/>
              <a:rect l="l" t="t" r="r" b="b"/>
              <a:pathLst>
                <a:path w="668" h="1668" extrusionOk="0">
                  <a:moveTo>
                    <a:pt x="1" y="1"/>
                  </a:moveTo>
                  <a:lnTo>
                    <a:pt x="1" y="1668"/>
                  </a:lnTo>
                  <a:lnTo>
                    <a:pt x="668" y="1668"/>
                  </a:lnTo>
                  <a:lnTo>
                    <a:pt x="668" y="1"/>
                  </a:lnTo>
                  <a:close/>
                </a:path>
              </a:pathLst>
            </a:custGeom>
            <a:solidFill>
              <a:srgbClr val="E3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57" name="Google Shape;25398;p148">
              <a:extLst>
                <a:ext uri="{FF2B5EF4-FFF2-40B4-BE49-F238E27FC236}">
                  <a16:creationId xmlns:a16="http://schemas.microsoft.com/office/drawing/2014/main" id="{FB465E94-3742-B187-081D-2A186655EA7E}"/>
                </a:ext>
              </a:extLst>
            </p:cNvPr>
            <p:cNvSpPr/>
            <p:nvPr/>
          </p:nvSpPr>
          <p:spPr>
            <a:xfrm>
              <a:off x="4799460" y="1983370"/>
              <a:ext cx="236340" cy="121742"/>
            </a:xfrm>
            <a:custGeom>
              <a:avLst/>
              <a:gdLst/>
              <a:ahLst/>
              <a:cxnLst/>
              <a:rect l="l" t="t" r="r" b="b"/>
              <a:pathLst>
                <a:path w="7907" h="4073" extrusionOk="0">
                  <a:moveTo>
                    <a:pt x="0" y="0"/>
                  </a:moveTo>
                  <a:lnTo>
                    <a:pt x="0" y="667"/>
                  </a:lnTo>
                  <a:lnTo>
                    <a:pt x="1477" y="667"/>
                  </a:lnTo>
                  <a:cubicBezTo>
                    <a:pt x="1834" y="667"/>
                    <a:pt x="2143" y="834"/>
                    <a:pt x="2429" y="1072"/>
                  </a:cubicBezTo>
                  <a:lnTo>
                    <a:pt x="3977" y="2524"/>
                  </a:lnTo>
                  <a:lnTo>
                    <a:pt x="5001" y="3501"/>
                  </a:lnTo>
                  <a:cubicBezTo>
                    <a:pt x="5406" y="3858"/>
                    <a:pt x="5906" y="4072"/>
                    <a:pt x="6430" y="4072"/>
                  </a:cubicBezTo>
                  <a:lnTo>
                    <a:pt x="7907" y="4072"/>
                  </a:lnTo>
                  <a:lnTo>
                    <a:pt x="7907" y="3382"/>
                  </a:lnTo>
                  <a:lnTo>
                    <a:pt x="6430" y="3358"/>
                  </a:lnTo>
                  <a:cubicBezTo>
                    <a:pt x="6073" y="3358"/>
                    <a:pt x="5763" y="3215"/>
                    <a:pt x="5477" y="2977"/>
                  </a:cubicBezTo>
                  <a:lnTo>
                    <a:pt x="4001" y="1572"/>
                  </a:lnTo>
                  <a:lnTo>
                    <a:pt x="2905" y="548"/>
                  </a:lnTo>
                  <a:cubicBezTo>
                    <a:pt x="2501" y="191"/>
                    <a:pt x="2001" y="0"/>
                    <a:pt x="1477" y="0"/>
                  </a:cubicBezTo>
                  <a:close/>
                </a:path>
              </a:pathLst>
            </a:custGeom>
            <a:solidFill>
              <a:srgbClr val="DB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58" name="Google Shape;25399;p148">
              <a:extLst>
                <a:ext uri="{FF2B5EF4-FFF2-40B4-BE49-F238E27FC236}">
                  <a16:creationId xmlns:a16="http://schemas.microsoft.com/office/drawing/2014/main" id="{2C21654F-44A6-E0B8-A08A-290C167E2A24}"/>
                </a:ext>
              </a:extLst>
            </p:cNvPr>
            <p:cNvSpPr/>
            <p:nvPr/>
          </p:nvSpPr>
          <p:spPr>
            <a:xfrm>
              <a:off x="4802300" y="2083712"/>
              <a:ext cx="233501" cy="121772"/>
            </a:xfrm>
            <a:custGeom>
              <a:avLst/>
              <a:gdLst/>
              <a:ahLst/>
              <a:cxnLst/>
              <a:rect l="l" t="t" r="r" b="b"/>
              <a:pathLst>
                <a:path w="7812" h="4074" extrusionOk="0">
                  <a:moveTo>
                    <a:pt x="0" y="1"/>
                  </a:moveTo>
                  <a:lnTo>
                    <a:pt x="0" y="691"/>
                  </a:lnTo>
                  <a:lnTo>
                    <a:pt x="1334" y="691"/>
                  </a:lnTo>
                  <a:cubicBezTo>
                    <a:pt x="1739" y="691"/>
                    <a:pt x="2048" y="834"/>
                    <a:pt x="2334" y="1072"/>
                  </a:cubicBezTo>
                  <a:lnTo>
                    <a:pt x="3882" y="2525"/>
                  </a:lnTo>
                  <a:lnTo>
                    <a:pt x="4906" y="3525"/>
                  </a:lnTo>
                  <a:cubicBezTo>
                    <a:pt x="5311" y="3883"/>
                    <a:pt x="5811" y="4073"/>
                    <a:pt x="6335" y="4073"/>
                  </a:cubicBezTo>
                  <a:lnTo>
                    <a:pt x="7812" y="4073"/>
                  </a:lnTo>
                  <a:lnTo>
                    <a:pt x="7812" y="3406"/>
                  </a:lnTo>
                  <a:lnTo>
                    <a:pt x="7812" y="3359"/>
                  </a:lnTo>
                  <a:lnTo>
                    <a:pt x="6335" y="3359"/>
                  </a:lnTo>
                  <a:cubicBezTo>
                    <a:pt x="5954" y="3359"/>
                    <a:pt x="5621" y="3216"/>
                    <a:pt x="5359" y="2978"/>
                  </a:cubicBezTo>
                  <a:lnTo>
                    <a:pt x="3882" y="1573"/>
                  </a:lnTo>
                  <a:lnTo>
                    <a:pt x="2763" y="572"/>
                  </a:lnTo>
                  <a:cubicBezTo>
                    <a:pt x="2382" y="215"/>
                    <a:pt x="1882" y="1"/>
                    <a:pt x="1334" y="1"/>
                  </a:cubicBezTo>
                  <a:close/>
                </a:path>
              </a:pathLst>
            </a:custGeom>
            <a:solidFill>
              <a:srgbClr val="9BA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59" name="Google Shape;25400;p148">
              <a:extLst>
                <a:ext uri="{FF2B5EF4-FFF2-40B4-BE49-F238E27FC236}">
                  <a16:creationId xmlns:a16="http://schemas.microsoft.com/office/drawing/2014/main" id="{05CAED5F-0534-339B-B238-CE399B820654}"/>
                </a:ext>
              </a:extLst>
            </p:cNvPr>
            <p:cNvSpPr/>
            <p:nvPr/>
          </p:nvSpPr>
          <p:spPr>
            <a:xfrm>
              <a:off x="4744642" y="1961999"/>
              <a:ext cx="64084" cy="64084"/>
            </a:xfrm>
            <a:custGeom>
              <a:avLst/>
              <a:gdLst/>
              <a:ahLst/>
              <a:cxnLst/>
              <a:rect l="l" t="t" r="r" b="b"/>
              <a:pathLst>
                <a:path w="2144" h="2144" extrusionOk="0">
                  <a:moveTo>
                    <a:pt x="1072" y="1"/>
                  </a:moveTo>
                  <a:cubicBezTo>
                    <a:pt x="477" y="1"/>
                    <a:pt x="0" y="477"/>
                    <a:pt x="0" y="1072"/>
                  </a:cubicBezTo>
                  <a:cubicBezTo>
                    <a:pt x="0" y="1668"/>
                    <a:pt x="477" y="2144"/>
                    <a:pt x="1072" y="2144"/>
                  </a:cubicBezTo>
                  <a:cubicBezTo>
                    <a:pt x="1667" y="2144"/>
                    <a:pt x="2144" y="1668"/>
                    <a:pt x="2144" y="1072"/>
                  </a:cubicBezTo>
                  <a:cubicBezTo>
                    <a:pt x="2144" y="477"/>
                    <a:pt x="1667" y="1"/>
                    <a:pt x="1072" y="1"/>
                  </a:cubicBezTo>
                  <a:close/>
                </a:path>
              </a:pathLst>
            </a:custGeom>
            <a:solidFill>
              <a:srgbClr val="E5E9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60" name="Google Shape;25401;p148">
              <a:extLst>
                <a:ext uri="{FF2B5EF4-FFF2-40B4-BE49-F238E27FC236}">
                  <a16:creationId xmlns:a16="http://schemas.microsoft.com/office/drawing/2014/main" id="{A1555B12-EB6D-1E6A-414C-1FA4A37DBFCD}"/>
                </a:ext>
              </a:extLst>
            </p:cNvPr>
            <p:cNvSpPr/>
            <p:nvPr/>
          </p:nvSpPr>
          <p:spPr>
            <a:xfrm>
              <a:off x="4744642" y="2062370"/>
              <a:ext cx="64084" cy="64084"/>
            </a:xfrm>
            <a:custGeom>
              <a:avLst/>
              <a:gdLst/>
              <a:ahLst/>
              <a:cxnLst/>
              <a:rect l="l" t="t" r="r" b="b"/>
              <a:pathLst>
                <a:path w="2144" h="2144" extrusionOk="0">
                  <a:moveTo>
                    <a:pt x="1072" y="0"/>
                  </a:moveTo>
                  <a:cubicBezTo>
                    <a:pt x="477" y="0"/>
                    <a:pt x="0" y="477"/>
                    <a:pt x="0" y="1072"/>
                  </a:cubicBezTo>
                  <a:cubicBezTo>
                    <a:pt x="0" y="1667"/>
                    <a:pt x="477" y="2144"/>
                    <a:pt x="1072" y="2144"/>
                  </a:cubicBezTo>
                  <a:cubicBezTo>
                    <a:pt x="1667" y="2144"/>
                    <a:pt x="2144" y="1667"/>
                    <a:pt x="2144" y="1072"/>
                  </a:cubicBezTo>
                  <a:cubicBezTo>
                    <a:pt x="2144" y="477"/>
                    <a:pt x="1667" y="0"/>
                    <a:pt x="1072" y="0"/>
                  </a:cubicBezTo>
                  <a:close/>
                </a:path>
              </a:pathLst>
            </a:custGeom>
            <a:solidFill>
              <a:srgbClr val="A8B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61" name="Google Shape;25402;p148">
              <a:extLst>
                <a:ext uri="{FF2B5EF4-FFF2-40B4-BE49-F238E27FC236}">
                  <a16:creationId xmlns:a16="http://schemas.microsoft.com/office/drawing/2014/main" id="{005B0045-7B0E-2DA4-E01F-90B62154CA3D}"/>
                </a:ext>
              </a:extLst>
            </p:cNvPr>
            <p:cNvSpPr/>
            <p:nvPr/>
          </p:nvSpPr>
          <p:spPr>
            <a:xfrm>
              <a:off x="4744642" y="2163459"/>
              <a:ext cx="64084" cy="64084"/>
            </a:xfrm>
            <a:custGeom>
              <a:avLst/>
              <a:gdLst/>
              <a:ahLst/>
              <a:cxnLst/>
              <a:rect l="l" t="t" r="r" b="b"/>
              <a:pathLst>
                <a:path w="2144" h="2144" extrusionOk="0">
                  <a:moveTo>
                    <a:pt x="1072" y="0"/>
                  </a:moveTo>
                  <a:cubicBezTo>
                    <a:pt x="477" y="0"/>
                    <a:pt x="0" y="500"/>
                    <a:pt x="0" y="1072"/>
                  </a:cubicBezTo>
                  <a:cubicBezTo>
                    <a:pt x="0" y="1667"/>
                    <a:pt x="477" y="2143"/>
                    <a:pt x="1072" y="2143"/>
                  </a:cubicBezTo>
                  <a:cubicBezTo>
                    <a:pt x="1667" y="2143"/>
                    <a:pt x="2144" y="1667"/>
                    <a:pt x="2144" y="1072"/>
                  </a:cubicBezTo>
                  <a:cubicBezTo>
                    <a:pt x="2144" y="500"/>
                    <a:pt x="1667" y="0"/>
                    <a:pt x="1072" y="0"/>
                  </a:cubicBezTo>
                  <a:close/>
                </a:path>
              </a:pathLst>
            </a:custGeom>
            <a:solidFill>
              <a:srgbClr val="B5C1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62" name="Google Shape;25403;p148">
              <a:extLst>
                <a:ext uri="{FF2B5EF4-FFF2-40B4-BE49-F238E27FC236}">
                  <a16:creationId xmlns:a16="http://schemas.microsoft.com/office/drawing/2014/main" id="{A133B828-4FE4-7170-7F41-1E05B751E6F3}"/>
                </a:ext>
              </a:extLst>
            </p:cNvPr>
            <p:cNvSpPr/>
            <p:nvPr/>
          </p:nvSpPr>
          <p:spPr>
            <a:xfrm>
              <a:off x="5024385" y="1961999"/>
              <a:ext cx="64084" cy="64084"/>
            </a:xfrm>
            <a:custGeom>
              <a:avLst/>
              <a:gdLst/>
              <a:ahLst/>
              <a:cxnLst/>
              <a:rect l="l" t="t" r="r" b="b"/>
              <a:pathLst>
                <a:path w="2144" h="2144" extrusionOk="0">
                  <a:moveTo>
                    <a:pt x="1072" y="1"/>
                  </a:moveTo>
                  <a:cubicBezTo>
                    <a:pt x="501" y="1"/>
                    <a:pt x="0" y="477"/>
                    <a:pt x="0" y="1072"/>
                  </a:cubicBezTo>
                  <a:cubicBezTo>
                    <a:pt x="0" y="1668"/>
                    <a:pt x="501" y="2144"/>
                    <a:pt x="1072" y="2144"/>
                  </a:cubicBezTo>
                  <a:cubicBezTo>
                    <a:pt x="1668" y="2144"/>
                    <a:pt x="2144" y="1668"/>
                    <a:pt x="2144" y="1072"/>
                  </a:cubicBezTo>
                  <a:cubicBezTo>
                    <a:pt x="2144" y="477"/>
                    <a:pt x="1668" y="1"/>
                    <a:pt x="1072" y="1"/>
                  </a:cubicBezTo>
                  <a:close/>
                </a:path>
              </a:pathLst>
            </a:custGeom>
            <a:solidFill>
              <a:srgbClr val="B0B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63" name="Google Shape;25404;p148">
              <a:extLst>
                <a:ext uri="{FF2B5EF4-FFF2-40B4-BE49-F238E27FC236}">
                  <a16:creationId xmlns:a16="http://schemas.microsoft.com/office/drawing/2014/main" id="{51DE6E67-B750-DBEF-FBF1-974EB0563DD9}"/>
                </a:ext>
              </a:extLst>
            </p:cNvPr>
            <p:cNvSpPr/>
            <p:nvPr/>
          </p:nvSpPr>
          <p:spPr>
            <a:xfrm>
              <a:off x="4918334" y="2031045"/>
              <a:ext cx="117468" cy="74067"/>
            </a:xfrm>
            <a:custGeom>
              <a:avLst/>
              <a:gdLst/>
              <a:ahLst/>
              <a:cxnLst/>
              <a:rect l="l" t="t" r="r" b="b"/>
              <a:pathLst>
                <a:path w="3930" h="2478" extrusionOk="0">
                  <a:moveTo>
                    <a:pt x="0" y="1"/>
                  </a:moveTo>
                  <a:lnTo>
                    <a:pt x="0" y="929"/>
                  </a:lnTo>
                  <a:lnTo>
                    <a:pt x="1024" y="1906"/>
                  </a:lnTo>
                  <a:cubicBezTo>
                    <a:pt x="1429" y="2263"/>
                    <a:pt x="1929" y="2477"/>
                    <a:pt x="2453" y="2477"/>
                  </a:cubicBezTo>
                  <a:lnTo>
                    <a:pt x="3930" y="2477"/>
                  </a:lnTo>
                  <a:lnTo>
                    <a:pt x="3930" y="1787"/>
                  </a:lnTo>
                  <a:lnTo>
                    <a:pt x="2453" y="1787"/>
                  </a:lnTo>
                  <a:cubicBezTo>
                    <a:pt x="2072" y="1787"/>
                    <a:pt x="1739" y="1644"/>
                    <a:pt x="1477" y="1406"/>
                  </a:cubicBezTo>
                  <a:lnTo>
                    <a:pt x="0" y="1"/>
                  </a:lnTo>
                  <a:close/>
                </a:path>
              </a:pathLst>
            </a:custGeom>
            <a:solidFill>
              <a:srgbClr val="CBD2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64" name="Google Shape;25405;p148">
              <a:extLst>
                <a:ext uri="{FF2B5EF4-FFF2-40B4-BE49-F238E27FC236}">
                  <a16:creationId xmlns:a16="http://schemas.microsoft.com/office/drawing/2014/main" id="{2A8C5F68-DF6C-847A-604B-032B1E74F8B4}"/>
                </a:ext>
              </a:extLst>
            </p:cNvPr>
            <p:cNvSpPr/>
            <p:nvPr/>
          </p:nvSpPr>
          <p:spPr>
            <a:xfrm>
              <a:off x="4916899" y="2132134"/>
              <a:ext cx="117468" cy="73350"/>
            </a:xfrm>
            <a:custGeom>
              <a:avLst/>
              <a:gdLst/>
              <a:ahLst/>
              <a:cxnLst/>
              <a:rect l="l" t="t" r="r" b="b"/>
              <a:pathLst>
                <a:path w="3930" h="2454" extrusionOk="0">
                  <a:moveTo>
                    <a:pt x="1" y="0"/>
                  </a:moveTo>
                  <a:lnTo>
                    <a:pt x="1" y="905"/>
                  </a:lnTo>
                  <a:lnTo>
                    <a:pt x="1048" y="1905"/>
                  </a:lnTo>
                  <a:cubicBezTo>
                    <a:pt x="1429" y="2263"/>
                    <a:pt x="1953" y="2453"/>
                    <a:pt x="2477" y="2453"/>
                  </a:cubicBezTo>
                  <a:lnTo>
                    <a:pt x="3930" y="2453"/>
                  </a:lnTo>
                  <a:lnTo>
                    <a:pt x="3930" y="1786"/>
                  </a:lnTo>
                  <a:lnTo>
                    <a:pt x="2477" y="1786"/>
                  </a:lnTo>
                  <a:cubicBezTo>
                    <a:pt x="2120" y="1786"/>
                    <a:pt x="1787" y="1667"/>
                    <a:pt x="1501" y="1381"/>
                  </a:cubicBezTo>
                  <a:lnTo>
                    <a:pt x="1" y="0"/>
                  </a:lnTo>
                  <a:close/>
                </a:path>
              </a:pathLst>
            </a:custGeom>
            <a:solidFill>
              <a:srgbClr val="6376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65" name="Google Shape;25406;p148">
              <a:extLst>
                <a:ext uri="{FF2B5EF4-FFF2-40B4-BE49-F238E27FC236}">
                  <a16:creationId xmlns:a16="http://schemas.microsoft.com/office/drawing/2014/main" id="{4A490F6E-685C-3188-235A-DDF44CF50B4A}"/>
                </a:ext>
              </a:extLst>
            </p:cNvPr>
            <p:cNvSpPr/>
            <p:nvPr/>
          </p:nvSpPr>
          <p:spPr>
            <a:xfrm>
              <a:off x="5024385" y="2062370"/>
              <a:ext cx="64084" cy="64084"/>
            </a:xfrm>
            <a:custGeom>
              <a:avLst/>
              <a:gdLst/>
              <a:ahLst/>
              <a:cxnLst/>
              <a:rect l="l" t="t" r="r" b="b"/>
              <a:pathLst>
                <a:path w="2144" h="2144" extrusionOk="0">
                  <a:moveTo>
                    <a:pt x="1072" y="0"/>
                  </a:moveTo>
                  <a:cubicBezTo>
                    <a:pt x="501" y="0"/>
                    <a:pt x="0" y="477"/>
                    <a:pt x="0" y="1072"/>
                  </a:cubicBezTo>
                  <a:cubicBezTo>
                    <a:pt x="0" y="1667"/>
                    <a:pt x="501" y="2144"/>
                    <a:pt x="1072" y="2144"/>
                  </a:cubicBezTo>
                  <a:cubicBezTo>
                    <a:pt x="1668" y="2144"/>
                    <a:pt x="2144" y="1667"/>
                    <a:pt x="2144" y="1072"/>
                  </a:cubicBezTo>
                  <a:cubicBezTo>
                    <a:pt x="2144" y="477"/>
                    <a:pt x="1668" y="0"/>
                    <a:pt x="1072" y="0"/>
                  </a:cubicBezTo>
                  <a:close/>
                </a:path>
              </a:pathLst>
            </a:custGeom>
            <a:solidFill>
              <a:srgbClr val="D4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66" name="Google Shape;25407;p148">
              <a:extLst>
                <a:ext uri="{FF2B5EF4-FFF2-40B4-BE49-F238E27FC236}">
                  <a16:creationId xmlns:a16="http://schemas.microsoft.com/office/drawing/2014/main" id="{2EE488FE-971E-2CC9-2218-FBE429622557}"/>
                </a:ext>
              </a:extLst>
            </p:cNvPr>
            <p:cNvSpPr/>
            <p:nvPr/>
          </p:nvSpPr>
          <p:spPr>
            <a:xfrm>
              <a:off x="5024385" y="2163459"/>
              <a:ext cx="64084" cy="64084"/>
            </a:xfrm>
            <a:custGeom>
              <a:avLst/>
              <a:gdLst/>
              <a:ahLst/>
              <a:cxnLst/>
              <a:rect l="l" t="t" r="r" b="b"/>
              <a:pathLst>
                <a:path w="2144" h="2144" extrusionOk="0">
                  <a:moveTo>
                    <a:pt x="1072" y="0"/>
                  </a:moveTo>
                  <a:cubicBezTo>
                    <a:pt x="501" y="0"/>
                    <a:pt x="0" y="500"/>
                    <a:pt x="0" y="1072"/>
                  </a:cubicBezTo>
                  <a:cubicBezTo>
                    <a:pt x="0" y="1667"/>
                    <a:pt x="501" y="2143"/>
                    <a:pt x="1072" y="2143"/>
                  </a:cubicBezTo>
                  <a:cubicBezTo>
                    <a:pt x="1668" y="2143"/>
                    <a:pt x="2144" y="1667"/>
                    <a:pt x="2144" y="1072"/>
                  </a:cubicBezTo>
                  <a:cubicBezTo>
                    <a:pt x="2144" y="500"/>
                    <a:pt x="1668" y="0"/>
                    <a:pt x="1072" y="0"/>
                  </a:cubicBezTo>
                  <a:close/>
                </a:path>
              </a:pathLst>
            </a:custGeom>
            <a:solidFill>
              <a:srgbClr val="768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grpSp>
      <p:grpSp>
        <p:nvGrpSpPr>
          <p:cNvPr id="67" name="Google Shape;24846;p147">
            <a:extLst>
              <a:ext uri="{FF2B5EF4-FFF2-40B4-BE49-F238E27FC236}">
                <a16:creationId xmlns:a16="http://schemas.microsoft.com/office/drawing/2014/main" id="{6812F259-FC5D-0B68-1AFF-3F26A2158E1A}"/>
              </a:ext>
            </a:extLst>
          </p:cNvPr>
          <p:cNvGrpSpPr/>
          <p:nvPr/>
        </p:nvGrpSpPr>
        <p:grpSpPr>
          <a:xfrm>
            <a:off x="3775760" y="4450438"/>
            <a:ext cx="842836" cy="839910"/>
            <a:chOff x="1028827" y="2494331"/>
            <a:chExt cx="349076" cy="346749"/>
          </a:xfrm>
        </p:grpSpPr>
        <p:sp>
          <p:nvSpPr>
            <p:cNvPr id="68" name="Google Shape;24847;p147">
              <a:extLst>
                <a:ext uri="{FF2B5EF4-FFF2-40B4-BE49-F238E27FC236}">
                  <a16:creationId xmlns:a16="http://schemas.microsoft.com/office/drawing/2014/main" id="{C954E64B-408C-E8AD-3143-E3102B4ED0F1}"/>
                </a:ext>
              </a:extLst>
            </p:cNvPr>
            <p:cNvSpPr/>
            <p:nvPr/>
          </p:nvSpPr>
          <p:spPr>
            <a:xfrm>
              <a:off x="1193739" y="2527365"/>
              <a:ext cx="20060" cy="40282"/>
            </a:xfrm>
            <a:custGeom>
              <a:avLst/>
              <a:gdLst/>
              <a:ahLst/>
              <a:cxnLst/>
              <a:rect l="l" t="t" r="r" b="b"/>
              <a:pathLst>
                <a:path w="620" h="1245" extrusionOk="0">
                  <a:moveTo>
                    <a:pt x="304" y="1"/>
                  </a:moveTo>
                  <a:cubicBezTo>
                    <a:pt x="290" y="1"/>
                    <a:pt x="276" y="2"/>
                    <a:pt x="262" y="3"/>
                  </a:cubicBezTo>
                  <a:cubicBezTo>
                    <a:pt x="119" y="51"/>
                    <a:pt x="0" y="194"/>
                    <a:pt x="0" y="337"/>
                  </a:cubicBezTo>
                  <a:lnTo>
                    <a:pt x="0" y="932"/>
                  </a:lnTo>
                  <a:cubicBezTo>
                    <a:pt x="0" y="1123"/>
                    <a:pt x="119" y="1242"/>
                    <a:pt x="262" y="1242"/>
                  </a:cubicBezTo>
                  <a:cubicBezTo>
                    <a:pt x="278" y="1243"/>
                    <a:pt x="293" y="1244"/>
                    <a:pt x="308" y="1244"/>
                  </a:cubicBezTo>
                  <a:cubicBezTo>
                    <a:pt x="497" y="1244"/>
                    <a:pt x="619" y="1109"/>
                    <a:pt x="619" y="932"/>
                  </a:cubicBezTo>
                  <a:lnTo>
                    <a:pt x="619" y="313"/>
                  </a:lnTo>
                  <a:cubicBezTo>
                    <a:pt x="619" y="136"/>
                    <a:pt x="476" y="1"/>
                    <a:pt x="304" y="1"/>
                  </a:cubicBezTo>
                  <a:close/>
                </a:path>
              </a:pathLst>
            </a:custGeom>
            <a:solidFill>
              <a:srgbClr val="8D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69" name="Google Shape;24848;p147">
              <a:extLst>
                <a:ext uri="{FF2B5EF4-FFF2-40B4-BE49-F238E27FC236}">
                  <a16:creationId xmlns:a16="http://schemas.microsoft.com/office/drawing/2014/main" id="{FB9A6DD0-FC94-35CE-8DC7-08CEDF019975}"/>
                </a:ext>
              </a:extLst>
            </p:cNvPr>
            <p:cNvSpPr/>
            <p:nvPr/>
          </p:nvSpPr>
          <p:spPr>
            <a:xfrm>
              <a:off x="1193739" y="2527365"/>
              <a:ext cx="20060" cy="40282"/>
            </a:xfrm>
            <a:custGeom>
              <a:avLst/>
              <a:gdLst/>
              <a:ahLst/>
              <a:cxnLst/>
              <a:rect l="l" t="t" r="r" b="b"/>
              <a:pathLst>
                <a:path w="620" h="1245" extrusionOk="0">
                  <a:moveTo>
                    <a:pt x="304" y="1"/>
                  </a:moveTo>
                  <a:cubicBezTo>
                    <a:pt x="290" y="1"/>
                    <a:pt x="276" y="2"/>
                    <a:pt x="262" y="3"/>
                  </a:cubicBezTo>
                  <a:cubicBezTo>
                    <a:pt x="119" y="51"/>
                    <a:pt x="0" y="194"/>
                    <a:pt x="0" y="337"/>
                  </a:cubicBezTo>
                  <a:lnTo>
                    <a:pt x="0" y="932"/>
                  </a:lnTo>
                  <a:cubicBezTo>
                    <a:pt x="0" y="1123"/>
                    <a:pt x="119" y="1242"/>
                    <a:pt x="262" y="1242"/>
                  </a:cubicBezTo>
                  <a:cubicBezTo>
                    <a:pt x="278" y="1243"/>
                    <a:pt x="293" y="1244"/>
                    <a:pt x="308" y="1244"/>
                  </a:cubicBezTo>
                  <a:cubicBezTo>
                    <a:pt x="497" y="1244"/>
                    <a:pt x="619" y="1109"/>
                    <a:pt x="619" y="932"/>
                  </a:cubicBezTo>
                  <a:lnTo>
                    <a:pt x="619" y="313"/>
                  </a:lnTo>
                  <a:cubicBezTo>
                    <a:pt x="619" y="136"/>
                    <a:pt x="476" y="1"/>
                    <a:pt x="304" y="1"/>
                  </a:cubicBezTo>
                  <a:close/>
                </a:path>
              </a:pathLst>
            </a:custGeom>
            <a:solidFill>
              <a:srgbClr val="8D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0" name="Google Shape;24849;p147">
              <a:extLst>
                <a:ext uri="{FF2B5EF4-FFF2-40B4-BE49-F238E27FC236}">
                  <a16:creationId xmlns:a16="http://schemas.microsoft.com/office/drawing/2014/main" id="{E6953E2C-217B-71B8-67BA-35021155C2E9}"/>
                </a:ext>
              </a:extLst>
            </p:cNvPr>
            <p:cNvSpPr/>
            <p:nvPr/>
          </p:nvSpPr>
          <p:spPr>
            <a:xfrm>
              <a:off x="1127476" y="2545645"/>
              <a:ext cx="33908" cy="37338"/>
            </a:xfrm>
            <a:custGeom>
              <a:avLst/>
              <a:gdLst/>
              <a:ahLst/>
              <a:cxnLst/>
              <a:rect l="l" t="t" r="r" b="b"/>
              <a:pathLst>
                <a:path w="1048" h="1154" extrusionOk="0">
                  <a:moveTo>
                    <a:pt x="351" y="1"/>
                  </a:moveTo>
                  <a:cubicBezTo>
                    <a:pt x="305" y="1"/>
                    <a:pt x="259" y="12"/>
                    <a:pt x="214" y="34"/>
                  </a:cubicBezTo>
                  <a:cubicBezTo>
                    <a:pt x="48" y="129"/>
                    <a:pt x="0" y="319"/>
                    <a:pt x="95" y="462"/>
                  </a:cubicBezTo>
                  <a:lnTo>
                    <a:pt x="405" y="986"/>
                  </a:lnTo>
                  <a:cubicBezTo>
                    <a:pt x="467" y="1096"/>
                    <a:pt x="571" y="1154"/>
                    <a:pt x="675" y="1154"/>
                  </a:cubicBezTo>
                  <a:cubicBezTo>
                    <a:pt x="730" y="1154"/>
                    <a:pt x="785" y="1138"/>
                    <a:pt x="834" y="1105"/>
                  </a:cubicBezTo>
                  <a:cubicBezTo>
                    <a:pt x="976" y="1034"/>
                    <a:pt x="1048" y="820"/>
                    <a:pt x="953" y="701"/>
                  </a:cubicBezTo>
                  <a:lnTo>
                    <a:pt x="619" y="153"/>
                  </a:lnTo>
                  <a:cubicBezTo>
                    <a:pt x="553" y="54"/>
                    <a:pt x="454" y="1"/>
                    <a:pt x="351" y="1"/>
                  </a:cubicBezTo>
                  <a:close/>
                </a:path>
              </a:pathLst>
            </a:custGeom>
            <a:solidFill>
              <a:srgbClr val="8D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1" name="Google Shape;24850;p147">
              <a:extLst>
                <a:ext uri="{FF2B5EF4-FFF2-40B4-BE49-F238E27FC236}">
                  <a16:creationId xmlns:a16="http://schemas.microsoft.com/office/drawing/2014/main" id="{4936B5C8-A445-BE89-2B87-8C814E3EA1BF}"/>
                </a:ext>
              </a:extLst>
            </p:cNvPr>
            <p:cNvSpPr/>
            <p:nvPr/>
          </p:nvSpPr>
          <p:spPr>
            <a:xfrm>
              <a:off x="1081242" y="2591556"/>
              <a:ext cx="40088" cy="30770"/>
            </a:xfrm>
            <a:custGeom>
              <a:avLst/>
              <a:gdLst/>
              <a:ahLst/>
              <a:cxnLst/>
              <a:rect l="l" t="t" r="r" b="b"/>
              <a:pathLst>
                <a:path w="1239" h="951" extrusionOk="0">
                  <a:moveTo>
                    <a:pt x="356" y="0"/>
                  </a:moveTo>
                  <a:cubicBezTo>
                    <a:pt x="247" y="0"/>
                    <a:pt x="137" y="65"/>
                    <a:pt x="72" y="163"/>
                  </a:cubicBezTo>
                  <a:cubicBezTo>
                    <a:pt x="0" y="306"/>
                    <a:pt x="48" y="496"/>
                    <a:pt x="215" y="591"/>
                  </a:cubicBezTo>
                  <a:lnTo>
                    <a:pt x="738" y="901"/>
                  </a:lnTo>
                  <a:cubicBezTo>
                    <a:pt x="789" y="935"/>
                    <a:pt x="846" y="950"/>
                    <a:pt x="902" y="950"/>
                  </a:cubicBezTo>
                  <a:cubicBezTo>
                    <a:pt x="1004" y="950"/>
                    <a:pt x="1106" y="898"/>
                    <a:pt x="1167" y="806"/>
                  </a:cubicBezTo>
                  <a:cubicBezTo>
                    <a:pt x="1239" y="639"/>
                    <a:pt x="1191" y="472"/>
                    <a:pt x="1048" y="377"/>
                  </a:cubicBezTo>
                  <a:lnTo>
                    <a:pt x="500" y="44"/>
                  </a:lnTo>
                  <a:cubicBezTo>
                    <a:pt x="455" y="14"/>
                    <a:pt x="406" y="0"/>
                    <a:pt x="356" y="0"/>
                  </a:cubicBezTo>
                  <a:close/>
                </a:path>
              </a:pathLst>
            </a:custGeom>
            <a:solidFill>
              <a:srgbClr val="8D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2" name="Google Shape;24851;p147">
              <a:extLst>
                <a:ext uri="{FF2B5EF4-FFF2-40B4-BE49-F238E27FC236}">
                  <a16:creationId xmlns:a16="http://schemas.microsoft.com/office/drawing/2014/main" id="{1B1CCF4E-923F-08D4-2A81-8D1C4F8A471D}"/>
                </a:ext>
              </a:extLst>
            </p:cNvPr>
            <p:cNvSpPr/>
            <p:nvPr/>
          </p:nvSpPr>
          <p:spPr>
            <a:xfrm>
              <a:off x="1063511" y="2656912"/>
              <a:ext cx="41641" cy="20837"/>
            </a:xfrm>
            <a:custGeom>
              <a:avLst/>
              <a:gdLst/>
              <a:ahLst/>
              <a:cxnLst/>
              <a:rect l="l" t="t" r="r" b="b"/>
              <a:pathLst>
                <a:path w="1287" h="644" extrusionOk="0">
                  <a:moveTo>
                    <a:pt x="334" y="0"/>
                  </a:moveTo>
                  <a:cubicBezTo>
                    <a:pt x="167" y="0"/>
                    <a:pt x="0" y="143"/>
                    <a:pt x="0" y="310"/>
                  </a:cubicBezTo>
                  <a:cubicBezTo>
                    <a:pt x="0" y="500"/>
                    <a:pt x="167" y="643"/>
                    <a:pt x="334" y="643"/>
                  </a:cubicBezTo>
                  <a:lnTo>
                    <a:pt x="953" y="643"/>
                  </a:lnTo>
                  <a:cubicBezTo>
                    <a:pt x="1144" y="643"/>
                    <a:pt x="1286" y="500"/>
                    <a:pt x="1286" y="310"/>
                  </a:cubicBezTo>
                  <a:cubicBezTo>
                    <a:pt x="1286" y="143"/>
                    <a:pt x="1144" y="0"/>
                    <a:pt x="953" y="0"/>
                  </a:cubicBezTo>
                  <a:close/>
                </a:path>
              </a:pathLst>
            </a:custGeom>
            <a:solidFill>
              <a:srgbClr val="8D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3" name="Google Shape;24852;p147">
              <a:extLst>
                <a:ext uri="{FF2B5EF4-FFF2-40B4-BE49-F238E27FC236}">
                  <a16:creationId xmlns:a16="http://schemas.microsoft.com/office/drawing/2014/main" id="{A9DD0B59-F0E4-78E0-59FF-F4393252A180}"/>
                </a:ext>
              </a:extLst>
            </p:cNvPr>
            <p:cNvSpPr/>
            <p:nvPr/>
          </p:nvSpPr>
          <p:spPr>
            <a:xfrm>
              <a:off x="1081242" y="2711300"/>
              <a:ext cx="40088" cy="30673"/>
            </a:xfrm>
            <a:custGeom>
              <a:avLst/>
              <a:gdLst/>
              <a:ahLst/>
              <a:cxnLst/>
              <a:rect l="l" t="t" r="r" b="b"/>
              <a:pathLst>
                <a:path w="1239" h="948" extrusionOk="0">
                  <a:moveTo>
                    <a:pt x="870" y="1"/>
                  </a:moveTo>
                  <a:cubicBezTo>
                    <a:pt x="821" y="1"/>
                    <a:pt x="775" y="12"/>
                    <a:pt x="738" y="34"/>
                  </a:cubicBezTo>
                  <a:lnTo>
                    <a:pt x="215" y="367"/>
                  </a:lnTo>
                  <a:cubicBezTo>
                    <a:pt x="48" y="462"/>
                    <a:pt x="0" y="629"/>
                    <a:pt x="72" y="796"/>
                  </a:cubicBezTo>
                  <a:cubicBezTo>
                    <a:pt x="137" y="895"/>
                    <a:pt x="249" y="948"/>
                    <a:pt x="358" y="948"/>
                  </a:cubicBezTo>
                  <a:cubicBezTo>
                    <a:pt x="407" y="948"/>
                    <a:pt x="456" y="937"/>
                    <a:pt x="500" y="915"/>
                  </a:cubicBezTo>
                  <a:lnTo>
                    <a:pt x="1048" y="582"/>
                  </a:lnTo>
                  <a:cubicBezTo>
                    <a:pt x="1191" y="486"/>
                    <a:pt x="1239" y="320"/>
                    <a:pt x="1167" y="153"/>
                  </a:cubicBezTo>
                  <a:cubicBezTo>
                    <a:pt x="1101" y="54"/>
                    <a:pt x="979" y="1"/>
                    <a:pt x="870" y="1"/>
                  </a:cubicBezTo>
                  <a:close/>
                </a:path>
              </a:pathLst>
            </a:custGeom>
            <a:solidFill>
              <a:srgbClr val="8D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4" name="Google Shape;24853;p147">
              <a:extLst>
                <a:ext uri="{FF2B5EF4-FFF2-40B4-BE49-F238E27FC236}">
                  <a16:creationId xmlns:a16="http://schemas.microsoft.com/office/drawing/2014/main" id="{F0EF324E-D4A7-DCB0-0488-908266FB7DD9}"/>
                </a:ext>
              </a:extLst>
            </p:cNvPr>
            <p:cNvSpPr/>
            <p:nvPr/>
          </p:nvSpPr>
          <p:spPr>
            <a:xfrm>
              <a:off x="1127476" y="2750837"/>
              <a:ext cx="33908" cy="37111"/>
            </a:xfrm>
            <a:custGeom>
              <a:avLst/>
              <a:gdLst/>
              <a:ahLst/>
              <a:cxnLst/>
              <a:rect l="l" t="t" r="r" b="b"/>
              <a:pathLst>
                <a:path w="1048" h="1147" extrusionOk="0">
                  <a:moveTo>
                    <a:pt x="670" y="1"/>
                  </a:moveTo>
                  <a:cubicBezTo>
                    <a:pt x="568" y="1"/>
                    <a:pt x="466" y="53"/>
                    <a:pt x="405" y="145"/>
                  </a:cubicBezTo>
                  <a:lnTo>
                    <a:pt x="95" y="693"/>
                  </a:lnTo>
                  <a:cubicBezTo>
                    <a:pt x="0" y="836"/>
                    <a:pt x="48" y="1027"/>
                    <a:pt x="214" y="1098"/>
                  </a:cubicBezTo>
                  <a:cubicBezTo>
                    <a:pt x="263" y="1131"/>
                    <a:pt x="315" y="1147"/>
                    <a:pt x="366" y="1147"/>
                  </a:cubicBezTo>
                  <a:cubicBezTo>
                    <a:pt x="463" y="1147"/>
                    <a:pt x="557" y="1088"/>
                    <a:pt x="619" y="979"/>
                  </a:cubicBezTo>
                  <a:lnTo>
                    <a:pt x="953" y="455"/>
                  </a:lnTo>
                  <a:cubicBezTo>
                    <a:pt x="1048" y="312"/>
                    <a:pt x="976" y="122"/>
                    <a:pt x="834" y="50"/>
                  </a:cubicBezTo>
                  <a:cubicBezTo>
                    <a:pt x="783" y="16"/>
                    <a:pt x="726" y="1"/>
                    <a:pt x="670" y="1"/>
                  </a:cubicBezTo>
                  <a:close/>
                </a:path>
              </a:pathLst>
            </a:custGeom>
            <a:solidFill>
              <a:srgbClr val="8D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5" name="Google Shape;24854;p147">
              <a:extLst>
                <a:ext uri="{FF2B5EF4-FFF2-40B4-BE49-F238E27FC236}">
                  <a16:creationId xmlns:a16="http://schemas.microsoft.com/office/drawing/2014/main" id="{14361DF2-0A25-F311-9D9A-FF7903A26481}"/>
                </a:ext>
              </a:extLst>
            </p:cNvPr>
            <p:cNvSpPr/>
            <p:nvPr/>
          </p:nvSpPr>
          <p:spPr>
            <a:xfrm>
              <a:off x="1193739" y="2767499"/>
              <a:ext cx="20060" cy="39764"/>
            </a:xfrm>
            <a:custGeom>
              <a:avLst/>
              <a:gdLst/>
              <a:ahLst/>
              <a:cxnLst/>
              <a:rect l="l" t="t" r="r" b="b"/>
              <a:pathLst>
                <a:path w="620" h="1229" extrusionOk="0">
                  <a:moveTo>
                    <a:pt x="419" y="1"/>
                  </a:moveTo>
                  <a:cubicBezTo>
                    <a:pt x="399" y="1"/>
                    <a:pt x="379" y="4"/>
                    <a:pt x="357" y="11"/>
                  </a:cubicBezTo>
                  <a:cubicBezTo>
                    <a:pt x="332" y="6"/>
                    <a:pt x="308" y="3"/>
                    <a:pt x="285" y="3"/>
                  </a:cubicBezTo>
                  <a:cubicBezTo>
                    <a:pt x="111" y="3"/>
                    <a:pt x="0" y="150"/>
                    <a:pt x="0" y="297"/>
                  </a:cubicBezTo>
                  <a:lnTo>
                    <a:pt x="0" y="916"/>
                  </a:lnTo>
                  <a:cubicBezTo>
                    <a:pt x="0" y="1093"/>
                    <a:pt x="143" y="1229"/>
                    <a:pt x="316" y="1229"/>
                  </a:cubicBezTo>
                  <a:cubicBezTo>
                    <a:pt x="330" y="1229"/>
                    <a:pt x="343" y="1228"/>
                    <a:pt x="357" y="1226"/>
                  </a:cubicBezTo>
                  <a:cubicBezTo>
                    <a:pt x="500" y="1202"/>
                    <a:pt x="619" y="1035"/>
                    <a:pt x="619" y="893"/>
                  </a:cubicBezTo>
                  <a:lnTo>
                    <a:pt x="619" y="273"/>
                  </a:lnTo>
                  <a:cubicBezTo>
                    <a:pt x="619" y="111"/>
                    <a:pt x="533" y="1"/>
                    <a:pt x="419" y="1"/>
                  </a:cubicBezTo>
                  <a:close/>
                </a:path>
              </a:pathLst>
            </a:custGeom>
            <a:solidFill>
              <a:srgbClr val="8D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6" name="Google Shape;24855;p147">
              <a:extLst>
                <a:ext uri="{FF2B5EF4-FFF2-40B4-BE49-F238E27FC236}">
                  <a16:creationId xmlns:a16="http://schemas.microsoft.com/office/drawing/2014/main" id="{F39407B3-E4C4-C177-F056-14504B85503D}"/>
                </a:ext>
              </a:extLst>
            </p:cNvPr>
            <p:cNvSpPr/>
            <p:nvPr/>
          </p:nvSpPr>
          <p:spPr>
            <a:xfrm>
              <a:off x="1246897" y="2750837"/>
              <a:ext cx="33940" cy="37111"/>
            </a:xfrm>
            <a:custGeom>
              <a:avLst/>
              <a:gdLst/>
              <a:ahLst/>
              <a:cxnLst/>
              <a:rect l="l" t="t" r="r" b="b"/>
              <a:pathLst>
                <a:path w="1049" h="1147" extrusionOk="0">
                  <a:moveTo>
                    <a:pt x="371" y="1"/>
                  </a:moveTo>
                  <a:cubicBezTo>
                    <a:pt x="319" y="1"/>
                    <a:pt x="265" y="16"/>
                    <a:pt x="215" y="50"/>
                  </a:cubicBezTo>
                  <a:cubicBezTo>
                    <a:pt x="48" y="122"/>
                    <a:pt x="0" y="336"/>
                    <a:pt x="96" y="455"/>
                  </a:cubicBezTo>
                  <a:lnTo>
                    <a:pt x="405" y="979"/>
                  </a:lnTo>
                  <a:cubicBezTo>
                    <a:pt x="468" y="1088"/>
                    <a:pt x="571" y="1147"/>
                    <a:pt x="676" y="1147"/>
                  </a:cubicBezTo>
                  <a:cubicBezTo>
                    <a:pt x="730" y="1147"/>
                    <a:pt x="785" y="1131"/>
                    <a:pt x="834" y="1098"/>
                  </a:cubicBezTo>
                  <a:cubicBezTo>
                    <a:pt x="977" y="1027"/>
                    <a:pt x="1048" y="836"/>
                    <a:pt x="953" y="693"/>
                  </a:cubicBezTo>
                  <a:lnTo>
                    <a:pt x="619" y="145"/>
                  </a:lnTo>
                  <a:cubicBezTo>
                    <a:pt x="558" y="53"/>
                    <a:pt x="467" y="1"/>
                    <a:pt x="371" y="1"/>
                  </a:cubicBezTo>
                  <a:close/>
                </a:path>
              </a:pathLst>
            </a:custGeom>
            <a:solidFill>
              <a:srgbClr val="768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7" name="Google Shape;24856;p147">
              <a:extLst>
                <a:ext uri="{FF2B5EF4-FFF2-40B4-BE49-F238E27FC236}">
                  <a16:creationId xmlns:a16="http://schemas.microsoft.com/office/drawing/2014/main" id="{40B9655B-6312-117F-DC27-3593807DC200}"/>
                </a:ext>
              </a:extLst>
            </p:cNvPr>
            <p:cNvSpPr/>
            <p:nvPr/>
          </p:nvSpPr>
          <p:spPr>
            <a:xfrm>
              <a:off x="1286176" y="2711300"/>
              <a:ext cx="40897" cy="30673"/>
            </a:xfrm>
            <a:custGeom>
              <a:avLst/>
              <a:gdLst/>
              <a:ahLst/>
              <a:cxnLst/>
              <a:rect l="l" t="t" r="r" b="b"/>
              <a:pathLst>
                <a:path w="1264" h="948" extrusionOk="0">
                  <a:moveTo>
                    <a:pt x="364" y="1"/>
                  </a:moveTo>
                  <a:cubicBezTo>
                    <a:pt x="262" y="1"/>
                    <a:pt x="162" y="54"/>
                    <a:pt x="96" y="153"/>
                  </a:cubicBezTo>
                  <a:cubicBezTo>
                    <a:pt x="1" y="320"/>
                    <a:pt x="72" y="486"/>
                    <a:pt x="215" y="582"/>
                  </a:cubicBezTo>
                  <a:lnTo>
                    <a:pt x="739" y="915"/>
                  </a:lnTo>
                  <a:cubicBezTo>
                    <a:pt x="791" y="937"/>
                    <a:pt x="842" y="948"/>
                    <a:pt x="892" y="948"/>
                  </a:cubicBezTo>
                  <a:cubicBezTo>
                    <a:pt x="1002" y="948"/>
                    <a:pt x="1102" y="895"/>
                    <a:pt x="1168" y="796"/>
                  </a:cubicBezTo>
                  <a:cubicBezTo>
                    <a:pt x="1263" y="629"/>
                    <a:pt x="1192" y="462"/>
                    <a:pt x="1049" y="367"/>
                  </a:cubicBezTo>
                  <a:lnTo>
                    <a:pt x="501" y="34"/>
                  </a:lnTo>
                  <a:cubicBezTo>
                    <a:pt x="457" y="12"/>
                    <a:pt x="410" y="1"/>
                    <a:pt x="364" y="1"/>
                  </a:cubicBezTo>
                  <a:close/>
                </a:path>
              </a:pathLst>
            </a:custGeom>
            <a:solidFill>
              <a:srgbClr val="768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8" name="Google Shape;24857;p147">
              <a:extLst>
                <a:ext uri="{FF2B5EF4-FFF2-40B4-BE49-F238E27FC236}">
                  <a16:creationId xmlns:a16="http://schemas.microsoft.com/office/drawing/2014/main" id="{AA29C091-1B3F-BA88-91A1-CFE301F4E6B0}"/>
                </a:ext>
              </a:extLst>
            </p:cNvPr>
            <p:cNvSpPr/>
            <p:nvPr/>
          </p:nvSpPr>
          <p:spPr>
            <a:xfrm>
              <a:off x="1302353" y="2656912"/>
              <a:ext cx="30867" cy="20837"/>
            </a:xfrm>
            <a:custGeom>
              <a:avLst/>
              <a:gdLst/>
              <a:ahLst/>
              <a:cxnLst/>
              <a:rect l="l" t="t" r="r" b="b"/>
              <a:pathLst>
                <a:path w="954" h="644" extrusionOk="0">
                  <a:moveTo>
                    <a:pt x="334" y="0"/>
                  </a:moveTo>
                  <a:cubicBezTo>
                    <a:pt x="168" y="0"/>
                    <a:pt x="1" y="143"/>
                    <a:pt x="1" y="334"/>
                  </a:cubicBezTo>
                  <a:cubicBezTo>
                    <a:pt x="1" y="500"/>
                    <a:pt x="168" y="643"/>
                    <a:pt x="334" y="643"/>
                  </a:cubicBezTo>
                  <a:lnTo>
                    <a:pt x="954" y="643"/>
                  </a:lnTo>
                  <a:lnTo>
                    <a:pt x="811" y="24"/>
                  </a:lnTo>
                  <a:lnTo>
                    <a:pt x="334" y="24"/>
                  </a:lnTo>
                  <a:lnTo>
                    <a:pt x="334" y="0"/>
                  </a:lnTo>
                  <a:close/>
                </a:path>
              </a:pathLst>
            </a:custGeom>
            <a:solidFill>
              <a:srgbClr val="768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9" name="Google Shape;24858;p147">
              <a:extLst>
                <a:ext uri="{FF2B5EF4-FFF2-40B4-BE49-F238E27FC236}">
                  <a16:creationId xmlns:a16="http://schemas.microsoft.com/office/drawing/2014/main" id="{BAC156F9-0D89-3D96-0763-9708B887E036}"/>
                </a:ext>
              </a:extLst>
            </p:cNvPr>
            <p:cNvSpPr/>
            <p:nvPr/>
          </p:nvSpPr>
          <p:spPr>
            <a:xfrm>
              <a:off x="1203736" y="2526685"/>
              <a:ext cx="10062" cy="40411"/>
            </a:xfrm>
            <a:custGeom>
              <a:avLst/>
              <a:gdLst/>
              <a:ahLst/>
              <a:cxnLst/>
              <a:rect l="l" t="t" r="r" b="b"/>
              <a:pathLst>
                <a:path w="311" h="1249" extrusionOk="0">
                  <a:moveTo>
                    <a:pt x="1" y="1"/>
                  </a:moveTo>
                  <a:lnTo>
                    <a:pt x="1" y="1239"/>
                  </a:lnTo>
                  <a:cubicBezTo>
                    <a:pt x="26" y="1245"/>
                    <a:pt x="50" y="1248"/>
                    <a:pt x="72" y="1248"/>
                  </a:cubicBezTo>
                  <a:cubicBezTo>
                    <a:pt x="220" y="1248"/>
                    <a:pt x="310" y="1119"/>
                    <a:pt x="310" y="953"/>
                  </a:cubicBezTo>
                  <a:lnTo>
                    <a:pt x="310" y="334"/>
                  </a:lnTo>
                  <a:cubicBezTo>
                    <a:pt x="310" y="143"/>
                    <a:pt x="167" y="1"/>
                    <a:pt x="1" y="1"/>
                  </a:cubicBezTo>
                  <a:close/>
                </a:path>
              </a:pathLst>
            </a:custGeom>
            <a:solidFill>
              <a:srgbClr val="768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80" name="Google Shape;24859;p147">
              <a:extLst>
                <a:ext uri="{FF2B5EF4-FFF2-40B4-BE49-F238E27FC236}">
                  <a16:creationId xmlns:a16="http://schemas.microsoft.com/office/drawing/2014/main" id="{44D9EA69-BABB-BD10-CA91-DF6C4D7FA9D7}"/>
                </a:ext>
              </a:extLst>
            </p:cNvPr>
            <p:cNvSpPr/>
            <p:nvPr/>
          </p:nvSpPr>
          <p:spPr>
            <a:xfrm>
              <a:off x="1203736" y="2765526"/>
              <a:ext cx="10062" cy="40185"/>
            </a:xfrm>
            <a:custGeom>
              <a:avLst/>
              <a:gdLst/>
              <a:ahLst/>
              <a:cxnLst/>
              <a:rect l="l" t="t" r="r" b="b"/>
              <a:pathLst>
                <a:path w="311" h="1242" extrusionOk="0">
                  <a:moveTo>
                    <a:pt x="1" y="1"/>
                  </a:moveTo>
                  <a:lnTo>
                    <a:pt x="1" y="1239"/>
                  </a:lnTo>
                  <a:cubicBezTo>
                    <a:pt x="13" y="1241"/>
                    <a:pt x="25" y="1242"/>
                    <a:pt x="37" y="1242"/>
                  </a:cubicBezTo>
                  <a:cubicBezTo>
                    <a:pt x="206" y="1242"/>
                    <a:pt x="310" y="1087"/>
                    <a:pt x="310" y="954"/>
                  </a:cubicBezTo>
                  <a:lnTo>
                    <a:pt x="310" y="334"/>
                  </a:lnTo>
                  <a:cubicBezTo>
                    <a:pt x="310" y="144"/>
                    <a:pt x="167" y="1"/>
                    <a:pt x="1" y="1"/>
                  </a:cubicBezTo>
                  <a:close/>
                </a:path>
              </a:pathLst>
            </a:custGeom>
            <a:solidFill>
              <a:srgbClr val="768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81" name="Google Shape;24860;p147">
              <a:extLst>
                <a:ext uri="{FF2B5EF4-FFF2-40B4-BE49-F238E27FC236}">
                  <a16:creationId xmlns:a16="http://schemas.microsoft.com/office/drawing/2014/main" id="{A91F2156-8804-01F9-0FF1-DC91522FB2F0}"/>
                </a:ext>
              </a:extLst>
            </p:cNvPr>
            <p:cNvSpPr/>
            <p:nvPr/>
          </p:nvSpPr>
          <p:spPr>
            <a:xfrm>
              <a:off x="1209139" y="2666877"/>
              <a:ext cx="64742" cy="44003"/>
            </a:xfrm>
            <a:custGeom>
              <a:avLst/>
              <a:gdLst/>
              <a:ahLst/>
              <a:cxnLst/>
              <a:rect l="l" t="t" r="r" b="b"/>
              <a:pathLst>
                <a:path w="2001" h="1360" extrusionOk="0">
                  <a:moveTo>
                    <a:pt x="343" y="1"/>
                  </a:moveTo>
                  <a:cubicBezTo>
                    <a:pt x="241" y="1"/>
                    <a:pt x="143" y="59"/>
                    <a:pt x="96" y="168"/>
                  </a:cubicBezTo>
                  <a:cubicBezTo>
                    <a:pt x="0" y="311"/>
                    <a:pt x="48" y="478"/>
                    <a:pt x="215" y="573"/>
                  </a:cubicBezTo>
                  <a:lnTo>
                    <a:pt x="1477" y="1312"/>
                  </a:lnTo>
                  <a:cubicBezTo>
                    <a:pt x="1525" y="1359"/>
                    <a:pt x="1572" y="1359"/>
                    <a:pt x="1644" y="1359"/>
                  </a:cubicBezTo>
                  <a:cubicBezTo>
                    <a:pt x="1763" y="1359"/>
                    <a:pt x="1882" y="1288"/>
                    <a:pt x="1906" y="1192"/>
                  </a:cubicBezTo>
                  <a:cubicBezTo>
                    <a:pt x="2001" y="1050"/>
                    <a:pt x="1929" y="883"/>
                    <a:pt x="1786" y="788"/>
                  </a:cubicBezTo>
                  <a:lnTo>
                    <a:pt x="500" y="49"/>
                  </a:lnTo>
                  <a:cubicBezTo>
                    <a:pt x="451" y="17"/>
                    <a:pt x="397" y="1"/>
                    <a:pt x="343" y="1"/>
                  </a:cubicBezTo>
                  <a:close/>
                </a:path>
              </a:pathLst>
            </a:custGeom>
            <a:solidFill>
              <a:srgbClr val="768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82" name="Google Shape;24861;p147">
              <a:extLst>
                <a:ext uri="{FF2B5EF4-FFF2-40B4-BE49-F238E27FC236}">
                  <a16:creationId xmlns:a16="http://schemas.microsoft.com/office/drawing/2014/main" id="{9020F732-F93A-24C6-2520-093D18873336}"/>
                </a:ext>
              </a:extLst>
            </p:cNvPr>
            <p:cNvSpPr/>
            <p:nvPr/>
          </p:nvSpPr>
          <p:spPr>
            <a:xfrm>
              <a:off x="1155204" y="2592915"/>
              <a:ext cx="50118" cy="67104"/>
            </a:xfrm>
            <a:custGeom>
              <a:avLst/>
              <a:gdLst/>
              <a:ahLst/>
              <a:cxnLst/>
              <a:rect l="l" t="t" r="r" b="b"/>
              <a:pathLst>
                <a:path w="1549" h="2074" extrusionOk="0">
                  <a:moveTo>
                    <a:pt x="372" y="1"/>
                  </a:moveTo>
                  <a:cubicBezTo>
                    <a:pt x="318" y="1"/>
                    <a:pt x="264" y="17"/>
                    <a:pt x="215" y="49"/>
                  </a:cubicBezTo>
                  <a:cubicBezTo>
                    <a:pt x="72" y="121"/>
                    <a:pt x="0" y="311"/>
                    <a:pt x="96" y="454"/>
                  </a:cubicBezTo>
                  <a:lnTo>
                    <a:pt x="929" y="1907"/>
                  </a:lnTo>
                  <a:cubicBezTo>
                    <a:pt x="977" y="2002"/>
                    <a:pt x="1072" y="2073"/>
                    <a:pt x="1191" y="2073"/>
                  </a:cubicBezTo>
                  <a:cubicBezTo>
                    <a:pt x="1263" y="2073"/>
                    <a:pt x="1310" y="2026"/>
                    <a:pt x="1334" y="2026"/>
                  </a:cubicBezTo>
                  <a:cubicBezTo>
                    <a:pt x="1501" y="1954"/>
                    <a:pt x="1548" y="1764"/>
                    <a:pt x="1453" y="1621"/>
                  </a:cubicBezTo>
                  <a:lnTo>
                    <a:pt x="620" y="168"/>
                  </a:lnTo>
                  <a:cubicBezTo>
                    <a:pt x="573" y="59"/>
                    <a:pt x="474" y="1"/>
                    <a:pt x="372" y="1"/>
                  </a:cubicBezTo>
                  <a:close/>
                </a:path>
              </a:pathLst>
            </a:custGeom>
            <a:solidFill>
              <a:srgbClr val="8D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83" name="Google Shape;24862;p147">
              <a:extLst>
                <a:ext uri="{FF2B5EF4-FFF2-40B4-BE49-F238E27FC236}">
                  <a16:creationId xmlns:a16="http://schemas.microsoft.com/office/drawing/2014/main" id="{B7BA0228-022F-E940-DA6D-79843FAC197F}"/>
                </a:ext>
              </a:extLst>
            </p:cNvPr>
            <p:cNvSpPr/>
            <p:nvPr/>
          </p:nvSpPr>
          <p:spPr>
            <a:xfrm>
              <a:off x="1179082" y="2642255"/>
              <a:ext cx="50118" cy="50118"/>
            </a:xfrm>
            <a:custGeom>
              <a:avLst/>
              <a:gdLst/>
              <a:ahLst/>
              <a:cxnLst/>
              <a:rect l="l" t="t" r="r" b="b"/>
              <a:pathLst>
                <a:path w="1549" h="1549" extrusionOk="0">
                  <a:moveTo>
                    <a:pt x="787" y="1"/>
                  </a:moveTo>
                  <a:cubicBezTo>
                    <a:pt x="358" y="1"/>
                    <a:pt x="1" y="334"/>
                    <a:pt x="1" y="763"/>
                  </a:cubicBezTo>
                  <a:cubicBezTo>
                    <a:pt x="1" y="1191"/>
                    <a:pt x="334" y="1549"/>
                    <a:pt x="787" y="1549"/>
                  </a:cubicBezTo>
                  <a:cubicBezTo>
                    <a:pt x="1191" y="1549"/>
                    <a:pt x="1549" y="1191"/>
                    <a:pt x="1549" y="763"/>
                  </a:cubicBezTo>
                  <a:cubicBezTo>
                    <a:pt x="1549" y="358"/>
                    <a:pt x="1215" y="1"/>
                    <a:pt x="787" y="1"/>
                  </a:cubicBezTo>
                  <a:close/>
                </a:path>
              </a:pathLst>
            </a:custGeom>
            <a:solidFill>
              <a:srgbClr val="BDC8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84" name="Google Shape;24863;p147">
              <a:extLst>
                <a:ext uri="{FF2B5EF4-FFF2-40B4-BE49-F238E27FC236}">
                  <a16:creationId xmlns:a16="http://schemas.microsoft.com/office/drawing/2014/main" id="{BC689931-AB4F-6DC1-15AF-3C003A467B0F}"/>
                </a:ext>
              </a:extLst>
            </p:cNvPr>
            <p:cNvSpPr/>
            <p:nvPr/>
          </p:nvSpPr>
          <p:spPr>
            <a:xfrm>
              <a:off x="1204513" y="2642255"/>
              <a:ext cx="24687" cy="50894"/>
            </a:xfrm>
            <a:custGeom>
              <a:avLst/>
              <a:gdLst/>
              <a:ahLst/>
              <a:cxnLst/>
              <a:rect l="l" t="t" r="r" b="b"/>
              <a:pathLst>
                <a:path w="763" h="1573" extrusionOk="0">
                  <a:moveTo>
                    <a:pt x="1" y="1"/>
                  </a:moveTo>
                  <a:lnTo>
                    <a:pt x="1" y="1572"/>
                  </a:lnTo>
                  <a:cubicBezTo>
                    <a:pt x="405" y="1549"/>
                    <a:pt x="763" y="1191"/>
                    <a:pt x="763" y="763"/>
                  </a:cubicBezTo>
                  <a:cubicBezTo>
                    <a:pt x="763" y="334"/>
                    <a:pt x="405" y="1"/>
                    <a:pt x="1" y="1"/>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85" name="Google Shape;24864;p147">
              <a:extLst>
                <a:ext uri="{FF2B5EF4-FFF2-40B4-BE49-F238E27FC236}">
                  <a16:creationId xmlns:a16="http://schemas.microsoft.com/office/drawing/2014/main" id="{217AC3AA-F12D-CBA5-41F5-D8397CFE3D4F}"/>
                </a:ext>
              </a:extLst>
            </p:cNvPr>
            <p:cNvSpPr/>
            <p:nvPr/>
          </p:nvSpPr>
          <p:spPr>
            <a:xfrm>
              <a:off x="1028827" y="2494331"/>
              <a:ext cx="346781" cy="346749"/>
            </a:xfrm>
            <a:custGeom>
              <a:avLst/>
              <a:gdLst/>
              <a:ahLst/>
              <a:cxnLst/>
              <a:rect l="l" t="t" r="r" b="b"/>
              <a:pathLst>
                <a:path w="10718" h="10717" extrusionOk="0">
                  <a:moveTo>
                    <a:pt x="5359" y="0"/>
                  </a:moveTo>
                  <a:cubicBezTo>
                    <a:pt x="3930" y="0"/>
                    <a:pt x="2597" y="548"/>
                    <a:pt x="1596" y="1572"/>
                  </a:cubicBezTo>
                  <a:cubicBezTo>
                    <a:pt x="572" y="2572"/>
                    <a:pt x="1" y="3930"/>
                    <a:pt x="1" y="5359"/>
                  </a:cubicBezTo>
                  <a:cubicBezTo>
                    <a:pt x="1" y="6787"/>
                    <a:pt x="572" y="8121"/>
                    <a:pt x="1596" y="9121"/>
                  </a:cubicBezTo>
                  <a:cubicBezTo>
                    <a:pt x="2597" y="10145"/>
                    <a:pt x="3930" y="10717"/>
                    <a:pt x="5359" y="10717"/>
                  </a:cubicBezTo>
                  <a:cubicBezTo>
                    <a:pt x="6788" y="10717"/>
                    <a:pt x="8145" y="10145"/>
                    <a:pt x="9146" y="9121"/>
                  </a:cubicBezTo>
                  <a:cubicBezTo>
                    <a:pt x="10170" y="8121"/>
                    <a:pt x="10717" y="6787"/>
                    <a:pt x="10717" y="5359"/>
                  </a:cubicBezTo>
                  <a:cubicBezTo>
                    <a:pt x="10717" y="5168"/>
                    <a:pt x="10574" y="5049"/>
                    <a:pt x="10408" y="5049"/>
                  </a:cubicBezTo>
                  <a:lnTo>
                    <a:pt x="9217" y="5049"/>
                  </a:lnTo>
                  <a:lnTo>
                    <a:pt x="9217" y="5335"/>
                  </a:lnTo>
                  <a:lnTo>
                    <a:pt x="9241" y="5335"/>
                  </a:lnTo>
                  <a:cubicBezTo>
                    <a:pt x="9241" y="7454"/>
                    <a:pt x="7502" y="9193"/>
                    <a:pt x="5407" y="9193"/>
                  </a:cubicBezTo>
                  <a:cubicBezTo>
                    <a:pt x="3287" y="9193"/>
                    <a:pt x="1596" y="7454"/>
                    <a:pt x="1549" y="5335"/>
                  </a:cubicBezTo>
                  <a:cubicBezTo>
                    <a:pt x="1549" y="3239"/>
                    <a:pt x="3287" y="1501"/>
                    <a:pt x="5407" y="1501"/>
                  </a:cubicBezTo>
                  <a:cubicBezTo>
                    <a:pt x="6073" y="1501"/>
                    <a:pt x="6740" y="1691"/>
                    <a:pt x="7312" y="2025"/>
                  </a:cubicBezTo>
                  <a:lnTo>
                    <a:pt x="7121" y="2191"/>
                  </a:lnTo>
                  <a:cubicBezTo>
                    <a:pt x="7074" y="2263"/>
                    <a:pt x="7026" y="2334"/>
                    <a:pt x="7026" y="2429"/>
                  </a:cubicBezTo>
                  <a:cubicBezTo>
                    <a:pt x="7026" y="2572"/>
                    <a:pt x="7145" y="2691"/>
                    <a:pt x="7312" y="2739"/>
                  </a:cubicBezTo>
                  <a:lnTo>
                    <a:pt x="9026" y="2906"/>
                  </a:lnTo>
                  <a:cubicBezTo>
                    <a:pt x="9122" y="2906"/>
                    <a:pt x="9217" y="2882"/>
                    <a:pt x="9288" y="2810"/>
                  </a:cubicBezTo>
                  <a:cubicBezTo>
                    <a:pt x="9360" y="2763"/>
                    <a:pt x="9384" y="2668"/>
                    <a:pt x="9384" y="2548"/>
                  </a:cubicBezTo>
                  <a:lnTo>
                    <a:pt x="9217" y="834"/>
                  </a:lnTo>
                  <a:cubicBezTo>
                    <a:pt x="9217" y="715"/>
                    <a:pt x="9122" y="620"/>
                    <a:pt x="9003" y="548"/>
                  </a:cubicBezTo>
                  <a:cubicBezTo>
                    <a:pt x="8973" y="542"/>
                    <a:pt x="8943" y="539"/>
                    <a:pt x="8914" y="539"/>
                  </a:cubicBezTo>
                  <a:cubicBezTo>
                    <a:pt x="8826" y="539"/>
                    <a:pt x="8741" y="566"/>
                    <a:pt x="8669" y="620"/>
                  </a:cubicBezTo>
                  <a:lnTo>
                    <a:pt x="8384" y="905"/>
                  </a:lnTo>
                  <a:cubicBezTo>
                    <a:pt x="7479" y="310"/>
                    <a:pt x="6431" y="0"/>
                    <a:pt x="5359" y="0"/>
                  </a:cubicBezTo>
                  <a:close/>
                </a:path>
              </a:pathLst>
            </a:custGeom>
            <a:solidFill>
              <a:srgbClr val="DB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86" name="Google Shape;24865;p147">
              <a:extLst>
                <a:ext uri="{FF2B5EF4-FFF2-40B4-BE49-F238E27FC236}">
                  <a16:creationId xmlns:a16="http://schemas.microsoft.com/office/drawing/2014/main" id="{BACEAD19-EBDA-2424-3FCE-D62722D3D34C}"/>
                </a:ext>
              </a:extLst>
            </p:cNvPr>
            <p:cNvSpPr/>
            <p:nvPr/>
          </p:nvSpPr>
          <p:spPr>
            <a:xfrm>
              <a:off x="1203736" y="2494331"/>
              <a:ext cx="129485" cy="94024"/>
            </a:xfrm>
            <a:custGeom>
              <a:avLst/>
              <a:gdLst/>
              <a:ahLst/>
              <a:cxnLst/>
              <a:rect l="l" t="t" r="r" b="b"/>
              <a:pathLst>
                <a:path w="4002" h="2906" extrusionOk="0">
                  <a:moveTo>
                    <a:pt x="1" y="0"/>
                  </a:moveTo>
                  <a:lnTo>
                    <a:pt x="1" y="1501"/>
                  </a:lnTo>
                  <a:cubicBezTo>
                    <a:pt x="715" y="1501"/>
                    <a:pt x="1358" y="1691"/>
                    <a:pt x="1930" y="2025"/>
                  </a:cubicBezTo>
                  <a:lnTo>
                    <a:pt x="1739" y="2191"/>
                  </a:lnTo>
                  <a:cubicBezTo>
                    <a:pt x="1692" y="2263"/>
                    <a:pt x="1644" y="2334"/>
                    <a:pt x="1644" y="2429"/>
                  </a:cubicBezTo>
                  <a:cubicBezTo>
                    <a:pt x="1644" y="2572"/>
                    <a:pt x="1787" y="2691"/>
                    <a:pt x="1930" y="2739"/>
                  </a:cubicBezTo>
                  <a:lnTo>
                    <a:pt x="3644" y="2906"/>
                  </a:lnTo>
                  <a:cubicBezTo>
                    <a:pt x="3740" y="2906"/>
                    <a:pt x="3835" y="2882"/>
                    <a:pt x="3930" y="2810"/>
                  </a:cubicBezTo>
                  <a:cubicBezTo>
                    <a:pt x="3978" y="2763"/>
                    <a:pt x="4002" y="2668"/>
                    <a:pt x="4002" y="2548"/>
                  </a:cubicBezTo>
                  <a:lnTo>
                    <a:pt x="3835" y="834"/>
                  </a:lnTo>
                  <a:cubicBezTo>
                    <a:pt x="3835" y="715"/>
                    <a:pt x="3740" y="620"/>
                    <a:pt x="3620" y="548"/>
                  </a:cubicBezTo>
                  <a:cubicBezTo>
                    <a:pt x="3591" y="542"/>
                    <a:pt x="3561" y="539"/>
                    <a:pt x="3532" y="539"/>
                  </a:cubicBezTo>
                  <a:cubicBezTo>
                    <a:pt x="3443" y="539"/>
                    <a:pt x="3359" y="566"/>
                    <a:pt x="3287" y="620"/>
                  </a:cubicBezTo>
                  <a:lnTo>
                    <a:pt x="3001" y="905"/>
                  </a:lnTo>
                  <a:cubicBezTo>
                    <a:pt x="2096" y="310"/>
                    <a:pt x="1072" y="0"/>
                    <a:pt x="1" y="0"/>
                  </a:cubicBezTo>
                  <a:close/>
                </a:path>
              </a:pathLst>
            </a:custGeom>
            <a:solidFill>
              <a:srgbClr val="CED4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87" name="Google Shape;24866;p147">
              <a:extLst>
                <a:ext uri="{FF2B5EF4-FFF2-40B4-BE49-F238E27FC236}">
                  <a16:creationId xmlns:a16="http://schemas.microsoft.com/office/drawing/2014/main" id="{3AA54140-B85C-25D7-3BE2-2ECC1BAEAC76}"/>
                </a:ext>
              </a:extLst>
            </p:cNvPr>
            <p:cNvSpPr/>
            <p:nvPr/>
          </p:nvSpPr>
          <p:spPr>
            <a:xfrm>
              <a:off x="1204513" y="2656912"/>
              <a:ext cx="173390" cy="184165"/>
            </a:xfrm>
            <a:custGeom>
              <a:avLst/>
              <a:gdLst/>
              <a:ahLst/>
              <a:cxnLst/>
              <a:rect l="l" t="t" r="r" b="b"/>
              <a:pathLst>
                <a:path w="5359" h="5692" extrusionOk="0">
                  <a:moveTo>
                    <a:pt x="3835" y="0"/>
                  </a:moveTo>
                  <a:lnTo>
                    <a:pt x="3835" y="334"/>
                  </a:lnTo>
                  <a:cubicBezTo>
                    <a:pt x="3835" y="2429"/>
                    <a:pt x="2096" y="4168"/>
                    <a:pt x="1" y="4168"/>
                  </a:cubicBezTo>
                  <a:lnTo>
                    <a:pt x="1" y="5692"/>
                  </a:lnTo>
                  <a:cubicBezTo>
                    <a:pt x="1429" y="5692"/>
                    <a:pt x="2763" y="5120"/>
                    <a:pt x="3763" y="4096"/>
                  </a:cubicBezTo>
                  <a:cubicBezTo>
                    <a:pt x="4787" y="3096"/>
                    <a:pt x="5359" y="1762"/>
                    <a:pt x="5359" y="334"/>
                  </a:cubicBezTo>
                  <a:cubicBezTo>
                    <a:pt x="5335" y="143"/>
                    <a:pt x="5192" y="0"/>
                    <a:pt x="5025" y="0"/>
                  </a:cubicBezTo>
                  <a:close/>
                </a:path>
              </a:pathLst>
            </a:custGeom>
            <a:solidFill>
              <a:srgbClr val="CED4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grpSp>
      <p:grpSp>
        <p:nvGrpSpPr>
          <p:cNvPr id="88" name="Google Shape;24557;p147">
            <a:extLst>
              <a:ext uri="{FF2B5EF4-FFF2-40B4-BE49-F238E27FC236}">
                <a16:creationId xmlns:a16="http://schemas.microsoft.com/office/drawing/2014/main" id="{3D3CD912-6D8F-63C5-1F7B-CC84184D34F6}"/>
              </a:ext>
            </a:extLst>
          </p:cNvPr>
          <p:cNvGrpSpPr/>
          <p:nvPr/>
        </p:nvGrpSpPr>
        <p:grpSpPr>
          <a:xfrm>
            <a:off x="7450253" y="4310882"/>
            <a:ext cx="771823" cy="861193"/>
            <a:chOff x="3294911" y="1930329"/>
            <a:chExt cx="293586" cy="349074"/>
          </a:xfrm>
        </p:grpSpPr>
        <p:sp>
          <p:nvSpPr>
            <p:cNvPr id="89" name="Google Shape;24558;p147">
              <a:extLst>
                <a:ext uri="{FF2B5EF4-FFF2-40B4-BE49-F238E27FC236}">
                  <a16:creationId xmlns:a16="http://schemas.microsoft.com/office/drawing/2014/main" id="{DA7E68A7-676D-C57C-7EDD-48353EEA3BB4}"/>
                </a:ext>
              </a:extLst>
            </p:cNvPr>
            <p:cNvSpPr/>
            <p:nvPr/>
          </p:nvSpPr>
          <p:spPr>
            <a:xfrm>
              <a:off x="3296432" y="2136815"/>
              <a:ext cx="290516" cy="142588"/>
            </a:xfrm>
            <a:custGeom>
              <a:avLst/>
              <a:gdLst/>
              <a:ahLst/>
              <a:cxnLst/>
              <a:rect l="l" t="t" r="r" b="b"/>
              <a:pathLst>
                <a:path w="8979" h="4407" extrusionOk="0">
                  <a:moveTo>
                    <a:pt x="4502" y="0"/>
                  </a:moveTo>
                  <a:lnTo>
                    <a:pt x="2906" y="643"/>
                  </a:lnTo>
                  <a:lnTo>
                    <a:pt x="1596" y="1048"/>
                  </a:lnTo>
                  <a:cubicBezTo>
                    <a:pt x="1120" y="1191"/>
                    <a:pt x="715" y="1453"/>
                    <a:pt x="406" y="1882"/>
                  </a:cubicBezTo>
                  <a:cubicBezTo>
                    <a:pt x="144" y="2263"/>
                    <a:pt x="1" y="2715"/>
                    <a:pt x="1" y="3192"/>
                  </a:cubicBezTo>
                  <a:lnTo>
                    <a:pt x="1" y="4073"/>
                  </a:lnTo>
                  <a:cubicBezTo>
                    <a:pt x="1" y="4263"/>
                    <a:pt x="144" y="4406"/>
                    <a:pt x="334" y="4406"/>
                  </a:cubicBezTo>
                  <a:lnTo>
                    <a:pt x="8669" y="4406"/>
                  </a:lnTo>
                  <a:cubicBezTo>
                    <a:pt x="8836" y="4406"/>
                    <a:pt x="8979" y="4263"/>
                    <a:pt x="8979" y="4073"/>
                  </a:cubicBezTo>
                  <a:lnTo>
                    <a:pt x="8979" y="3144"/>
                  </a:lnTo>
                  <a:cubicBezTo>
                    <a:pt x="8979" y="2644"/>
                    <a:pt x="8836" y="2191"/>
                    <a:pt x="8550" y="1810"/>
                  </a:cubicBezTo>
                  <a:cubicBezTo>
                    <a:pt x="8241" y="1429"/>
                    <a:pt x="7860" y="1167"/>
                    <a:pt x="7383" y="1048"/>
                  </a:cubicBezTo>
                  <a:lnTo>
                    <a:pt x="6074" y="643"/>
                  </a:lnTo>
                  <a:lnTo>
                    <a:pt x="4502"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90" name="Google Shape;24559;p147">
              <a:extLst>
                <a:ext uri="{FF2B5EF4-FFF2-40B4-BE49-F238E27FC236}">
                  <a16:creationId xmlns:a16="http://schemas.microsoft.com/office/drawing/2014/main" id="{077BF162-EBC1-37D8-3ADA-C96198CBE93F}"/>
                </a:ext>
              </a:extLst>
            </p:cNvPr>
            <p:cNvSpPr/>
            <p:nvPr/>
          </p:nvSpPr>
          <p:spPr>
            <a:xfrm>
              <a:off x="3442060" y="2155322"/>
              <a:ext cx="144886" cy="123305"/>
            </a:xfrm>
            <a:custGeom>
              <a:avLst/>
              <a:gdLst/>
              <a:ahLst/>
              <a:cxnLst/>
              <a:rect l="l" t="t" r="r" b="b"/>
              <a:pathLst>
                <a:path w="4478" h="3811" extrusionOk="0">
                  <a:moveTo>
                    <a:pt x="1" y="0"/>
                  </a:moveTo>
                  <a:lnTo>
                    <a:pt x="1" y="3810"/>
                  </a:lnTo>
                  <a:lnTo>
                    <a:pt x="4168" y="3810"/>
                  </a:lnTo>
                  <a:cubicBezTo>
                    <a:pt x="4335" y="3810"/>
                    <a:pt x="4478" y="3644"/>
                    <a:pt x="4478" y="3477"/>
                  </a:cubicBezTo>
                  <a:lnTo>
                    <a:pt x="4478" y="2548"/>
                  </a:lnTo>
                  <a:cubicBezTo>
                    <a:pt x="4478" y="2072"/>
                    <a:pt x="4335" y="1619"/>
                    <a:pt x="4049" y="1238"/>
                  </a:cubicBezTo>
                  <a:cubicBezTo>
                    <a:pt x="3740" y="857"/>
                    <a:pt x="3359" y="595"/>
                    <a:pt x="2882" y="476"/>
                  </a:cubicBezTo>
                  <a:lnTo>
                    <a:pt x="1573" y="71"/>
                  </a:lnTo>
                  <a:lnTo>
                    <a:pt x="1" y="0"/>
                  </a:lnTo>
                  <a:close/>
                </a:path>
              </a:pathLst>
            </a:custGeom>
            <a:solidFill>
              <a:srgbClr val="E0E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91" name="Google Shape;24560;p147">
              <a:extLst>
                <a:ext uri="{FF2B5EF4-FFF2-40B4-BE49-F238E27FC236}">
                  <a16:creationId xmlns:a16="http://schemas.microsoft.com/office/drawing/2014/main" id="{2D21893F-113D-B8DE-D033-8D60C430705D}"/>
                </a:ext>
              </a:extLst>
            </p:cNvPr>
            <p:cNvSpPr/>
            <p:nvPr/>
          </p:nvSpPr>
          <p:spPr>
            <a:xfrm>
              <a:off x="3399676" y="2195376"/>
              <a:ext cx="85579" cy="83249"/>
            </a:xfrm>
            <a:custGeom>
              <a:avLst/>
              <a:gdLst/>
              <a:ahLst/>
              <a:cxnLst/>
              <a:rect l="l" t="t" r="r" b="b"/>
              <a:pathLst>
                <a:path w="2645" h="2573" extrusionOk="0">
                  <a:moveTo>
                    <a:pt x="549" y="0"/>
                  </a:moveTo>
                  <a:lnTo>
                    <a:pt x="1" y="2572"/>
                  </a:lnTo>
                  <a:lnTo>
                    <a:pt x="2644" y="2572"/>
                  </a:lnTo>
                  <a:lnTo>
                    <a:pt x="2097" y="0"/>
                  </a:lnTo>
                  <a:close/>
                </a:path>
              </a:pathLst>
            </a:custGeom>
            <a:solidFill>
              <a:srgbClr val="AC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92" name="Google Shape;24561;p147">
              <a:extLst>
                <a:ext uri="{FF2B5EF4-FFF2-40B4-BE49-F238E27FC236}">
                  <a16:creationId xmlns:a16="http://schemas.microsoft.com/office/drawing/2014/main" id="{73880728-266A-B63D-31C8-2F1E2E3B11A6}"/>
                </a:ext>
              </a:extLst>
            </p:cNvPr>
            <p:cNvSpPr/>
            <p:nvPr/>
          </p:nvSpPr>
          <p:spPr>
            <a:xfrm>
              <a:off x="3442060" y="2195376"/>
              <a:ext cx="43194" cy="83249"/>
            </a:xfrm>
            <a:custGeom>
              <a:avLst/>
              <a:gdLst/>
              <a:ahLst/>
              <a:cxnLst/>
              <a:rect l="l" t="t" r="r" b="b"/>
              <a:pathLst>
                <a:path w="1335" h="2573" extrusionOk="0">
                  <a:moveTo>
                    <a:pt x="1" y="0"/>
                  </a:moveTo>
                  <a:lnTo>
                    <a:pt x="1" y="2572"/>
                  </a:lnTo>
                  <a:lnTo>
                    <a:pt x="1334" y="2572"/>
                  </a:lnTo>
                  <a:lnTo>
                    <a:pt x="763" y="0"/>
                  </a:lnTo>
                  <a:close/>
                </a:path>
              </a:pathLst>
            </a:custGeom>
            <a:solidFill>
              <a:srgbClr val="9BAB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93" name="Google Shape;24562;p147">
              <a:extLst>
                <a:ext uri="{FF2B5EF4-FFF2-40B4-BE49-F238E27FC236}">
                  <a16:creationId xmlns:a16="http://schemas.microsoft.com/office/drawing/2014/main" id="{AF745172-FA94-63BA-1CE5-2F5FA4DDDA38}"/>
                </a:ext>
              </a:extLst>
            </p:cNvPr>
            <p:cNvSpPr/>
            <p:nvPr/>
          </p:nvSpPr>
          <p:spPr>
            <a:xfrm>
              <a:off x="3390455" y="2156842"/>
              <a:ext cx="103277" cy="49341"/>
            </a:xfrm>
            <a:custGeom>
              <a:avLst/>
              <a:gdLst/>
              <a:ahLst/>
              <a:cxnLst/>
              <a:rect l="l" t="t" r="r" b="b"/>
              <a:pathLst>
                <a:path w="3192" h="1525" extrusionOk="0">
                  <a:moveTo>
                    <a:pt x="0" y="1"/>
                  </a:moveTo>
                  <a:lnTo>
                    <a:pt x="762" y="1525"/>
                  </a:lnTo>
                  <a:lnTo>
                    <a:pt x="2453" y="1525"/>
                  </a:lnTo>
                  <a:lnTo>
                    <a:pt x="3191" y="1"/>
                  </a:lnTo>
                  <a:close/>
                </a:path>
              </a:pathLst>
            </a:custGeom>
            <a:solidFill>
              <a:srgbClr val="BCC7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94" name="Google Shape;24563;p147">
              <a:extLst>
                <a:ext uri="{FF2B5EF4-FFF2-40B4-BE49-F238E27FC236}">
                  <a16:creationId xmlns:a16="http://schemas.microsoft.com/office/drawing/2014/main" id="{D4A5933A-52A0-8DF9-F329-628D2B703760}"/>
                </a:ext>
              </a:extLst>
            </p:cNvPr>
            <p:cNvSpPr/>
            <p:nvPr/>
          </p:nvSpPr>
          <p:spPr>
            <a:xfrm>
              <a:off x="3442060" y="2155322"/>
              <a:ext cx="50894" cy="50862"/>
            </a:xfrm>
            <a:custGeom>
              <a:avLst/>
              <a:gdLst/>
              <a:ahLst/>
              <a:cxnLst/>
              <a:rect l="l" t="t" r="r" b="b"/>
              <a:pathLst>
                <a:path w="1573" h="1572" extrusionOk="0">
                  <a:moveTo>
                    <a:pt x="1" y="0"/>
                  </a:moveTo>
                  <a:lnTo>
                    <a:pt x="1" y="1572"/>
                  </a:lnTo>
                  <a:lnTo>
                    <a:pt x="834" y="1572"/>
                  </a:lnTo>
                  <a:lnTo>
                    <a:pt x="1573" y="71"/>
                  </a:lnTo>
                  <a:lnTo>
                    <a:pt x="1" y="0"/>
                  </a:lnTo>
                  <a:close/>
                </a:path>
              </a:pathLst>
            </a:custGeom>
            <a:solidFill>
              <a:srgbClr val="AC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95" name="Google Shape;24564;p147">
              <a:extLst>
                <a:ext uri="{FF2B5EF4-FFF2-40B4-BE49-F238E27FC236}">
                  <a16:creationId xmlns:a16="http://schemas.microsoft.com/office/drawing/2014/main" id="{334B0A80-E158-3687-010B-6C65C4C2F67B}"/>
                </a:ext>
              </a:extLst>
            </p:cNvPr>
            <p:cNvSpPr/>
            <p:nvPr/>
          </p:nvSpPr>
          <p:spPr>
            <a:xfrm>
              <a:off x="3354217" y="1992838"/>
              <a:ext cx="171093" cy="164816"/>
            </a:xfrm>
            <a:custGeom>
              <a:avLst/>
              <a:gdLst/>
              <a:ahLst/>
              <a:cxnLst/>
              <a:rect l="l" t="t" r="r" b="b"/>
              <a:pathLst>
                <a:path w="5288" h="5094" extrusionOk="0">
                  <a:moveTo>
                    <a:pt x="2703" y="0"/>
                  </a:moveTo>
                  <a:cubicBezTo>
                    <a:pt x="2597" y="0"/>
                    <a:pt x="2489" y="7"/>
                    <a:pt x="2382" y="21"/>
                  </a:cubicBezTo>
                  <a:cubicBezTo>
                    <a:pt x="1192" y="140"/>
                    <a:pt x="215" y="1116"/>
                    <a:pt x="96" y="2307"/>
                  </a:cubicBezTo>
                  <a:cubicBezTo>
                    <a:pt x="1" y="3045"/>
                    <a:pt x="239" y="3760"/>
                    <a:pt x="715" y="4331"/>
                  </a:cubicBezTo>
                  <a:cubicBezTo>
                    <a:pt x="930" y="4570"/>
                    <a:pt x="1049" y="4808"/>
                    <a:pt x="1096" y="5093"/>
                  </a:cubicBezTo>
                  <a:lnTo>
                    <a:pt x="4288" y="5070"/>
                  </a:lnTo>
                  <a:cubicBezTo>
                    <a:pt x="4311" y="4808"/>
                    <a:pt x="4454" y="4546"/>
                    <a:pt x="4645" y="4331"/>
                  </a:cubicBezTo>
                  <a:cubicBezTo>
                    <a:pt x="5050" y="3855"/>
                    <a:pt x="5288" y="3236"/>
                    <a:pt x="5288" y="2593"/>
                  </a:cubicBezTo>
                  <a:cubicBezTo>
                    <a:pt x="5288" y="1855"/>
                    <a:pt x="4978" y="1140"/>
                    <a:pt x="4430" y="664"/>
                  </a:cubicBezTo>
                  <a:cubicBezTo>
                    <a:pt x="3942" y="236"/>
                    <a:pt x="3331" y="0"/>
                    <a:pt x="2703" y="0"/>
                  </a:cubicBezTo>
                  <a:close/>
                </a:path>
              </a:pathLst>
            </a:custGeom>
            <a:solidFill>
              <a:srgbClr val="BDC8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96" name="Google Shape;24565;p147">
              <a:extLst>
                <a:ext uri="{FF2B5EF4-FFF2-40B4-BE49-F238E27FC236}">
                  <a16:creationId xmlns:a16="http://schemas.microsoft.com/office/drawing/2014/main" id="{8968564D-0F65-53C5-A6D8-800EE8F65130}"/>
                </a:ext>
              </a:extLst>
            </p:cNvPr>
            <p:cNvSpPr/>
            <p:nvPr/>
          </p:nvSpPr>
          <p:spPr>
            <a:xfrm>
              <a:off x="3354217" y="1992838"/>
              <a:ext cx="171093" cy="164816"/>
            </a:xfrm>
            <a:custGeom>
              <a:avLst/>
              <a:gdLst/>
              <a:ahLst/>
              <a:cxnLst/>
              <a:rect l="l" t="t" r="r" b="b"/>
              <a:pathLst>
                <a:path w="5288" h="5094" extrusionOk="0">
                  <a:moveTo>
                    <a:pt x="2703" y="0"/>
                  </a:moveTo>
                  <a:cubicBezTo>
                    <a:pt x="2597" y="0"/>
                    <a:pt x="2489" y="7"/>
                    <a:pt x="2382" y="21"/>
                  </a:cubicBezTo>
                  <a:cubicBezTo>
                    <a:pt x="1192" y="140"/>
                    <a:pt x="215" y="1116"/>
                    <a:pt x="96" y="2307"/>
                  </a:cubicBezTo>
                  <a:cubicBezTo>
                    <a:pt x="1" y="3045"/>
                    <a:pt x="239" y="3760"/>
                    <a:pt x="715" y="4331"/>
                  </a:cubicBezTo>
                  <a:cubicBezTo>
                    <a:pt x="930" y="4570"/>
                    <a:pt x="1049" y="4808"/>
                    <a:pt x="1096" y="5093"/>
                  </a:cubicBezTo>
                  <a:lnTo>
                    <a:pt x="4288" y="5070"/>
                  </a:lnTo>
                  <a:cubicBezTo>
                    <a:pt x="4311" y="4808"/>
                    <a:pt x="4454" y="4546"/>
                    <a:pt x="4645" y="4331"/>
                  </a:cubicBezTo>
                  <a:cubicBezTo>
                    <a:pt x="5050" y="3855"/>
                    <a:pt x="5288" y="3236"/>
                    <a:pt x="5288" y="2593"/>
                  </a:cubicBezTo>
                  <a:cubicBezTo>
                    <a:pt x="5288" y="1855"/>
                    <a:pt x="4978" y="1140"/>
                    <a:pt x="4430" y="664"/>
                  </a:cubicBezTo>
                  <a:cubicBezTo>
                    <a:pt x="3942" y="236"/>
                    <a:pt x="3331" y="0"/>
                    <a:pt x="2703" y="0"/>
                  </a:cubicBezTo>
                  <a:close/>
                </a:path>
              </a:pathLst>
            </a:custGeom>
            <a:solidFill>
              <a:srgbClr val="BDC8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97" name="Google Shape;24566;p147">
              <a:extLst>
                <a:ext uri="{FF2B5EF4-FFF2-40B4-BE49-F238E27FC236}">
                  <a16:creationId xmlns:a16="http://schemas.microsoft.com/office/drawing/2014/main" id="{92C0D7F0-3359-2A64-0749-BBFE09B7EDEA}"/>
                </a:ext>
              </a:extLst>
            </p:cNvPr>
            <p:cNvSpPr/>
            <p:nvPr/>
          </p:nvSpPr>
          <p:spPr>
            <a:xfrm>
              <a:off x="3354217" y="1992838"/>
              <a:ext cx="171093" cy="164816"/>
            </a:xfrm>
            <a:custGeom>
              <a:avLst/>
              <a:gdLst/>
              <a:ahLst/>
              <a:cxnLst/>
              <a:rect l="l" t="t" r="r" b="b"/>
              <a:pathLst>
                <a:path w="5288" h="5094" extrusionOk="0">
                  <a:moveTo>
                    <a:pt x="2703" y="0"/>
                  </a:moveTo>
                  <a:cubicBezTo>
                    <a:pt x="2597" y="0"/>
                    <a:pt x="2489" y="7"/>
                    <a:pt x="2382" y="21"/>
                  </a:cubicBezTo>
                  <a:cubicBezTo>
                    <a:pt x="1192" y="140"/>
                    <a:pt x="215" y="1116"/>
                    <a:pt x="96" y="2307"/>
                  </a:cubicBezTo>
                  <a:cubicBezTo>
                    <a:pt x="1" y="3045"/>
                    <a:pt x="239" y="3760"/>
                    <a:pt x="715" y="4331"/>
                  </a:cubicBezTo>
                  <a:cubicBezTo>
                    <a:pt x="930" y="4570"/>
                    <a:pt x="1049" y="4808"/>
                    <a:pt x="1096" y="5093"/>
                  </a:cubicBezTo>
                  <a:lnTo>
                    <a:pt x="4288" y="5070"/>
                  </a:lnTo>
                  <a:cubicBezTo>
                    <a:pt x="4311" y="4808"/>
                    <a:pt x="4454" y="4546"/>
                    <a:pt x="4645" y="4331"/>
                  </a:cubicBezTo>
                  <a:cubicBezTo>
                    <a:pt x="5050" y="3855"/>
                    <a:pt x="5288" y="3236"/>
                    <a:pt x="5288" y="2593"/>
                  </a:cubicBezTo>
                  <a:cubicBezTo>
                    <a:pt x="5288" y="1855"/>
                    <a:pt x="4978" y="1140"/>
                    <a:pt x="4430" y="664"/>
                  </a:cubicBezTo>
                  <a:cubicBezTo>
                    <a:pt x="3942" y="236"/>
                    <a:pt x="3331" y="0"/>
                    <a:pt x="2703" y="0"/>
                  </a:cubicBezTo>
                  <a:close/>
                </a:path>
              </a:pathLst>
            </a:custGeom>
            <a:solidFill>
              <a:srgbClr val="BDC8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98" name="Google Shape;24567;p147">
              <a:extLst>
                <a:ext uri="{FF2B5EF4-FFF2-40B4-BE49-F238E27FC236}">
                  <a16:creationId xmlns:a16="http://schemas.microsoft.com/office/drawing/2014/main" id="{CD5E18C1-5A6D-302E-BC3F-4C2B5E428728}"/>
                </a:ext>
              </a:extLst>
            </p:cNvPr>
            <p:cNvSpPr/>
            <p:nvPr/>
          </p:nvSpPr>
          <p:spPr>
            <a:xfrm>
              <a:off x="3442060" y="1991964"/>
              <a:ext cx="84802" cy="164913"/>
            </a:xfrm>
            <a:custGeom>
              <a:avLst/>
              <a:gdLst/>
              <a:ahLst/>
              <a:cxnLst/>
              <a:rect l="l" t="t" r="r" b="b"/>
              <a:pathLst>
                <a:path w="2621" h="5097" extrusionOk="0">
                  <a:moveTo>
                    <a:pt x="1" y="0"/>
                  </a:moveTo>
                  <a:lnTo>
                    <a:pt x="1" y="5097"/>
                  </a:lnTo>
                  <a:lnTo>
                    <a:pt x="1573" y="5097"/>
                  </a:lnTo>
                  <a:cubicBezTo>
                    <a:pt x="1596" y="4835"/>
                    <a:pt x="1739" y="4573"/>
                    <a:pt x="1930" y="4358"/>
                  </a:cubicBezTo>
                  <a:cubicBezTo>
                    <a:pt x="2335" y="3882"/>
                    <a:pt x="2573" y="3263"/>
                    <a:pt x="2573" y="2620"/>
                  </a:cubicBezTo>
                  <a:cubicBezTo>
                    <a:pt x="2620" y="1882"/>
                    <a:pt x="2287" y="1167"/>
                    <a:pt x="1739" y="667"/>
                  </a:cubicBezTo>
                  <a:cubicBezTo>
                    <a:pt x="1263" y="239"/>
                    <a:pt x="644" y="0"/>
                    <a:pt x="1" y="0"/>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99" name="Google Shape;24568;p147">
              <a:extLst>
                <a:ext uri="{FF2B5EF4-FFF2-40B4-BE49-F238E27FC236}">
                  <a16:creationId xmlns:a16="http://schemas.microsoft.com/office/drawing/2014/main" id="{7D3943D6-DD6E-B74F-D0CF-AA0F85FF637D}"/>
                </a:ext>
              </a:extLst>
            </p:cNvPr>
            <p:cNvSpPr/>
            <p:nvPr/>
          </p:nvSpPr>
          <p:spPr>
            <a:xfrm>
              <a:off x="3409706" y="2066121"/>
              <a:ext cx="63222" cy="90756"/>
            </a:xfrm>
            <a:custGeom>
              <a:avLst/>
              <a:gdLst/>
              <a:ahLst/>
              <a:cxnLst/>
              <a:rect l="l" t="t" r="r" b="b"/>
              <a:pathLst>
                <a:path w="1954" h="2805" extrusionOk="0">
                  <a:moveTo>
                    <a:pt x="1620" y="1"/>
                  </a:moveTo>
                  <a:cubicBezTo>
                    <a:pt x="1543" y="1"/>
                    <a:pt x="1465" y="30"/>
                    <a:pt x="1406" y="90"/>
                  </a:cubicBezTo>
                  <a:lnTo>
                    <a:pt x="1001" y="518"/>
                  </a:lnTo>
                  <a:lnTo>
                    <a:pt x="572" y="90"/>
                  </a:lnTo>
                  <a:cubicBezTo>
                    <a:pt x="518" y="35"/>
                    <a:pt x="438" y="6"/>
                    <a:pt x="356" y="6"/>
                  </a:cubicBezTo>
                  <a:cubicBezTo>
                    <a:pt x="260" y="6"/>
                    <a:pt x="160" y="47"/>
                    <a:pt x="96" y="137"/>
                  </a:cubicBezTo>
                  <a:cubicBezTo>
                    <a:pt x="1" y="257"/>
                    <a:pt x="1" y="423"/>
                    <a:pt x="120" y="542"/>
                  </a:cubicBezTo>
                  <a:lnTo>
                    <a:pt x="667" y="1090"/>
                  </a:lnTo>
                  <a:lnTo>
                    <a:pt x="667" y="2805"/>
                  </a:lnTo>
                  <a:lnTo>
                    <a:pt x="1287" y="2805"/>
                  </a:lnTo>
                  <a:lnTo>
                    <a:pt x="1287" y="1090"/>
                  </a:lnTo>
                  <a:lnTo>
                    <a:pt x="1834" y="542"/>
                  </a:lnTo>
                  <a:cubicBezTo>
                    <a:pt x="1953" y="423"/>
                    <a:pt x="1953" y="209"/>
                    <a:pt x="1834" y="90"/>
                  </a:cubicBezTo>
                  <a:cubicBezTo>
                    <a:pt x="1775" y="30"/>
                    <a:pt x="1697" y="1"/>
                    <a:pt x="1620" y="1"/>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100" name="Google Shape;24569;p147">
              <a:extLst>
                <a:ext uri="{FF2B5EF4-FFF2-40B4-BE49-F238E27FC236}">
                  <a16:creationId xmlns:a16="http://schemas.microsoft.com/office/drawing/2014/main" id="{5710FF36-5FDF-450E-9199-01CD9F9B4086}"/>
                </a:ext>
              </a:extLst>
            </p:cNvPr>
            <p:cNvSpPr/>
            <p:nvPr/>
          </p:nvSpPr>
          <p:spPr>
            <a:xfrm>
              <a:off x="3442060" y="2066218"/>
              <a:ext cx="31643" cy="90659"/>
            </a:xfrm>
            <a:custGeom>
              <a:avLst/>
              <a:gdLst/>
              <a:ahLst/>
              <a:cxnLst/>
              <a:rect l="l" t="t" r="r" b="b"/>
              <a:pathLst>
                <a:path w="978" h="2802" extrusionOk="0">
                  <a:moveTo>
                    <a:pt x="641" y="0"/>
                  </a:moveTo>
                  <a:cubicBezTo>
                    <a:pt x="558" y="0"/>
                    <a:pt x="474" y="30"/>
                    <a:pt x="406" y="87"/>
                  </a:cubicBezTo>
                  <a:lnTo>
                    <a:pt x="1" y="515"/>
                  </a:lnTo>
                  <a:lnTo>
                    <a:pt x="1" y="2802"/>
                  </a:lnTo>
                  <a:lnTo>
                    <a:pt x="310" y="2802"/>
                  </a:lnTo>
                  <a:lnTo>
                    <a:pt x="310" y="1087"/>
                  </a:lnTo>
                  <a:lnTo>
                    <a:pt x="858" y="539"/>
                  </a:lnTo>
                  <a:cubicBezTo>
                    <a:pt x="977" y="420"/>
                    <a:pt x="977" y="254"/>
                    <a:pt x="882" y="111"/>
                  </a:cubicBezTo>
                  <a:cubicBezTo>
                    <a:pt x="820" y="36"/>
                    <a:pt x="731" y="0"/>
                    <a:pt x="641" y="0"/>
                  </a:cubicBezTo>
                  <a:close/>
                </a:path>
              </a:pathLst>
            </a:custGeom>
            <a:solidFill>
              <a:srgbClr val="7E9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101" name="Google Shape;24570;p147">
              <a:extLst>
                <a:ext uri="{FF2B5EF4-FFF2-40B4-BE49-F238E27FC236}">
                  <a16:creationId xmlns:a16="http://schemas.microsoft.com/office/drawing/2014/main" id="{1323E98F-708E-9DA6-2A9C-B8E41EF025C8}"/>
                </a:ext>
              </a:extLst>
            </p:cNvPr>
            <p:cNvSpPr/>
            <p:nvPr/>
          </p:nvSpPr>
          <p:spPr>
            <a:xfrm>
              <a:off x="3431286" y="1930329"/>
              <a:ext cx="20837" cy="41641"/>
            </a:xfrm>
            <a:custGeom>
              <a:avLst/>
              <a:gdLst/>
              <a:ahLst/>
              <a:cxnLst/>
              <a:rect l="l" t="t" r="r" b="b"/>
              <a:pathLst>
                <a:path w="644" h="1287" extrusionOk="0">
                  <a:moveTo>
                    <a:pt x="334" y="0"/>
                  </a:moveTo>
                  <a:cubicBezTo>
                    <a:pt x="143" y="0"/>
                    <a:pt x="0" y="167"/>
                    <a:pt x="0" y="334"/>
                  </a:cubicBezTo>
                  <a:lnTo>
                    <a:pt x="0" y="953"/>
                  </a:lnTo>
                  <a:cubicBezTo>
                    <a:pt x="0" y="1143"/>
                    <a:pt x="143" y="1286"/>
                    <a:pt x="334" y="1286"/>
                  </a:cubicBezTo>
                  <a:cubicBezTo>
                    <a:pt x="500" y="1286"/>
                    <a:pt x="643" y="1167"/>
                    <a:pt x="643" y="953"/>
                  </a:cubicBezTo>
                  <a:lnTo>
                    <a:pt x="643" y="334"/>
                  </a:lnTo>
                  <a:cubicBezTo>
                    <a:pt x="643" y="167"/>
                    <a:pt x="500" y="0"/>
                    <a:pt x="334"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102" name="Google Shape;24571;p147">
              <a:extLst>
                <a:ext uri="{FF2B5EF4-FFF2-40B4-BE49-F238E27FC236}">
                  <a16:creationId xmlns:a16="http://schemas.microsoft.com/office/drawing/2014/main" id="{579484F0-869B-0BFC-695A-299D66DFAB28}"/>
                </a:ext>
              </a:extLst>
            </p:cNvPr>
            <p:cNvSpPr/>
            <p:nvPr/>
          </p:nvSpPr>
          <p:spPr>
            <a:xfrm>
              <a:off x="3545304" y="2067480"/>
              <a:ext cx="43194" cy="20060"/>
            </a:xfrm>
            <a:custGeom>
              <a:avLst/>
              <a:gdLst/>
              <a:ahLst/>
              <a:cxnLst/>
              <a:rect l="l" t="t" r="r" b="b"/>
              <a:pathLst>
                <a:path w="1335" h="620" extrusionOk="0">
                  <a:moveTo>
                    <a:pt x="334" y="0"/>
                  </a:moveTo>
                  <a:cubicBezTo>
                    <a:pt x="168" y="0"/>
                    <a:pt x="1" y="167"/>
                    <a:pt x="49" y="357"/>
                  </a:cubicBezTo>
                  <a:cubicBezTo>
                    <a:pt x="72" y="500"/>
                    <a:pt x="215" y="619"/>
                    <a:pt x="382" y="619"/>
                  </a:cubicBezTo>
                  <a:lnTo>
                    <a:pt x="977" y="619"/>
                  </a:lnTo>
                  <a:cubicBezTo>
                    <a:pt x="1168" y="619"/>
                    <a:pt x="1335" y="476"/>
                    <a:pt x="1287" y="262"/>
                  </a:cubicBezTo>
                  <a:cubicBezTo>
                    <a:pt x="1263" y="119"/>
                    <a:pt x="1120" y="0"/>
                    <a:pt x="977" y="0"/>
                  </a:cubicBezTo>
                  <a:close/>
                </a:path>
              </a:pathLst>
            </a:custGeom>
            <a:solidFill>
              <a:srgbClr val="E0E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103" name="Google Shape;24572;p147">
              <a:extLst>
                <a:ext uri="{FF2B5EF4-FFF2-40B4-BE49-F238E27FC236}">
                  <a16:creationId xmlns:a16="http://schemas.microsoft.com/office/drawing/2014/main" id="{82AA849A-5D8D-EA3F-F4B4-D8AE7F539DAE}"/>
                </a:ext>
              </a:extLst>
            </p:cNvPr>
            <p:cNvSpPr/>
            <p:nvPr/>
          </p:nvSpPr>
          <p:spPr>
            <a:xfrm>
              <a:off x="3294911" y="2067480"/>
              <a:ext cx="43162" cy="20060"/>
            </a:xfrm>
            <a:custGeom>
              <a:avLst/>
              <a:gdLst/>
              <a:ahLst/>
              <a:cxnLst/>
              <a:rect l="l" t="t" r="r" b="b"/>
              <a:pathLst>
                <a:path w="1334" h="620" extrusionOk="0">
                  <a:moveTo>
                    <a:pt x="334" y="0"/>
                  </a:moveTo>
                  <a:cubicBezTo>
                    <a:pt x="167" y="0"/>
                    <a:pt x="0" y="167"/>
                    <a:pt x="48" y="357"/>
                  </a:cubicBezTo>
                  <a:cubicBezTo>
                    <a:pt x="72" y="500"/>
                    <a:pt x="215" y="619"/>
                    <a:pt x="381" y="619"/>
                  </a:cubicBezTo>
                  <a:lnTo>
                    <a:pt x="1000" y="619"/>
                  </a:lnTo>
                  <a:cubicBezTo>
                    <a:pt x="1167" y="619"/>
                    <a:pt x="1334" y="476"/>
                    <a:pt x="1286" y="262"/>
                  </a:cubicBezTo>
                  <a:cubicBezTo>
                    <a:pt x="1262" y="119"/>
                    <a:pt x="1119" y="0"/>
                    <a:pt x="977"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104" name="Google Shape;24573;p147">
              <a:extLst>
                <a:ext uri="{FF2B5EF4-FFF2-40B4-BE49-F238E27FC236}">
                  <a16:creationId xmlns:a16="http://schemas.microsoft.com/office/drawing/2014/main" id="{E3E67D39-DDC1-1006-F900-A4D7DEF3A910}"/>
                </a:ext>
              </a:extLst>
            </p:cNvPr>
            <p:cNvSpPr/>
            <p:nvPr/>
          </p:nvSpPr>
          <p:spPr>
            <a:xfrm>
              <a:off x="3529126" y="1999632"/>
              <a:ext cx="40864" cy="30123"/>
            </a:xfrm>
            <a:custGeom>
              <a:avLst/>
              <a:gdLst/>
              <a:ahLst/>
              <a:cxnLst/>
              <a:rect l="l" t="t" r="r" b="b"/>
              <a:pathLst>
                <a:path w="1263" h="931" extrusionOk="0">
                  <a:moveTo>
                    <a:pt x="915" y="1"/>
                  </a:moveTo>
                  <a:cubicBezTo>
                    <a:pt x="864" y="1"/>
                    <a:pt x="812" y="16"/>
                    <a:pt x="763" y="49"/>
                  </a:cubicBezTo>
                  <a:lnTo>
                    <a:pt x="215" y="359"/>
                  </a:lnTo>
                  <a:cubicBezTo>
                    <a:pt x="72" y="454"/>
                    <a:pt x="1" y="645"/>
                    <a:pt x="96" y="787"/>
                  </a:cubicBezTo>
                  <a:cubicBezTo>
                    <a:pt x="168" y="883"/>
                    <a:pt x="239" y="930"/>
                    <a:pt x="358" y="930"/>
                  </a:cubicBezTo>
                  <a:cubicBezTo>
                    <a:pt x="429" y="930"/>
                    <a:pt x="477" y="930"/>
                    <a:pt x="525" y="906"/>
                  </a:cubicBezTo>
                  <a:lnTo>
                    <a:pt x="1049" y="573"/>
                  </a:lnTo>
                  <a:cubicBezTo>
                    <a:pt x="1192" y="478"/>
                    <a:pt x="1263" y="311"/>
                    <a:pt x="1168" y="168"/>
                  </a:cubicBezTo>
                  <a:cubicBezTo>
                    <a:pt x="1105" y="59"/>
                    <a:pt x="1012" y="1"/>
                    <a:pt x="915" y="1"/>
                  </a:cubicBezTo>
                  <a:close/>
                </a:path>
              </a:pathLst>
            </a:custGeom>
            <a:solidFill>
              <a:srgbClr val="E0E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105" name="Google Shape;24574;p147">
              <a:extLst>
                <a:ext uri="{FF2B5EF4-FFF2-40B4-BE49-F238E27FC236}">
                  <a16:creationId xmlns:a16="http://schemas.microsoft.com/office/drawing/2014/main" id="{8A7424AB-2E36-1D43-8468-553BF3C9896A}"/>
                </a:ext>
              </a:extLst>
            </p:cNvPr>
            <p:cNvSpPr/>
            <p:nvPr/>
          </p:nvSpPr>
          <p:spPr>
            <a:xfrm>
              <a:off x="3488295" y="1950486"/>
              <a:ext cx="33164" cy="36885"/>
            </a:xfrm>
            <a:custGeom>
              <a:avLst/>
              <a:gdLst/>
              <a:ahLst/>
              <a:cxnLst/>
              <a:rect l="l" t="t" r="r" b="b"/>
              <a:pathLst>
                <a:path w="1025" h="1140" extrusionOk="0">
                  <a:moveTo>
                    <a:pt x="679" y="1"/>
                  </a:moveTo>
                  <a:cubicBezTo>
                    <a:pt x="570" y="1"/>
                    <a:pt x="471" y="65"/>
                    <a:pt x="405" y="163"/>
                  </a:cubicBezTo>
                  <a:lnTo>
                    <a:pt x="72" y="687"/>
                  </a:lnTo>
                  <a:cubicBezTo>
                    <a:pt x="1" y="854"/>
                    <a:pt x="48" y="1020"/>
                    <a:pt x="191" y="1116"/>
                  </a:cubicBezTo>
                  <a:cubicBezTo>
                    <a:pt x="239" y="1139"/>
                    <a:pt x="286" y="1139"/>
                    <a:pt x="358" y="1139"/>
                  </a:cubicBezTo>
                  <a:cubicBezTo>
                    <a:pt x="429" y="1139"/>
                    <a:pt x="548" y="1092"/>
                    <a:pt x="620" y="997"/>
                  </a:cubicBezTo>
                  <a:lnTo>
                    <a:pt x="953" y="449"/>
                  </a:lnTo>
                  <a:cubicBezTo>
                    <a:pt x="1025" y="306"/>
                    <a:pt x="977" y="139"/>
                    <a:pt x="834" y="44"/>
                  </a:cubicBezTo>
                  <a:cubicBezTo>
                    <a:pt x="782" y="14"/>
                    <a:pt x="730" y="1"/>
                    <a:pt x="679" y="1"/>
                  </a:cubicBezTo>
                  <a:close/>
                </a:path>
              </a:pathLst>
            </a:custGeom>
            <a:solidFill>
              <a:srgbClr val="E0E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106" name="Google Shape;24575;p147">
              <a:extLst>
                <a:ext uri="{FF2B5EF4-FFF2-40B4-BE49-F238E27FC236}">
                  <a16:creationId xmlns:a16="http://schemas.microsoft.com/office/drawing/2014/main" id="{724A5576-99B7-C5FE-2EC2-C64B6056B685}"/>
                </a:ext>
              </a:extLst>
            </p:cNvPr>
            <p:cNvSpPr/>
            <p:nvPr/>
          </p:nvSpPr>
          <p:spPr>
            <a:xfrm>
              <a:off x="3361950" y="1950486"/>
              <a:ext cx="33908" cy="36885"/>
            </a:xfrm>
            <a:custGeom>
              <a:avLst/>
              <a:gdLst/>
              <a:ahLst/>
              <a:cxnLst/>
              <a:rect l="l" t="t" r="r" b="b"/>
              <a:pathLst>
                <a:path w="1048" h="1140" extrusionOk="0">
                  <a:moveTo>
                    <a:pt x="353" y="1"/>
                  </a:moveTo>
                  <a:cubicBezTo>
                    <a:pt x="306" y="1"/>
                    <a:pt x="259" y="14"/>
                    <a:pt x="214" y="44"/>
                  </a:cubicBezTo>
                  <a:cubicBezTo>
                    <a:pt x="48" y="139"/>
                    <a:pt x="0" y="306"/>
                    <a:pt x="95" y="449"/>
                  </a:cubicBezTo>
                  <a:lnTo>
                    <a:pt x="405" y="997"/>
                  </a:lnTo>
                  <a:cubicBezTo>
                    <a:pt x="476" y="1092"/>
                    <a:pt x="572" y="1139"/>
                    <a:pt x="691" y="1139"/>
                  </a:cubicBezTo>
                  <a:cubicBezTo>
                    <a:pt x="738" y="1139"/>
                    <a:pt x="810" y="1139"/>
                    <a:pt x="834" y="1116"/>
                  </a:cubicBezTo>
                  <a:cubicBezTo>
                    <a:pt x="976" y="1020"/>
                    <a:pt x="1048" y="854"/>
                    <a:pt x="953" y="687"/>
                  </a:cubicBezTo>
                  <a:lnTo>
                    <a:pt x="619" y="163"/>
                  </a:lnTo>
                  <a:cubicBezTo>
                    <a:pt x="554" y="65"/>
                    <a:pt x="455" y="1"/>
                    <a:pt x="353" y="1"/>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107" name="Google Shape;24576;p147">
              <a:extLst>
                <a:ext uri="{FF2B5EF4-FFF2-40B4-BE49-F238E27FC236}">
                  <a16:creationId xmlns:a16="http://schemas.microsoft.com/office/drawing/2014/main" id="{134F78C2-C78E-6CD3-4A40-A9EC80F42595}"/>
                </a:ext>
              </a:extLst>
            </p:cNvPr>
            <p:cNvSpPr/>
            <p:nvPr/>
          </p:nvSpPr>
          <p:spPr>
            <a:xfrm>
              <a:off x="3313386" y="1999632"/>
              <a:ext cx="40864" cy="30123"/>
            </a:xfrm>
            <a:custGeom>
              <a:avLst/>
              <a:gdLst/>
              <a:ahLst/>
              <a:cxnLst/>
              <a:rect l="l" t="t" r="r" b="b"/>
              <a:pathLst>
                <a:path w="1263" h="931" extrusionOk="0">
                  <a:moveTo>
                    <a:pt x="356" y="1"/>
                  </a:moveTo>
                  <a:cubicBezTo>
                    <a:pt x="252" y="1"/>
                    <a:pt x="159" y="59"/>
                    <a:pt x="96" y="168"/>
                  </a:cubicBezTo>
                  <a:cubicBezTo>
                    <a:pt x="1" y="311"/>
                    <a:pt x="72" y="478"/>
                    <a:pt x="215" y="573"/>
                  </a:cubicBezTo>
                  <a:lnTo>
                    <a:pt x="763" y="906"/>
                  </a:lnTo>
                  <a:cubicBezTo>
                    <a:pt x="787" y="930"/>
                    <a:pt x="834" y="930"/>
                    <a:pt x="906" y="930"/>
                  </a:cubicBezTo>
                  <a:cubicBezTo>
                    <a:pt x="1001" y="930"/>
                    <a:pt x="1120" y="883"/>
                    <a:pt x="1168" y="787"/>
                  </a:cubicBezTo>
                  <a:cubicBezTo>
                    <a:pt x="1263" y="645"/>
                    <a:pt x="1191" y="454"/>
                    <a:pt x="1049" y="359"/>
                  </a:cubicBezTo>
                  <a:lnTo>
                    <a:pt x="525" y="49"/>
                  </a:lnTo>
                  <a:cubicBezTo>
                    <a:pt x="467" y="16"/>
                    <a:pt x="410" y="1"/>
                    <a:pt x="356" y="1"/>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108" name="Google Shape;24577;p147">
              <a:extLst>
                <a:ext uri="{FF2B5EF4-FFF2-40B4-BE49-F238E27FC236}">
                  <a16:creationId xmlns:a16="http://schemas.microsoft.com/office/drawing/2014/main" id="{DC1E1017-F999-DC74-570A-2E6E36847CD4}"/>
                </a:ext>
              </a:extLst>
            </p:cNvPr>
            <p:cNvSpPr/>
            <p:nvPr/>
          </p:nvSpPr>
          <p:spPr>
            <a:xfrm>
              <a:off x="3442060" y="1931850"/>
              <a:ext cx="10062" cy="40120"/>
            </a:xfrm>
            <a:custGeom>
              <a:avLst/>
              <a:gdLst/>
              <a:ahLst/>
              <a:cxnLst/>
              <a:rect l="l" t="t" r="r" b="b"/>
              <a:pathLst>
                <a:path w="311" h="1240" extrusionOk="0">
                  <a:moveTo>
                    <a:pt x="1" y="1"/>
                  </a:moveTo>
                  <a:lnTo>
                    <a:pt x="1" y="1239"/>
                  </a:lnTo>
                  <a:cubicBezTo>
                    <a:pt x="167" y="1239"/>
                    <a:pt x="310" y="1120"/>
                    <a:pt x="310" y="953"/>
                  </a:cubicBezTo>
                  <a:lnTo>
                    <a:pt x="310" y="310"/>
                  </a:lnTo>
                  <a:cubicBezTo>
                    <a:pt x="310" y="144"/>
                    <a:pt x="167" y="1"/>
                    <a:pt x="1" y="1"/>
                  </a:cubicBezTo>
                  <a:close/>
                </a:path>
              </a:pathLst>
            </a:custGeom>
            <a:solidFill>
              <a:srgbClr val="E0E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grpSp>
    </p:spTree>
    <p:extLst>
      <p:ext uri="{BB962C8B-B14F-4D97-AF65-F5344CB8AC3E}">
        <p14:creationId xmlns:p14="http://schemas.microsoft.com/office/powerpoint/2010/main" val="1488566966"/>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632479" y="586741"/>
            <a:ext cx="2800767" cy="523220"/>
          </a:xfrm>
          <a:prstGeom prst="rect">
            <a:avLst/>
          </a:prstGeom>
          <a:noFill/>
        </p:spPr>
        <p:txBody>
          <a:bodyPr wrap="none" rtlCol="0">
            <a:spAutoFit/>
            <a:scene3d>
              <a:camera prst="orthographicFront"/>
              <a:lightRig rig="threePt" dir="t"/>
            </a:scene3d>
            <a:sp3d contourW="12700"/>
          </a:bodyPr>
          <a:lstStyle/>
          <a:p>
            <a:pPr defTabSz="914309">
              <a:defRPr/>
            </a:pPr>
            <a:r>
              <a:rPr lang="zh-CN" altLang="en-US" sz="2800" b="1" spc="600" dirty="0">
                <a:latin typeface="思源黑体 CN" panose="020B0500000000000000" pitchFamily="34" charset="-122"/>
                <a:ea typeface="思源黑体 CN" panose="020B0500000000000000" pitchFamily="34" charset="-122"/>
                <a:cs typeface="+mn-ea"/>
                <a:sym typeface="+mn-lt"/>
              </a:rPr>
              <a:t>微博数据清洗</a:t>
            </a:r>
          </a:p>
        </p:txBody>
      </p:sp>
      <p:sp>
        <p:nvSpPr>
          <p:cNvPr id="40" name="6"/>
          <p:cNvSpPr/>
          <p:nvPr/>
        </p:nvSpPr>
        <p:spPr bwMode="auto">
          <a:xfrm rot="5400000" flipH="1" flipV="1">
            <a:off x="2032237"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1" name="6"/>
          <p:cNvSpPr/>
          <p:nvPr/>
        </p:nvSpPr>
        <p:spPr bwMode="auto">
          <a:xfrm rot="5400000" flipH="1" flipV="1">
            <a:off x="2303470"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2" name="6"/>
          <p:cNvSpPr/>
          <p:nvPr/>
        </p:nvSpPr>
        <p:spPr bwMode="auto">
          <a:xfrm rot="5400000" flipH="1" flipV="1">
            <a:off x="2574703"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3" name="6"/>
          <p:cNvSpPr/>
          <p:nvPr/>
        </p:nvSpPr>
        <p:spPr bwMode="auto">
          <a:xfrm rot="5400000" flipH="1" flipV="1">
            <a:off x="2845936" y="1122206"/>
            <a:ext cx="151031" cy="12928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247" y="646779"/>
            <a:ext cx="2153246" cy="787160"/>
          </a:xfrm>
          <a:prstGeom prst="rect">
            <a:avLst/>
          </a:prstGeom>
        </p:spPr>
      </p:pic>
      <p:sp>
        <p:nvSpPr>
          <p:cNvPr id="15" name="文本框 25">
            <a:extLst>
              <a:ext uri="{FF2B5EF4-FFF2-40B4-BE49-F238E27FC236}">
                <a16:creationId xmlns:a16="http://schemas.microsoft.com/office/drawing/2014/main" id="{46A0399A-6F9A-60B6-C0C9-6C398771A6B1}"/>
              </a:ext>
            </a:extLst>
          </p:cNvPr>
          <p:cNvSpPr txBox="1"/>
          <p:nvPr/>
        </p:nvSpPr>
        <p:spPr>
          <a:xfrm>
            <a:off x="1993260" y="1541988"/>
            <a:ext cx="1586550" cy="400110"/>
          </a:xfrm>
          <a:prstGeom prst="rect">
            <a:avLst/>
          </a:prstGeom>
          <a:noFill/>
        </p:spPr>
        <p:txBody>
          <a:bodyPr wrap="square" rtlCol="0">
            <a:spAutoFit/>
          </a:bodyPr>
          <a:lstStyle/>
          <a:p>
            <a:r>
              <a:rPr lang="zh-CN" altLang="en-US" sz="2000" b="1" dirty="0">
                <a:solidFill>
                  <a:srgbClr val="000000"/>
                </a:solidFill>
                <a:latin typeface="思源黑体 CN" panose="020B0500000000000000" pitchFamily="34" charset="-122"/>
                <a:ea typeface="思源黑体 CN" panose="020B0500000000000000" pitchFamily="34" charset="-122"/>
              </a:rPr>
              <a:t>数据去重</a:t>
            </a:r>
          </a:p>
        </p:txBody>
      </p:sp>
      <p:sp>
        <p:nvSpPr>
          <p:cNvPr id="16" name="文本框 27">
            <a:extLst>
              <a:ext uri="{FF2B5EF4-FFF2-40B4-BE49-F238E27FC236}">
                <a16:creationId xmlns:a16="http://schemas.microsoft.com/office/drawing/2014/main" id="{9E2A0AF5-2E1A-9D68-334E-AC6661A503D3}"/>
              </a:ext>
            </a:extLst>
          </p:cNvPr>
          <p:cNvSpPr txBox="1"/>
          <p:nvPr/>
        </p:nvSpPr>
        <p:spPr>
          <a:xfrm>
            <a:off x="2050830" y="4566267"/>
            <a:ext cx="1586550" cy="400110"/>
          </a:xfrm>
          <a:prstGeom prst="rect">
            <a:avLst/>
          </a:prstGeom>
          <a:noFill/>
        </p:spPr>
        <p:txBody>
          <a:bodyPr wrap="square" rtlCol="0">
            <a:spAutoFit/>
          </a:bodyPr>
          <a:lstStyle/>
          <a:p>
            <a:r>
              <a:rPr lang="zh-CN" altLang="en-US" sz="2000" b="1" dirty="0">
                <a:solidFill>
                  <a:srgbClr val="000000"/>
                </a:solidFill>
                <a:latin typeface="思源黑体 CN" panose="020B0500000000000000" pitchFamily="34" charset="-122"/>
                <a:ea typeface="思源黑体 CN" panose="020B0500000000000000" pitchFamily="34" charset="-122"/>
              </a:rPr>
              <a:t>数据格式化</a:t>
            </a:r>
          </a:p>
        </p:txBody>
      </p:sp>
      <p:sp>
        <p:nvSpPr>
          <p:cNvPr id="17" name="文本框 29">
            <a:extLst>
              <a:ext uri="{FF2B5EF4-FFF2-40B4-BE49-F238E27FC236}">
                <a16:creationId xmlns:a16="http://schemas.microsoft.com/office/drawing/2014/main" id="{630007C1-8331-7CDF-A17F-8E0A97C87B3E}"/>
              </a:ext>
            </a:extLst>
          </p:cNvPr>
          <p:cNvSpPr txBox="1"/>
          <p:nvPr/>
        </p:nvSpPr>
        <p:spPr>
          <a:xfrm>
            <a:off x="8610628" y="1495661"/>
            <a:ext cx="1586550" cy="400110"/>
          </a:xfrm>
          <a:prstGeom prst="rect">
            <a:avLst/>
          </a:prstGeom>
          <a:noFill/>
        </p:spPr>
        <p:txBody>
          <a:bodyPr wrap="square" rtlCol="0">
            <a:spAutoFit/>
          </a:bodyPr>
          <a:lstStyle/>
          <a:p>
            <a:r>
              <a:rPr lang="zh-CN" altLang="en-US" sz="2000" b="1" dirty="0">
                <a:solidFill>
                  <a:srgbClr val="000000"/>
                </a:solidFill>
                <a:latin typeface="思源黑体 CN" panose="020B0500000000000000" pitchFamily="34" charset="-122"/>
                <a:ea typeface="思源黑体 CN" panose="020B0500000000000000" pitchFamily="34" charset="-122"/>
              </a:rPr>
              <a:t>数据清洗</a:t>
            </a:r>
          </a:p>
        </p:txBody>
      </p:sp>
      <p:sp>
        <p:nvSpPr>
          <p:cNvPr id="18" name="文本框 31">
            <a:extLst>
              <a:ext uri="{FF2B5EF4-FFF2-40B4-BE49-F238E27FC236}">
                <a16:creationId xmlns:a16="http://schemas.microsoft.com/office/drawing/2014/main" id="{AA6927AD-D090-23DA-F144-B22B23F1A3B1}"/>
              </a:ext>
            </a:extLst>
          </p:cNvPr>
          <p:cNvSpPr txBox="1"/>
          <p:nvPr/>
        </p:nvSpPr>
        <p:spPr>
          <a:xfrm>
            <a:off x="8615362" y="4626692"/>
            <a:ext cx="2319865" cy="400110"/>
          </a:xfrm>
          <a:prstGeom prst="rect">
            <a:avLst/>
          </a:prstGeom>
          <a:noFill/>
        </p:spPr>
        <p:txBody>
          <a:bodyPr wrap="square" rtlCol="0">
            <a:spAutoFit/>
          </a:bodyPr>
          <a:lstStyle/>
          <a:p>
            <a:r>
              <a:rPr lang="zh-CN" altLang="en-US" sz="2000" b="1" dirty="0">
                <a:solidFill>
                  <a:srgbClr val="000000"/>
                </a:solidFill>
                <a:latin typeface="思源黑体 CN" panose="020B0500000000000000" pitchFamily="34" charset="-122"/>
                <a:ea typeface="思源黑体 CN" panose="020B0500000000000000" pitchFamily="34" charset="-122"/>
              </a:rPr>
              <a:t>数据验证和修复</a:t>
            </a:r>
          </a:p>
        </p:txBody>
      </p:sp>
      <p:sp>
        <p:nvSpPr>
          <p:cNvPr id="22" name="文本框 21">
            <a:extLst>
              <a:ext uri="{FF2B5EF4-FFF2-40B4-BE49-F238E27FC236}">
                <a16:creationId xmlns:a16="http://schemas.microsoft.com/office/drawing/2014/main" id="{C150570F-3CC0-9DD2-6690-93932236ECE6}"/>
              </a:ext>
            </a:extLst>
          </p:cNvPr>
          <p:cNvSpPr txBox="1"/>
          <p:nvPr/>
        </p:nvSpPr>
        <p:spPr>
          <a:xfrm>
            <a:off x="1680074" y="5182652"/>
            <a:ext cx="2550698" cy="129003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solidFill>
                  <a:srgbClr val="333333"/>
                </a:solidFill>
                <a:latin typeface="思源黑体 CN" panose="020B0500000000000000" pitchFamily="34" charset="-122"/>
                <a:ea typeface="思源黑体 CN" panose="020B0500000000000000" pitchFamily="34" charset="-122"/>
              </a:rPr>
              <a:t>各类</a:t>
            </a:r>
            <a:r>
              <a:rPr lang="zh-CN" altLang="en-US" b="0" i="0" dirty="0">
                <a:solidFill>
                  <a:srgbClr val="333333"/>
                </a:solidFill>
                <a:effectLst/>
                <a:latin typeface="思源黑体 CN" panose="020B0500000000000000" pitchFamily="34" charset="-122"/>
                <a:ea typeface="思源黑体 CN" panose="020B0500000000000000" pitchFamily="34" charset="-122"/>
              </a:rPr>
              <a:t>错误</a:t>
            </a:r>
            <a:endParaRPr lang="en-US" altLang="zh-CN" b="0" i="0" dirty="0">
              <a:solidFill>
                <a:srgbClr val="333333"/>
              </a:solidFill>
              <a:effectLst/>
              <a:latin typeface="思源黑体 CN" panose="020B0500000000000000" pitchFamily="34" charset="-122"/>
              <a:ea typeface="思源黑体 CN" panose="020B0500000000000000" pitchFamily="34" charset="-122"/>
            </a:endParaRPr>
          </a:p>
          <a:p>
            <a:pPr marL="285750" indent="-285750">
              <a:lnSpc>
                <a:spcPct val="150000"/>
              </a:lnSpc>
              <a:buFont typeface="Arial" panose="020B0604020202020204" pitchFamily="34" charset="0"/>
              <a:buChar char="•"/>
            </a:pPr>
            <a:r>
              <a:rPr lang="zh-CN" altLang="en-US" dirty="0">
                <a:solidFill>
                  <a:srgbClr val="333333"/>
                </a:solidFill>
                <a:latin typeface="思源黑体 CN" panose="020B0500000000000000" pitchFamily="34" charset="-122"/>
                <a:ea typeface="思源黑体 CN" panose="020B0500000000000000" pitchFamily="34" charset="-122"/>
              </a:rPr>
              <a:t>格式化处理</a:t>
            </a:r>
            <a:endParaRPr lang="en-US" altLang="zh-CN" dirty="0">
              <a:solidFill>
                <a:srgbClr val="333333"/>
              </a:solidFill>
              <a:latin typeface="思源黑体 CN" panose="020B0500000000000000" pitchFamily="34" charset="-122"/>
              <a:ea typeface="思源黑体 CN" panose="020B0500000000000000" pitchFamily="34" charset="-122"/>
            </a:endParaRPr>
          </a:p>
          <a:p>
            <a:pPr marL="285750" indent="-285750">
              <a:lnSpc>
                <a:spcPct val="150000"/>
              </a:lnSpc>
              <a:buFont typeface="Arial" panose="020B0604020202020204" pitchFamily="34" charset="0"/>
              <a:buChar char="•"/>
            </a:pPr>
            <a:r>
              <a:rPr lang="zh-CN" altLang="en-US" b="0" i="0" dirty="0">
                <a:solidFill>
                  <a:srgbClr val="333333"/>
                </a:solidFill>
                <a:effectLst/>
                <a:latin typeface="思源黑体 CN" panose="020B0500000000000000" pitchFamily="34" charset="-122"/>
                <a:ea typeface="思源黑体 CN" panose="020B0500000000000000" pitchFamily="34" charset="-122"/>
              </a:rPr>
              <a:t>提高可读性与搜索性</a:t>
            </a:r>
            <a:endParaRPr lang="en-US" altLang="zh-CN" b="0" i="0" dirty="0">
              <a:solidFill>
                <a:srgbClr val="333333"/>
              </a:solidFill>
              <a:effectLst/>
              <a:latin typeface="思源黑体 CN" panose="020B0500000000000000" pitchFamily="34" charset="-122"/>
              <a:ea typeface="思源黑体 CN" panose="020B0500000000000000" pitchFamily="34" charset="-122"/>
            </a:endParaRPr>
          </a:p>
        </p:txBody>
      </p:sp>
      <p:sp>
        <p:nvSpPr>
          <p:cNvPr id="23" name="文本框 22">
            <a:extLst>
              <a:ext uri="{FF2B5EF4-FFF2-40B4-BE49-F238E27FC236}">
                <a16:creationId xmlns:a16="http://schemas.microsoft.com/office/drawing/2014/main" id="{14559F00-75C2-7C9A-6BD8-133DB2EDE9EF}"/>
              </a:ext>
            </a:extLst>
          </p:cNvPr>
          <p:cNvSpPr txBox="1"/>
          <p:nvPr/>
        </p:nvSpPr>
        <p:spPr>
          <a:xfrm>
            <a:off x="8384530" y="2248453"/>
            <a:ext cx="2550698" cy="129003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solidFill>
                  <a:srgbClr val="333333"/>
                </a:solidFill>
                <a:latin typeface="思源黑体 CN" panose="020B0500000000000000" pitchFamily="34" charset="-122"/>
                <a:ea typeface="思源黑体 CN" panose="020B0500000000000000" pitchFamily="34" charset="-122"/>
              </a:rPr>
              <a:t>噪声和异常数据处理</a:t>
            </a:r>
            <a:endParaRPr lang="en-US" altLang="zh-CN" dirty="0">
              <a:solidFill>
                <a:srgbClr val="333333"/>
              </a:solidFill>
              <a:latin typeface="思源黑体 CN" panose="020B0500000000000000" pitchFamily="34" charset="-122"/>
              <a:ea typeface="思源黑体 CN" panose="020B0500000000000000" pitchFamily="34" charset="-122"/>
            </a:endParaRPr>
          </a:p>
          <a:p>
            <a:pPr marL="285750" indent="-285750">
              <a:lnSpc>
                <a:spcPct val="150000"/>
              </a:lnSpc>
              <a:buFont typeface="Arial" panose="020B0604020202020204" pitchFamily="34" charset="0"/>
              <a:buChar char="•"/>
            </a:pPr>
            <a:r>
              <a:rPr lang="zh-CN" altLang="en-US" dirty="0">
                <a:solidFill>
                  <a:srgbClr val="333333"/>
                </a:solidFill>
                <a:latin typeface="思源黑体 CN" panose="020B0500000000000000" pitchFamily="34" charset="-122"/>
                <a:ea typeface="思源黑体 CN" panose="020B0500000000000000" pitchFamily="34" charset="-122"/>
              </a:rPr>
              <a:t>停用词过滤</a:t>
            </a:r>
            <a:endParaRPr lang="en-US" altLang="zh-CN" dirty="0">
              <a:solidFill>
                <a:srgbClr val="333333"/>
              </a:solidFill>
              <a:latin typeface="思源黑体 CN" panose="020B0500000000000000" pitchFamily="34" charset="-122"/>
              <a:ea typeface="思源黑体 CN" panose="020B0500000000000000" pitchFamily="34" charset="-122"/>
            </a:endParaRPr>
          </a:p>
          <a:p>
            <a:pPr marL="285750" indent="-285750">
              <a:lnSpc>
                <a:spcPct val="150000"/>
              </a:lnSpc>
              <a:buFont typeface="Arial" panose="020B0604020202020204" pitchFamily="34" charset="0"/>
              <a:buChar char="•"/>
            </a:pPr>
            <a:r>
              <a:rPr kumimoji="1" lang="zh-CN" altLang="en-US" dirty="0">
                <a:latin typeface="思源黑体 CN" panose="020B0500000000000000" pitchFamily="34" charset="-122"/>
                <a:ea typeface="思源黑体 CN" panose="020B0500000000000000" pitchFamily="34" charset="-122"/>
              </a:rPr>
              <a:t>敏感信息处理</a:t>
            </a:r>
          </a:p>
        </p:txBody>
      </p:sp>
      <p:sp>
        <p:nvSpPr>
          <p:cNvPr id="21" name="文本框 20">
            <a:extLst>
              <a:ext uri="{FF2B5EF4-FFF2-40B4-BE49-F238E27FC236}">
                <a16:creationId xmlns:a16="http://schemas.microsoft.com/office/drawing/2014/main" id="{E2A75776-49A6-21D6-F29A-191AAED402FC}"/>
              </a:ext>
            </a:extLst>
          </p:cNvPr>
          <p:cNvSpPr txBox="1"/>
          <p:nvPr/>
        </p:nvSpPr>
        <p:spPr>
          <a:xfrm>
            <a:off x="1632479" y="2192095"/>
            <a:ext cx="1858201" cy="129003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b="0" i="0" dirty="0">
                <a:solidFill>
                  <a:srgbClr val="333333"/>
                </a:solidFill>
                <a:effectLst/>
                <a:latin typeface="思源黑体 CN" panose="020B0500000000000000" pitchFamily="34" charset="-122"/>
                <a:ea typeface="思源黑体 CN" panose="020B0500000000000000" pitchFamily="34" charset="-122"/>
              </a:rPr>
              <a:t>识别重复微博</a:t>
            </a:r>
            <a:endParaRPr lang="en-US" altLang="zh-CN" b="0" i="0" dirty="0">
              <a:solidFill>
                <a:srgbClr val="333333"/>
              </a:solidFill>
              <a:effectLst/>
              <a:latin typeface="思源黑体 CN" panose="020B0500000000000000" pitchFamily="34" charset="-122"/>
              <a:ea typeface="思源黑体 CN" panose="020B0500000000000000" pitchFamily="34" charset="-122"/>
            </a:endParaRPr>
          </a:p>
          <a:p>
            <a:pPr marL="285750" indent="-285750">
              <a:lnSpc>
                <a:spcPct val="150000"/>
              </a:lnSpc>
              <a:buFont typeface="Arial" panose="020B0604020202020204" pitchFamily="34" charset="0"/>
              <a:buChar char="•"/>
            </a:pPr>
            <a:r>
              <a:rPr lang="zh-CN" altLang="en-US" dirty="0">
                <a:solidFill>
                  <a:srgbClr val="333333"/>
                </a:solidFill>
                <a:latin typeface="思源黑体 CN" panose="020B0500000000000000" pitchFamily="34" charset="-122"/>
                <a:ea typeface="思源黑体 CN" panose="020B0500000000000000" pitchFamily="34" charset="-122"/>
              </a:rPr>
              <a:t>识别重复图片</a:t>
            </a:r>
            <a:endParaRPr lang="en-US" altLang="zh-CN" b="0" i="0" dirty="0">
              <a:solidFill>
                <a:srgbClr val="333333"/>
              </a:solidFill>
              <a:effectLst/>
              <a:latin typeface="思源黑体 CN" panose="020B0500000000000000" pitchFamily="34" charset="-122"/>
              <a:ea typeface="思源黑体 CN" panose="020B0500000000000000" pitchFamily="34" charset="-122"/>
            </a:endParaRPr>
          </a:p>
          <a:p>
            <a:pPr marL="285750" indent="-285750">
              <a:lnSpc>
                <a:spcPct val="150000"/>
              </a:lnSpc>
              <a:buFont typeface="Arial" panose="020B0604020202020204" pitchFamily="34" charset="0"/>
              <a:buChar char="•"/>
            </a:pPr>
            <a:r>
              <a:rPr kumimoji="1" lang="zh-CN" altLang="en-US" dirty="0">
                <a:solidFill>
                  <a:srgbClr val="333333"/>
                </a:solidFill>
                <a:latin typeface="思源黑体 CN" panose="020B0500000000000000" pitchFamily="34" charset="-122"/>
                <a:ea typeface="思源黑体 CN" panose="020B0500000000000000" pitchFamily="34" charset="-122"/>
              </a:rPr>
              <a:t>去重降低存储</a:t>
            </a:r>
            <a:endParaRPr kumimoji="1" lang="zh-CN" altLang="en-US" dirty="0">
              <a:latin typeface="思源黑体 CN" panose="020B0500000000000000" pitchFamily="34" charset="-122"/>
              <a:ea typeface="思源黑体 CN" panose="020B0500000000000000" pitchFamily="34" charset="-122"/>
            </a:endParaRPr>
          </a:p>
        </p:txBody>
      </p:sp>
      <p:sp>
        <p:nvSpPr>
          <p:cNvPr id="24" name="文本框 23">
            <a:extLst>
              <a:ext uri="{FF2B5EF4-FFF2-40B4-BE49-F238E27FC236}">
                <a16:creationId xmlns:a16="http://schemas.microsoft.com/office/drawing/2014/main" id="{71D51F79-9177-EE69-1235-DBAF2560BD5A}"/>
              </a:ext>
            </a:extLst>
          </p:cNvPr>
          <p:cNvSpPr txBox="1"/>
          <p:nvPr/>
        </p:nvSpPr>
        <p:spPr>
          <a:xfrm>
            <a:off x="8509768" y="5126195"/>
            <a:ext cx="2089033" cy="874535"/>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zh-CN" altLang="en-US" dirty="0">
                <a:solidFill>
                  <a:srgbClr val="333333"/>
                </a:solidFill>
                <a:latin typeface="思源黑体 CN" panose="020B0500000000000000" pitchFamily="34" charset="-122"/>
                <a:ea typeface="思源黑体 CN" panose="020B0500000000000000" pitchFamily="34" charset="-122"/>
              </a:rPr>
              <a:t>数据完整性验证</a:t>
            </a:r>
            <a:endParaRPr lang="en-US" altLang="zh-CN" dirty="0">
              <a:solidFill>
                <a:srgbClr val="333333"/>
              </a:solidFill>
              <a:latin typeface="思源黑体 CN" panose="020B0500000000000000" pitchFamily="34" charset="-122"/>
              <a:ea typeface="思源黑体 CN" panose="020B0500000000000000" pitchFamily="34" charset="-122"/>
            </a:endParaRPr>
          </a:p>
          <a:p>
            <a:pPr marL="285750" indent="-285750">
              <a:lnSpc>
                <a:spcPct val="150000"/>
              </a:lnSpc>
              <a:buFont typeface="Arial" panose="020B0604020202020204" pitchFamily="34" charset="0"/>
              <a:buChar char="•"/>
            </a:pPr>
            <a:r>
              <a:rPr lang="zh-CN" altLang="en-US" dirty="0">
                <a:solidFill>
                  <a:srgbClr val="333333"/>
                </a:solidFill>
                <a:latin typeface="思源黑体 CN" panose="020B0500000000000000" pitchFamily="34" charset="-122"/>
                <a:ea typeface="思源黑体 CN" panose="020B0500000000000000" pitchFamily="34" charset="-122"/>
              </a:rPr>
              <a:t>数据纠正和修复</a:t>
            </a:r>
            <a:endParaRPr lang="en-US" altLang="zh-CN" b="0" i="0" dirty="0">
              <a:solidFill>
                <a:srgbClr val="333333"/>
              </a:solidFill>
              <a:effectLst/>
              <a:latin typeface="思源黑体 CN" panose="020B0500000000000000" pitchFamily="34" charset="-122"/>
              <a:ea typeface="思源黑体 CN" panose="020B0500000000000000" pitchFamily="34" charset="-122"/>
            </a:endParaRPr>
          </a:p>
        </p:txBody>
      </p:sp>
      <p:grpSp>
        <p:nvGrpSpPr>
          <p:cNvPr id="25" name="Google Shape;24593;p147">
            <a:extLst>
              <a:ext uri="{FF2B5EF4-FFF2-40B4-BE49-F238E27FC236}">
                <a16:creationId xmlns:a16="http://schemas.microsoft.com/office/drawing/2014/main" id="{33B66BBB-F696-43EC-2E92-42F0EE6882F7}"/>
              </a:ext>
            </a:extLst>
          </p:cNvPr>
          <p:cNvGrpSpPr/>
          <p:nvPr/>
        </p:nvGrpSpPr>
        <p:grpSpPr>
          <a:xfrm>
            <a:off x="3762690" y="1370832"/>
            <a:ext cx="731607" cy="835463"/>
            <a:chOff x="4781217" y="1931850"/>
            <a:chExt cx="319019" cy="346780"/>
          </a:xfrm>
        </p:grpSpPr>
        <p:sp>
          <p:nvSpPr>
            <p:cNvPr id="26" name="Google Shape;24594;p147">
              <a:extLst>
                <a:ext uri="{FF2B5EF4-FFF2-40B4-BE49-F238E27FC236}">
                  <a16:creationId xmlns:a16="http://schemas.microsoft.com/office/drawing/2014/main" id="{55B3A391-97CD-340D-36CD-575E9E0D4768}"/>
                </a:ext>
              </a:extLst>
            </p:cNvPr>
            <p:cNvSpPr/>
            <p:nvPr/>
          </p:nvSpPr>
          <p:spPr>
            <a:xfrm>
              <a:off x="4781217" y="2011992"/>
              <a:ext cx="61669" cy="75549"/>
            </a:xfrm>
            <a:custGeom>
              <a:avLst/>
              <a:gdLst/>
              <a:ahLst/>
              <a:cxnLst/>
              <a:rect l="l" t="t" r="r" b="b"/>
              <a:pathLst>
                <a:path w="1906" h="2335" extrusionOk="0">
                  <a:moveTo>
                    <a:pt x="1167" y="1"/>
                  </a:moveTo>
                  <a:cubicBezTo>
                    <a:pt x="524" y="1"/>
                    <a:pt x="0" y="524"/>
                    <a:pt x="0" y="1167"/>
                  </a:cubicBezTo>
                  <a:cubicBezTo>
                    <a:pt x="0" y="1834"/>
                    <a:pt x="548" y="2334"/>
                    <a:pt x="1167" y="2334"/>
                  </a:cubicBezTo>
                  <a:cubicBezTo>
                    <a:pt x="1358" y="2334"/>
                    <a:pt x="1477" y="2191"/>
                    <a:pt x="1501" y="2072"/>
                  </a:cubicBezTo>
                  <a:cubicBezTo>
                    <a:pt x="1501" y="1882"/>
                    <a:pt x="1358" y="1739"/>
                    <a:pt x="1167" y="1739"/>
                  </a:cubicBezTo>
                  <a:cubicBezTo>
                    <a:pt x="881" y="1739"/>
                    <a:pt x="643" y="1501"/>
                    <a:pt x="643" y="1191"/>
                  </a:cubicBezTo>
                  <a:cubicBezTo>
                    <a:pt x="643" y="905"/>
                    <a:pt x="881" y="667"/>
                    <a:pt x="1167" y="667"/>
                  </a:cubicBezTo>
                  <a:lnTo>
                    <a:pt x="1596" y="667"/>
                  </a:lnTo>
                  <a:cubicBezTo>
                    <a:pt x="1763" y="667"/>
                    <a:pt x="1906" y="524"/>
                    <a:pt x="1906" y="334"/>
                  </a:cubicBezTo>
                  <a:cubicBezTo>
                    <a:pt x="1906" y="167"/>
                    <a:pt x="1763" y="1"/>
                    <a:pt x="1596" y="1"/>
                  </a:cubicBezTo>
                  <a:close/>
                </a:path>
              </a:pathLst>
            </a:custGeom>
            <a:solidFill>
              <a:srgbClr val="BCC7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27" name="Google Shape;24595;p147">
              <a:extLst>
                <a:ext uri="{FF2B5EF4-FFF2-40B4-BE49-F238E27FC236}">
                  <a16:creationId xmlns:a16="http://schemas.microsoft.com/office/drawing/2014/main" id="{A46B2E1B-3A81-5CB7-76D5-E36B6AEC9A80}"/>
                </a:ext>
              </a:extLst>
            </p:cNvPr>
            <p:cNvSpPr/>
            <p:nvPr/>
          </p:nvSpPr>
          <p:spPr>
            <a:xfrm>
              <a:off x="4820496" y="1931850"/>
              <a:ext cx="238133" cy="305949"/>
            </a:xfrm>
            <a:custGeom>
              <a:avLst/>
              <a:gdLst/>
              <a:ahLst/>
              <a:cxnLst/>
              <a:rect l="l" t="t" r="r" b="b"/>
              <a:pathLst>
                <a:path w="7360" h="9456" extrusionOk="0">
                  <a:moveTo>
                    <a:pt x="334" y="1"/>
                  </a:moveTo>
                  <a:cubicBezTo>
                    <a:pt x="168" y="1"/>
                    <a:pt x="1" y="144"/>
                    <a:pt x="1" y="310"/>
                  </a:cubicBezTo>
                  <a:lnTo>
                    <a:pt x="1" y="9122"/>
                  </a:lnTo>
                  <a:cubicBezTo>
                    <a:pt x="1" y="9312"/>
                    <a:pt x="168" y="9455"/>
                    <a:pt x="334" y="9455"/>
                  </a:cubicBezTo>
                  <a:lnTo>
                    <a:pt x="7026" y="9455"/>
                  </a:lnTo>
                  <a:cubicBezTo>
                    <a:pt x="7217" y="9455"/>
                    <a:pt x="7360" y="9312"/>
                    <a:pt x="7360" y="9122"/>
                  </a:cubicBezTo>
                  <a:lnTo>
                    <a:pt x="7360" y="310"/>
                  </a:lnTo>
                  <a:cubicBezTo>
                    <a:pt x="7360" y="144"/>
                    <a:pt x="7217" y="1"/>
                    <a:pt x="7026" y="1"/>
                  </a:cubicBezTo>
                  <a:close/>
                </a:path>
              </a:pathLst>
            </a:custGeom>
            <a:solidFill>
              <a:srgbClr val="E0E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28" name="Google Shape;24596;p147">
              <a:extLst>
                <a:ext uri="{FF2B5EF4-FFF2-40B4-BE49-F238E27FC236}">
                  <a16:creationId xmlns:a16="http://schemas.microsoft.com/office/drawing/2014/main" id="{7CEB048C-4903-6833-AFF0-654021612303}"/>
                </a:ext>
              </a:extLst>
            </p:cNvPr>
            <p:cNvSpPr/>
            <p:nvPr/>
          </p:nvSpPr>
          <p:spPr>
            <a:xfrm>
              <a:off x="4939949" y="1931850"/>
              <a:ext cx="118678" cy="305172"/>
            </a:xfrm>
            <a:custGeom>
              <a:avLst/>
              <a:gdLst/>
              <a:ahLst/>
              <a:cxnLst/>
              <a:rect l="l" t="t" r="r" b="b"/>
              <a:pathLst>
                <a:path w="3668" h="9432" extrusionOk="0">
                  <a:moveTo>
                    <a:pt x="0" y="1"/>
                  </a:moveTo>
                  <a:lnTo>
                    <a:pt x="0" y="9431"/>
                  </a:lnTo>
                  <a:lnTo>
                    <a:pt x="3334" y="9431"/>
                  </a:lnTo>
                  <a:cubicBezTo>
                    <a:pt x="3525" y="9431"/>
                    <a:pt x="3668" y="9288"/>
                    <a:pt x="3668" y="9098"/>
                  </a:cubicBezTo>
                  <a:lnTo>
                    <a:pt x="3668" y="287"/>
                  </a:lnTo>
                  <a:cubicBezTo>
                    <a:pt x="3668" y="144"/>
                    <a:pt x="3525" y="1"/>
                    <a:pt x="3334" y="1"/>
                  </a:cubicBezTo>
                  <a:close/>
                </a:path>
              </a:pathLst>
            </a:custGeom>
            <a:solidFill>
              <a:srgbClr val="CAD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29" name="Google Shape;24597;p147">
              <a:extLst>
                <a:ext uri="{FF2B5EF4-FFF2-40B4-BE49-F238E27FC236}">
                  <a16:creationId xmlns:a16="http://schemas.microsoft.com/office/drawing/2014/main" id="{3ECAB89B-85DC-3C13-89A9-5750B31C4341}"/>
                </a:ext>
              </a:extLst>
            </p:cNvPr>
            <p:cNvSpPr/>
            <p:nvPr/>
          </p:nvSpPr>
          <p:spPr>
            <a:xfrm>
              <a:off x="4862104" y="1971937"/>
              <a:ext cx="238133" cy="306693"/>
            </a:xfrm>
            <a:custGeom>
              <a:avLst/>
              <a:gdLst/>
              <a:ahLst/>
              <a:cxnLst/>
              <a:rect l="l" t="t" r="r" b="b"/>
              <a:pathLst>
                <a:path w="7360" h="9479" extrusionOk="0">
                  <a:moveTo>
                    <a:pt x="334" y="0"/>
                  </a:moveTo>
                  <a:cubicBezTo>
                    <a:pt x="168" y="0"/>
                    <a:pt x="1" y="143"/>
                    <a:pt x="1" y="334"/>
                  </a:cubicBezTo>
                  <a:lnTo>
                    <a:pt x="1" y="9145"/>
                  </a:lnTo>
                  <a:cubicBezTo>
                    <a:pt x="1" y="9312"/>
                    <a:pt x="168" y="9478"/>
                    <a:pt x="334" y="9478"/>
                  </a:cubicBezTo>
                  <a:lnTo>
                    <a:pt x="7026" y="9478"/>
                  </a:lnTo>
                  <a:cubicBezTo>
                    <a:pt x="7193" y="9478"/>
                    <a:pt x="7336" y="9312"/>
                    <a:pt x="7360" y="9145"/>
                  </a:cubicBezTo>
                  <a:lnTo>
                    <a:pt x="7360" y="334"/>
                  </a:lnTo>
                  <a:cubicBezTo>
                    <a:pt x="7360" y="143"/>
                    <a:pt x="7217" y="0"/>
                    <a:pt x="7026"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30" name="Google Shape;24598;p147">
              <a:extLst>
                <a:ext uri="{FF2B5EF4-FFF2-40B4-BE49-F238E27FC236}">
                  <a16:creationId xmlns:a16="http://schemas.microsoft.com/office/drawing/2014/main" id="{1B8DB6A7-9B88-4F10-5746-937AE9CD7A62}"/>
                </a:ext>
              </a:extLst>
            </p:cNvPr>
            <p:cNvSpPr/>
            <p:nvPr/>
          </p:nvSpPr>
          <p:spPr>
            <a:xfrm>
              <a:off x="4984631" y="1971937"/>
              <a:ext cx="115604" cy="306693"/>
            </a:xfrm>
            <a:custGeom>
              <a:avLst/>
              <a:gdLst/>
              <a:ahLst/>
              <a:cxnLst/>
              <a:rect l="l" t="t" r="r" b="b"/>
              <a:pathLst>
                <a:path w="3573" h="9479" extrusionOk="0">
                  <a:moveTo>
                    <a:pt x="0" y="0"/>
                  </a:moveTo>
                  <a:lnTo>
                    <a:pt x="0" y="9478"/>
                  </a:lnTo>
                  <a:lnTo>
                    <a:pt x="3239" y="9478"/>
                  </a:lnTo>
                  <a:cubicBezTo>
                    <a:pt x="3430" y="9478"/>
                    <a:pt x="3573" y="9312"/>
                    <a:pt x="3573" y="9145"/>
                  </a:cubicBezTo>
                  <a:lnTo>
                    <a:pt x="3573" y="334"/>
                  </a:lnTo>
                  <a:cubicBezTo>
                    <a:pt x="3549" y="143"/>
                    <a:pt x="3406" y="0"/>
                    <a:pt x="3239" y="0"/>
                  </a:cubicBezTo>
                  <a:close/>
                </a:path>
              </a:pathLst>
            </a:custGeom>
            <a:solidFill>
              <a:srgbClr val="E0E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31" name="Google Shape;24599;p147">
              <a:extLst>
                <a:ext uri="{FF2B5EF4-FFF2-40B4-BE49-F238E27FC236}">
                  <a16:creationId xmlns:a16="http://schemas.microsoft.com/office/drawing/2014/main" id="{D7C9C7AC-6A46-9172-E40E-FC37DF7EADA1}"/>
                </a:ext>
              </a:extLst>
            </p:cNvPr>
            <p:cNvSpPr/>
            <p:nvPr/>
          </p:nvSpPr>
          <p:spPr>
            <a:xfrm>
              <a:off x="4919889" y="2072850"/>
              <a:ext cx="129485" cy="82505"/>
            </a:xfrm>
            <a:custGeom>
              <a:avLst/>
              <a:gdLst/>
              <a:ahLst/>
              <a:cxnLst/>
              <a:rect l="l" t="t" r="r" b="b"/>
              <a:pathLst>
                <a:path w="4002" h="2550" extrusionOk="0">
                  <a:moveTo>
                    <a:pt x="2001" y="1"/>
                  </a:moveTo>
                  <a:cubicBezTo>
                    <a:pt x="906" y="1"/>
                    <a:pt x="1" y="906"/>
                    <a:pt x="1" y="2001"/>
                  </a:cubicBezTo>
                  <a:lnTo>
                    <a:pt x="1" y="2216"/>
                  </a:lnTo>
                  <a:cubicBezTo>
                    <a:pt x="1" y="2382"/>
                    <a:pt x="144" y="2549"/>
                    <a:pt x="334" y="2549"/>
                  </a:cubicBezTo>
                  <a:lnTo>
                    <a:pt x="3668" y="2549"/>
                  </a:lnTo>
                  <a:cubicBezTo>
                    <a:pt x="3859" y="2549"/>
                    <a:pt x="3954" y="2382"/>
                    <a:pt x="4002" y="2216"/>
                  </a:cubicBezTo>
                  <a:lnTo>
                    <a:pt x="4002" y="2001"/>
                  </a:lnTo>
                  <a:cubicBezTo>
                    <a:pt x="4002" y="906"/>
                    <a:pt x="3097" y="1"/>
                    <a:pt x="2001" y="1"/>
                  </a:cubicBezTo>
                  <a:close/>
                </a:path>
              </a:pathLst>
            </a:custGeom>
            <a:solidFill>
              <a:srgbClr val="DB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32" name="Google Shape;24600;p147">
              <a:extLst>
                <a:ext uri="{FF2B5EF4-FFF2-40B4-BE49-F238E27FC236}">
                  <a16:creationId xmlns:a16="http://schemas.microsoft.com/office/drawing/2014/main" id="{A4FB9232-CD36-F0D1-42AF-13870CFF3ECF}"/>
                </a:ext>
              </a:extLst>
            </p:cNvPr>
            <p:cNvSpPr/>
            <p:nvPr/>
          </p:nvSpPr>
          <p:spPr>
            <a:xfrm>
              <a:off x="4960753" y="2174573"/>
              <a:ext cx="88620" cy="20837"/>
            </a:xfrm>
            <a:custGeom>
              <a:avLst/>
              <a:gdLst/>
              <a:ahLst/>
              <a:cxnLst/>
              <a:rect l="l" t="t" r="r" b="b"/>
              <a:pathLst>
                <a:path w="2739" h="644" extrusionOk="0">
                  <a:moveTo>
                    <a:pt x="310" y="0"/>
                  </a:moveTo>
                  <a:cubicBezTo>
                    <a:pt x="143" y="0"/>
                    <a:pt x="0" y="143"/>
                    <a:pt x="0" y="310"/>
                  </a:cubicBezTo>
                  <a:cubicBezTo>
                    <a:pt x="0" y="500"/>
                    <a:pt x="143" y="643"/>
                    <a:pt x="310" y="643"/>
                  </a:cubicBezTo>
                  <a:lnTo>
                    <a:pt x="2405" y="643"/>
                  </a:lnTo>
                  <a:cubicBezTo>
                    <a:pt x="2596" y="643"/>
                    <a:pt x="2691" y="500"/>
                    <a:pt x="2739" y="310"/>
                  </a:cubicBezTo>
                  <a:cubicBezTo>
                    <a:pt x="2739" y="143"/>
                    <a:pt x="2596" y="0"/>
                    <a:pt x="2405" y="0"/>
                  </a:cubicBezTo>
                  <a:close/>
                </a:path>
              </a:pathLst>
            </a:custGeom>
            <a:solidFill>
              <a:srgbClr val="CAD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33" name="Google Shape;24601;p147">
              <a:extLst>
                <a:ext uri="{FF2B5EF4-FFF2-40B4-BE49-F238E27FC236}">
                  <a16:creationId xmlns:a16="http://schemas.microsoft.com/office/drawing/2014/main" id="{2BD4D382-6F81-C6C3-9F7A-2D984D11DC02}"/>
                </a:ext>
              </a:extLst>
            </p:cNvPr>
            <p:cNvSpPr/>
            <p:nvPr/>
          </p:nvSpPr>
          <p:spPr>
            <a:xfrm>
              <a:off x="4984631" y="2175349"/>
              <a:ext cx="64742" cy="20060"/>
            </a:xfrm>
            <a:custGeom>
              <a:avLst/>
              <a:gdLst/>
              <a:ahLst/>
              <a:cxnLst/>
              <a:rect l="l" t="t" r="r" b="b"/>
              <a:pathLst>
                <a:path w="2001" h="620" extrusionOk="0">
                  <a:moveTo>
                    <a:pt x="0" y="0"/>
                  </a:moveTo>
                  <a:lnTo>
                    <a:pt x="0" y="619"/>
                  </a:lnTo>
                  <a:lnTo>
                    <a:pt x="1667" y="619"/>
                  </a:lnTo>
                  <a:cubicBezTo>
                    <a:pt x="1858" y="619"/>
                    <a:pt x="2001" y="476"/>
                    <a:pt x="2001" y="286"/>
                  </a:cubicBezTo>
                  <a:cubicBezTo>
                    <a:pt x="1953" y="143"/>
                    <a:pt x="1858" y="0"/>
                    <a:pt x="1667" y="0"/>
                  </a:cubicBezTo>
                  <a:close/>
                </a:path>
              </a:pathLst>
            </a:custGeom>
            <a:solidFill>
              <a:srgbClr val="ACB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34" name="Google Shape;24602;p147">
              <a:extLst>
                <a:ext uri="{FF2B5EF4-FFF2-40B4-BE49-F238E27FC236}">
                  <a16:creationId xmlns:a16="http://schemas.microsoft.com/office/drawing/2014/main" id="{CAE29147-6E75-78F7-5D25-40BF0F0AEA6E}"/>
                </a:ext>
              </a:extLst>
            </p:cNvPr>
            <p:cNvSpPr/>
            <p:nvPr/>
          </p:nvSpPr>
          <p:spPr>
            <a:xfrm>
              <a:off x="4892938" y="2214627"/>
              <a:ext cx="156436" cy="21613"/>
            </a:xfrm>
            <a:custGeom>
              <a:avLst/>
              <a:gdLst/>
              <a:ahLst/>
              <a:cxnLst/>
              <a:rect l="l" t="t" r="r" b="b"/>
              <a:pathLst>
                <a:path w="4835" h="668" extrusionOk="0">
                  <a:moveTo>
                    <a:pt x="334" y="1"/>
                  </a:moveTo>
                  <a:cubicBezTo>
                    <a:pt x="143" y="1"/>
                    <a:pt x="0" y="144"/>
                    <a:pt x="0" y="334"/>
                  </a:cubicBezTo>
                  <a:cubicBezTo>
                    <a:pt x="0" y="501"/>
                    <a:pt x="143" y="668"/>
                    <a:pt x="334" y="668"/>
                  </a:cubicBezTo>
                  <a:lnTo>
                    <a:pt x="4501" y="668"/>
                  </a:lnTo>
                  <a:cubicBezTo>
                    <a:pt x="4692" y="668"/>
                    <a:pt x="4835" y="501"/>
                    <a:pt x="4835" y="334"/>
                  </a:cubicBezTo>
                  <a:cubicBezTo>
                    <a:pt x="4835" y="144"/>
                    <a:pt x="4692" y="1"/>
                    <a:pt x="4501" y="1"/>
                  </a:cubicBezTo>
                  <a:close/>
                </a:path>
              </a:pathLst>
            </a:custGeom>
            <a:solidFill>
              <a:srgbClr val="CAD0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35" name="Google Shape;24603;p147">
              <a:extLst>
                <a:ext uri="{FF2B5EF4-FFF2-40B4-BE49-F238E27FC236}">
                  <a16:creationId xmlns:a16="http://schemas.microsoft.com/office/drawing/2014/main" id="{4DDE4AE8-2919-2ED1-6AE6-C1FEE1F1580A}"/>
                </a:ext>
              </a:extLst>
            </p:cNvPr>
            <p:cNvSpPr/>
            <p:nvPr/>
          </p:nvSpPr>
          <p:spPr>
            <a:xfrm>
              <a:off x="4984631" y="2215404"/>
              <a:ext cx="64742" cy="20837"/>
            </a:xfrm>
            <a:custGeom>
              <a:avLst/>
              <a:gdLst/>
              <a:ahLst/>
              <a:cxnLst/>
              <a:rect l="l" t="t" r="r" b="b"/>
              <a:pathLst>
                <a:path w="2001" h="644" extrusionOk="0">
                  <a:moveTo>
                    <a:pt x="0" y="1"/>
                  </a:moveTo>
                  <a:lnTo>
                    <a:pt x="0" y="644"/>
                  </a:lnTo>
                  <a:lnTo>
                    <a:pt x="1667" y="644"/>
                  </a:lnTo>
                  <a:cubicBezTo>
                    <a:pt x="1858" y="644"/>
                    <a:pt x="2001" y="477"/>
                    <a:pt x="2001" y="310"/>
                  </a:cubicBezTo>
                  <a:cubicBezTo>
                    <a:pt x="2001" y="120"/>
                    <a:pt x="1858" y="1"/>
                    <a:pt x="1667" y="1"/>
                  </a:cubicBezTo>
                  <a:close/>
                </a:path>
              </a:pathLst>
            </a:custGeom>
            <a:solidFill>
              <a:srgbClr val="ACB6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36" name="Google Shape;24604;p147">
              <a:extLst>
                <a:ext uri="{FF2B5EF4-FFF2-40B4-BE49-F238E27FC236}">
                  <a16:creationId xmlns:a16="http://schemas.microsoft.com/office/drawing/2014/main" id="{2A01CCD6-7FE7-5360-0EC9-C07C67F288EF}"/>
                </a:ext>
              </a:extLst>
            </p:cNvPr>
            <p:cNvSpPr/>
            <p:nvPr/>
          </p:nvSpPr>
          <p:spPr>
            <a:xfrm>
              <a:off x="4984631" y="2074403"/>
              <a:ext cx="64742" cy="80952"/>
            </a:xfrm>
            <a:custGeom>
              <a:avLst/>
              <a:gdLst/>
              <a:ahLst/>
              <a:cxnLst/>
              <a:rect l="l" t="t" r="r" b="b"/>
              <a:pathLst>
                <a:path w="2001" h="2502" extrusionOk="0">
                  <a:moveTo>
                    <a:pt x="0" y="1"/>
                  </a:moveTo>
                  <a:lnTo>
                    <a:pt x="0" y="2501"/>
                  </a:lnTo>
                  <a:lnTo>
                    <a:pt x="1667" y="2501"/>
                  </a:lnTo>
                  <a:cubicBezTo>
                    <a:pt x="1858" y="2501"/>
                    <a:pt x="2001" y="2334"/>
                    <a:pt x="2001" y="2168"/>
                  </a:cubicBezTo>
                  <a:lnTo>
                    <a:pt x="2001" y="1953"/>
                  </a:lnTo>
                  <a:cubicBezTo>
                    <a:pt x="1953" y="882"/>
                    <a:pt x="1096" y="1"/>
                    <a:pt x="0" y="1"/>
                  </a:cubicBezTo>
                  <a:close/>
                </a:path>
              </a:pathLst>
            </a:custGeom>
            <a:solidFill>
              <a:srgbClr val="CED4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37" name="Google Shape;24605;p147">
              <a:extLst>
                <a:ext uri="{FF2B5EF4-FFF2-40B4-BE49-F238E27FC236}">
                  <a16:creationId xmlns:a16="http://schemas.microsoft.com/office/drawing/2014/main" id="{C092D05C-8D0E-2208-3976-3C8294F6A144}"/>
                </a:ext>
              </a:extLst>
            </p:cNvPr>
            <p:cNvSpPr/>
            <p:nvPr/>
          </p:nvSpPr>
          <p:spPr>
            <a:xfrm>
              <a:off x="4944576" y="2013545"/>
              <a:ext cx="80920" cy="80920"/>
            </a:xfrm>
            <a:custGeom>
              <a:avLst/>
              <a:gdLst/>
              <a:ahLst/>
              <a:cxnLst/>
              <a:rect l="l" t="t" r="r" b="b"/>
              <a:pathLst>
                <a:path w="2501" h="2501" extrusionOk="0">
                  <a:moveTo>
                    <a:pt x="1238" y="0"/>
                  </a:moveTo>
                  <a:cubicBezTo>
                    <a:pt x="548" y="0"/>
                    <a:pt x="0" y="572"/>
                    <a:pt x="0" y="1239"/>
                  </a:cubicBezTo>
                  <a:cubicBezTo>
                    <a:pt x="0" y="1929"/>
                    <a:pt x="548" y="2501"/>
                    <a:pt x="1238" y="2501"/>
                  </a:cubicBezTo>
                  <a:cubicBezTo>
                    <a:pt x="1929" y="2501"/>
                    <a:pt x="2501" y="1929"/>
                    <a:pt x="2501" y="1239"/>
                  </a:cubicBezTo>
                  <a:cubicBezTo>
                    <a:pt x="2501" y="572"/>
                    <a:pt x="1929" y="0"/>
                    <a:pt x="1238" y="0"/>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38" name="Google Shape;24606;p147">
              <a:extLst>
                <a:ext uri="{FF2B5EF4-FFF2-40B4-BE49-F238E27FC236}">
                  <a16:creationId xmlns:a16="http://schemas.microsoft.com/office/drawing/2014/main" id="{960F8A2E-CD11-D2EE-FDCA-9049DB7A6FA8}"/>
                </a:ext>
              </a:extLst>
            </p:cNvPr>
            <p:cNvSpPr/>
            <p:nvPr/>
          </p:nvSpPr>
          <p:spPr>
            <a:xfrm>
              <a:off x="4984631" y="2013545"/>
              <a:ext cx="40864" cy="80920"/>
            </a:xfrm>
            <a:custGeom>
              <a:avLst/>
              <a:gdLst/>
              <a:ahLst/>
              <a:cxnLst/>
              <a:rect l="l" t="t" r="r" b="b"/>
              <a:pathLst>
                <a:path w="1263" h="2501" extrusionOk="0">
                  <a:moveTo>
                    <a:pt x="0" y="0"/>
                  </a:moveTo>
                  <a:lnTo>
                    <a:pt x="0" y="2501"/>
                  </a:lnTo>
                  <a:cubicBezTo>
                    <a:pt x="691" y="2501"/>
                    <a:pt x="1263" y="1929"/>
                    <a:pt x="1263" y="1239"/>
                  </a:cubicBezTo>
                  <a:cubicBezTo>
                    <a:pt x="1263" y="572"/>
                    <a:pt x="691" y="0"/>
                    <a:pt x="0" y="0"/>
                  </a:cubicBezTo>
                  <a:close/>
                </a:path>
              </a:pathLst>
            </a:custGeom>
            <a:solidFill>
              <a:srgbClr val="E5E8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45" name="Google Shape;24607;p147">
              <a:extLst>
                <a:ext uri="{FF2B5EF4-FFF2-40B4-BE49-F238E27FC236}">
                  <a16:creationId xmlns:a16="http://schemas.microsoft.com/office/drawing/2014/main" id="{7B0CE27B-DF3B-5026-B2D2-33E44C8E65C9}"/>
                </a:ext>
              </a:extLst>
            </p:cNvPr>
            <p:cNvSpPr/>
            <p:nvPr/>
          </p:nvSpPr>
          <p:spPr>
            <a:xfrm>
              <a:off x="4808169" y="2010439"/>
              <a:ext cx="115637" cy="77102"/>
            </a:xfrm>
            <a:custGeom>
              <a:avLst/>
              <a:gdLst/>
              <a:ahLst/>
              <a:cxnLst/>
              <a:rect l="l" t="t" r="r" b="b"/>
              <a:pathLst>
                <a:path w="3574" h="2383" extrusionOk="0">
                  <a:moveTo>
                    <a:pt x="2001" y="1"/>
                  </a:moveTo>
                  <a:cubicBezTo>
                    <a:pt x="1811" y="1"/>
                    <a:pt x="1668" y="144"/>
                    <a:pt x="1668" y="334"/>
                  </a:cubicBezTo>
                  <a:cubicBezTo>
                    <a:pt x="1668" y="501"/>
                    <a:pt x="1811" y="644"/>
                    <a:pt x="2001" y="644"/>
                  </a:cubicBezTo>
                  <a:lnTo>
                    <a:pt x="2406" y="644"/>
                  </a:lnTo>
                  <a:cubicBezTo>
                    <a:pt x="2716" y="644"/>
                    <a:pt x="2954" y="906"/>
                    <a:pt x="2954" y="1192"/>
                  </a:cubicBezTo>
                  <a:cubicBezTo>
                    <a:pt x="2954" y="1501"/>
                    <a:pt x="2716" y="1739"/>
                    <a:pt x="2430" y="1739"/>
                  </a:cubicBezTo>
                  <a:lnTo>
                    <a:pt x="334" y="1739"/>
                  </a:lnTo>
                  <a:cubicBezTo>
                    <a:pt x="168" y="1739"/>
                    <a:pt x="1" y="1882"/>
                    <a:pt x="1" y="2049"/>
                  </a:cubicBezTo>
                  <a:cubicBezTo>
                    <a:pt x="1" y="2239"/>
                    <a:pt x="168" y="2382"/>
                    <a:pt x="334" y="2382"/>
                  </a:cubicBezTo>
                  <a:lnTo>
                    <a:pt x="2430" y="2382"/>
                  </a:lnTo>
                  <a:cubicBezTo>
                    <a:pt x="3049" y="2382"/>
                    <a:pt x="3573" y="1811"/>
                    <a:pt x="3573" y="1168"/>
                  </a:cubicBezTo>
                  <a:cubicBezTo>
                    <a:pt x="3573" y="501"/>
                    <a:pt x="3049" y="1"/>
                    <a:pt x="2406" y="1"/>
                  </a:cubicBezTo>
                  <a:close/>
                </a:path>
              </a:pathLst>
            </a:custGeom>
            <a:solidFill>
              <a:srgbClr val="BCC7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grpSp>
      <p:grpSp>
        <p:nvGrpSpPr>
          <p:cNvPr id="46" name="Google Shape;25387;p148">
            <a:extLst>
              <a:ext uri="{FF2B5EF4-FFF2-40B4-BE49-F238E27FC236}">
                <a16:creationId xmlns:a16="http://schemas.microsoft.com/office/drawing/2014/main" id="{478F8975-F319-A0A9-2AC1-CC1A6EDD75DF}"/>
              </a:ext>
            </a:extLst>
          </p:cNvPr>
          <p:cNvGrpSpPr/>
          <p:nvPr/>
        </p:nvGrpSpPr>
        <p:grpSpPr>
          <a:xfrm>
            <a:off x="7573214" y="1347561"/>
            <a:ext cx="637533" cy="753724"/>
            <a:chOff x="4744642" y="1922842"/>
            <a:chExt cx="343827" cy="344544"/>
          </a:xfrm>
        </p:grpSpPr>
        <p:sp>
          <p:nvSpPr>
            <p:cNvPr id="47" name="Google Shape;25388;p148">
              <a:extLst>
                <a:ext uri="{FF2B5EF4-FFF2-40B4-BE49-F238E27FC236}">
                  <a16:creationId xmlns:a16="http://schemas.microsoft.com/office/drawing/2014/main" id="{321FAF1A-F00B-7551-8D97-CED1E250DB9B}"/>
                </a:ext>
              </a:extLst>
            </p:cNvPr>
            <p:cNvSpPr/>
            <p:nvPr/>
          </p:nvSpPr>
          <p:spPr>
            <a:xfrm>
              <a:off x="4798743" y="1984775"/>
              <a:ext cx="237775" cy="220708"/>
            </a:xfrm>
            <a:custGeom>
              <a:avLst/>
              <a:gdLst/>
              <a:ahLst/>
              <a:cxnLst/>
              <a:rect l="l" t="t" r="r" b="b"/>
              <a:pathLst>
                <a:path w="7955" h="7384" extrusionOk="0">
                  <a:moveTo>
                    <a:pt x="6668" y="1"/>
                  </a:moveTo>
                  <a:cubicBezTo>
                    <a:pt x="5978" y="1"/>
                    <a:pt x="5359" y="405"/>
                    <a:pt x="5025" y="1001"/>
                  </a:cubicBezTo>
                  <a:lnTo>
                    <a:pt x="4001" y="2930"/>
                  </a:lnTo>
                  <a:lnTo>
                    <a:pt x="2286" y="6073"/>
                  </a:lnTo>
                  <a:cubicBezTo>
                    <a:pt x="2096" y="6478"/>
                    <a:pt x="1691" y="6716"/>
                    <a:pt x="1262" y="6716"/>
                  </a:cubicBezTo>
                  <a:lnTo>
                    <a:pt x="0" y="6716"/>
                  </a:lnTo>
                  <a:lnTo>
                    <a:pt x="0" y="7383"/>
                  </a:lnTo>
                  <a:lnTo>
                    <a:pt x="1262" y="7383"/>
                  </a:lnTo>
                  <a:cubicBezTo>
                    <a:pt x="1929" y="7383"/>
                    <a:pt x="2572" y="7002"/>
                    <a:pt x="2882" y="6407"/>
                  </a:cubicBezTo>
                  <a:lnTo>
                    <a:pt x="4001" y="4359"/>
                  </a:lnTo>
                  <a:lnTo>
                    <a:pt x="5621" y="1287"/>
                  </a:lnTo>
                  <a:cubicBezTo>
                    <a:pt x="5835" y="906"/>
                    <a:pt x="6216" y="667"/>
                    <a:pt x="6668" y="667"/>
                  </a:cubicBezTo>
                  <a:lnTo>
                    <a:pt x="7954" y="667"/>
                  </a:lnTo>
                  <a:lnTo>
                    <a:pt x="7954" y="1"/>
                  </a:lnTo>
                  <a:close/>
                </a:path>
              </a:pathLst>
            </a:custGeom>
            <a:solidFill>
              <a:srgbClr val="8D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48" name="Google Shape;25389;p148">
              <a:extLst>
                <a:ext uri="{FF2B5EF4-FFF2-40B4-BE49-F238E27FC236}">
                  <a16:creationId xmlns:a16="http://schemas.microsoft.com/office/drawing/2014/main" id="{1B83761E-AA1D-5D48-3E81-4FA1572F564E}"/>
                </a:ext>
              </a:extLst>
            </p:cNvPr>
            <p:cNvSpPr/>
            <p:nvPr/>
          </p:nvSpPr>
          <p:spPr>
            <a:xfrm>
              <a:off x="4918334" y="1984775"/>
              <a:ext cx="118185" cy="130291"/>
            </a:xfrm>
            <a:custGeom>
              <a:avLst/>
              <a:gdLst/>
              <a:ahLst/>
              <a:cxnLst/>
              <a:rect l="l" t="t" r="r" b="b"/>
              <a:pathLst>
                <a:path w="3954" h="4359" extrusionOk="0">
                  <a:moveTo>
                    <a:pt x="2667" y="1"/>
                  </a:moveTo>
                  <a:cubicBezTo>
                    <a:pt x="1977" y="1"/>
                    <a:pt x="1358" y="405"/>
                    <a:pt x="1024" y="1001"/>
                  </a:cubicBezTo>
                  <a:lnTo>
                    <a:pt x="0" y="2930"/>
                  </a:lnTo>
                  <a:lnTo>
                    <a:pt x="0" y="4359"/>
                  </a:lnTo>
                  <a:lnTo>
                    <a:pt x="1620" y="1287"/>
                  </a:lnTo>
                  <a:cubicBezTo>
                    <a:pt x="1834" y="906"/>
                    <a:pt x="2215" y="667"/>
                    <a:pt x="2667" y="667"/>
                  </a:cubicBezTo>
                  <a:lnTo>
                    <a:pt x="3953" y="667"/>
                  </a:lnTo>
                  <a:lnTo>
                    <a:pt x="3953" y="1"/>
                  </a:ln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49" name="Google Shape;25390;p148">
              <a:extLst>
                <a:ext uri="{FF2B5EF4-FFF2-40B4-BE49-F238E27FC236}">
                  <a16:creationId xmlns:a16="http://schemas.microsoft.com/office/drawing/2014/main" id="{166B2A29-F88B-E479-9AB9-411B2037A6CA}"/>
                </a:ext>
              </a:extLst>
            </p:cNvPr>
            <p:cNvSpPr/>
            <p:nvPr/>
          </p:nvSpPr>
          <p:spPr>
            <a:xfrm>
              <a:off x="4766701" y="2116471"/>
              <a:ext cx="20684" cy="56970"/>
            </a:xfrm>
            <a:custGeom>
              <a:avLst/>
              <a:gdLst/>
              <a:ahLst/>
              <a:cxnLst/>
              <a:rect l="l" t="t" r="r" b="b"/>
              <a:pathLst>
                <a:path w="692" h="1906" extrusionOk="0">
                  <a:moveTo>
                    <a:pt x="1" y="0"/>
                  </a:moveTo>
                  <a:lnTo>
                    <a:pt x="1" y="1905"/>
                  </a:lnTo>
                  <a:lnTo>
                    <a:pt x="691" y="1905"/>
                  </a:lnTo>
                  <a:lnTo>
                    <a:pt x="691"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50" name="Google Shape;25391;p148">
              <a:extLst>
                <a:ext uri="{FF2B5EF4-FFF2-40B4-BE49-F238E27FC236}">
                  <a16:creationId xmlns:a16="http://schemas.microsoft.com/office/drawing/2014/main" id="{7753D970-D910-16EF-1E60-607C35272CD6}"/>
                </a:ext>
              </a:extLst>
            </p:cNvPr>
            <p:cNvSpPr/>
            <p:nvPr/>
          </p:nvSpPr>
          <p:spPr>
            <a:xfrm>
              <a:off x="4766701" y="1922842"/>
              <a:ext cx="20684" cy="49857"/>
            </a:xfrm>
            <a:custGeom>
              <a:avLst/>
              <a:gdLst/>
              <a:ahLst/>
              <a:cxnLst/>
              <a:rect l="l" t="t" r="r" b="b"/>
              <a:pathLst>
                <a:path w="692" h="1668" extrusionOk="0">
                  <a:moveTo>
                    <a:pt x="1" y="1"/>
                  </a:moveTo>
                  <a:lnTo>
                    <a:pt x="1" y="1668"/>
                  </a:lnTo>
                  <a:lnTo>
                    <a:pt x="691" y="1668"/>
                  </a:lnTo>
                  <a:lnTo>
                    <a:pt x="691"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51" name="Google Shape;25392;p148">
              <a:extLst>
                <a:ext uri="{FF2B5EF4-FFF2-40B4-BE49-F238E27FC236}">
                  <a16:creationId xmlns:a16="http://schemas.microsoft.com/office/drawing/2014/main" id="{7643E9DE-83C4-9500-FA20-8C32EFF4DC1D}"/>
                </a:ext>
              </a:extLst>
            </p:cNvPr>
            <p:cNvSpPr/>
            <p:nvPr/>
          </p:nvSpPr>
          <p:spPr>
            <a:xfrm>
              <a:off x="4766701" y="2016100"/>
              <a:ext cx="20684" cy="56970"/>
            </a:xfrm>
            <a:custGeom>
              <a:avLst/>
              <a:gdLst/>
              <a:ahLst/>
              <a:cxnLst/>
              <a:rect l="l" t="t" r="r" b="b"/>
              <a:pathLst>
                <a:path w="692" h="1906" extrusionOk="0">
                  <a:moveTo>
                    <a:pt x="1" y="0"/>
                  </a:moveTo>
                  <a:lnTo>
                    <a:pt x="1" y="1906"/>
                  </a:lnTo>
                  <a:lnTo>
                    <a:pt x="691" y="1906"/>
                  </a:lnTo>
                  <a:lnTo>
                    <a:pt x="691" y="0"/>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52" name="Google Shape;25393;p148">
              <a:extLst>
                <a:ext uri="{FF2B5EF4-FFF2-40B4-BE49-F238E27FC236}">
                  <a16:creationId xmlns:a16="http://schemas.microsoft.com/office/drawing/2014/main" id="{632FEB58-FFDA-70BA-9525-71A34D7F7679}"/>
                </a:ext>
              </a:extLst>
            </p:cNvPr>
            <p:cNvSpPr/>
            <p:nvPr/>
          </p:nvSpPr>
          <p:spPr>
            <a:xfrm>
              <a:off x="4766701" y="2217530"/>
              <a:ext cx="20684" cy="49857"/>
            </a:xfrm>
            <a:custGeom>
              <a:avLst/>
              <a:gdLst/>
              <a:ahLst/>
              <a:cxnLst/>
              <a:rect l="l" t="t" r="r" b="b"/>
              <a:pathLst>
                <a:path w="692" h="1668" extrusionOk="0">
                  <a:moveTo>
                    <a:pt x="1" y="1"/>
                  </a:moveTo>
                  <a:lnTo>
                    <a:pt x="1" y="1668"/>
                  </a:lnTo>
                  <a:lnTo>
                    <a:pt x="691" y="1668"/>
                  </a:lnTo>
                  <a:lnTo>
                    <a:pt x="691" y="1"/>
                  </a:ln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53" name="Google Shape;25394;p148">
              <a:extLst>
                <a:ext uri="{FF2B5EF4-FFF2-40B4-BE49-F238E27FC236}">
                  <a16:creationId xmlns:a16="http://schemas.microsoft.com/office/drawing/2014/main" id="{E8E4412E-FDFB-2F5E-AD4B-2853DC442D21}"/>
                </a:ext>
              </a:extLst>
            </p:cNvPr>
            <p:cNvSpPr/>
            <p:nvPr/>
          </p:nvSpPr>
          <p:spPr>
            <a:xfrm>
              <a:off x="5046444" y="2116471"/>
              <a:ext cx="19967" cy="56970"/>
            </a:xfrm>
            <a:custGeom>
              <a:avLst/>
              <a:gdLst/>
              <a:ahLst/>
              <a:cxnLst/>
              <a:rect l="l" t="t" r="r" b="b"/>
              <a:pathLst>
                <a:path w="668" h="1906" extrusionOk="0">
                  <a:moveTo>
                    <a:pt x="1" y="0"/>
                  </a:moveTo>
                  <a:lnTo>
                    <a:pt x="1" y="1905"/>
                  </a:lnTo>
                  <a:lnTo>
                    <a:pt x="668" y="1905"/>
                  </a:lnTo>
                  <a:lnTo>
                    <a:pt x="668" y="0"/>
                  </a:lnTo>
                  <a:close/>
                </a:path>
              </a:pathLst>
            </a:custGeom>
            <a:solidFill>
              <a:srgbClr val="E3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54" name="Google Shape;25395;p148">
              <a:extLst>
                <a:ext uri="{FF2B5EF4-FFF2-40B4-BE49-F238E27FC236}">
                  <a16:creationId xmlns:a16="http://schemas.microsoft.com/office/drawing/2014/main" id="{1C2CCF82-79BE-FA46-4A9A-5A40FDF39D8B}"/>
                </a:ext>
              </a:extLst>
            </p:cNvPr>
            <p:cNvSpPr/>
            <p:nvPr/>
          </p:nvSpPr>
          <p:spPr>
            <a:xfrm>
              <a:off x="5046444" y="1922842"/>
              <a:ext cx="19967" cy="49857"/>
            </a:xfrm>
            <a:custGeom>
              <a:avLst/>
              <a:gdLst/>
              <a:ahLst/>
              <a:cxnLst/>
              <a:rect l="l" t="t" r="r" b="b"/>
              <a:pathLst>
                <a:path w="668" h="1668" extrusionOk="0">
                  <a:moveTo>
                    <a:pt x="1" y="1"/>
                  </a:moveTo>
                  <a:lnTo>
                    <a:pt x="1" y="1668"/>
                  </a:lnTo>
                  <a:lnTo>
                    <a:pt x="668" y="1668"/>
                  </a:lnTo>
                  <a:lnTo>
                    <a:pt x="668" y="1"/>
                  </a:lnTo>
                  <a:close/>
                </a:path>
              </a:pathLst>
            </a:custGeom>
            <a:solidFill>
              <a:srgbClr val="E3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55" name="Google Shape;25396;p148">
              <a:extLst>
                <a:ext uri="{FF2B5EF4-FFF2-40B4-BE49-F238E27FC236}">
                  <a16:creationId xmlns:a16="http://schemas.microsoft.com/office/drawing/2014/main" id="{19E7FCB5-79E8-3C6C-2BBC-084C7B7E464B}"/>
                </a:ext>
              </a:extLst>
            </p:cNvPr>
            <p:cNvSpPr/>
            <p:nvPr/>
          </p:nvSpPr>
          <p:spPr>
            <a:xfrm>
              <a:off x="5046444" y="2016100"/>
              <a:ext cx="19967" cy="56970"/>
            </a:xfrm>
            <a:custGeom>
              <a:avLst/>
              <a:gdLst/>
              <a:ahLst/>
              <a:cxnLst/>
              <a:rect l="l" t="t" r="r" b="b"/>
              <a:pathLst>
                <a:path w="668" h="1906" extrusionOk="0">
                  <a:moveTo>
                    <a:pt x="1" y="0"/>
                  </a:moveTo>
                  <a:lnTo>
                    <a:pt x="1" y="1906"/>
                  </a:lnTo>
                  <a:lnTo>
                    <a:pt x="668" y="1906"/>
                  </a:lnTo>
                  <a:lnTo>
                    <a:pt x="668" y="0"/>
                  </a:lnTo>
                  <a:close/>
                </a:path>
              </a:pathLst>
            </a:custGeom>
            <a:solidFill>
              <a:srgbClr val="E3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56" name="Google Shape;25397;p148">
              <a:extLst>
                <a:ext uri="{FF2B5EF4-FFF2-40B4-BE49-F238E27FC236}">
                  <a16:creationId xmlns:a16="http://schemas.microsoft.com/office/drawing/2014/main" id="{7D8B8F62-E81D-F2AD-BE30-089BF6BE6700}"/>
                </a:ext>
              </a:extLst>
            </p:cNvPr>
            <p:cNvSpPr/>
            <p:nvPr/>
          </p:nvSpPr>
          <p:spPr>
            <a:xfrm>
              <a:off x="5046444" y="2217530"/>
              <a:ext cx="19967" cy="49857"/>
            </a:xfrm>
            <a:custGeom>
              <a:avLst/>
              <a:gdLst/>
              <a:ahLst/>
              <a:cxnLst/>
              <a:rect l="l" t="t" r="r" b="b"/>
              <a:pathLst>
                <a:path w="668" h="1668" extrusionOk="0">
                  <a:moveTo>
                    <a:pt x="1" y="1"/>
                  </a:moveTo>
                  <a:lnTo>
                    <a:pt x="1" y="1668"/>
                  </a:lnTo>
                  <a:lnTo>
                    <a:pt x="668" y="1668"/>
                  </a:lnTo>
                  <a:lnTo>
                    <a:pt x="668" y="1"/>
                  </a:lnTo>
                  <a:close/>
                </a:path>
              </a:pathLst>
            </a:custGeom>
            <a:solidFill>
              <a:srgbClr val="E3E7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57" name="Google Shape;25398;p148">
              <a:extLst>
                <a:ext uri="{FF2B5EF4-FFF2-40B4-BE49-F238E27FC236}">
                  <a16:creationId xmlns:a16="http://schemas.microsoft.com/office/drawing/2014/main" id="{FB465E94-3742-B187-081D-2A186655EA7E}"/>
                </a:ext>
              </a:extLst>
            </p:cNvPr>
            <p:cNvSpPr/>
            <p:nvPr/>
          </p:nvSpPr>
          <p:spPr>
            <a:xfrm>
              <a:off x="4799460" y="1983370"/>
              <a:ext cx="236340" cy="121742"/>
            </a:xfrm>
            <a:custGeom>
              <a:avLst/>
              <a:gdLst/>
              <a:ahLst/>
              <a:cxnLst/>
              <a:rect l="l" t="t" r="r" b="b"/>
              <a:pathLst>
                <a:path w="7907" h="4073" extrusionOk="0">
                  <a:moveTo>
                    <a:pt x="0" y="0"/>
                  </a:moveTo>
                  <a:lnTo>
                    <a:pt x="0" y="667"/>
                  </a:lnTo>
                  <a:lnTo>
                    <a:pt x="1477" y="667"/>
                  </a:lnTo>
                  <a:cubicBezTo>
                    <a:pt x="1834" y="667"/>
                    <a:pt x="2143" y="834"/>
                    <a:pt x="2429" y="1072"/>
                  </a:cubicBezTo>
                  <a:lnTo>
                    <a:pt x="3977" y="2524"/>
                  </a:lnTo>
                  <a:lnTo>
                    <a:pt x="5001" y="3501"/>
                  </a:lnTo>
                  <a:cubicBezTo>
                    <a:pt x="5406" y="3858"/>
                    <a:pt x="5906" y="4072"/>
                    <a:pt x="6430" y="4072"/>
                  </a:cubicBezTo>
                  <a:lnTo>
                    <a:pt x="7907" y="4072"/>
                  </a:lnTo>
                  <a:lnTo>
                    <a:pt x="7907" y="3382"/>
                  </a:lnTo>
                  <a:lnTo>
                    <a:pt x="6430" y="3358"/>
                  </a:lnTo>
                  <a:cubicBezTo>
                    <a:pt x="6073" y="3358"/>
                    <a:pt x="5763" y="3215"/>
                    <a:pt x="5477" y="2977"/>
                  </a:cubicBezTo>
                  <a:lnTo>
                    <a:pt x="4001" y="1572"/>
                  </a:lnTo>
                  <a:lnTo>
                    <a:pt x="2905" y="548"/>
                  </a:lnTo>
                  <a:cubicBezTo>
                    <a:pt x="2501" y="191"/>
                    <a:pt x="2001" y="0"/>
                    <a:pt x="1477" y="0"/>
                  </a:cubicBezTo>
                  <a:close/>
                </a:path>
              </a:pathLst>
            </a:custGeom>
            <a:solidFill>
              <a:srgbClr val="DB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58" name="Google Shape;25399;p148">
              <a:extLst>
                <a:ext uri="{FF2B5EF4-FFF2-40B4-BE49-F238E27FC236}">
                  <a16:creationId xmlns:a16="http://schemas.microsoft.com/office/drawing/2014/main" id="{2C21654F-44A6-E0B8-A08A-290C167E2A24}"/>
                </a:ext>
              </a:extLst>
            </p:cNvPr>
            <p:cNvSpPr/>
            <p:nvPr/>
          </p:nvSpPr>
          <p:spPr>
            <a:xfrm>
              <a:off x="4802300" y="2083712"/>
              <a:ext cx="233501" cy="121772"/>
            </a:xfrm>
            <a:custGeom>
              <a:avLst/>
              <a:gdLst/>
              <a:ahLst/>
              <a:cxnLst/>
              <a:rect l="l" t="t" r="r" b="b"/>
              <a:pathLst>
                <a:path w="7812" h="4074" extrusionOk="0">
                  <a:moveTo>
                    <a:pt x="0" y="1"/>
                  </a:moveTo>
                  <a:lnTo>
                    <a:pt x="0" y="691"/>
                  </a:lnTo>
                  <a:lnTo>
                    <a:pt x="1334" y="691"/>
                  </a:lnTo>
                  <a:cubicBezTo>
                    <a:pt x="1739" y="691"/>
                    <a:pt x="2048" y="834"/>
                    <a:pt x="2334" y="1072"/>
                  </a:cubicBezTo>
                  <a:lnTo>
                    <a:pt x="3882" y="2525"/>
                  </a:lnTo>
                  <a:lnTo>
                    <a:pt x="4906" y="3525"/>
                  </a:lnTo>
                  <a:cubicBezTo>
                    <a:pt x="5311" y="3883"/>
                    <a:pt x="5811" y="4073"/>
                    <a:pt x="6335" y="4073"/>
                  </a:cubicBezTo>
                  <a:lnTo>
                    <a:pt x="7812" y="4073"/>
                  </a:lnTo>
                  <a:lnTo>
                    <a:pt x="7812" y="3406"/>
                  </a:lnTo>
                  <a:lnTo>
                    <a:pt x="7812" y="3359"/>
                  </a:lnTo>
                  <a:lnTo>
                    <a:pt x="6335" y="3359"/>
                  </a:lnTo>
                  <a:cubicBezTo>
                    <a:pt x="5954" y="3359"/>
                    <a:pt x="5621" y="3216"/>
                    <a:pt x="5359" y="2978"/>
                  </a:cubicBezTo>
                  <a:lnTo>
                    <a:pt x="3882" y="1573"/>
                  </a:lnTo>
                  <a:lnTo>
                    <a:pt x="2763" y="572"/>
                  </a:lnTo>
                  <a:cubicBezTo>
                    <a:pt x="2382" y="215"/>
                    <a:pt x="1882" y="1"/>
                    <a:pt x="1334" y="1"/>
                  </a:cubicBezTo>
                  <a:close/>
                </a:path>
              </a:pathLst>
            </a:custGeom>
            <a:solidFill>
              <a:srgbClr val="9BA7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59" name="Google Shape;25400;p148">
              <a:extLst>
                <a:ext uri="{FF2B5EF4-FFF2-40B4-BE49-F238E27FC236}">
                  <a16:creationId xmlns:a16="http://schemas.microsoft.com/office/drawing/2014/main" id="{05CAED5F-0534-339B-B238-CE399B820654}"/>
                </a:ext>
              </a:extLst>
            </p:cNvPr>
            <p:cNvSpPr/>
            <p:nvPr/>
          </p:nvSpPr>
          <p:spPr>
            <a:xfrm>
              <a:off x="4744642" y="1961999"/>
              <a:ext cx="64084" cy="64084"/>
            </a:xfrm>
            <a:custGeom>
              <a:avLst/>
              <a:gdLst/>
              <a:ahLst/>
              <a:cxnLst/>
              <a:rect l="l" t="t" r="r" b="b"/>
              <a:pathLst>
                <a:path w="2144" h="2144" extrusionOk="0">
                  <a:moveTo>
                    <a:pt x="1072" y="1"/>
                  </a:moveTo>
                  <a:cubicBezTo>
                    <a:pt x="477" y="1"/>
                    <a:pt x="0" y="477"/>
                    <a:pt x="0" y="1072"/>
                  </a:cubicBezTo>
                  <a:cubicBezTo>
                    <a:pt x="0" y="1668"/>
                    <a:pt x="477" y="2144"/>
                    <a:pt x="1072" y="2144"/>
                  </a:cubicBezTo>
                  <a:cubicBezTo>
                    <a:pt x="1667" y="2144"/>
                    <a:pt x="2144" y="1668"/>
                    <a:pt x="2144" y="1072"/>
                  </a:cubicBezTo>
                  <a:cubicBezTo>
                    <a:pt x="2144" y="477"/>
                    <a:pt x="1667" y="1"/>
                    <a:pt x="1072" y="1"/>
                  </a:cubicBezTo>
                  <a:close/>
                </a:path>
              </a:pathLst>
            </a:custGeom>
            <a:solidFill>
              <a:srgbClr val="E5E9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60" name="Google Shape;25401;p148">
              <a:extLst>
                <a:ext uri="{FF2B5EF4-FFF2-40B4-BE49-F238E27FC236}">
                  <a16:creationId xmlns:a16="http://schemas.microsoft.com/office/drawing/2014/main" id="{A1555B12-EB6D-1E6A-414C-1FA4A37DBFCD}"/>
                </a:ext>
              </a:extLst>
            </p:cNvPr>
            <p:cNvSpPr/>
            <p:nvPr/>
          </p:nvSpPr>
          <p:spPr>
            <a:xfrm>
              <a:off x="4744642" y="2062370"/>
              <a:ext cx="64084" cy="64084"/>
            </a:xfrm>
            <a:custGeom>
              <a:avLst/>
              <a:gdLst/>
              <a:ahLst/>
              <a:cxnLst/>
              <a:rect l="l" t="t" r="r" b="b"/>
              <a:pathLst>
                <a:path w="2144" h="2144" extrusionOk="0">
                  <a:moveTo>
                    <a:pt x="1072" y="0"/>
                  </a:moveTo>
                  <a:cubicBezTo>
                    <a:pt x="477" y="0"/>
                    <a:pt x="0" y="477"/>
                    <a:pt x="0" y="1072"/>
                  </a:cubicBezTo>
                  <a:cubicBezTo>
                    <a:pt x="0" y="1667"/>
                    <a:pt x="477" y="2144"/>
                    <a:pt x="1072" y="2144"/>
                  </a:cubicBezTo>
                  <a:cubicBezTo>
                    <a:pt x="1667" y="2144"/>
                    <a:pt x="2144" y="1667"/>
                    <a:pt x="2144" y="1072"/>
                  </a:cubicBezTo>
                  <a:cubicBezTo>
                    <a:pt x="2144" y="477"/>
                    <a:pt x="1667" y="0"/>
                    <a:pt x="1072" y="0"/>
                  </a:cubicBezTo>
                  <a:close/>
                </a:path>
              </a:pathLst>
            </a:custGeom>
            <a:solidFill>
              <a:srgbClr val="A8B2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61" name="Google Shape;25402;p148">
              <a:extLst>
                <a:ext uri="{FF2B5EF4-FFF2-40B4-BE49-F238E27FC236}">
                  <a16:creationId xmlns:a16="http://schemas.microsoft.com/office/drawing/2014/main" id="{005B0045-7B0E-2DA4-E01F-90B62154CA3D}"/>
                </a:ext>
              </a:extLst>
            </p:cNvPr>
            <p:cNvSpPr/>
            <p:nvPr/>
          </p:nvSpPr>
          <p:spPr>
            <a:xfrm>
              <a:off x="4744642" y="2163459"/>
              <a:ext cx="64084" cy="64084"/>
            </a:xfrm>
            <a:custGeom>
              <a:avLst/>
              <a:gdLst/>
              <a:ahLst/>
              <a:cxnLst/>
              <a:rect l="l" t="t" r="r" b="b"/>
              <a:pathLst>
                <a:path w="2144" h="2144" extrusionOk="0">
                  <a:moveTo>
                    <a:pt x="1072" y="0"/>
                  </a:moveTo>
                  <a:cubicBezTo>
                    <a:pt x="477" y="0"/>
                    <a:pt x="0" y="500"/>
                    <a:pt x="0" y="1072"/>
                  </a:cubicBezTo>
                  <a:cubicBezTo>
                    <a:pt x="0" y="1667"/>
                    <a:pt x="477" y="2143"/>
                    <a:pt x="1072" y="2143"/>
                  </a:cubicBezTo>
                  <a:cubicBezTo>
                    <a:pt x="1667" y="2143"/>
                    <a:pt x="2144" y="1667"/>
                    <a:pt x="2144" y="1072"/>
                  </a:cubicBezTo>
                  <a:cubicBezTo>
                    <a:pt x="2144" y="500"/>
                    <a:pt x="1667" y="0"/>
                    <a:pt x="1072" y="0"/>
                  </a:cubicBezTo>
                  <a:close/>
                </a:path>
              </a:pathLst>
            </a:custGeom>
            <a:solidFill>
              <a:srgbClr val="B5C1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62" name="Google Shape;25403;p148">
              <a:extLst>
                <a:ext uri="{FF2B5EF4-FFF2-40B4-BE49-F238E27FC236}">
                  <a16:creationId xmlns:a16="http://schemas.microsoft.com/office/drawing/2014/main" id="{A133B828-4FE4-7170-7F41-1E05B751E6F3}"/>
                </a:ext>
              </a:extLst>
            </p:cNvPr>
            <p:cNvSpPr/>
            <p:nvPr/>
          </p:nvSpPr>
          <p:spPr>
            <a:xfrm>
              <a:off x="5024385" y="1961999"/>
              <a:ext cx="64084" cy="64084"/>
            </a:xfrm>
            <a:custGeom>
              <a:avLst/>
              <a:gdLst/>
              <a:ahLst/>
              <a:cxnLst/>
              <a:rect l="l" t="t" r="r" b="b"/>
              <a:pathLst>
                <a:path w="2144" h="2144" extrusionOk="0">
                  <a:moveTo>
                    <a:pt x="1072" y="1"/>
                  </a:moveTo>
                  <a:cubicBezTo>
                    <a:pt x="501" y="1"/>
                    <a:pt x="0" y="477"/>
                    <a:pt x="0" y="1072"/>
                  </a:cubicBezTo>
                  <a:cubicBezTo>
                    <a:pt x="0" y="1668"/>
                    <a:pt x="501" y="2144"/>
                    <a:pt x="1072" y="2144"/>
                  </a:cubicBezTo>
                  <a:cubicBezTo>
                    <a:pt x="1668" y="2144"/>
                    <a:pt x="2144" y="1668"/>
                    <a:pt x="2144" y="1072"/>
                  </a:cubicBezTo>
                  <a:cubicBezTo>
                    <a:pt x="2144" y="477"/>
                    <a:pt x="1668" y="1"/>
                    <a:pt x="1072" y="1"/>
                  </a:cubicBezTo>
                  <a:close/>
                </a:path>
              </a:pathLst>
            </a:custGeom>
            <a:solidFill>
              <a:srgbClr val="B0B9C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63" name="Google Shape;25404;p148">
              <a:extLst>
                <a:ext uri="{FF2B5EF4-FFF2-40B4-BE49-F238E27FC236}">
                  <a16:creationId xmlns:a16="http://schemas.microsoft.com/office/drawing/2014/main" id="{51DE6E67-B750-DBEF-FBF1-974EB0563DD9}"/>
                </a:ext>
              </a:extLst>
            </p:cNvPr>
            <p:cNvSpPr/>
            <p:nvPr/>
          </p:nvSpPr>
          <p:spPr>
            <a:xfrm>
              <a:off x="4918334" y="2031045"/>
              <a:ext cx="117468" cy="74067"/>
            </a:xfrm>
            <a:custGeom>
              <a:avLst/>
              <a:gdLst/>
              <a:ahLst/>
              <a:cxnLst/>
              <a:rect l="l" t="t" r="r" b="b"/>
              <a:pathLst>
                <a:path w="3930" h="2478" extrusionOk="0">
                  <a:moveTo>
                    <a:pt x="0" y="1"/>
                  </a:moveTo>
                  <a:lnTo>
                    <a:pt x="0" y="929"/>
                  </a:lnTo>
                  <a:lnTo>
                    <a:pt x="1024" y="1906"/>
                  </a:lnTo>
                  <a:cubicBezTo>
                    <a:pt x="1429" y="2263"/>
                    <a:pt x="1929" y="2477"/>
                    <a:pt x="2453" y="2477"/>
                  </a:cubicBezTo>
                  <a:lnTo>
                    <a:pt x="3930" y="2477"/>
                  </a:lnTo>
                  <a:lnTo>
                    <a:pt x="3930" y="1787"/>
                  </a:lnTo>
                  <a:lnTo>
                    <a:pt x="2453" y="1787"/>
                  </a:lnTo>
                  <a:cubicBezTo>
                    <a:pt x="2072" y="1787"/>
                    <a:pt x="1739" y="1644"/>
                    <a:pt x="1477" y="1406"/>
                  </a:cubicBezTo>
                  <a:lnTo>
                    <a:pt x="0" y="1"/>
                  </a:lnTo>
                  <a:close/>
                </a:path>
              </a:pathLst>
            </a:custGeom>
            <a:solidFill>
              <a:srgbClr val="CBD2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64" name="Google Shape;25405;p148">
              <a:extLst>
                <a:ext uri="{FF2B5EF4-FFF2-40B4-BE49-F238E27FC236}">
                  <a16:creationId xmlns:a16="http://schemas.microsoft.com/office/drawing/2014/main" id="{2A8C5F68-DF6C-847A-604B-032B1E74F8B4}"/>
                </a:ext>
              </a:extLst>
            </p:cNvPr>
            <p:cNvSpPr/>
            <p:nvPr/>
          </p:nvSpPr>
          <p:spPr>
            <a:xfrm>
              <a:off x="4916899" y="2132134"/>
              <a:ext cx="117468" cy="73350"/>
            </a:xfrm>
            <a:custGeom>
              <a:avLst/>
              <a:gdLst/>
              <a:ahLst/>
              <a:cxnLst/>
              <a:rect l="l" t="t" r="r" b="b"/>
              <a:pathLst>
                <a:path w="3930" h="2454" extrusionOk="0">
                  <a:moveTo>
                    <a:pt x="1" y="0"/>
                  </a:moveTo>
                  <a:lnTo>
                    <a:pt x="1" y="905"/>
                  </a:lnTo>
                  <a:lnTo>
                    <a:pt x="1048" y="1905"/>
                  </a:lnTo>
                  <a:cubicBezTo>
                    <a:pt x="1429" y="2263"/>
                    <a:pt x="1953" y="2453"/>
                    <a:pt x="2477" y="2453"/>
                  </a:cubicBezTo>
                  <a:lnTo>
                    <a:pt x="3930" y="2453"/>
                  </a:lnTo>
                  <a:lnTo>
                    <a:pt x="3930" y="1786"/>
                  </a:lnTo>
                  <a:lnTo>
                    <a:pt x="2477" y="1786"/>
                  </a:lnTo>
                  <a:cubicBezTo>
                    <a:pt x="2120" y="1786"/>
                    <a:pt x="1787" y="1667"/>
                    <a:pt x="1501" y="1381"/>
                  </a:cubicBezTo>
                  <a:lnTo>
                    <a:pt x="1" y="0"/>
                  </a:lnTo>
                  <a:close/>
                </a:path>
              </a:pathLst>
            </a:custGeom>
            <a:solidFill>
              <a:srgbClr val="6376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65" name="Google Shape;25406;p148">
              <a:extLst>
                <a:ext uri="{FF2B5EF4-FFF2-40B4-BE49-F238E27FC236}">
                  <a16:creationId xmlns:a16="http://schemas.microsoft.com/office/drawing/2014/main" id="{4A490F6E-685C-3188-235A-DDF44CF50B4A}"/>
                </a:ext>
              </a:extLst>
            </p:cNvPr>
            <p:cNvSpPr/>
            <p:nvPr/>
          </p:nvSpPr>
          <p:spPr>
            <a:xfrm>
              <a:off x="5024385" y="2062370"/>
              <a:ext cx="64084" cy="64084"/>
            </a:xfrm>
            <a:custGeom>
              <a:avLst/>
              <a:gdLst/>
              <a:ahLst/>
              <a:cxnLst/>
              <a:rect l="l" t="t" r="r" b="b"/>
              <a:pathLst>
                <a:path w="2144" h="2144" extrusionOk="0">
                  <a:moveTo>
                    <a:pt x="1072" y="0"/>
                  </a:moveTo>
                  <a:cubicBezTo>
                    <a:pt x="501" y="0"/>
                    <a:pt x="0" y="477"/>
                    <a:pt x="0" y="1072"/>
                  </a:cubicBezTo>
                  <a:cubicBezTo>
                    <a:pt x="0" y="1667"/>
                    <a:pt x="501" y="2144"/>
                    <a:pt x="1072" y="2144"/>
                  </a:cubicBezTo>
                  <a:cubicBezTo>
                    <a:pt x="1668" y="2144"/>
                    <a:pt x="2144" y="1667"/>
                    <a:pt x="2144" y="1072"/>
                  </a:cubicBezTo>
                  <a:cubicBezTo>
                    <a:pt x="2144" y="477"/>
                    <a:pt x="1668" y="0"/>
                    <a:pt x="1072" y="0"/>
                  </a:cubicBezTo>
                  <a:close/>
                </a:path>
              </a:pathLst>
            </a:custGeom>
            <a:solidFill>
              <a:srgbClr val="D4DA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66" name="Google Shape;25407;p148">
              <a:extLst>
                <a:ext uri="{FF2B5EF4-FFF2-40B4-BE49-F238E27FC236}">
                  <a16:creationId xmlns:a16="http://schemas.microsoft.com/office/drawing/2014/main" id="{2EE488FE-971E-2CC9-2218-FBE429622557}"/>
                </a:ext>
              </a:extLst>
            </p:cNvPr>
            <p:cNvSpPr/>
            <p:nvPr/>
          </p:nvSpPr>
          <p:spPr>
            <a:xfrm>
              <a:off x="5024385" y="2163459"/>
              <a:ext cx="64084" cy="64084"/>
            </a:xfrm>
            <a:custGeom>
              <a:avLst/>
              <a:gdLst/>
              <a:ahLst/>
              <a:cxnLst/>
              <a:rect l="l" t="t" r="r" b="b"/>
              <a:pathLst>
                <a:path w="2144" h="2144" extrusionOk="0">
                  <a:moveTo>
                    <a:pt x="1072" y="0"/>
                  </a:moveTo>
                  <a:cubicBezTo>
                    <a:pt x="501" y="0"/>
                    <a:pt x="0" y="500"/>
                    <a:pt x="0" y="1072"/>
                  </a:cubicBezTo>
                  <a:cubicBezTo>
                    <a:pt x="0" y="1667"/>
                    <a:pt x="501" y="2143"/>
                    <a:pt x="1072" y="2143"/>
                  </a:cubicBezTo>
                  <a:cubicBezTo>
                    <a:pt x="1668" y="2143"/>
                    <a:pt x="2144" y="1667"/>
                    <a:pt x="2144" y="1072"/>
                  </a:cubicBezTo>
                  <a:cubicBezTo>
                    <a:pt x="2144" y="500"/>
                    <a:pt x="1668" y="0"/>
                    <a:pt x="1072" y="0"/>
                  </a:cubicBezTo>
                  <a:close/>
                </a:path>
              </a:pathLst>
            </a:custGeom>
            <a:solidFill>
              <a:srgbClr val="768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grpSp>
      <p:grpSp>
        <p:nvGrpSpPr>
          <p:cNvPr id="67" name="Google Shape;24846;p147">
            <a:extLst>
              <a:ext uri="{FF2B5EF4-FFF2-40B4-BE49-F238E27FC236}">
                <a16:creationId xmlns:a16="http://schemas.microsoft.com/office/drawing/2014/main" id="{6812F259-FC5D-0B68-1AFF-3F26A2158E1A}"/>
              </a:ext>
            </a:extLst>
          </p:cNvPr>
          <p:cNvGrpSpPr/>
          <p:nvPr/>
        </p:nvGrpSpPr>
        <p:grpSpPr>
          <a:xfrm>
            <a:off x="3775760" y="4450438"/>
            <a:ext cx="842836" cy="839910"/>
            <a:chOff x="1028827" y="2494331"/>
            <a:chExt cx="349076" cy="346749"/>
          </a:xfrm>
        </p:grpSpPr>
        <p:sp>
          <p:nvSpPr>
            <p:cNvPr id="68" name="Google Shape;24847;p147">
              <a:extLst>
                <a:ext uri="{FF2B5EF4-FFF2-40B4-BE49-F238E27FC236}">
                  <a16:creationId xmlns:a16="http://schemas.microsoft.com/office/drawing/2014/main" id="{C954E64B-408C-E8AD-3143-E3102B4ED0F1}"/>
                </a:ext>
              </a:extLst>
            </p:cNvPr>
            <p:cNvSpPr/>
            <p:nvPr/>
          </p:nvSpPr>
          <p:spPr>
            <a:xfrm>
              <a:off x="1193739" y="2527365"/>
              <a:ext cx="20060" cy="40282"/>
            </a:xfrm>
            <a:custGeom>
              <a:avLst/>
              <a:gdLst/>
              <a:ahLst/>
              <a:cxnLst/>
              <a:rect l="l" t="t" r="r" b="b"/>
              <a:pathLst>
                <a:path w="620" h="1245" extrusionOk="0">
                  <a:moveTo>
                    <a:pt x="304" y="1"/>
                  </a:moveTo>
                  <a:cubicBezTo>
                    <a:pt x="290" y="1"/>
                    <a:pt x="276" y="2"/>
                    <a:pt x="262" y="3"/>
                  </a:cubicBezTo>
                  <a:cubicBezTo>
                    <a:pt x="119" y="51"/>
                    <a:pt x="0" y="194"/>
                    <a:pt x="0" y="337"/>
                  </a:cubicBezTo>
                  <a:lnTo>
                    <a:pt x="0" y="932"/>
                  </a:lnTo>
                  <a:cubicBezTo>
                    <a:pt x="0" y="1123"/>
                    <a:pt x="119" y="1242"/>
                    <a:pt x="262" y="1242"/>
                  </a:cubicBezTo>
                  <a:cubicBezTo>
                    <a:pt x="278" y="1243"/>
                    <a:pt x="293" y="1244"/>
                    <a:pt x="308" y="1244"/>
                  </a:cubicBezTo>
                  <a:cubicBezTo>
                    <a:pt x="497" y="1244"/>
                    <a:pt x="619" y="1109"/>
                    <a:pt x="619" y="932"/>
                  </a:cubicBezTo>
                  <a:lnTo>
                    <a:pt x="619" y="313"/>
                  </a:lnTo>
                  <a:cubicBezTo>
                    <a:pt x="619" y="136"/>
                    <a:pt x="476" y="1"/>
                    <a:pt x="304" y="1"/>
                  </a:cubicBezTo>
                  <a:close/>
                </a:path>
              </a:pathLst>
            </a:custGeom>
            <a:solidFill>
              <a:srgbClr val="8D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69" name="Google Shape;24848;p147">
              <a:extLst>
                <a:ext uri="{FF2B5EF4-FFF2-40B4-BE49-F238E27FC236}">
                  <a16:creationId xmlns:a16="http://schemas.microsoft.com/office/drawing/2014/main" id="{FB9A6DD0-FC94-35CE-8DC7-08CEDF019975}"/>
                </a:ext>
              </a:extLst>
            </p:cNvPr>
            <p:cNvSpPr/>
            <p:nvPr/>
          </p:nvSpPr>
          <p:spPr>
            <a:xfrm>
              <a:off x="1193739" y="2527365"/>
              <a:ext cx="20060" cy="40282"/>
            </a:xfrm>
            <a:custGeom>
              <a:avLst/>
              <a:gdLst/>
              <a:ahLst/>
              <a:cxnLst/>
              <a:rect l="l" t="t" r="r" b="b"/>
              <a:pathLst>
                <a:path w="620" h="1245" extrusionOk="0">
                  <a:moveTo>
                    <a:pt x="304" y="1"/>
                  </a:moveTo>
                  <a:cubicBezTo>
                    <a:pt x="290" y="1"/>
                    <a:pt x="276" y="2"/>
                    <a:pt x="262" y="3"/>
                  </a:cubicBezTo>
                  <a:cubicBezTo>
                    <a:pt x="119" y="51"/>
                    <a:pt x="0" y="194"/>
                    <a:pt x="0" y="337"/>
                  </a:cubicBezTo>
                  <a:lnTo>
                    <a:pt x="0" y="932"/>
                  </a:lnTo>
                  <a:cubicBezTo>
                    <a:pt x="0" y="1123"/>
                    <a:pt x="119" y="1242"/>
                    <a:pt x="262" y="1242"/>
                  </a:cubicBezTo>
                  <a:cubicBezTo>
                    <a:pt x="278" y="1243"/>
                    <a:pt x="293" y="1244"/>
                    <a:pt x="308" y="1244"/>
                  </a:cubicBezTo>
                  <a:cubicBezTo>
                    <a:pt x="497" y="1244"/>
                    <a:pt x="619" y="1109"/>
                    <a:pt x="619" y="932"/>
                  </a:cubicBezTo>
                  <a:lnTo>
                    <a:pt x="619" y="313"/>
                  </a:lnTo>
                  <a:cubicBezTo>
                    <a:pt x="619" y="136"/>
                    <a:pt x="476" y="1"/>
                    <a:pt x="304" y="1"/>
                  </a:cubicBezTo>
                  <a:close/>
                </a:path>
              </a:pathLst>
            </a:custGeom>
            <a:solidFill>
              <a:srgbClr val="8D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0" name="Google Shape;24849;p147">
              <a:extLst>
                <a:ext uri="{FF2B5EF4-FFF2-40B4-BE49-F238E27FC236}">
                  <a16:creationId xmlns:a16="http://schemas.microsoft.com/office/drawing/2014/main" id="{E6953E2C-217B-71B8-67BA-35021155C2E9}"/>
                </a:ext>
              </a:extLst>
            </p:cNvPr>
            <p:cNvSpPr/>
            <p:nvPr/>
          </p:nvSpPr>
          <p:spPr>
            <a:xfrm>
              <a:off x="1127476" y="2545645"/>
              <a:ext cx="33908" cy="37338"/>
            </a:xfrm>
            <a:custGeom>
              <a:avLst/>
              <a:gdLst/>
              <a:ahLst/>
              <a:cxnLst/>
              <a:rect l="l" t="t" r="r" b="b"/>
              <a:pathLst>
                <a:path w="1048" h="1154" extrusionOk="0">
                  <a:moveTo>
                    <a:pt x="351" y="1"/>
                  </a:moveTo>
                  <a:cubicBezTo>
                    <a:pt x="305" y="1"/>
                    <a:pt x="259" y="12"/>
                    <a:pt x="214" y="34"/>
                  </a:cubicBezTo>
                  <a:cubicBezTo>
                    <a:pt x="48" y="129"/>
                    <a:pt x="0" y="319"/>
                    <a:pt x="95" y="462"/>
                  </a:cubicBezTo>
                  <a:lnTo>
                    <a:pt x="405" y="986"/>
                  </a:lnTo>
                  <a:cubicBezTo>
                    <a:pt x="467" y="1096"/>
                    <a:pt x="571" y="1154"/>
                    <a:pt x="675" y="1154"/>
                  </a:cubicBezTo>
                  <a:cubicBezTo>
                    <a:pt x="730" y="1154"/>
                    <a:pt x="785" y="1138"/>
                    <a:pt x="834" y="1105"/>
                  </a:cubicBezTo>
                  <a:cubicBezTo>
                    <a:pt x="976" y="1034"/>
                    <a:pt x="1048" y="820"/>
                    <a:pt x="953" y="701"/>
                  </a:cubicBezTo>
                  <a:lnTo>
                    <a:pt x="619" y="153"/>
                  </a:lnTo>
                  <a:cubicBezTo>
                    <a:pt x="553" y="54"/>
                    <a:pt x="454" y="1"/>
                    <a:pt x="351" y="1"/>
                  </a:cubicBezTo>
                  <a:close/>
                </a:path>
              </a:pathLst>
            </a:custGeom>
            <a:solidFill>
              <a:srgbClr val="8D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1" name="Google Shape;24850;p147">
              <a:extLst>
                <a:ext uri="{FF2B5EF4-FFF2-40B4-BE49-F238E27FC236}">
                  <a16:creationId xmlns:a16="http://schemas.microsoft.com/office/drawing/2014/main" id="{4936B5C8-A445-BE89-2B87-8C814E3EA1BF}"/>
                </a:ext>
              </a:extLst>
            </p:cNvPr>
            <p:cNvSpPr/>
            <p:nvPr/>
          </p:nvSpPr>
          <p:spPr>
            <a:xfrm>
              <a:off x="1081242" y="2591556"/>
              <a:ext cx="40088" cy="30770"/>
            </a:xfrm>
            <a:custGeom>
              <a:avLst/>
              <a:gdLst/>
              <a:ahLst/>
              <a:cxnLst/>
              <a:rect l="l" t="t" r="r" b="b"/>
              <a:pathLst>
                <a:path w="1239" h="951" extrusionOk="0">
                  <a:moveTo>
                    <a:pt x="356" y="0"/>
                  </a:moveTo>
                  <a:cubicBezTo>
                    <a:pt x="247" y="0"/>
                    <a:pt x="137" y="65"/>
                    <a:pt x="72" y="163"/>
                  </a:cubicBezTo>
                  <a:cubicBezTo>
                    <a:pt x="0" y="306"/>
                    <a:pt x="48" y="496"/>
                    <a:pt x="215" y="591"/>
                  </a:cubicBezTo>
                  <a:lnTo>
                    <a:pt x="738" y="901"/>
                  </a:lnTo>
                  <a:cubicBezTo>
                    <a:pt x="789" y="935"/>
                    <a:pt x="846" y="950"/>
                    <a:pt x="902" y="950"/>
                  </a:cubicBezTo>
                  <a:cubicBezTo>
                    <a:pt x="1004" y="950"/>
                    <a:pt x="1106" y="898"/>
                    <a:pt x="1167" y="806"/>
                  </a:cubicBezTo>
                  <a:cubicBezTo>
                    <a:pt x="1239" y="639"/>
                    <a:pt x="1191" y="472"/>
                    <a:pt x="1048" y="377"/>
                  </a:cubicBezTo>
                  <a:lnTo>
                    <a:pt x="500" y="44"/>
                  </a:lnTo>
                  <a:cubicBezTo>
                    <a:pt x="455" y="14"/>
                    <a:pt x="406" y="0"/>
                    <a:pt x="356" y="0"/>
                  </a:cubicBezTo>
                  <a:close/>
                </a:path>
              </a:pathLst>
            </a:custGeom>
            <a:solidFill>
              <a:srgbClr val="8D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2" name="Google Shape;24851;p147">
              <a:extLst>
                <a:ext uri="{FF2B5EF4-FFF2-40B4-BE49-F238E27FC236}">
                  <a16:creationId xmlns:a16="http://schemas.microsoft.com/office/drawing/2014/main" id="{1B1CCF4E-923F-08D4-2A81-8D1C4F8A471D}"/>
                </a:ext>
              </a:extLst>
            </p:cNvPr>
            <p:cNvSpPr/>
            <p:nvPr/>
          </p:nvSpPr>
          <p:spPr>
            <a:xfrm>
              <a:off x="1063511" y="2656912"/>
              <a:ext cx="41641" cy="20837"/>
            </a:xfrm>
            <a:custGeom>
              <a:avLst/>
              <a:gdLst/>
              <a:ahLst/>
              <a:cxnLst/>
              <a:rect l="l" t="t" r="r" b="b"/>
              <a:pathLst>
                <a:path w="1287" h="644" extrusionOk="0">
                  <a:moveTo>
                    <a:pt x="334" y="0"/>
                  </a:moveTo>
                  <a:cubicBezTo>
                    <a:pt x="167" y="0"/>
                    <a:pt x="0" y="143"/>
                    <a:pt x="0" y="310"/>
                  </a:cubicBezTo>
                  <a:cubicBezTo>
                    <a:pt x="0" y="500"/>
                    <a:pt x="167" y="643"/>
                    <a:pt x="334" y="643"/>
                  </a:cubicBezTo>
                  <a:lnTo>
                    <a:pt x="953" y="643"/>
                  </a:lnTo>
                  <a:cubicBezTo>
                    <a:pt x="1144" y="643"/>
                    <a:pt x="1286" y="500"/>
                    <a:pt x="1286" y="310"/>
                  </a:cubicBezTo>
                  <a:cubicBezTo>
                    <a:pt x="1286" y="143"/>
                    <a:pt x="1144" y="0"/>
                    <a:pt x="953" y="0"/>
                  </a:cubicBezTo>
                  <a:close/>
                </a:path>
              </a:pathLst>
            </a:custGeom>
            <a:solidFill>
              <a:srgbClr val="8D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3" name="Google Shape;24852;p147">
              <a:extLst>
                <a:ext uri="{FF2B5EF4-FFF2-40B4-BE49-F238E27FC236}">
                  <a16:creationId xmlns:a16="http://schemas.microsoft.com/office/drawing/2014/main" id="{A9DD0B59-F0E4-78E0-59FF-F4393252A180}"/>
                </a:ext>
              </a:extLst>
            </p:cNvPr>
            <p:cNvSpPr/>
            <p:nvPr/>
          </p:nvSpPr>
          <p:spPr>
            <a:xfrm>
              <a:off x="1081242" y="2711300"/>
              <a:ext cx="40088" cy="30673"/>
            </a:xfrm>
            <a:custGeom>
              <a:avLst/>
              <a:gdLst/>
              <a:ahLst/>
              <a:cxnLst/>
              <a:rect l="l" t="t" r="r" b="b"/>
              <a:pathLst>
                <a:path w="1239" h="948" extrusionOk="0">
                  <a:moveTo>
                    <a:pt x="870" y="1"/>
                  </a:moveTo>
                  <a:cubicBezTo>
                    <a:pt x="821" y="1"/>
                    <a:pt x="775" y="12"/>
                    <a:pt x="738" y="34"/>
                  </a:cubicBezTo>
                  <a:lnTo>
                    <a:pt x="215" y="367"/>
                  </a:lnTo>
                  <a:cubicBezTo>
                    <a:pt x="48" y="462"/>
                    <a:pt x="0" y="629"/>
                    <a:pt x="72" y="796"/>
                  </a:cubicBezTo>
                  <a:cubicBezTo>
                    <a:pt x="137" y="895"/>
                    <a:pt x="249" y="948"/>
                    <a:pt x="358" y="948"/>
                  </a:cubicBezTo>
                  <a:cubicBezTo>
                    <a:pt x="407" y="948"/>
                    <a:pt x="456" y="937"/>
                    <a:pt x="500" y="915"/>
                  </a:cubicBezTo>
                  <a:lnTo>
                    <a:pt x="1048" y="582"/>
                  </a:lnTo>
                  <a:cubicBezTo>
                    <a:pt x="1191" y="486"/>
                    <a:pt x="1239" y="320"/>
                    <a:pt x="1167" y="153"/>
                  </a:cubicBezTo>
                  <a:cubicBezTo>
                    <a:pt x="1101" y="54"/>
                    <a:pt x="979" y="1"/>
                    <a:pt x="870" y="1"/>
                  </a:cubicBezTo>
                  <a:close/>
                </a:path>
              </a:pathLst>
            </a:custGeom>
            <a:solidFill>
              <a:srgbClr val="8D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4" name="Google Shape;24853;p147">
              <a:extLst>
                <a:ext uri="{FF2B5EF4-FFF2-40B4-BE49-F238E27FC236}">
                  <a16:creationId xmlns:a16="http://schemas.microsoft.com/office/drawing/2014/main" id="{F0EF324E-D4A7-DCB0-0488-908266FB7DD9}"/>
                </a:ext>
              </a:extLst>
            </p:cNvPr>
            <p:cNvSpPr/>
            <p:nvPr/>
          </p:nvSpPr>
          <p:spPr>
            <a:xfrm>
              <a:off x="1127476" y="2750837"/>
              <a:ext cx="33908" cy="37111"/>
            </a:xfrm>
            <a:custGeom>
              <a:avLst/>
              <a:gdLst/>
              <a:ahLst/>
              <a:cxnLst/>
              <a:rect l="l" t="t" r="r" b="b"/>
              <a:pathLst>
                <a:path w="1048" h="1147" extrusionOk="0">
                  <a:moveTo>
                    <a:pt x="670" y="1"/>
                  </a:moveTo>
                  <a:cubicBezTo>
                    <a:pt x="568" y="1"/>
                    <a:pt x="466" y="53"/>
                    <a:pt x="405" y="145"/>
                  </a:cubicBezTo>
                  <a:lnTo>
                    <a:pt x="95" y="693"/>
                  </a:lnTo>
                  <a:cubicBezTo>
                    <a:pt x="0" y="836"/>
                    <a:pt x="48" y="1027"/>
                    <a:pt x="214" y="1098"/>
                  </a:cubicBezTo>
                  <a:cubicBezTo>
                    <a:pt x="263" y="1131"/>
                    <a:pt x="315" y="1147"/>
                    <a:pt x="366" y="1147"/>
                  </a:cubicBezTo>
                  <a:cubicBezTo>
                    <a:pt x="463" y="1147"/>
                    <a:pt x="557" y="1088"/>
                    <a:pt x="619" y="979"/>
                  </a:cubicBezTo>
                  <a:lnTo>
                    <a:pt x="953" y="455"/>
                  </a:lnTo>
                  <a:cubicBezTo>
                    <a:pt x="1048" y="312"/>
                    <a:pt x="976" y="122"/>
                    <a:pt x="834" y="50"/>
                  </a:cubicBezTo>
                  <a:cubicBezTo>
                    <a:pt x="783" y="16"/>
                    <a:pt x="726" y="1"/>
                    <a:pt x="670" y="1"/>
                  </a:cubicBezTo>
                  <a:close/>
                </a:path>
              </a:pathLst>
            </a:custGeom>
            <a:solidFill>
              <a:srgbClr val="8D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5" name="Google Shape;24854;p147">
              <a:extLst>
                <a:ext uri="{FF2B5EF4-FFF2-40B4-BE49-F238E27FC236}">
                  <a16:creationId xmlns:a16="http://schemas.microsoft.com/office/drawing/2014/main" id="{14361DF2-0A25-F311-9D9A-FF7903A26481}"/>
                </a:ext>
              </a:extLst>
            </p:cNvPr>
            <p:cNvSpPr/>
            <p:nvPr/>
          </p:nvSpPr>
          <p:spPr>
            <a:xfrm>
              <a:off x="1193739" y="2767499"/>
              <a:ext cx="20060" cy="39764"/>
            </a:xfrm>
            <a:custGeom>
              <a:avLst/>
              <a:gdLst/>
              <a:ahLst/>
              <a:cxnLst/>
              <a:rect l="l" t="t" r="r" b="b"/>
              <a:pathLst>
                <a:path w="620" h="1229" extrusionOk="0">
                  <a:moveTo>
                    <a:pt x="419" y="1"/>
                  </a:moveTo>
                  <a:cubicBezTo>
                    <a:pt x="399" y="1"/>
                    <a:pt x="379" y="4"/>
                    <a:pt x="357" y="11"/>
                  </a:cubicBezTo>
                  <a:cubicBezTo>
                    <a:pt x="332" y="6"/>
                    <a:pt x="308" y="3"/>
                    <a:pt x="285" y="3"/>
                  </a:cubicBezTo>
                  <a:cubicBezTo>
                    <a:pt x="111" y="3"/>
                    <a:pt x="0" y="150"/>
                    <a:pt x="0" y="297"/>
                  </a:cubicBezTo>
                  <a:lnTo>
                    <a:pt x="0" y="916"/>
                  </a:lnTo>
                  <a:cubicBezTo>
                    <a:pt x="0" y="1093"/>
                    <a:pt x="143" y="1229"/>
                    <a:pt x="316" y="1229"/>
                  </a:cubicBezTo>
                  <a:cubicBezTo>
                    <a:pt x="330" y="1229"/>
                    <a:pt x="343" y="1228"/>
                    <a:pt x="357" y="1226"/>
                  </a:cubicBezTo>
                  <a:cubicBezTo>
                    <a:pt x="500" y="1202"/>
                    <a:pt x="619" y="1035"/>
                    <a:pt x="619" y="893"/>
                  </a:cubicBezTo>
                  <a:lnTo>
                    <a:pt x="619" y="273"/>
                  </a:lnTo>
                  <a:cubicBezTo>
                    <a:pt x="619" y="111"/>
                    <a:pt x="533" y="1"/>
                    <a:pt x="419" y="1"/>
                  </a:cubicBezTo>
                  <a:close/>
                </a:path>
              </a:pathLst>
            </a:custGeom>
            <a:solidFill>
              <a:srgbClr val="8D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6" name="Google Shape;24855;p147">
              <a:extLst>
                <a:ext uri="{FF2B5EF4-FFF2-40B4-BE49-F238E27FC236}">
                  <a16:creationId xmlns:a16="http://schemas.microsoft.com/office/drawing/2014/main" id="{F39407B3-E4C4-C177-F056-14504B85503D}"/>
                </a:ext>
              </a:extLst>
            </p:cNvPr>
            <p:cNvSpPr/>
            <p:nvPr/>
          </p:nvSpPr>
          <p:spPr>
            <a:xfrm>
              <a:off x="1246897" y="2750837"/>
              <a:ext cx="33940" cy="37111"/>
            </a:xfrm>
            <a:custGeom>
              <a:avLst/>
              <a:gdLst/>
              <a:ahLst/>
              <a:cxnLst/>
              <a:rect l="l" t="t" r="r" b="b"/>
              <a:pathLst>
                <a:path w="1049" h="1147" extrusionOk="0">
                  <a:moveTo>
                    <a:pt x="371" y="1"/>
                  </a:moveTo>
                  <a:cubicBezTo>
                    <a:pt x="319" y="1"/>
                    <a:pt x="265" y="16"/>
                    <a:pt x="215" y="50"/>
                  </a:cubicBezTo>
                  <a:cubicBezTo>
                    <a:pt x="48" y="122"/>
                    <a:pt x="0" y="336"/>
                    <a:pt x="96" y="455"/>
                  </a:cubicBezTo>
                  <a:lnTo>
                    <a:pt x="405" y="979"/>
                  </a:lnTo>
                  <a:cubicBezTo>
                    <a:pt x="468" y="1088"/>
                    <a:pt x="571" y="1147"/>
                    <a:pt x="676" y="1147"/>
                  </a:cubicBezTo>
                  <a:cubicBezTo>
                    <a:pt x="730" y="1147"/>
                    <a:pt x="785" y="1131"/>
                    <a:pt x="834" y="1098"/>
                  </a:cubicBezTo>
                  <a:cubicBezTo>
                    <a:pt x="977" y="1027"/>
                    <a:pt x="1048" y="836"/>
                    <a:pt x="953" y="693"/>
                  </a:cubicBezTo>
                  <a:lnTo>
                    <a:pt x="619" y="145"/>
                  </a:lnTo>
                  <a:cubicBezTo>
                    <a:pt x="558" y="53"/>
                    <a:pt x="467" y="1"/>
                    <a:pt x="371" y="1"/>
                  </a:cubicBezTo>
                  <a:close/>
                </a:path>
              </a:pathLst>
            </a:custGeom>
            <a:solidFill>
              <a:srgbClr val="768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7" name="Google Shape;24856;p147">
              <a:extLst>
                <a:ext uri="{FF2B5EF4-FFF2-40B4-BE49-F238E27FC236}">
                  <a16:creationId xmlns:a16="http://schemas.microsoft.com/office/drawing/2014/main" id="{40B9655B-6312-117F-DC27-3593807DC200}"/>
                </a:ext>
              </a:extLst>
            </p:cNvPr>
            <p:cNvSpPr/>
            <p:nvPr/>
          </p:nvSpPr>
          <p:spPr>
            <a:xfrm>
              <a:off x="1286176" y="2711300"/>
              <a:ext cx="40897" cy="30673"/>
            </a:xfrm>
            <a:custGeom>
              <a:avLst/>
              <a:gdLst/>
              <a:ahLst/>
              <a:cxnLst/>
              <a:rect l="l" t="t" r="r" b="b"/>
              <a:pathLst>
                <a:path w="1264" h="948" extrusionOk="0">
                  <a:moveTo>
                    <a:pt x="364" y="1"/>
                  </a:moveTo>
                  <a:cubicBezTo>
                    <a:pt x="262" y="1"/>
                    <a:pt x="162" y="54"/>
                    <a:pt x="96" y="153"/>
                  </a:cubicBezTo>
                  <a:cubicBezTo>
                    <a:pt x="1" y="320"/>
                    <a:pt x="72" y="486"/>
                    <a:pt x="215" y="582"/>
                  </a:cubicBezTo>
                  <a:lnTo>
                    <a:pt x="739" y="915"/>
                  </a:lnTo>
                  <a:cubicBezTo>
                    <a:pt x="791" y="937"/>
                    <a:pt x="842" y="948"/>
                    <a:pt x="892" y="948"/>
                  </a:cubicBezTo>
                  <a:cubicBezTo>
                    <a:pt x="1002" y="948"/>
                    <a:pt x="1102" y="895"/>
                    <a:pt x="1168" y="796"/>
                  </a:cubicBezTo>
                  <a:cubicBezTo>
                    <a:pt x="1263" y="629"/>
                    <a:pt x="1192" y="462"/>
                    <a:pt x="1049" y="367"/>
                  </a:cubicBezTo>
                  <a:lnTo>
                    <a:pt x="501" y="34"/>
                  </a:lnTo>
                  <a:cubicBezTo>
                    <a:pt x="457" y="12"/>
                    <a:pt x="410" y="1"/>
                    <a:pt x="364" y="1"/>
                  </a:cubicBezTo>
                  <a:close/>
                </a:path>
              </a:pathLst>
            </a:custGeom>
            <a:solidFill>
              <a:srgbClr val="768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8" name="Google Shape;24857;p147">
              <a:extLst>
                <a:ext uri="{FF2B5EF4-FFF2-40B4-BE49-F238E27FC236}">
                  <a16:creationId xmlns:a16="http://schemas.microsoft.com/office/drawing/2014/main" id="{AA29C091-1B3F-BA88-91A1-CFE301F4E6B0}"/>
                </a:ext>
              </a:extLst>
            </p:cNvPr>
            <p:cNvSpPr/>
            <p:nvPr/>
          </p:nvSpPr>
          <p:spPr>
            <a:xfrm>
              <a:off x="1302353" y="2656912"/>
              <a:ext cx="30867" cy="20837"/>
            </a:xfrm>
            <a:custGeom>
              <a:avLst/>
              <a:gdLst/>
              <a:ahLst/>
              <a:cxnLst/>
              <a:rect l="l" t="t" r="r" b="b"/>
              <a:pathLst>
                <a:path w="954" h="644" extrusionOk="0">
                  <a:moveTo>
                    <a:pt x="334" y="0"/>
                  </a:moveTo>
                  <a:cubicBezTo>
                    <a:pt x="168" y="0"/>
                    <a:pt x="1" y="143"/>
                    <a:pt x="1" y="334"/>
                  </a:cubicBezTo>
                  <a:cubicBezTo>
                    <a:pt x="1" y="500"/>
                    <a:pt x="168" y="643"/>
                    <a:pt x="334" y="643"/>
                  </a:cubicBezTo>
                  <a:lnTo>
                    <a:pt x="954" y="643"/>
                  </a:lnTo>
                  <a:lnTo>
                    <a:pt x="811" y="24"/>
                  </a:lnTo>
                  <a:lnTo>
                    <a:pt x="334" y="24"/>
                  </a:lnTo>
                  <a:lnTo>
                    <a:pt x="334" y="0"/>
                  </a:lnTo>
                  <a:close/>
                </a:path>
              </a:pathLst>
            </a:custGeom>
            <a:solidFill>
              <a:srgbClr val="768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9" name="Google Shape;24858;p147">
              <a:extLst>
                <a:ext uri="{FF2B5EF4-FFF2-40B4-BE49-F238E27FC236}">
                  <a16:creationId xmlns:a16="http://schemas.microsoft.com/office/drawing/2014/main" id="{BAC156F9-0D89-3D96-0763-9708B887E036}"/>
                </a:ext>
              </a:extLst>
            </p:cNvPr>
            <p:cNvSpPr/>
            <p:nvPr/>
          </p:nvSpPr>
          <p:spPr>
            <a:xfrm>
              <a:off x="1203736" y="2526685"/>
              <a:ext cx="10062" cy="40411"/>
            </a:xfrm>
            <a:custGeom>
              <a:avLst/>
              <a:gdLst/>
              <a:ahLst/>
              <a:cxnLst/>
              <a:rect l="l" t="t" r="r" b="b"/>
              <a:pathLst>
                <a:path w="311" h="1249" extrusionOk="0">
                  <a:moveTo>
                    <a:pt x="1" y="1"/>
                  </a:moveTo>
                  <a:lnTo>
                    <a:pt x="1" y="1239"/>
                  </a:lnTo>
                  <a:cubicBezTo>
                    <a:pt x="26" y="1245"/>
                    <a:pt x="50" y="1248"/>
                    <a:pt x="72" y="1248"/>
                  </a:cubicBezTo>
                  <a:cubicBezTo>
                    <a:pt x="220" y="1248"/>
                    <a:pt x="310" y="1119"/>
                    <a:pt x="310" y="953"/>
                  </a:cubicBezTo>
                  <a:lnTo>
                    <a:pt x="310" y="334"/>
                  </a:lnTo>
                  <a:cubicBezTo>
                    <a:pt x="310" y="143"/>
                    <a:pt x="167" y="1"/>
                    <a:pt x="1" y="1"/>
                  </a:cubicBezTo>
                  <a:close/>
                </a:path>
              </a:pathLst>
            </a:custGeom>
            <a:solidFill>
              <a:srgbClr val="768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80" name="Google Shape;24859;p147">
              <a:extLst>
                <a:ext uri="{FF2B5EF4-FFF2-40B4-BE49-F238E27FC236}">
                  <a16:creationId xmlns:a16="http://schemas.microsoft.com/office/drawing/2014/main" id="{44D9EA69-BABB-BD10-CA91-DF6C4D7FA9D7}"/>
                </a:ext>
              </a:extLst>
            </p:cNvPr>
            <p:cNvSpPr/>
            <p:nvPr/>
          </p:nvSpPr>
          <p:spPr>
            <a:xfrm>
              <a:off x="1203736" y="2765526"/>
              <a:ext cx="10062" cy="40185"/>
            </a:xfrm>
            <a:custGeom>
              <a:avLst/>
              <a:gdLst/>
              <a:ahLst/>
              <a:cxnLst/>
              <a:rect l="l" t="t" r="r" b="b"/>
              <a:pathLst>
                <a:path w="311" h="1242" extrusionOk="0">
                  <a:moveTo>
                    <a:pt x="1" y="1"/>
                  </a:moveTo>
                  <a:lnTo>
                    <a:pt x="1" y="1239"/>
                  </a:lnTo>
                  <a:cubicBezTo>
                    <a:pt x="13" y="1241"/>
                    <a:pt x="25" y="1242"/>
                    <a:pt x="37" y="1242"/>
                  </a:cubicBezTo>
                  <a:cubicBezTo>
                    <a:pt x="206" y="1242"/>
                    <a:pt x="310" y="1087"/>
                    <a:pt x="310" y="954"/>
                  </a:cubicBezTo>
                  <a:lnTo>
                    <a:pt x="310" y="334"/>
                  </a:lnTo>
                  <a:cubicBezTo>
                    <a:pt x="310" y="144"/>
                    <a:pt x="167" y="1"/>
                    <a:pt x="1" y="1"/>
                  </a:cubicBezTo>
                  <a:close/>
                </a:path>
              </a:pathLst>
            </a:custGeom>
            <a:solidFill>
              <a:srgbClr val="768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81" name="Google Shape;24860;p147">
              <a:extLst>
                <a:ext uri="{FF2B5EF4-FFF2-40B4-BE49-F238E27FC236}">
                  <a16:creationId xmlns:a16="http://schemas.microsoft.com/office/drawing/2014/main" id="{A91F2156-8804-01F9-0FF1-DC91522FB2F0}"/>
                </a:ext>
              </a:extLst>
            </p:cNvPr>
            <p:cNvSpPr/>
            <p:nvPr/>
          </p:nvSpPr>
          <p:spPr>
            <a:xfrm>
              <a:off x="1209139" y="2666877"/>
              <a:ext cx="64742" cy="44003"/>
            </a:xfrm>
            <a:custGeom>
              <a:avLst/>
              <a:gdLst/>
              <a:ahLst/>
              <a:cxnLst/>
              <a:rect l="l" t="t" r="r" b="b"/>
              <a:pathLst>
                <a:path w="2001" h="1360" extrusionOk="0">
                  <a:moveTo>
                    <a:pt x="343" y="1"/>
                  </a:moveTo>
                  <a:cubicBezTo>
                    <a:pt x="241" y="1"/>
                    <a:pt x="143" y="59"/>
                    <a:pt x="96" y="168"/>
                  </a:cubicBezTo>
                  <a:cubicBezTo>
                    <a:pt x="0" y="311"/>
                    <a:pt x="48" y="478"/>
                    <a:pt x="215" y="573"/>
                  </a:cubicBezTo>
                  <a:lnTo>
                    <a:pt x="1477" y="1312"/>
                  </a:lnTo>
                  <a:cubicBezTo>
                    <a:pt x="1525" y="1359"/>
                    <a:pt x="1572" y="1359"/>
                    <a:pt x="1644" y="1359"/>
                  </a:cubicBezTo>
                  <a:cubicBezTo>
                    <a:pt x="1763" y="1359"/>
                    <a:pt x="1882" y="1288"/>
                    <a:pt x="1906" y="1192"/>
                  </a:cubicBezTo>
                  <a:cubicBezTo>
                    <a:pt x="2001" y="1050"/>
                    <a:pt x="1929" y="883"/>
                    <a:pt x="1786" y="788"/>
                  </a:cubicBezTo>
                  <a:lnTo>
                    <a:pt x="500" y="49"/>
                  </a:lnTo>
                  <a:cubicBezTo>
                    <a:pt x="451" y="17"/>
                    <a:pt x="397" y="1"/>
                    <a:pt x="343" y="1"/>
                  </a:cubicBezTo>
                  <a:close/>
                </a:path>
              </a:pathLst>
            </a:custGeom>
            <a:solidFill>
              <a:srgbClr val="7686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82" name="Google Shape;24861;p147">
              <a:extLst>
                <a:ext uri="{FF2B5EF4-FFF2-40B4-BE49-F238E27FC236}">
                  <a16:creationId xmlns:a16="http://schemas.microsoft.com/office/drawing/2014/main" id="{9020F732-F93A-24C6-2520-093D18873336}"/>
                </a:ext>
              </a:extLst>
            </p:cNvPr>
            <p:cNvSpPr/>
            <p:nvPr/>
          </p:nvSpPr>
          <p:spPr>
            <a:xfrm>
              <a:off x="1155204" y="2592915"/>
              <a:ext cx="50118" cy="67104"/>
            </a:xfrm>
            <a:custGeom>
              <a:avLst/>
              <a:gdLst/>
              <a:ahLst/>
              <a:cxnLst/>
              <a:rect l="l" t="t" r="r" b="b"/>
              <a:pathLst>
                <a:path w="1549" h="2074" extrusionOk="0">
                  <a:moveTo>
                    <a:pt x="372" y="1"/>
                  </a:moveTo>
                  <a:cubicBezTo>
                    <a:pt x="318" y="1"/>
                    <a:pt x="264" y="17"/>
                    <a:pt x="215" y="49"/>
                  </a:cubicBezTo>
                  <a:cubicBezTo>
                    <a:pt x="72" y="121"/>
                    <a:pt x="0" y="311"/>
                    <a:pt x="96" y="454"/>
                  </a:cubicBezTo>
                  <a:lnTo>
                    <a:pt x="929" y="1907"/>
                  </a:lnTo>
                  <a:cubicBezTo>
                    <a:pt x="977" y="2002"/>
                    <a:pt x="1072" y="2073"/>
                    <a:pt x="1191" y="2073"/>
                  </a:cubicBezTo>
                  <a:cubicBezTo>
                    <a:pt x="1263" y="2073"/>
                    <a:pt x="1310" y="2026"/>
                    <a:pt x="1334" y="2026"/>
                  </a:cubicBezTo>
                  <a:cubicBezTo>
                    <a:pt x="1501" y="1954"/>
                    <a:pt x="1548" y="1764"/>
                    <a:pt x="1453" y="1621"/>
                  </a:cubicBezTo>
                  <a:lnTo>
                    <a:pt x="620" y="168"/>
                  </a:lnTo>
                  <a:cubicBezTo>
                    <a:pt x="573" y="59"/>
                    <a:pt x="474" y="1"/>
                    <a:pt x="372" y="1"/>
                  </a:cubicBezTo>
                  <a:close/>
                </a:path>
              </a:pathLst>
            </a:custGeom>
            <a:solidFill>
              <a:srgbClr val="8D9B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83" name="Google Shape;24862;p147">
              <a:extLst>
                <a:ext uri="{FF2B5EF4-FFF2-40B4-BE49-F238E27FC236}">
                  <a16:creationId xmlns:a16="http://schemas.microsoft.com/office/drawing/2014/main" id="{B7BA0228-022F-E940-DA6D-79843FAC197F}"/>
                </a:ext>
              </a:extLst>
            </p:cNvPr>
            <p:cNvSpPr/>
            <p:nvPr/>
          </p:nvSpPr>
          <p:spPr>
            <a:xfrm>
              <a:off x="1179082" y="2642255"/>
              <a:ext cx="50118" cy="50118"/>
            </a:xfrm>
            <a:custGeom>
              <a:avLst/>
              <a:gdLst/>
              <a:ahLst/>
              <a:cxnLst/>
              <a:rect l="l" t="t" r="r" b="b"/>
              <a:pathLst>
                <a:path w="1549" h="1549" extrusionOk="0">
                  <a:moveTo>
                    <a:pt x="787" y="1"/>
                  </a:moveTo>
                  <a:cubicBezTo>
                    <a:pt x="358" y="1"/>
                    <a:pt x="1" y="334"/>
                    <a:pt x="1" y="763"/>
                  </a:cubicBezTo>
                  <a:cubicBezTo>
                    <a:pt x="1" y="1191"/>
                    <a:pt x="334" y="1549"/>
                    <a:pt x="787" y="1549"/>
                  </a:cubicBezTo>
                  <a:cubicBezTo>
                    <a:pt x="1191" y="1549"/>
                    <a:pt x="1549" y="1191"/>
                    <a:pt x="1549" y="763"/>
                  </a:cubicBezTo>
                  <a:cubicBezTo>
                    <a:pt x="1549" y="358"/>
                    <a:pt x="1215" y="1"/>
                    <a:pt x="787" y="1"/>
                  </a:cubicBezTo>
                  <a:close/>
                </a:path>
              </a:pathLst>
            </a:custGeom>
            <a:solidFill>
              <a:srgbClr val="BDC8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84" name="Google Shape;24863;p147">
              <a:extLst>
                <a:ext uri="{FF2B5EF4-FFF2-40B4-BE49-F238E27FC236}">
                  <a16:creationId xmlns:a16="http://schemas.microsoft.com/office/drawing/2014/main" id="{BC689931-AB4F-6DC1-15AF-3C003A467B0F}"/>
                </a:ext>
              </a:extLst>
            </p:cNvPr>
            <p:cNvSpPr/>
            <p:nvPr/>
          </p:nvSpPr>
          <p:spPr>
            <a:xfrm>
              <a:off x="1204513" y="2642255"/>
              <a:ext cx="24687" cy="50894"/>
            </a:xfrm>
            <a:custGeom>
              <a:avLst/>
              <a:gdLst/>
              <a:ahLst/>
              <a:cxnLst/>
              <a:rect l="l" t="t" r="r" b="b"/>
              <a:pathLst>
                <a:path w="763" h="1573" extrusionOk="0">
                  <a:moveTo>
                    <a:pt x="1" y="1"/>
                  </a:moveTo>
                  <a:lnTo>
                    <a:pt x="1" y="1572"/>
                  </a:lnTo>
                  <a:cubicBezTo>
                    <a:pt x="405" y="1549"/>
                    <a:pt x="763" y="1191"/>
                    <a:pt x="763" y="763"/>
                  </a:cubicBezTo>
                  <a:cubicBezTo>
                    <a:pt x="763" y="334"/>
                    <a:pt x="405" y="1"/>
                    <a:pt x="1" y="1"/>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85" name="Google Shape;24864;p147">
              <a:extLst>
                <a:ext uri="{FF2B5EF4-FFF2-40B4-BE49-F238E27FC236}">
                  <a16:creationId xmlns:a16="http://schemas.microsoft.com/office/drawing/2014/main" id="{217AC3AA-F12D-CBA5-41F5-D8397CFE3D4F}"/>
                </a:ext>
              </a:extLst>
            </p:cNvPr>
            <p:cNvSpPr/>
            <p:nvPr/>
          </p:nvSpPr>
          <p:spPr>
            <a:xfrm>
              <a:off x="1028827" y="2494331"/>
              <a:ext cx="346781" cy="346749"/>
            </a:xfrm>
            <a:custGeom>
              <a:avLst/>
              <a:gdLst/>
              <a:ahLst/>
              <a:cxnLst/>
              <a:rect l="l" t="t" r="r" b="b"/>
              <a:pathLst>
                <a:path w="10718" h="10717" extrusionOk="0">
                  <a:moveTo>
                    <a:pt x="5359" y="0"/>
                  </a:moveTo>
                  <a:cubicBezTo>
                    <a:pt x="3930" y="0"/>
                    <a:pt x="2597" y="548"/>
                    <a:pt x="1596" y="1572"/>
                  </a:cubicBezTo>
                  <a:cubicBezTo>
                    <a:pt x="572" y="2572"/>
                    <a:pt x="1" y="3930"/>
                    <a:pt x="1" y="5359"/>
                  </a:cubicBezTo>
                  <a:cubicBezTo>
                    <a:pt x="1" y="6787"/>
                    <a:pt x="572" y="8121"/>
                    <a:pt x="1596" y="9121"/>
                  </a:cubicBezTo>
                  <a:cubicBezTo>
                    <a:pt x="2597" y="10145"/>
                    <a:pt x="3930" y="10717"/>
                    <a:pt x="5359" y="10717"/>
                  </a:cubicBezTo>
                  <a:cubicBezTo>
                    <a:pt x="6788" y="10717"/>
                    <a:pt x="8145" y="10145"/>
                    <a:pt x="9146" y="9121"/>
                  </a:cubicBezTo>
                  <a:cubicBezTo>
                    <a:pt x="10170" y="8121"/>
                    <a:pt x="10717" y="6787"/>
                    <a:pt x="10717" y="5359"/>
                  </a:cubicBezTo>
                  <a:cubicBezTo>
                    <a:pt x="10717" y="5168"/>
                    <a:pt x="10574" y="5049"/>
                    <a:pt x="10408" y="5049"/>
                  </a:cubicBezTo>
                  <a:lnTo>
                    <a:pt x="9217" y="5049"/>
                  </a:lnTo>
                  <a:lnTo>
                    <a:pt x="9217" y="5335"/>
                  </a:lnTo>
                  <a:lnTo>
                    <a:pt x="9241" y="5335"/>
                  </a:lnTo>
                  <a:cubicBezTo>
                    <a:pt x="9241" y="7454"/>
                    <a:pt x="7502" y="9193"/>
                    <a:pt x="5407" y="9193"/>
                  </a:cubicBezTo>
                  <a:cubicBezTo>
                    <a:pt x="3287" y="9193"/>
                    <a:pt x="1596" y="7454"/>
                    <a:pt x="1549" y="5335"/>
                  </a:cubicBezTo>
                  <a:cubicBezTo>
                    <a:pt x="1549" y="3239"/>
                    <a:pt x="3287" y="1501"/>
                    <a:pt x="5407" y="1501"/>
                  </a:cubicBezTo>
                  <a:cubicBezTo>
                    <a:pt x="6073" y="1501"/>
                    <a:pt x="6740" y="1691"/>
                    <a:pt x="7312" y="2025"/>
                  </a:cubicBezTo>
                  <a:lnTo>
                    <a:pt x="7121" y="2191"/>
                  </a:lnTo>
                  <a:cubicBezTo>
                    <a:pt x="7074" y="2263"/>
                    <a:pt x="7026" y="2334"/>
                    <a:pt x="7026" y="2429"/>
                  </a:cubicBezTo>
                  <a:cubicBezTo>
                    <a:pt x="7026" y="2572"/>
                    <a:pt x="7145" y="2691"/>
                    <a:pt x="7312" y="2739"/>
                  </a:cubicBezTo>
                  <a:lnTo>
                    <a:pt x="9026" y="2906"/>
                  </a:lnTo>
                  <a:cubicBezTo>
                    <a:pt x="9122" y="2906"/>
                    <a:pt x="9217" y="2882"/>
                    <a:pt x="9288" y="2810"/>
                  </a:cubicBezTo>
                  <a:cubicBezTo>
                    <a:pt x="9360" y="2763"/>
                    <a:pt x="9384" y="2668"/>
                    <a:pt x="9384" y="2548"/>
                  </a:cubicBezTo>
                  <a:lnTo>
                    <a:pt x="9217" y="834"/>
                  </a:lnTo>
                  <a:cubicBezTo>
                    <a:pt x="9217" y="715"/>
                    <a:pt x="9122" y="620"/>
                    <a:pt x="9003" y="548"/>
                  </a:cubicBezTo>
                  <a:cubicBezTo>
                    <a:pt x="8973" y="542"/>
                    <a:pt x="8943" y="539"/>
                    <a:pt x="8914" y="539"/>
                  </a:cubicBezTo>
                  <a:cubicBezTo>
                    <a:pt x="8826" y="539"/>
                    <a:pt x="8741" y="566"/>
                    <a:pt x="8669" y="620"/>
                  </a:cubicBezTo>
                  <a:lnTo>
                    <a:pt x="8384" y="905"/>
                  </a:lnTo>
                  <a:cubicBezTo>
                    <a:pt x="7479" y="310"/>
                    <a:pt x="6431" y="0"/>
                    <a:pt x="5359" y="0"/>
                  </a:cubicBezTo>
                  <a:close/>
                </a:path>
              </a:pathLst>
            </a:custGeom>
            <a:solidFill>
              <a:srgbClr val="DB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86" name="Google Shape;24865;p147">
              <a:extLst>
                <a:ext uri="{FF2B5EF4-FFF2-40B4-BE49-F238E27FC236}">
                  <a16:creationId xmlns:a16="http://schemas.microsoft.com/office/drawing/2014/main" id="{BACEAD19-EBDA-2424-3FCE-D62722D3D34C}"/>
                </a:ext>
              </a:extLst>
            </p:cNvPr>
            <p:cNvSpPr/>
            <p:nvPr/>
          </p:nvSpPr>
          <p:spPr>
            <a:xfrm>
              <a:off x="1203736" y="2494331"/>
              <a:ext cx="129485" cy="94024"/>
            </a:xfrm>
            <a:custGeom>
              <a:avLst/>
              <a:gdLst/>
              <a:ahLst/>
              <a:cxnLst/>
              <a:rect l="l" t="t" r="r" b="b"/>
              <a:pathLst>
                <a:path w="4002" h="2906" extrusionOk="0">
                  <a:moveTo>
                    <a:pt x="1" y="0"/>
                  </a:moveTo>
                  <a:lnTo>
                    <a:pt x="1" y="1501"/>
                  </a:lnTo>
                  <a:cubicBezTo>
                    <a:pt x="715" y="1501"/>
                    <a:pt x="1358" y="1691"/>
                    <a:pt x="1930" y="2025"/>
                  </a:cubicBezTo>
                  <a:lnTo>
                    <a:pt x="1739" y="2191"/>
                  </a:lnTo>
                  <a:cubicBezTo>
                    <a:pt x="1692" y="2263"/>
                    <a:pt x="1644" y="2334"/>
                    <a:pt x="1644" y="2429"/>
                  </a:cubicBezTo>
                  <a:cubicBezTo>
                    <a:pt x="1644" y="2572"/>
                    <a:pt x="1787" y="2691"/>
                    <a:pt x="1930" y="2739"/>
                  </a:cubicBezTo>
                  <a:lnTo>
                    <a:pt x="3644" y="2906"/>
                  </a:lnTo>
                  <a:cubicBezTo>
                    <a:pt x="3740" y="2906"/>
                    <a:pt x="3835" y="2882"/>
                    <a:pt x="3930" y="2810"/>
                  </a:cubicBezTo>
                  <a:cubicBezTo>
                    <a:pt x="3978" y="2763"/>
                    <a:pt x="4002" y="2668"/>
                    <a:pt x="4002" y="2548"/>
                  </a:cubicBezTo>
                  <a:lnTo>
                    <a:pt x="3835" y="834"/>
                  </a:lnTo>
                  <a:cubicBezTo>
                    <a:pt x="3835" y="715"/>
                    <a:pt x="3740" y="620"/>
                    <a:pt x="3620" y="548"/>
                  </a:cubicBezTo>
                  <a:cubicBezTo>
                    <a:pt x="3591" y="542"/>
                    <a:pt x="3561" y="539"/>
                    <a:pt x="3532" y="539"/>
                  </a:cubicBezTo>
                  <a:cubicBezTo>
                    <a:pt x="3443" y="539"/>
                    <a:pt x="3359" y="566"/>
                    <a:pt x="3287" y="620"/>
                  </a:cubicBezTo>
                  <a:lnTo>
                    <a:pt x="3001" y="905"/>
                  </a:lnTo>
                  <a:cubicBezTo>
                    <a:pt x="2096" y="310"/>
                    <a:pt x="1072" y="0"/>
                    <a:pt x="1" y="0"/>
                  </a:cubicBezTo>
                  <a:close/>
                </a:path>
              </a:pathLst>
            </a:custGeom>
            <a:solidFill>
              <a:srgbClr val="CED4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87" name="Google Shape;24866;p147">
              <a:extLst>
                <a:ext uri="{FF2B5EF4-FFF2-40B4-BE49-F238E27FC236}">
                  <a16:creationId xmlns:a16="http://schemas.microsoft.com/office/drawing/2014/main" id="{3AA54140-B85C-25D7-3BE2-2ECC1BAEAC76}"/>
                </a:ext>
              </a:extLst>
            </p:cNvPr>
            <p:cNvSpPr/>
            <p:nvPr/>
          </p:nvSpPr>
          <p:spPr>
            <a:xfrm>
              <a:off x="1204513" y="2656912"/>
              <a:ext cx="173390" cy="184165"/>
            </a:xfrm>
            <a:custGeom>
              <a:avLst/>
              <a:gdLst/>
              <a:ahLst/>
              <a:cxnLst/>
              <a:rect l="l" t="t" r="r" b="b"/>
              <a:pathLst>
                <a:path w="5359" h="5692" extrusionOk="0">
                  <a:moveTo>
                    <a:pt x="3835" y="0"/>
                  </a:moveTo>
                  <a:lnTo>
                    <a:pt x="3835" y="334"/>
                  </a:lnTo>
                  <a:cubicBezTo>
                    <a:pt x="3835" y="2429"/>
                    <a:pt x="2096" y="4168"/>
                    <a:pt x="1" y="4168"/>
                  </a:cubicBezTo>
                  <a:lnTo>
                    <a:pt x="1" y="5692"/>
                  </a:lnTo>
                  <a:cubicBezTo>
                    <a:pt x="1429" y="5692"/>
                    <a:pt x="2763" y="5120"/>
                    <a:pt x="3763" y="4096"/>
                  </a:cubicBezTo>
                  <a:cubicBezTo>
                    <a:pt x="4787" y="3096"/>
                    <a:pt x="5359" y="1762"/>
                    <a:pt x="5359" y="334"/>
                  </a:cubicBezTo>
                  <a:cubicBezTo>
                    <a:pt x="5335" y="143"/>
                    <a:pt x="5192" y="0"/>
                    <a:pt x="5025" y="0"/>
                  </a:cubicBezTo>
                  <a:close/>
                </a:path>
              </a:pathLst>
            </a:custGeom>
            <a:solidFill>
              <a:srgbClr val="CED4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grpSp>
      <p:grpSp>
        <p:nvGrpSpPr>
          <p:cNvPr id="88" name="Google Shape;24557;p147">
            <a:extLst>
              <a:ext uri="{FF2B5EF4-FFF2-40B4-BE49-F238E27FC236}">
                <a16:creationId xmlns:a16="http://schemas.microsoft.com/office/drawing/2014/main" id="{3D3CD912-6D8F-63C5-1F7B-CC84184D34F6}"/>
              </a:ext>
            </a:extLst>
          </p:cNvPr>
          <p:cNvGrpSpPr/>
          <p:nvPr/>
        </p:nvGrpSpPr>
        <p:grpSpPr>
          <a:xfrm>
            <a:off x="7450253" y="4310882"/>
            <a:ext cx="771823" cy="861193"/>
            <a:chOff x="3294911" y="1930329"/>
            <a:chExt cx="293586" cy="349074"/>
          </a:xfrm>
        </p:grpSpPr>
        <p:sp>
          <p:nvSpPr>
            <p:cNvPr id="89" name="Google Shape;24558;p147">
              <a:extLst>
                <a:ext uri="{FF2B5EF4-FFF2-40B4-BE49-F238E27FC236}">
                  <a16:creationId xmlns:a16="http://schemas.microsoft.com/office/drawing/2014/main" id="{DA7E68A7-676D-C57C-7EDD-48353EEA3BB4}"/>
                </a:ext>
              </a:extLst>
            </p:cNvPr>
            <p:cNvSpPr/>
            <p:nvPr/>
          </p:nvSpPr>
          <p:spPr>
            <a:xfrm>
              <a:off x="3296432" y="2136815"/>
              <a:ext cx="290516" cy="142588"/>
            </a:xfrm>
            <a:custGeom>
              <a:avLst/>
              <a:gdLst/>
              <a:ahLst/>
              <a:cxnLst/>
              <a:rect l="l" t="t" r="r" b="b"/>
              <a:pathLst>
                <a:path w="8979" h="4407" extrusionOk="0">
                  <a:moveTo>
                    <a:pt x="4502" y="0"/>
                  </a:moveTo>
                  <a:lnTo>
                    <a:pt x="2906" y="643"/>
                  </a:lnTo>
                  <a:lnTo>
                    <a:pt x="1596" y="1048"/>
                  </a:lnTo>
                  <a:cubicBezTo>
                    <a:pt x="1120" y="1191"/>
                    <a:pt x="715" y="1453"/>
                    <a:pt x="406" y="1882"/>
                  </a:cubicBezTo>
                  <a:cubicBezTo>
                    <a:pt x="144" y="2263"/>
                    <a:pt x="1" y="2715"/>
                    <a:pt x="1" y="3192"/>
                  </a:cubicBezTo>
                  <a:lnTo>
                    <a:pt x="1" y="4073"/>
                  </a:lnTo>
                  <a:cubicBezTo>
                    <a:pt x="1" y="4263"/>
                    <a:pt x="144" y="4406"/>
                    <a:pt x="334" y="4406"/>
                  </a:cubicBezTo>
                  <a:lnTo>
                    <a:pt x="8669" y="4406"/>
                  </a:lnTo>
                  <a:cubicBezTo>
                    <a:pt x="8836" y="4406"/>
                    <a:pt x="8979" y="4263"/>
                    <a:pt x="8979" y="4073"/>
                  </a:cubicBezTo>
                  <a:lnTo>
                    <a:pt x="8979" y="3144"/>
                  </a:lnTo>
                  <a:cubicBezTo>
                    <a:pt x="8979" y="2644"/>
                    <a:pt x="8836" y="2191"/>
                    <a:pt x="8550" y="1810"/>
                  </a:cubicBezTo>
                  <a:cubicBezTo>
                    <a:pt x="8241" y="1429"/>
                    <a:pt x="7860" y="1167"/>
                    <a:pt x="7383" y="1048"/>
                  </a:cubicBezTo>
                  <a:lnTo>
                    <a:pt x="6074" y="643"/>
                  </a:lnTo>
                  <a:lnTo>
                    <a:pt x="4502" y="0"/>
                  </a:ln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90" name="Google Shape;24559;p147">
              <a:extLst>
                <a:ext uri="{FF2B5EF4-FFF2-40B4-BE49-F238E27FC236}">
                  <a16:creationId xmlns:a16="http://schemas.microsoft.com/office/drawing/2014/main" id="{077BF162-EBC1-37D8-3ADA-C96198CBE93F}"/>
                </a:ext>
              </a:extLst>
            </p:cNvPr>
            <p:cNvSpPr/>
            <p:nvPr/>
          </p:nvSpPr>
          <p:spPr>
            <a:xfrm>
              <a:off x="3442060" y="2155322"/>
              <a:ext cx="144886" cy="123305"/>
            </a:xfrm>
            <a:custGeom>
              <a:avLst/>
              <a:gdLst/>
              <a:ahLst/>
              <a:cxnLst/>
              <a:rect l="l" t="t" r="r" b="b"/>
              <a:pathLst>
                <a:path w="4478" h="3811" extrusionOk="0">
                  <a:moveTo>
                    <a:pt x="1" y="0"/>
                  </a:moveTo>
                  <a:lnTo>
                    <a:pt x="1" y="3810"/>
                  </a:lnTo>
                  <a:lnTo>
                    <a:pt x="4168" y="3810"/>
                  </a:lnTo>
                  <a:cubicBezTo>
                    <a:pt x="4335" y="3810"/>
                    <a:pt x="4478" y="3644"/>
                    <a:pt x="4478" y="3477"/>
                  </a:cubicBezTo>
                  <a:lnTo>
                    <a:pt x="4478" y="2548"/>
                  </a:lnTo>
                  <a:cubicBezTo>
                    <a:pt x="4478" y="2072"/>
                    <a:pt x="4335" y="1619"/>
                    <a:pt x="4049" y="1238"/>
                  </a:cubicBezTo>
                  <a:cubicBezTo>
                    <a:pt x="3740" y="857"/>
                    <a:pt x="3359" y="595"/>
                    <a:pt x="2882" y="476"/>
                  </a:cubicBezTo>
                  <a:lnTo>
                    <a:pt x="1573" y="71"/>
                  </a:lnTo>
                  <a:lnTo>
                    <a:pt x="1" y="0"/>
                  </a:lnTo>
                  <a:close/>
                </a:path>
              </a:pathLst>
            </a:custGeom>
            <a:solidFill>
              <a:srgbClr val="E0E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91" name="Google Shape;24560;p147">
              <a:extLst>
                <a:ext uri="{FF2B5EF4-FFF2-40B4-BE49-F238E27FC236}">
                  <a16:creationId xmlns:a16="http://schemas.microsoft.com/office/drawing/2014/main" id="{2D21893F-113D-B8DE-D033-8D60C430705D}"/>
                </a:ext>
              </a:extLst>
            </p:cNvPr>
            <p:cNvSpPr/>
            <p:nvPr/>
          </p:nvSpPr>
          <p:spPr>
            <a:xfrm>
              <a:off x="3399676" y="2195376"/>
              <a:ext cx="85579" cy="83249"/>
            </a:xfrm>
            <a:custGeom>
              <a:avLst/>
              <a:gdLst/>
              <a:ahLst/>
              <a:cxnLst/>
              <a:rect l="l" t="t" r="r" b="b"/>
              <a:pathLst>
                <a:path w="2645" h="2573" extrusionOk="0">
                  <a:moveTo>
                    <a:pt x="549" y="0"/>
                  </a:moveTo>
                  <a:lnTo>
                    <a:pt x="1" y="2572"/>
                  </a:lnTo>
                  <a:lnTo>
                    <a:pt x="2644" y="2572"/>
                  </a:lnTo>
                  <a:lnTo>
                    <a:pt x="2097" y="0"/>
                  </a:lnTo>
                  <a:close/>
                </a:path>
              </a:pathLst>
            </a:custGeom>
            <a:solidFill>
              <a:srgbClr val="AC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92" name="Google Shape;24561;p147">
              <a:extLst>
                <a:ext uri="{FF2B5EF4-FFF2-40B4-BE49-F238E27FC236}">
                  <a16:creationId xmlns:a16="http://schemas.microsoft.com/office/drawing/2014/main" id="{73880728-266A-B63D-31C8-2F1E2E3B11A6}"/>
                </a:ext>
              </a:extLst>
            </p:cNvPr>
            <p:cNvSpPr/>
            <p:nvPr/>
          </p:nvSpPr>
          <p:spPr>
            <a:xfrm>
              <a:off x="3442060" y="2195376"/>
              <a:ext cx="43194" cy="83249"/>
            </a:xfrm>
            <a:custGeom>
              <a:avLst/>
              <a:gdLst/>
              <a:ahLst/>
              <a:cxnLst/>
              <a:rect l="l" t="t" r="r" b="b"/>
              <a:pathLst>
                <a:path w="1335" h="2573" extrusionOk="0">
                  <a:moveTo>
                    <a:pt x="1" y="0"/>
                  </a:moveTo>
                  <a:lnTo>
                    <a:pt x="1" y="2572"/>
                  </a:lnTo>
                  <a:lnTo>
                    <a:pt x="1334" y="2572"/>
                  </a:lnTo>
                  <a:lnTo>
                    <a:pt x="763" y="0"/>
                  </a:lnTo>
                  <a:close/>
                </a:path>
              </a:pathLst>
            </a:custGeom>
            <a:solidFill>
              <a:srgbClr val="9BAB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93" name="Google Shape;24562;p147">
              <a:extLst>
                <a:ext uri="{FF2B5EF4-FFF2-40B4-BE49-F238E27FC236}">
                  <a16:creationId xmlns:a16="http://schemas.microsoft.com/office/drawing/2014/main" id="{AF745172-FA94-63BA-1CE5-2F5FA4DDDA38}"/>
                </a:ext>
              </a:extLst>
            </p:cNvPr>
            <p:cNvSpPr/>
            <p:nvPr/>
          </p:nvSpPr>
          <p:spPr>
            <a:xfrm>
              <a:off x="3390455" y="2156842"/>
              <a:ext cx="103277" cy="49341"/>
            </a:xfrm>
            <a:custGeom>
              <a:avLst/>
              <a:gdLst/>
              <a:ahLst/>
              <a:cxnLst/>
              <a:rect l="l" t="t" r="r" b="b"/>
              <a:pathLst>
                <a:path w="3192" h="1525" extrusionOk="0">
                  <a:moveTo>
                    <a:pt x="0" y="1"/>
                  </a:moveTo>
                  <a:lnTo>
                    <a:pt x="762" y="1525"/>
                  </a:lnTo>
                  <a:lnTo>
                    <a:pt x="2453" y="1525"/>
                  </a:lnTo>
                  <a:lnTo>
                    <a:pt x="3191" y="1"/>
                  </a:lnTo>
                  <a:close/>
                </a:path>
              </a:pathLst>
            </a:custGeom>
            <a:solidFill>
              <a:srgbClr val="BCC7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94" name="Google Shape;24563;p147">
              <a:extLst>
                <a:ext uri="{FF2B5EF4-FFF2-40B4-BE49-F238E27FC236}">
                  <a16:creationId xmlns:a16="http://schemas.microsoft.com/office/drawing/2014/main" id="{D4A5933A-52A0-8DF9-F329-628D2B703760}"/>
                </a:ext>
              </a:extLst>
            </p:cNvPr>
            <p:cNvSpPr/>
            <p:nvPr/>
          </p:nvSpPr>
          <p:spPr>
            <a:xfrm>
              <a:off x="3442060" y="2155322"/>
              <a:ext cx="50894" cy="50862"/>
            </a:xfrm>
            <a:custGeom>
              <a:avLst/>
              <a:gdLst/>
              <a:ahLst/>
              <a:cxnLst/>
              <a:rect l="l" t="t" r="r" b="b"/>
              <a:pathLst>
                <a:path w="1573" h="1572" extrusionOk="0">
                  <a:moveTo>
                    <a:pt x="1" y="0"/>
                  </a:moveTo>
                  <a:lnTo>
                    <a:pt x="1" y="1572"/>
                  </a:lnTo>
                  <a:lnTo>
                    <a:pt x="834" y="1572"/>
                  </a:lnTo>
                  <a:lnTo>
                    <a:pt x="1573" y="71"/>
                  </a:lnTo>
                  <a:lnTo>
                    <a:pt x="1" y="0"/>
                  </a:lnTo>
                  <a:close/>
                </a:path>
              </a:pathLst>
            </a:custGeom>
            <a:solidFill>
              <a:srgbClr val="ACB9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95" name="Google Shape;24564;p147">
              <a:extLst>
                <a:ext uri="{FF2B5EF4-FFF2-40B4-BE49-F238E27FC236}">
                  <a16:creationId xmlns:a16="http://schemas.microsoft.com/office/drawing/2014/main" id="{334B0A80-E158-3687-010B-6C65C4C2F67B}"/>
                </a:ext>
              </a:extLst>
            </p:cNvPr>
            <p:cNvSpPr/>
            <p:nvPr/>
          </p:nvSpPr>
          <p:spPr>
            <a:xfrm>
              <a:off x="3354217" y="1992838"/>
              <a:ext cx="171093" cy="164816"/>
            </a:xfrm>
            <a:custGeom>
              <a:avLst/>
              <a:gdLst/>
              <a:ahLst/>
              <a:cxnLst/>
              <a:rect l="l" t="t" r="r" b="b"/>
              <a:pathLst>
                <a:path w="5288" h="5094" extrusionOk="0">
                  <a:moveTo>
                    <a:pt x="2703" y="0"/>
                  </a:moveTo>
                  <a:cubicBezTo>
                    <a:pt x="2597" y="0"/>
                    <a:pt x="2489" y="7"/>
                    <a:pt x="2382" y="21"/>
                  </a:cubicBezTo>
                  <a:cubicBezTo>
                    <a:pt x="1192" y="140"/>
                    <a:pt x="215" y="1116"/>
                    <a:pt x="96" y="2307"/>
                  </a:cubicBezTo>
                  <a:cubicBezTo>
                    <a:pt x="1" y="3045"/>
                    <a:pt x="239" y="3760"/>
                    <a:pt x="715" y="4331"/>
                  </a:cubicBezTo>
                  <a:cubicBezTo>
                    <a:pt x="930" y="4570"/>
                    <a:pt x="1049" y="4808"/>
                    <a:pt x="1096" y="5093"/>
                  </a:cubicBezTo>
                  <a:lnTo>
                    <a:pt x="4288" y="5070"/>
                  </a:lnTo>
                  <a:cubicBezTo>
                    <a:pt x="4311" y="4808"/>
                    <a:pt x="4454" y="4546"/>
                    <a:pt x="4645" y="4331"/>
                  </a:cubicBezTo>
                  <a:cubicBezTo>
                    <a:pt x="5050" y="3855"/>
                    <a:pt x="5288" y="3236"/>
                    <a:pt x="5288" y="2593"/>
                  </a:cubicBezTo>
                  <a:cubicBezTo>
                    <a:pt x="5288" y="1855"/>
                    <a:pt x="4978" y="1140"/>
                    <a:pt x="4430" y="664"/>
                  </a:cubicBezTo>
                  <a:cubicBezTo>
                    <a:pt x="3942" y="236"/>
                    <a:pt x="3331" y="0"/>
                    <a:pt x="2703" y="0"/>
                  </a:cubicBezTo>
                  <a:close/>
                </a:path>
              </a:pathLst>
            </a:custGeom>
            <a:solidFill>
              <a:srgbClr val="BDC8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96" name="Google Shape;24565;p147">
              <a:extLst>
                <a:ext uri="{FF2B5EF4-FFF2-40B4-BE49-F238E27FC236}">
                  <a16:creationId xmlns:a16="http://schemas.microsoft.com/office/drawing/2014/main" id="{8968564D-0F65-53C5-A6D8-800EE8F65130}"/>
                </a:ext>
              </a:extLst>
            </p:cNvPr>
            <p:cNvSpPr/>
            <p:nvPr/>
          </p:nvSpPr>
          <p:spPr>
            <a:xfrm>
              <a:off x="3354217" y="1992838"/>
              <a:ext cx="171093" cy="164816"/>
            </a:xfrm>
            <a:custGeom>
              <a:avLst/>
              <a:gdLst/>
              <a:ahLst/>
              <a:cxnLst/>
              <a:rect l="l" t="t" r="r" b="b"/>
              <a:pathLst>
                <a:path w="5288" h="5094" extrusionOk="0">
                  <a:moveTo>
                    <a:pt x="2703" y="0"/>
                  </a:moveTo>
                  <a:cubicBezTo>
                    <a:pt x="2597" y="0"/>
                    <a:pt x="2489" y="7"/>
                    <a:pt x="2382" y="21"/>
                  </a:cubicBezTo>
                  <a:cubicBezTo>
                    <a:pt x="1192" y="140"/>
                    <a:pt x="215" y="1116"/>
                    <a:pt x="96" y="2307"/>
                  </a:cubicBezTo>
                  <a:cubicBezTo>
                    <a:pt x="1" y="3045"/>
                    <a:pt x="239" y="3760"/>
                    <a:pt x="715" y="4331"/>
                  </a:cubicBezTo>
                  <a:cubicBezTo>
                    <a:pt x="930" y="4570"/>
                    <a:pt x="1049" y="4808"/>
                    <a:pt x="1096" y="5093"/>
                  </a:cubicBezTo>
                  <a:lnTo>
                    <a:pt x="4288" y="5070"/>
                  </a:lnTo>
                  <a:cubicBezTo>
                    <a:pt x="4311" y="4808"/>
                    <a:pt x="4454" y="4546"/>
                    <a:pt x="4645" y="4331"/>
                  </a:cubicBezTo>
                  <a:cubicBezTo>
                    <a:pt x="5050" y="3855"/>
                    <a:pt x="5288" y="3236"/>
                    <a:pt x="5288" y="2593"/>
                  </a:cubicBezTo>
                  <a:cubicBezTo>
                    <a:pt x="5288" y="1855"/>
                    <a:pt x="4978" y="1140"/>
                    <a:pt x="4430" y="664"/>
                  </a:cubicBezTo>
                  <a:cubicBezTo>
                    <a:pt x="3942" y="236"/>
                    <a:pt x="3331" y="0"/>
                    <a:pt x="2703" y="0"/>
                  </a:cubicBezTo>
                  <a:close/>
                </a:path>
              </a:pathLst>
            </a:custGeom>
            <a:solidFill>
              <a:srgbClr val="BDC8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97" name="Google Shape;24566;p147">
              <a:extLst>
                <a:ext uri="{FF2B5EF4-FFF2-40B4-BE49-F238E27FC236}">
                  <a16:creationId xmlns:a16="http://schemas.microsoft.com/office/drawing/2014/main" id="{92C0D7F0-3359-2A64-0749-BBFE09B7EDEA}"/>
                </a:ext>
              </a:extLst>
            </p:cNvPr>
            <p:cNvSpPr/>
            <p:nvPr/>
          </p:nvSpPr>
          <p:spPr>
            <a:xfrm>
              <a:off x="3354217" y="1992838"/>
              <a:ext cx="171093" cy="164816"/>
            </a:xfrm>
            <a:custGeom>
              <a:avLst/>
              <a:gdLst/>
              <a:ahLst/>
              <a:cxnLst/>
              <a:rect l="l" t="t" r="r" b="b"/>
              <a:pathLst>
                <a:path w="5288" h="5094" extrusionOk="0">
                  <a:moveTo>
                    <a:pt x="2703" y="0"/>
                  </a:moveTo>
                  <a:cubicBezTo>
                    <a:pt x="2597" y="0"/>
                    <a:pt x="2489" y="7"/>
                    <a:pt x="2382" y="21"/>
                  </a:cubicBezTo>
                  <a:cubicBezTo>
                    <a:pt x="1192" y="140"/>
                    <a:pt x="215" y="1116"/>
                    <a:pt x="96" y="2307"/>
                  </a:cubicBezTo>
                  <a:cubicBezTo>
                    <a:pt x="1" y="3045"/>
                    <a:pt x="239" y="3760"/>
                    <a:pt x="715" y="4331"/>
                  </a:cubicBezTo>
                  <a:cubicBezTo>
                    <a:pt x="930" y="4570"/>
                    <a:pt x="1049" y="4808"/>
                    <a:pt x="1096" y="5093"/>
                  </a:cubicBezTo>
                  <a:lnTo>
                    <a:pt x="4288" y="5070"/>
                  </a:lnTo>
                  <a:cubicBezTo>
                    <a:pt x="4311" y="4808"/>
                    <a:pt x="4454" y="4546"/>
                    <a:pt x="4645" y="4331"/>
                  </a:cubicBezTo>
                  <a:cubicBezTo>
                    <a:pt x="5050" y="3855"/>
                    <a:pt x="5288" y="3236"/>
                    <a:pt x="5288" y="2593"/>
                  </a:cubicBezTo>
                  <a:cubicBezTo>
                    <a:pt x="5288" y="1855"/>
                    <a:pt x="4978" y="1140"/>
                    <a:pt x="4430" y="664"/>
                  </a:cubicBezTo>
                  <a:cubicBezTo>
                    <a:pt x="3942" y="236"/>
                    <a:pt x="3331" y="0"/>
                    <a:pt x="2703" y="0"/>
                  </a:cubicBezTo>
                  <a:close/>
                </a:path>
              </a:pathLst>
            </a:custGeom>
            <a:solidFill>
              <a:srgbClr val="BDC8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98" name="Google Shape;24567;p147">
              <a:extLst>
                <a:ext uri="{FF2B5EF4-FFF2-40B4-BE49-F238E27FC236}">
                  <a16:creationId xmlns:a16="http://schemas.microsoft.com/office/drawing/2014/main" id="{CD5E18C1-5A6D-302E-BC3F-4C2B5E428728}"/>
                </a:ext>
              </a:extLst>
            </p:cNvPr>
            <p:cNvSpPr/>
            <p:nvPr/>
          </p:nvSpPr>
          <p:spPr>
            <a:xfrm>
              <a:off x="3442060" y="1991964"/>
              <a:ext cx="84802" cy="164913"/>
            </a:xfrm>
            <a:custGeom>
              <a:avLst/>
              <a:gdLst/>
              <a:ahLst/>
              <a:cxnLst/>
              <a:rect l="l" t="t" r="r" b="b"/>
              <a:pathLst>
                <a:path w="2621" h="5097" extrusionOk="0">
                  <a:moveTo>
                    <a:pt x="1" y="0"/>
                  </a:moveTo>
                  <a:lnTo>
                    <a:pt x="1" y="5097"/>
                  </a:lnTo>
                  <a:lnTo>
                    <a:pt x="1573" y="5097"/>
                  </a:lnTo>
                  <a:cubicBezTo>
                    <a:pt x="1596" y="4835"/>
                    <a:pt x="1739" y="4573"/>
                    <a:pt x="1930" y="4358"/>
                  </a:cubicBezTo>
                  <a:cubicBezTo>
                    <a:pt x="2335" y="3882"/>
                    <a:pt x="2573" y="3263"/>
                    <a:pt x="2573" y="2620"/>
                  </a:cubicBezTo>
                  <a:cubicBezTo>
                    <a:pt x="2620" y="1882"/>
                    <a:pt x="2287" y="1167"/>
                    <a:pt x="1739" y="667"/>
                  </a:cubicBezTo>
                  <a:cubicBezTo>
                    <a:pt x="1263" y="239"/>
                    <a:pt x="644" y="0"/>
                    <a:pt x="1" y="0"/>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99" name="Google Shape;24568;p147">
              <a:extLst>
                <a:ext uri="{FF2B5EF4-FFF2-40B4-BE49-F238E27FC236}">
                  <a16:creationId xmlns:a16="http://schemas.microsoft.com/office/drawing/2014/main" id="{7D3943D6-DD6E-B74F-D0CF-AA0F85FF637D}"/>
                </a:ext>
              </a:extLst>
            </p:cNvPr>
            <p:cNvSpPr/>
            <p:nvPr/>
          </p:nvSpPr>
          <p:spPr>
            <a:xfrm>
              <a:off x="3409706" y="2066121"/>
              <a:ext cx="63222" cy="90756"/>
            </a:xfrm>
            <a:custGeom>
              <a:avLst/>
              <a:gdLst/>
              <a:ahLst/>
              <a:cxnLst/>
              <a:rect l="l" t="t" r="r" b="b"/>
              <a:pathLst>
                <a:path w="1954" h="2805" extrusionOk="0">
                  <a:moveTo>
                    <a:pt x="1620" y="1"/>
                  </a:moveTo>
                  <a:cubicBezTo>
                    <a:pt x="1543" y="1"/>
                    <a:pt x="1465" y="30"/>
                    <a:pt x="1406" y="90"/>
                  </a:cubicBezTo>
                  <a:lnTo>
                    <a:pt x="1001" y="518"/>
                  </a:lnTo>
                  <a:lnTo>
                    <a:pt x="572" y="90"/>
                  </a:lnTo>
                  <a:cubicBezTo>
                    <a:pt x="518" y="35"/>
                    <a:pt x="438" y="6"/>
                    <a:pt x="356" y="6"/>
                  </a:cubicBezTo>
                  <a:cubicBezTo>
                    <a:pt x="260" y="6"/>
                    <a:pt x="160" y="47"/>
                    <a:pt x="96" y="137"/>
                  </a:cubicBezTo>
                  <a:cubicBezTo>
                    <a:pt x="1" y="257"/>
                    <a:pt x="1" y="423"/>
                    <a:pt x="120" y="542"/>
                  </a:cubicBezTo>
                  <a:lnTo>
                    <a:pt x="667" y="1090"/>
                  </a:lnTo>
                  <a:lnTo>
                    <a:pt x="667" y="2805"/>
                  </a:lnTo>
                  <a:lnTo>
                    <a:pt x="1287" y="2805"/>
                  </a:lnTo>
                  <a:lnTo>
                    <a:pt x="1287" y="1090"/>
                  </a:lnTo>
                  <a:lnTo>
                    <a:pt x="1834" y="542"/>
                  </a:lnTo>
                  <a:cubicBezTo>
                    <a:pt x="1953" y="423"/>
                    <a:pt x="1953" y="209"/>
                    <a:pt x="1834" y="90"/>
                  </a:cubicBezTo>
                  <a:cubicBezTo>
                    <a:pt x="1775" y="30"/>
                    <a:pt x="1697" y="1"/>
                    <a:pt x="1620" y="1"/>
                  </a:cubicBezTo>
                  <a:close/>
                </a:path>
              </a:pathLst>
            </a:custGeom>
            <a:solidFill>
              <a:srgbClr val="9CAC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100" name="Google Shape;24569;p147">
              <a:extLst>
                <a:ext uri="{FF2B5EF4-FFF2-40B4-BE49-F238E27FC236}">
                  <a16:creationId xmlns:a16="http://schemas.microsoft.com/office/drawing/2014/main" id="{5710FF36-5FDF-450E-9199-01CD9F9B4086}"/>
                </a:ext>
              </a:extLst>
            </p:cNvPr>
            <p:cNvSpPr/>
            <p:nvPr/>
          </p:nvSpPr>
          <p:spPr>
            <a:xfrm>
              <a:off x="3442060" y="2066218"/>
              <a:ext cx="31643" cy="90659"/>
            </a:xfrm>
            <a:custGeom>
              <a:avLst/>
              <a:gdLst/>
              <a:ahLst/>
              <a:cxnLst/>
              <a:rect l="l" t="t" r="r" b="b"/>
              <a:pathLst>
                <a:path w="978" h="2802" extrusionOk="0">
                  <a:moveTo>
                    <a:pt x="641" y="0"/>
                  </a:moveTo>
                  <a:cubicBezTo>
                    <a:pt x="558" y="0"/>
                    <a:pt x="474" y="30"/>
                    <a:pt x="406" y="87"/>
                  </a:cubicBezTo>
                  <a:lnTo>
                    <a:pt x="1" y="515"/>
                  </a:lnTo>
                  <a:lnTo>
                    <a:pt x="1" y="2802"/>
                  </a:lnTo>
                  <a:lnTo>
                    <a:pt x="310" y="2802"/>
                  </a:lnTo>
                  <a:lnTo>
                    <a:pt x="310" y="1087"/>
                  </a:lnTo>
                  <a:lnTo>
                    <a:pt x="858" y="539"/>
                  </a:lnTo>
                  <a:cubicBezTo>
                    <a:pt x="977" y="420"/>
                    <a:pt x="977" y="254"/>
                    <a:pt x="882" y="111"/>
                  </a:cubicBezTo>
                  <a:cubicBezTo>
                    <a:pt x="820" y="36"/>
                    <a:pt x="731" y="0"/>
                    <a:pt x="641" y="0"/>
                  </a:cubicBezTo>
                  <a:close/>
                </a:path>
              </a:pathLst>
            </a:custGeom>
            <a:solidFill>
              <a:srgbClr val="7E93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101" name="Google Shape;24570;p147">
              <a:extLst>
                <a:ext uri="{FF2B5EF4-FFF2-40B4-BE49-F238E27FC236}">
                  <a16:creationId xmlns:a16="http://schemas.microsoft.com/office/drawing/2014/main" id="{1323E98F-708E-9DA6-2A9C-B8E41EF025C8}"/>
                </a:ext>
              </a:extLst>
            </p:cNvPr>
            <p:cNvSpPr/>
            <p:nvPr/>
          </p:nvSpPr>
          <p:spPr>
            <a:xfrm>
              <a:off x="3431286" y="1930329"/>
              <a:ext cx="20837" cy="41641"/>
            </a:xfrm>
            <a:custGeom>
              <a:avLst/>
              <a:gdLst/>
              <a:ahLst/>
              <a:cxnLst/>
              <a:rect l="l" t="t" r="r" b="b"/>
              <a:pathLst>
                <a:path w="644" h="1287" extrusionOk="0">
                  <a:moveTo>
                    <a:pt x="334" y="0"/>
                  </a:moveTo>
                  <a:cubicBezTo>
                    <a:pt x="143" y="0"/>
                    <a:pt x="0" y="167"/>
                    <a:pt x="0" y="334"/>
                  </a:cubicBezTo>
                  <a:lnTo>
                    <a:pt x="0" y="953"/>
                  </a:lnTo>
                  <a:cubicBezTo>
                    <a:pt x="0" y="1143"/>
                    <a:pt x="143" y="1286"/>
                    <a:pt x="334" y="1286"/>
                  </a:cubicBezTo>
                  <a:cubicBezTo>
                    <a:pt x="500" y="1286"/>
                    <a:pt x="643" y="1167"/>
                    <a:pt x="643" y="953"/>
                  </a:cubicBezTo>
                  <a:lnTo>
                    <a:pt x="643" y="334"/>
                  </a:lnTo>
                  <a:cubicBezTo>
                    <a:pt x="643" y="167"/>
                    <a:pt x="500" y="0"/>
                    <a:pt x="334"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102" name="Google Shape;24571;p147">
              <a:extLst>
                <a:ext uri="{FF2B5EF4-FFF2-40B4-BE49-F238E27FC236}">
                  <a16:creationId xmlns:a16="http://schemas.microsoft.com/office/drawing/2014/main" id="{579484F0-869B-0BFC-695A-299D66DFAB28}"/>
                </a:ext>
              </a:extLst>
            </p:cNvPr>
            <p:cNvSpPr/>
            <p:nvPr/>
          </p:nvSpPr>
          <p:spPr>
            <a:xfrm>
              <a:off x="3545304" y="2067480"/>
              <a:ext cx="43194" cy="20060"/>
            </a:xfrm>
            <a:custGeom>
              <a:avLst/>
              <a:gdLst/>
              <a:ahLst/>
              <a:cxnLst/>
              <a:rect l="l" t="t" r="r" b="b"/>
              <a:pathLst>
                <a:path w="1335" h="620" extrusionOk="0">
                  <a:moveTo>
                    <a:pt x="334" y="0"/>
                  </a:moveTo>
                  <a:cubicBezTo>
                    <a:pt x="168" y="0"/>
                    <a:pt x="1" y="167"/>
                    <a:pt x="49" y="357"/>
                  </a:cubicBezTo>
                  <a:cubicBezTo>
                    <a:pt x="72" y="500"/>
                    <a:pt x="215" y="619"/>
                    <a:pt x="382" y="619"/>
                  </a:cubicBezTo>
                  <a:lnTo>
                    <a:pt x="977" y="619"/>
                  </a:lnTo>
                  <a:cubicBezTo>
                    <a:pt x="1168" y="619"/>
                    <a:pt x="1335" y="476"/>
                    <a:pt x="1287" y="262"/>
                  </a:cubicBezTo>
                  <a:cubicBezTo>
                    <a:pt x="1263" y="119"/>
                    <a:pt x="1120" y="0"/>
                    <a:pt x="977" y="0"/>
                  </a:cubicBezTo>
                  <a:close/>
                </a:path>
              </a:pathLst>
            </a:custGeom>
            <a:solidFill>
              <a:srgbClr val="E0E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103" name="Google Shape;24572;p147">
              <a:extLst>
                <a:ext uri="{FF2B5EF4-FFF2-40B4-BE49-F238E27FC236}">
                  <a16:creationId xmlns:a16="http://schemas.microsoft.com/office/drawing/2014/main" id="{82AA849A-5D8D-EA3F-F4B4-D8AE7F539DAE}"/>
                </a:ext>
              </a:extLst>
            </p:cNvPr>
            <p:cNvSpPr/>
            <p:nvPr/>
          </p:nvSpPr>
          <p:spPr>
            <a:xfrm>
              <a:off x="3294911" y="2067480"/>
              <a:ext cx="43162" cy="20060"/>
            </a:xfrm>
            <a:custGeom>
              <a:avLst/>
              <a:gdLst/>
              <a:ahLst/>
              <a:cxnLst/>
              <a:rect l="l" t="t" r="r" b="b"/>
              <a:pathLst>
                <a:path w="1334" h="620" extrusionOk="0">
                  <a:moveTo>
                    <a:pt x="334" y="0"/>
                  </a:moveTo>
                  <a:cubicBezTo>
                    <a:pt x="167" y="0"/>
                    <a:pt x="0" y="167"/>
                    <a:pt x="48" y="357"/>
                  </a:cubicBezTo>
                  <a:cubicBezTo>
                    <a:pt x="72" y="500"/>
                    <a:pt x="215" y="619"/>
                    <a:pt x="381" y="619"/>
                  </a:cubicBezTo>
                  <a:lnTo>
                    <a:pt x="1000" y="619"/>
                  </a:lnTo>
                  <a:cubicBezTo>
                    <a:pt x="1167" y="619"/>
                    <a:pt x="1334" y="476"/>
                    <a:pt x="1286" y="262"/>
                  </a:cubicBezTo>
                  <a:cubicBezTo>
                    <a:pt x="1262" y="119"/>
                    <a:pt x="1119" y="0"/>
                    <a:pt x="977" y="0"/>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104" name="Google Shape;24573;p147">
              <a:extLst>
                <a:ext uri="{FF2B5EF4-FFF2-40B4-BE49-F238E27FC236}">
                  <a16:creationId xmlns:a16="http://schemas.microsoft.com/office/drawing/2014/main" id="{E3E67D39-DDC1-1006-F900-A4D7DEF3A910}"/>
                </a:ext>
              </a:extLst>
            </p:cNvPr>
            <p:cNvSpPr/>
            <p:nvPr/>
          </p:nvSpPr>
          <p:spPr>
            <a:xfrm>
              <a:off x="3529126" y="1999632"/>
              <a:ext cx="40864" cy="30123"/>
            </a:xfrm>
            <a:custGeom>
              <a:avLst/>
              <a:gdLst/>
              <a:ahLst/>
              <a:cxnLst/>
              <a:rect l="l" t="t" r="r" b="b"/>
              <a:pathLst>
                <a:path w="1263" h="931" extrusionOk="0">
                  <a:moveTo>
                    <a:pt x="915" y="1"/>
                  </a:moveTo>
                  <a:cubicBezTo>
                    <a:pt x="864" y="1"/>
                    <a:pt x="812" y="16"/>
                    <a:pt x="763" y="49"/>
                  </a:cubicBezTo>
                  <a:lnTo>
                    <a:pt x="215" y="359"/>
                  </a:lnTo>
                  <a:cubicBezTo>
                    <a:pt x="72" y="454"/>
                    <a:pt x="1" y="645"/>
                    <a:pt x="96" y="787"/>
                  </a:cubicBezTo>
                  <a:cubicBezTo>
                    <a:pt x="168" y="883"/>
                    <a:pt x="239" y="930"/>
                    <a:pt x="358" y="930"/>
                  </a:cubicBezTo>
                  <a:cubicBezTo>
                    <a:pt x="429" y="930"/>
                    <a:pt x="477" y="930"/>
                    <a:pt x="525" y="906"/>
                  </a:cubicBezTo>
                  <a:lnTo>
                    <a:pt x="1049" y="573"/>
                  </a:lnTo>
                  <a:cubicBezTo>
                    <a:pt x="1192" y="478"/>
                    <a:pt x="1263" y="311"/>
                    <a:pt x="1168" y="168"/>
                  </a:cubicBezTo>
                  <a:cubicBezTo>
                    <a:pt x="1105" y="59"/>
                    <a:pt x="1012" y="1"/>
                    <a:pt x="915" y="1"/>
                  </a:cubicBezTo>
                  <a:close/>
                </a:path>
              </a:pathLst>
            </a:custGeom>
            <a:solidFill>
              <a:srgbClr val="E0E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105" name="Google Shape;24574;p147">
              <a:extLst>
                <a:ext uri="{FF2B5EF4-FFF2-40B4-BE49-F238E27FC236}">
                  <a16:creationId xmlns:a16="http://schemas.microsoft.com/office/drawing/2014/main" id="{8A7424AB-2E36-1D43-8468-553BF3C9896A}"/>
                </a:ext>
              </a:extLst>
            </p:cNvPr>
            <p:cNvSpPr/>
            <p:nvPr/>
          </p:nvSpPr>
          <p:spPr>
            <a:xfrm>
              <a:off x="3488295" y="1950486"/>
              <a:ext cx="33164" cy="36885"/>
            </a:xfrm>
            <a:custGeom>
              <a:avLst/>
              <a:gdLst/>
              <a:ahLst/>
              <a:cxnLst/>
              <a:rect l="l" t="t" r="r" b="b"/>
              <a:pathLst>
                <a:path w="1025" h="1140" extrusionOk="0">
                  <a:moveTo>
                    <a:pt x="679" y="1"/>
                  </a:moveTo>
                  <a:cubicBezTo>
                    <a:pt x="570" y="1"/>
                    <a:pt x="471" y="65"/>
                    <a:pt x="405" y="163"/>
                  </a:cubicBezTo>
                  <a:lnTo>
                    <a:pt x="72" y="687"/>
                  </a:lnTo>
                  <a:cubicBezTo>
                    <a:pt x="1" y="854"/>
                    <a:pt x="48" y="1020"/>
                    <a:pt x="191" y="1116"/>
                  </a:cubicBezTo>
                  <a:cubicBezTo>
                    <a:pt x="239" y="1139"/>
                    <a:pt x="286" y="1139"/>
                    <a:pt x="358" y="1139"/>
                  </a:cubicBezTo>
                  <a:cubicBezTo>
                    <a:pt x="429" y="1139"/>
                    <a:pt x="548" y="1092"/>
                    <a:pt x="620" y="997"/>
                  </a:cubicBezTo>
                  <a:lnTo>
                    <a:pt x="953" y="449"/>
                  </a:lnTo>
                  <a:cubicBezTo>
                    <a:pt x="1025" y="306"/>
                    <a:pt x="977" y="139"/>
                    <a:pt x="834" y="44"/>
                  </a:cubicBezTo>
                  <a:cubicBezTo>
                    <a:pt x="782" y="14"/>
                    <a:pt x="730" y="1"/>
                    <a:pt x="679" y="1"/>
                  </a:cubicBezTo>
                  <a:close/>
                </a:path>
              </a:pathLst>
            </a:custGeom>
            <a:solidFill>
              <a:srgbClr val="E0E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106" name="Google Shape;24575;p147">
              <a:extLst>
                <a:ext uri="{FF2B5EF4-FFF2-40B4-BE49-F238E27FC236}">
                  <a16:creationId xmlns:a16="http://schemas.microsoft.com/office/drawing/2014/main" id="{724A5576-99B7-C5FE-2EC2-C64B6056B685}"/>
                </a:ext>
              </a:extLst>
            </p:cNvPr>
            <p:cNvSpPr/>
            <p:nvPr/>
          </p:nvSpPr>
          <p:spPr>
            <a:xfrm>
              <a:off x="3361950" y="1950486"/>
              <a:ext cx="33908" cy="36885"/>
            </a:xfrm>
            <a:custGeom>
              <a:avLst/>
              <a:gdLst/>
              <a:ahLst/>
              <a:cxnLst/>
              <a:rect l="l" t="t" r="r" b="b"/>
              <a:pathLst>
                <a:path w="1048" h="1140" extrusionOk="0">
                  <a:moveTo>
                    <a:pt x="353" y="1"/>
                  </a:moveTo>
                  <a:cubicBezTo>
                    <a:pt x="306" y="1"/>
                    <a:pt x="259" y="14"/>
                    <a:pt x="214" y="44"/>
                  </a:cubicBezTo>
                  <a:cubicBezTo>
                    <a:pt x="48" y="139"/>
                    <a:pt x="0" y="306"/>
                    <a:pt x="95" y="449"/>
                  </a:cubicBezTo>
                  <a:lnTo>
                    <a:pt x="405" y="997"/>
                  </a:lnTo>
                  <a:cubicBezTo>
                    <a:pt x="476" y="1092"/>
                    <a:pt x="572" y="1139"/>
                    <a:pt x="691" y="1139"/>
                  </a:cubicBezTo>
                  <a:cubicBezTo>
                    <a:pt x="738" y="1139"/>
                    <a:pt x="810" y="1139"/>
                    <a:pt x="834" y="1116"/>
                  </a:cubicBezTo>
                  <a:cubicBezTo>
                    <a:pt x="976" y="1020"/>
                    <a:pt x="1048" y="854"/>
                    <a:pt x="953" y="687"/>
                  </a:cubicBezTo>
                  <a:lnTo>
                    <a:pt x="619" y="163"/>
                  </a:lnTo>
                  <a:cubicBezTo>
                    <a:pt x="554" y="65"/>
                    <a:pt x="455" y="1"/>
                    <a:pt x="353" y="1"/>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107" name="Google Shape;24576;p147">
              <a:extLst>
                <a:ext uri="{FF2B5EF4-FFF2-40B4-BE49-F238E27FC236}">
                  <a16:creationId xmlns:a16="http://schemas.microsoft.com/office/drawing/2014/main" id="{134F78C2-C78E-6CD3-4A40-A9EC80F42595}"/>
                </a:ext>
              </a:extLst>
            </p:cNvPr>
            <p:cNvSpPr/>
            <p:nvPr/>
          </p:nvSpPr>
          <p:spPr>
            <a:xfrm>
              <a:off x="3313386" y="1999632"/>
              <a:ext cx="40864" cy="30123"/>
            </a:xfrm>
            <a:custGeom>
              <a:avLst/>
              <a:gdLst/>
              <a:ahLst/>
              <a:cxnLst/>
              <a:rect l="l" t="t" r="r" b="b"/>
              <a:pathLst>
                <a:path w="1263" h="931" extrusionOk="0">
                  <a:moveTo>
                    <a:pt x="356" y="1"/>
                  </a:moveTo>
                  <a:cubicBezTo>
                    <a:pt x="252" y="1"/>
                    <a:pt x="159" y="59"/>
                    <a:pt x="96" y="168"/>
                  </a:cubicBezTo>
                  <a:cubicBezTo>
                    <a:pt x="1" y="311"/>
                    <a:pt x="72" y="478"/>
                    <a:pt x="215" y="573"/>
                  </a:cubicBezTo>
                  <a:lnTo>
                    <a:pt x="763" y="906"/>
                  </a:lnTo>
                  <a:cubicBezTo>
                    <a:pt x="787" y="930"/>
                    <a:pt x="834" y="930"/>
                    <a:pt x="906" y="930"/>
                  </a:cubicBezTo>
                  <a:cubicBezTo>
                    <a:pt x="1001" y="930"/>
                    <a:pt x="1120" y="883"/>
                    <a:pt x="1168" y="787"/>
                  </a:cubicBezTo>
                  <a:cubicBezTo>
                    <a:pt x="1263" y="645"/>
                    <a:pt x="1191" y="454"/>
                    <a:pt x="1049" y="359"/>
                  </a:cubicBezTo>
                  <a:lnTo>
                    <a:pt x="525" y="49"/>
                  </a:lnTo>
                  <a:cubicBezTo>
                    <a:pt x="467" y="16"/>
                    <a:pt x="410" y="1"/>
                    <a:pt x="356" y="1"/>
                  </a:cubicBezTo>
                  <a:close/>
                </a:path>
              </a:pathLst>
            </a:custGeom>
            <a:solidFill>
              <a:srgbClr val="F9FAF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108" name="Google Shape;24577;p147">
              <a:extLst>
                <a:ext uri="{FF2B5EF4-FFF2-40B4-BE49-F238E27FC236}">
                  <a16:creationId xmlns:a16="http://schemas.microsoft.com/office/drawing/2014/main" id="{DC1E1017-F999-DC74-570A-2E6E36847CD4}"/>
                </a:ext>
              </a:extLst>
            </p:cNvPr>
            <p:cNvSpPr/>
            <p:nvPr/>
          </p:nvSpPr>
          <p:spPr>
            <a:xfrm>
              <a:off x="3442060" y="1931850"/>
              <a:ext cx="10062" cy="40120"/>
            </a:xfrm>
            <a:custGeom>
              <a:avLst/>
              <a:gdLst/>
              <a:ahLst/>
              <a:cxnLst/>
              <a:rect l="l" t="t" r="r" b="b"/>
              <a:pathLst>
                <a:path w="311" h="1240" extrusionOk="0">
                  <a:moveTo>
                    <a:pt x="1" y="1"/>
                  </a:moveTo>
                  <a:lnTo>
                    <a:pt x="1" y="1239"/>
                  </a:lnTo>
                  <a:cubicBezTo>
                    <a:pt x="167" y="1239"/>
                    <a:pt x="310" y="1120"/>
                    <a:pt x="310" y="953"/>
                  </a:cubicBezTo>
                  <a:lnTo>
                    <a:pt x="310" y="310"/>
                  </a:lnTo>
                  <a:cubicBezTo>
                    <a:pt x="310" y="144"/>
                    <a:pt x="167" y="1"/>
                    <a:pt x="1" y="1"/>
                  </a:cubicBezTo>
                  <a:close/>
                </a:path>
              </a:pathLst>
            </a:custGeom>
            <a:solidFill>
              <a:srgbClr val="E0E4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grpSp>
      <p:pic>
        <p:nvPicPr>
          <p:cNvPr id="3" name="图片 2">
            <a:extLst>
              <a:ext uri="{FF2B5EF4-FFF2-40B4-BE49-F238E27FC236}">
                <a16:creationId xmlns:a16="http://schemas.microsoft.com/office/drawing/2014/main" id="{FD117FB2-BA6E-4119-B8B1-78650098443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81665" y="2533079"/>
            <a:ext cx="2065504" cy="1880534"/>
          </a:xfrm>
          <a:prstGeom prst="rect">
            <a:avLst/>
          </a:prstGeom>
          <a:ln>
            <a:solidFill>
              <a:schemeClr val="accent3">
                <a:lumMod val="75000"/>
              </a:schemeClr>
            </a:solidFill>
          </a:ln>
        </p:spPr>
      </p:pic>
    </p:spTree>
    <p:extLst>
      <p:ext uri="{BB962C8B-B14F-4D97-AF65-F5344CB8AC3E}">
        <p14:creationId xmlns:p14="http://schemas.microsoft.com/office/powerpoint/2010/main" val="4163316398"/>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632479" y="586741"/>
            <a:ext cx="1928733" cy="523220"/>
          </a:xfrm>
          <a:prstGeom prst="rect">
            <a:avLst/>
          </a:prstGeom>
          <a:noFill/>
        </p:spPr>
        <p:txBody>
          <a:bodyPr wrap="none" rtlCol="0">
            <a:spAutoFit/>
            <a:scene3d>
              <a:camera prst="orthographicFront"/>
              <a:lightRig rig="threePt" dir="t"/>
            </a:scene3d>
            <a:sp3d contourW="12700"/>
          </a:bodyPr>
          <a:lstStyle/>
          <a:p>
            <a:pPr defTabSz="914309">
              <a:defRPr/>
            </a:pPr>
            <a:r>
              <a:rPr lang="zh-CN" altLang="en-US" sz="2800" b="1" spc="600" dirty="0">
                <a:latin typeface="思源黑体 CN" panose="020B0500000000000000" pitchFamily="34" charset="-122"/>
                <a:ea typeface="思源黑体 CN" panose="020B0500000000000000" pitchFamily="34" charset="-122"/>
                <a:cs typeface="+mn-ea"/>
                <a:sym typeface="+mn-lt"/>
              </a:rPr>
              <a:t>备份策略</a:t>
            </a:r>
          </a:p>
        </p:txBody>
      </p:sp>
      <p:sp>
        <p:nvSpPr>
          <p:cNvPr id="40" name="6"/>
          <p:cNvSpPr/>
          <p:nvPr/>
        </p:nvSpPr>
        <p:spPr bwMode="auto">
          <a:xfrm rot="5400000" flipH="1" flipV="1">
            <a:off x="2032237"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1" name="6"/>
          <p:cNvSpPr/>
          <p:nvPr/>
        </p:nvSpPr>
        <p:spPr bwMode="auto">
          <a:xfrm rot="5400000" flipH="1" flipV="1">
            <a:off x="2303470"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2" name="6"/>
          <p:cNvSpPr/>
          <p:nvPr/>
        </p:nvSpPr>
        <p:spPr bwMode="auto">
          <a:xfrm rot="5400000" flipH="1" flipV="1">
            <a:off x="2574703"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3" name="6"/>
          <p:cNvSpPr/>
          <p:nvPr/>
        </p:nvSpPr>
        <p:spPr bwMode="auto">
          <a:xfrm rot="5400000" flipH="1" flipV="1">
            <a:off x="2845936" y="1122206"/>
            <a:ext cx="151031" cy="12928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247" y="646779"/>
            <a:ext cx="2153246" cy="787160"/>
          </a:xfrm>
          <a:prstGeom prst="rect">
            <a:avLst/>
          </a:prstGeom>
        </p:spPr>
      </p:pic>
      <p:sp>
        <p:nvSpPr>
          <p:cNvPr id="2" name="可选流程 1">
            <a:extLst>
              <a:ext uri="{FF2B5EF4-FFF2-40B4-BE49-F238E27FC236}">
                <a16:creationId xmlns:a16="http://schemas.microsoft.com/office/drawing/2014/main" id="{AF453070-688A-5A2A-1605-52771016FE21}"/>
              </a:ext>
            </a:extLst>
          </p:cNvPr>
          <p:cNvSpPr/>
          <p:nvPr/>
        </p:nvSpPr>
        <p:spPr>
          <a:xfrm>
            <a:off x="7466013" y="2086691"/>
            <a:ext cx="1835383" cy="606434"/>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思源黑体 CN" panose="020B0500000000000000" pitchFamily="34" charset="-122"/>
                <a:ea typeface="思源黑体 CN" panose="020B0500000000000000" pitchFamily="34" charset="-122"/>
              </a:rPr>
              <a:t>组合备份策略</a:t>
            </a:r>
          </a:p>
        </p:txBody>
      </p:sp>
      <p:sp>
        <p:nvSpPr>
          <p:cNvPr id="4" name="下箭头 3">
            <a:extLst>
              <a:ext uri="{FF2B5EF4-FFF2-40B4-BE49-F238E27FC236}">
                <a16:creationId xmlns:a16="http://schemas.microsoft.com/office/drawing/2014/main" id="{F1563261-CBB2-E198-B671-7B921B3A427D}"/>
              </a:ext>
            </a:extLst>
          </p:cNvPr>
          <p:cNvSpPr/>
          <p:nvPr/>
        </p:nvSpPr>
        <p:spPr>
          <a:xfrm rot="1972059">
            <a:off x="6639410" y="3230999"/>
            <a:ext cx="541371" cy="892934"/>
          </a:xfrm>
          <a:prstGeom prst="downArrow">
            <a:avLst>
              <a:gd name="adj1" fmla="val 453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panose="020B0500000000000000" pitchFamily="34" charset="-122"/>
              <a:ea typeface="思源黑体 CN" panose="020B0500000000000000" pitchFamily="34" charset="-122"/>
            </a:endParaRPr>
          </a:p>
        </p:txBody>
      </p:sp>
      <p:sp>
        <p:nvSpPr>
          <p:cNvPr id="5" name="下箭头 4">
            <a:extLst>
              <a:ext uri="{FF2B5EF4-FFF2-40B4-BE49-F238E27FC236}">
                <a16:creationId xmlns:a16="http://schemas.microsoft.com/office/drawing/2014/main" id="{37C8B7F2-41E4-562C-6055-01AECA820B29}"/>
              </a:ext>
            </a:extLst>
          </p:cNvPr>
          <p:cNvSpPr/>
          <p:nvPr/>
        </p:nvSpPr>
        <p:spPr>
          <a:xfrm>
            <a:off x="8166102" y="3269117"/>
            <a:ext cx="541372" cy="892934"/>
          </a:xfrm>
          <a:prstGeom prst="downArrow">
            <a:avLst>
              <a:gd name="adj1" fmla="val 453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panose="020B0500000000000000" pitchFamily="34" charset="-122"/>
              <a:ea typeface="思源黑体 CN" panose="020B0500000000000000" pitchFamily="34" charset="-122"/>
            </a:endParaRPr>
          </a:p>
        </p:txBody>
      </p:sp>
      <p:sp>
        <p:nvSpPr>
          <p:cNvPr id="6" name="下箭头 5">
            <a:extLst>
              <a:ext uri="{FF2B5EF4-FFF2-40B4-BE49-F238E27FC236}">
                <a16:creationId xmlns:a16="http://schemas.microsoft.com/office/drawing/2014/main" id="{0433FBC5-EB0C-A84E-FC64-FE8B0DE5120A}"/>
              </a:ext>
            </a:extLst>
          </p:cNvPr>
          <p:cNvSpPr/>
          <p:nvPr/>
        </p:nvSpPr>
        <p:spPr>
          <a:xfrm rot="19682682">
            <a:off x="9701487" y="3300883"/>
            <a:ext cx="541372" cy="892934"/>
          </a:xfrm>
          <a:prstGeom prst="downArrow">
            <a:avLst>
              <a:gd name="adj1" fmla="val 453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panose="020B0500000000000000" pitchFamily="34" charset="-122"/>
              <a:ea typeface="思源黑体 CN" panose="020B0500000000000000" pitchFamily="34" charset="-122"/>
            </a:endParaRPr>
          </a:p>
        </p:txBody>
      </p:sp>
      <p:sp>
        <p:nvSpPr>
          <p:cNvPr id="7" name="可选流程 6">
            <a:extLst>
              <a:ext uri="{FF2B5EF4-FFF2-40B4-BE49-F238E27FC236}">
                <a16:creationId xmlns:a16="http://schemas.microsoft.com/office/drawing/2014/main" id="{C588A895-0024-D6F5-5819-CD6D981B81CE}"/>
              </a:ext>
            </a:extLst>
          </p:cNvPr>
          <p:cNvSpPr/>
          <p:nvPr/>
        </p:nvSpPr>
        <p:spPr>
          <a:xfrm>
            <a:off x="9956567" y="4763207"/>
            <a:ext cx="1835383" cy="606434"/>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思源黑体 CN" panose="020B0500000000000000" pitchFamily="34" charset="-122"/>
                <a:ea typeface="思源黑体 CN" panose="020B0500000000000000" pitchFamily="34" charset="-122"/>
              </a:rPr>
              <a:t>差异备份</a:t>
            </a:r>
          </a:p>
        </p:txBody>
      </p:sp>
      <p:sp>
        <p:nvSpPr>
          <p:cNvPr id="8" name="可选流程 7">
            <a:extLst>
              <a:ext uri="{FF2B5EF4-FFF2-40B4-BE49-F238E27FC236}">
                <a16:creationId xmlns:a16="http://schemas.microsoft.com/office/drawing/2014/main" id="{3D27B5F9-5677-9007-70CB-B8BC62B04677}"/>
              </a:ext>
            </a:extLst>
          </p:cNvPr>
          <p:cNvSpPr/>
          <p:nvPr/>
        </p:nvSpPr>
        <p:spPr>
          <a:xfrm>
            <a:off x="5280259" y="4748928"/>
            <a:ext cx="1835383" cy="606434"/>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思源黑体 CN" panose="020B0500000000000000" pitchFamily="34" charset="-122"/>
                <a:ea typeface="思源黑体 CN" panose="020B0500000000000000" pitchFamily="34" charset="-122"/>
              </a:rPr>
              <a:t>完全备份</a:t>
            </a:r>
          </a:p>
        </p:txBody>
      </p:sp>
      <p:sp>
        <p:nvSpPr>
          <p:cNvPr id="9" name="可选流程 8">
            <a:extLst>
              <a:ext uri="{FF2B5EF4-FFF2-40B4-BE49-F238E27FC236}">
                <a16:creationId xmlns:a16="http://schemas.microsoft.com/office/drawing/2014/main" id="{E8FB94A5-4690-3F15-6BA9-EDA5147B0B1F}"/>
              </a:ext>
            </a:extLst>
          </p:cNvPr>
          <p:cNvSpPr/>
          <p:nvPr/>
        </p:nvSpPr>
        <p:spPr>
          <a:xfrm>
            <a:off x="7618413" y="4737737"/>
            <a:ext cx="1835383" cy="606434"/>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思源黑体 CN" panose="020B0500000000000000" pitchFamily="34" charset="-122"/>
                <a:ea typeface="思源黑体 CN" panose="020B0500000000000000" pitchFamily="34" charset="-122"/>
              </a:rPr>
              <a:t>增量备份</a:t>
            </a:r>
          </a:p>
        </p:txBody>
      </p:sp>
      <p:sp>
        <p:nvSpPr>
          <p:cNvPr id="15" name="文本框 14">
            <a:extLst>
              <a:ext uri="{FF2B5EF4-FFF2-40B4-BE49-F238E27FC236}">
                <a16:creationId xmlns:a16="http://schemas.microsoft.com/office/drawing/2014/main" id="{986DD7BC-D230-48CF-BDE5-F6067EA93904}"/>
              </a:ext>
            </a:extLst>
          </p:cNvPr>
          <p:cNvSpPr txBox="1"/>
          <p:nvPr/>
        </p:nvSpPr>
        <p:spPr>
          <a:xfrm>
            <a:off x="750759" y="1688988"/>
            <a:ext cx="4212103" cy="4198522"/>
          </a:xfrm>
          <a:prstGeom prst="rect">
            <a:avLst/>
          </a:prstGeom>
          <a:noFill/>
        </p:spPr>
        <p:txBody>
          <a:bodyPr wrap="square" rtlCol="0">
            <a:spAutoFit/>
          </a:bodyPr>
          <a:lstStyle/>
          <a:p>
            <a:pPr>
              <a:lnSpc>
                <a:spcPct val="150000"/>
              </a:lnSpc>
            </a:pPr>
            <a:r>
              <a:rPr lang="en-US" altLang="zh-CN" dirty="0">
                <a:latin typeface="思源黑体 CN" panose="020B0500000000000000" pitchFamily="34" charset="-122"/>
                <a:ea typeface="思源黑体 CN" panose="020B0500000000000000" pitchFamily="34" charset="-122"/>
              </a:rPr>
              <a:t>-</a:t>
            </a:r>
            <a:r>
              <a:rPr lang="zh-CN" altLang="en-US" dirty="0">
                <a:latin typeface="思源黑体 CN" panose="020B0500000000000000" pitchFamily="34" charset="-122"/>
                <a:ea typeface="思源黑体 CN" panose="020B0500000000000000" pitchFamily="34" charset="-122"/>
              </a:rPr>
              <a:t>完全备份：一次对数据进行完整的备份。</a:t>
            </a:r>
          </a:p>
          <a:p>
            <a:pPr>
              <a:lnSpc>
                <a:spcPct val="150000"/>
              </a:lnSpc>
            </a:pPr>
            <a:r>
              <a:rPr lang="en-US" altLang="zh-CN" dirty="0">
                <a:latin typeface="思源黑体 CN" panose="020B0500000000000000" pitchFamily="34" charset="-122"/>
                <a:ea typeface="思源黑体 CN" panose="020B0500000000000000" pitchFamily="34" charset="-122"/>
              </a:rPr>
              <a:t>-</a:t>
            </a:r>
            <a:r>
              <a:rPr lang="zh-CN" altLang="en-US" dirty="0">
                <a:latin typeface="思源黑体 CN" panose="020B0500000000000000" pitchFamily="34" charset="-122"/>
                <a:ea typeface="思源黑体 CN" panose="020B0500000000000000" pitchFamily="34" charset="-122"/>
              </a:rPr>
              <a:t>增量备份：只有那些在上次完全备份或者增量备份后被修改了的文件才会被备份。</a:t>
            </a:r>
          </a:p>
          <a:p>
            <a:pPr>
              <a:lnSpc>
                <a:spcPct val="150000"/>
              </a:lnSpc>
            </a:pPr>
            <a:r>
              <a:rPr lang="en-US" altLang="zh-CN" dirty="0">
                <a:latin typeface="思源黑体 CN" panose="020B0500000000000000" pitchFamily="34" charset="-122"/>
                <a:ea typeface="思源黑体 CN" panose="020B0500000000000000" pitchFamily="34" charset="-122"/>
              </a:rPr>
              <a:t>-</a:t>
            </a:r>
            <a:r>
              <a:rPr lang="zh-CN" altLang="en-US" dirty="0">
                <a:latin typeface="思源黑体 CN" panose="020B0500000000000000" pitchFamily="34" charset="-122"/>
                <a:ea typeface="思源黑体 CN" panose="020B0500000000000000" pitchFamily="34" charset="-122"/>
              </a:rPr>
              <a:t>差异备份：备份那些自从上次完全备份之后被修改过的文件。</a:t>
            </a:r>
            <a:endParaRPr lang="en-US" altLang="zh-CN" dirty="0">
              <a:latin typeface="思源黑体 CN" panose="020B0500000000000000" pitchFamily="34" charset="-122"/>
              <a:ea typeface="思源黑体 CN" panose="020B0500000000000000" pitchFamily="34" charset="-122"/>
            </a:endParaRPr>
          </a:p>
          <a:p>
            <a:pPr>
              <a:lnSpc>
                <a:spcPct val="150000"/>
              </a:lnSpc>
            </a:pPr>
            <a:r>
              <a:rPr lang="en-US" altLang="zh-CN" dirty="0">
                <a:latin typeface="思源黑体 CN" panose="020B0500000000000000" pitchFamily="34" charset="-122"/>
                <a:ea typeface="思源黑体 CN" panose="020B0500000000000000" pitchFamily="34" charset="-122"/>
              </a:rPr>
              <a:t>-</a:t>
            </a:r>
            <a:r>
              <a:rPr lang="zh-CN" altLang="en-US" dirty="0">
                <a:latin typeface="思源黑体 CN" panose="020B0500000000000000" pitchFamily="34" charset="-122"/>
                <a:ea typeface="思源黑体 CN" panose="020B0500000000000000" pitchFamily="34" charset="-122"/>
              </a:rPr>
              <a:t>要求其发生故障时可以迅速地恢复数据。因此我们总体上采用</a:t>
            </a:r>
            <a:r>
              <a:rPr lang="zh-CN" altLang="en-US" b="1" dirty="0">
                <a:latin typeface="思源黑体 CN" panose="020B0500000000000000" pitchFamily="34" charset="-122"/>
                <a:ea typeface="思源黑体 CN" panose="020B0500000000000000" pitchFamily="34" charset="-122"/>
              </a:rPr>
              <a:t>完全备份与差异备份相结合</a:t>
            </a:r>
            <a:r>
              <a:rPr lang="zh-CN" altLang="en-US" dirty="0">
                <a:latin typeface="思源黑体 CN" panose="020B0500000000000000" pitchFamily="34" charset="-122"/>
                <a:ea typeface="思源黑体 CN" panose="020B0500000000000000" pitchFamily="34" charset="-122"/>
              </a:rPr>
              <a:t>的方式，保证数据的安全完整和恢复的高速。</a:t>
            </a:r>
          </a:p>
        </p:txBody>
      </p:sp>
    </p:spTree>
    <p:extLst>
      <p:ext uri="{BB962C8B-B14F-4D97-AF65-F5344CB8AC3E}">
        <p14:creationId xmlns:p14="http://schemas.microsoft.com/office/powerpoint/2010/main" val="1611725528"/>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632479" y="586741"/>
            <a:ext cx="1928733" cy="523220"/>
          </a:xfrm>
          <a:prstGeom prst="rect">
            <a:avLst/>
          </a:prstGeom>
          <a:noFill/>
        </p:spPr>
        <p:txBody>
          <a:bodyPr wrap="none" rtlCol="0">
            <a:spAutoFit/>
            <a:scene3d>
              <a:camera prst="orthographicFront"/>
              <a:lightRig rig="threePt" dir="t"/>
            </a:scene3d>
            <a:sp3d contourW="12700"/>
          </a:bodyPr>
          <a:lstStyle/>
          <a:p>
            <a:pPr defTabSz="914309">
              <a:defRPr/>
            </a:pPr>
            <a:r>
              <a:rPr lang="zh-CN" altLang="en-US" sz="2800" b="1" spc="600" dirty="0">
                <a:latin typeface="思源黑体 CN" panose="020B0500000000000000" pitchFamily="34" charset="-122"/>
                <a:ea typeface="思源黑体 CN" panose="020B0500000000000000" pitchFamily="34" charset="-122"/>
                <a:cs typeface="+mn-ea"/>
                <a:sym typeface="+mn-lt"/>
              </a:rPr>
              <a:t>备份策略</a:t>
            </a:r>
          </a:p>
        </p:txBody>
      </p:sp>
      <p:sp>
        <p:nvSpPr>
          <p:cNvPr id="40" name="6"/>
          <p:cNvSpPr/>
          <p:nvPr/>
        </p:nvSpPr>
        <p:spPr bwMode="auto">
          <a:xfrm rot="5400000" flipH="1" flipV="1">
            <a:off x="2032237"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1" name="6"/>
          <p:cNvSpPr/>
          <p:nvPr/>
        </p:nvSpPr>
        <p:spPr bwMode="auto">
          <a:xfrm rot="5400000" flipH="1" flipV="1">
            <a:off x="2303470"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2" name="6"/>
          <p:cNvSpPr/>
          <p:nvPr/>
        </p:nvSpPr>
        <p:spPr bwMode="auto">
          <a:xfrm rot="5400000" flipH="1" flipV="1">
            <a:off x="2574703"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3" name="6"/>
          <p:cNvSpPr/>
          <p:nvPr/>
        </p:nvSpPr>
        <p:spPr bwMode="auto">
          <a:xfrm rot="5400000" flipH="1" flipV="1">
            <a:off x="2845936" y="1122206"/>
            <a:ext cx="151031" cy="12928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247" y="646779"/>
            <a:ext cx="2153246" cy="787160"/>
          </a:xfrm>
          <a:prstGeom prst="rect">
            <a:avLst/>
          </a:prstGeom>
        </p:spPr>
      </p:pic>
      <p:sp>
        <p:nvSpPr>
          <p:cNvPr id="2" name="文本框 1">
            <a:extLst>
              <a:ext uri="{FF2B5EF4-FFF2-40B4-BE49-F238E27FC236}">
                <a16:creationId xmlns:a16="http://schemas.microsoft.com/office/drawing/2014/main" id="{4270F603-B943-3A17-7A7D-43DE063F6398}"/>
              </a:ext>
            </a:extLst>
          </p:cNvPr>
          <p:cNvSpPr txBox="1"/>
          <p:nvPr/>
        </p:nvSpPr>
        <p:spPr>
          <a:xfrm>
            <a:off x="1785938" y="2085975"/>
            <a:ext cx="1532792" cy="523220"/>
          </a:xfrm>
          <a:prstGeom prst="rect">
            <a:avLst/>
          </a:prstGeom>
          <a:noFill/>
        </p:spPr>
        <p:txBody>
          <a:bodyPr wrap="none" rtlCol="0">
            <a:spAutoFit/>
          </a:bodyPr>
          <a:lstStyle/>
          <a:p>
            <a:r>
              <a:rPr kumimoji="1" lang="en-US" altLang="zh-CN" sz="2800" dirty="0">
                <a:latin typeface="思源黑体 CN" panose="020B0500000000000000" pitchFamily="34" charset="-122"/>
                <a:ea typeface="思源黑体 CN" panose="020B0500000000000000" pitchFamily="34" charset="-122"/>
              </a:rPr>
              <a:t>321</a:t>
            </a:r>
            <a:r>
              <a:rPr kumimoji="1" lang="zh-CN" altLang="en-US" sz="2800" dirty="0">
                <a:latin typeface="思源黑体 CN" panose="020B0500000000000000" pitchFamily="34" charset="-122"/>
                <a:ea typeface="思源黑体 CN" panose="020B0500000000000000" pitchFamily="34" charset="-122"/>
              </a:rPr>
              <a:t>备份</a:t>
            </a:r>
          </a:p>
        </p:txBody>
      </p:sp>
      <p:sp>
        <p:nvSpPr>
          <p:cNvPr id="3" name="文本框 2">
            <a:extLst>
              <a:ext uri="{FF2B5EF4-FFF2-40B4-BE49-F238E27FC236}">
                <a16:creationId xmlns:a16="http://schemas.microsoft.com/office/drawing/2014/main" id="{5B358942-DB24-CAF0-D280-82A0224200E4}"/>
              </a:ext>
            </a:extLst>
          </p:cNvPr>
          <p:cNvSpPr txBox="1"/>
          <p:nvPr/>
        </p:nvSpPr>
        <p:spPr>
          <a:xfrm>
            <a:off x="1928813" y="3057525"/>
            <a:ext cx="2454518" cy="1477328"/>
          </a:xfrm>
          <a:prstGeom prst="rect">
            <a:avLst/>
          </a:prstGeom>
          <a:noFill/>
        </p:spPr>
        <p:txBody>
          <a:bodyPr wrap="none" rtlCol="0">
            <a:spAutoFit/>
          </a:bodyPr>
          <a:lstStyle/>
          <a:p>
            <a:pPr marL="285750" indent="-285750">
              <a:buFont typeface="Wingdings" pitchFamily="2" charset="2"/>
              <a:buChar char="l"/>
            </a:pPr>
            <a:r>
              <a:rPr kumimoji="1" lang="zh-CN" altLang="en-US" dirty="0">
                <a:latin typeface="思源黑体 CN" panose="020B0500000000000000" pitchFamily="34" charset="-122"/>
                <a:ea typeface="思源黑体 CN" panose="020B0500000000000000" pitchFamily="34" charset="-122"/>
              </a:rPr>
              <a:t>至少</a:t>
            </a:r>
            <a:r>
              <a:rPr kumimoji="1" lang="en-US" altLang="zh-CN" dirty="0">
                <a:latin typeface="思源黑体 CN" panose="020B0500000000000000" pitchFamily="34" charset="-122"/>
                <a:ea typeface="思源黑体 CN" panose="020B0500000000000000" pitchFamily="34" charset="-122"/>
              </a:rPr>
              <a:t>3</a:t>
            </a:r>
            <a:r>
              <a:rPr kumimoji="1" lang="zh-CN" altLang="en-US" dirty="0">
                <a:latin typeface="思源黑体 CN" panose="020B0500000000000000" pitchFamily="34" charset="-122"/>
                <a:ea typeface="思源黑体 CN" panose="020B0500000000000000" pitchFamily="34" charset="-122"/>
              </a:rPr>
              <a:t>个副本</a:t>
            </a:r>
            <a:endParaRPr kumimoji="1" lang="en-US" altLang="zh-CN" dirty="0">
              <a:latin typeface="思源黑体 CN" panose="020B0500000000000000" pitchFamily="34" charset="-122"/>
              <a:ea typeface="思源黑体 CN" panose="020B0500000000000000" pitchFamily="34" charset="-122"/>
            </a:endParaRPr>
          </a:p>
          <a:p>
            <a:pPr marL="285750" indent="-285750">
              <a:buFont typeface="Wingdings" pitchFamily="2" charset="2"/>
              <a:buChar char="l"/>
            </a:pPr>
            <a:endParaRPr kumimoji="1" lang="en-US" altLang="zh-CN" dirty="0">
              <a:latin typeface="思源黑体 CN" panose="020B0500000000000000" pitchFamily="34" charset="-122"/>
              <a:ea typeface="思源黑体 CN" panose="020B0500000000000000" pitchFamily="34" charset="-122"/>
            </a:endParaRPr>
          </a:p>
          <a:p>
            <a:pPr marL="285750" indent="-285750">
              <a:buFont typeface="Wingdings" pitchFamily="2" charset="2"/>
              <a:buChar char="l"/>
            </a:pPr>
            <a:r>
              <a:rPr kumimoji="1" lang="en-US" altLang="zh-CN" dirty="0">
                <a:latin typeface="思源黑体 CN" panose="020B0500000000000000" pitchFamily="34" charset="-122"/>
                <a:ea typeface="思源黑体 CN" panose="020B0500000000000000" pitchFamily="34" charset="-122"/>
              </a:rPr>
              <a:t>2</a:t>
            </a:r>
            <a:r>
              <a:rPr kumimoji="1" lang="zh-CN" altLang="en-US" dirty="0">
                <a:latin typeface="思源黑体 CN" panose="020B0500000000000000" pitchFamily="34" charset="-122"/>
                <a:ea typeface="思源黑体 CN" panose="020B0500000000000000" pitchFamily="34" charset="-122"/>
              </a:rPr>
              <a:t>个不同的存储介质</a:t>
            </a:r>
            <a:endParaRPr kumimoji="1" lang="en-US" altLang="zh-CN" dirty="0">
              <a:latin typeface="思源黑体 CN" panose="020B0500000000000000" pitchFamily="34" charset="-122"/>
              <a:ea typeface="思源黑体 CN" panose="020B0500000000000000" pitchFamily="34" charset="-122"/>
            </a:endParaRPr>
          </a:p>
          <a:p>
            <a:pPr marL="285750" indent="-285750">
              <a:buFont typeface="Wingdings" pitchFamily="2" charset="2"/>
              <a:buChar char="l"/>
            </a:pPr>
            <a:endParaRPr kumimoji="1" lang="en-US" altLang="zh-CN" dirty="0">
              <a:latin typeface="思源黑体 CN" panose="020B0500000000000000" pitchFamily="34" charset="-122"/>
              <a:ea typeface="思源黑体 CN" panose="020B0500000000000000" pitchFamily="34" charset="-122"/>
            </a:endParaRPr>
          </a:p>
          <a:p>
            <a:pPr marL="285750" indent="-285750">
              <a:buFont typeface="Wingdings" pitchFamily="2" charset="2"/>
              <a:buChar char="l"/>
            </a:pPr>
            <a:r>
              <a:rPr kumimoji="1" lang="en-US" altLang="zh-CN" dirty="0">
                <a:latin typeface="思源黑体 CN" panose="020B0500000000000000" pitchFamily="34" charset="-122"/>
                <a:ea typeface="思源黑体 CN" panose="020B0500000000000000" pitchFamily="34" charset="-122"/>
              </a:rPr>
              <a:t>1</a:t>
            </a:r>
            <a:r>
              <a:rPr kumimoji="1" lang="zh-CN" altLang="en-US" dirty="0">
                <a:latin typeface="思源黑体 CN" panose="020B0500000000000000" pitchFamily="34" charset="-122"/>
                <a:ea typeface="思源黑体 CN" panose="020B0500000000000000" pitchFamily="34" charset="-122"/>
              </a:rPr>
              <a:t>个</a:t>
            </a:r>
            <a:r>
              <a:rPr kumimoji="1" lang="en-US" altLang="zh-CN" dirty="0">
                <a:latin typeface="思源黑体 CN" panose="020B0500000000000000" pitchFamily="34" charset="-122"/>
                <a:ea typeface="思源黑体 CN" panose="020B0500000000000000" pitchFamily="34" charset="-122"/>
              </a:rPr>
              <a:t>offset</a:t>
            </a:r>
            <a:endParaRPr kumimoji="1" lang="zh-CN" altLang="en-US" dirty="0">
              <a:latin typeface="思源黑体 CN" panose="020B0500000000000000" pitchFamily="34" charset="-122"/>
              <a:ea typeface="思源黑体 CN" panose="020B0500000000000000" pitchFamily="34" charset="-122"/>
            </a:endParaRPr>
          </a:p>
        </p:txBody>
      </p:sp>
      <p:sp>
        <p:nvSpPr>
          <p:cNvPr id="4" name="文本框 3">
            <a:extLst>
              <a:ext uri="{FF2B5EF4-FFF2-40B4-BE49-F238E27FC236}">
                <a16:creationId xmlns:a16="http://schemas.microsoft.com/office/drawing/2014/main" id="{6AD3EC6F-761C-9034-B1D8-2EECF547B4E9}"/>
              </a:ext>
            </a:extLst>
          </p:cNvPr>
          <p:cNvSpPr txBox="1"/>
          <p:nvPr/>
        </p:nvSpPr>
        <p:spPr>
          <a:xfrm>
            <a:off x="6515100" y="2642027"/>
            <a:ext cx="5307863" cy="2308324"/>
          </a:xfrm>
          <a:prstGeom prst="rect">
            <a:avLst/>
          </a:prstGeom>
          <a:noFill/>
        </p:spPr>
        <p:txBody>
          <a:bodyPr wrap="none" rtlCol="0">
            <a:spAutoFit/>
          </a:bodyPr>
          <a:lstStyle/>
          <a:p>
            <a:pPr algn="l"/>
            <a:endParaRPr lang="zh-CN" altLang="en-US" b="0" i="0" dirty="0">
              <a:solidFill>
                <a:srgbClr val="333333"/>
              </a:solidFill>
              <a:effectLst/>
              <a:latin typeface="思源黑体 CN" panose="020B0500000000000000" pitchFamily="34" charset="-122"/>
              <a:ea typeface="思源黑体 CN" panose="020B0500000000000000" pitchFamily="34" charset="-122"/>
            </a:endParaRPr>
          </a:p>
          <a:p>
            <a:pPr marL="285750" indent="-285750">
              <a:buFont typeface="Wingdings" pitchFamily="2" charset="2"/>
              <a:buChar char="l"/>
            </a:pPr>
            <a:r>
              <a:rPr lang="zh-CN" altLang="en-US" b="0" i="0" dirty="0">
                <a:solidFill>
                  <a:srgbClr val="333333"/>
                </a:solidFill>
                <a:effectLst/>
                <a:latin typeface="思源黑体 CN" panose="020B0500000000000000" pitchFamily="34" charset="-122"/>
                <a:ea typeface="思源黑体 CN" panose="020B0500000000000000" pitchFamily="34" charset="-122"/>
              </a:rPr>
              <a:t>所有的数据备份都至少包含 </a:t>
            </a:r>
            <a:r>
              <a:rPr lang="en-US" altLang="zh-CN" b="0" i="0" dirty="0">
                <a:solidFill>
                  <a:srgbClr val="333333"/>
                </a:solidFill>
                <a:effectLst/>
                <a:latin typeface="思源黑体 CN" panose="020B0500000000000000" pitchFamily="34" charset="-122"/>
                <a:ea typeface="思源黑体 CN" panose="020B0500000000000000" pitchFamily="34" charset="-122"/>
              </a:rPr>
              <a:t>2 </a:t>
            </a:r>
            <a:r>
              <a:rPr lang="zh-CN" altLang="en-US" b="0" i="0" dirty="0">
                <a:solidFill>
                  <a:srgbClr val="333333"/>
                </a:solidFill>
                <a:effectLst/>
                <a:latin typeface="思源黑体 CN" panose="020B0500000000000000" pitchFamily="34" charset="-122"/>
                <a:ea typeface="思源黑体 CN" panose="020B0500000000000000" pitchFamily="34" charset="-122"/>
              </a:rPr>
              <a:t>个热备，</a:t>
            </a:r>
            <a:r>
              <a:rPr lang="en-US" altLang="zh-CN" b="0" i="0" dirty="0">
                <a:solidFill>
                  <a:srgbClr val="333333"/>
                </a:solidFill>
                <a:effectLst/>
                <a:latin typeface="思源黑体 CN" panose="020B0500000000000000" pitchFamily="34" charset="-122"/>
                <a:ea typeface="思源黑体 CN" panose="020B0500000000000000" pitchFamily="34" charset="-122"/>
              </a:rPr>
              <a:t>2 </a:t>
            </a:r>
            <a:r>
              <a:rPr lang="zh-CN" altLang="en-US" b="0" i="0" dirty="0">
                <a:solidFill>
                  <a:srgbClr val="333333"/>
                </a:solidFill>
                <a:effectLst/>
                <a:latin typeface="思源黑体 CN" panose="020B0500000000000000" pitchFamily="34" charset="-122"/>
                <a:ea typeface="思源黑体 CN" panose="020B0500000000000000" pitchFamily="34" charset="-122"/>
              </a:rPr>
              <a:t>个冷备</a:t>
            </a:r>
            <a:endParaRPr lang="en-US" altLang="zh-CN" b="0" i="0" dirty="0">
              <a:solidFill>
                <a:srgbClr val="333333"/>
              </a:solidFill>
              <a:effectLst/>
              <a:latin typeface="思源黑体 CN" panose="020B0500000000000000" pitchFamily="34" charset="-122"/>
              <a:ea typeface="思源黑体 CN" panose="020B0500000000000000" pitchFamily="34" charset="-122"/>
            </a:endParaRPr>
          </a:p>
          <a:p>
            <a:pPr marL="285750" indent="-285750">
              <a:buFont typeface="Wingdings" pitchFamily="2" charset="2"/>
              <a:buChar char="l"/>
            </a:pPr>
            <a:endParaRPr kumimoji="1" lang="en-US" altLang="zh-CN" dirty="0">
              <a:solidFill>
                <a:srgbClr val="333333"/>
              </a:solidFill>
              <a:latin typeface="思源黑体 CN" panose="020B0500000000000000" pitchFamily="34" charset="-122"/>
              <a:ea typeface="思源黑体 CN" panose="020B0500000000000000" pitchFamily="34" charset="-122"/>
            </a:endParaRPr>
          </a:p>
          <a:p>
            <a:pPr marL="285750" indent="-285750">
              <a:buFont typeface="Wingdings" pitchFamily="2" charset="2"/>
              <a:buChar char="l"/>
            </a:pPr>
            <a:r>
              <a:rPr lang="zh-CN" altLang="en-US" b="0" i="0" dirty="0">
                <a:solidFill>
                  <a:srgbClr val="333333"/>
                </a:solidFill>
                <a:effectLst/>
                <a:latin typeface="思源黑体 CN" panose="020B0500000000000000" pitchFamily="34" charset="-122"/>
                <a:ea typeface="思源黑体 CN" panose="020B0500000000000000" pitchFamily="34" charset="-122"/>
              </a:rPr>
              <a:t>在线热备数据存储在 </a:t>
            </a:r>
            <a:r>
              <a:rPr lang="en-US" altLang="zh-CN" b="0" i="0" dirty="0">
                <a:solidFill>
                  <a:srgbClr val="333333"/>
                </a:solidFill>
                <a:effectLst/>
                <a:latin typeface="思源黑体 CN" panose="020B0500000000000000" pitchFamily="34" charset="-122"/>
                <a:ea typeface="思源黑体 CN" panose="020B0500000000000000" pitchFamily="34" charset="-122"/>
              </a:rPr>
              <a:t>SSD </a:t>
            </a:r>
            <a:r>
              <a:rPr lang="zh-CN" altLang="en-US" b="0" i="0" dirty="0">
                <a:solidFill>
                  <a:srgbClr val="333333"/>
                </a:solidFill>
                <a:effectLst/>
                <a:latin typeface="思源黑体 CN" panose="020B0500000000000000" pitchFamily="34" charset="-122"/>
                <a:ea typeface="思源黑体 CN" panose="020B0500000000000000" pitchFamily="34" charset="-122"/>
              </a:rPr>
              <a:t>设备，</a:t>
            </a:r>
            <a:endParaRPr lang="en-US" altLang="zh-CN" dirty="0">
              <a:solidFill>
                <a:srgbClr val="333333"/>
              </a:solidFill>
              <a:latin typeface="思源黑体 CN" panose="020B0500000000000000" pitchFamily="34" charset="-122"/>
              <a:ea typeface="思源黑体 CN" panose="020B0500000000000000" pitchFamily="34" charset="-122"/>
            </a:endParaRPr>
          </a:p>
          <a:p>
            <a:r>
              <a:rPr lang="en-US" altLang="zh-CN" b="0" i="0" dirty="0">
                <a:solidFill>
                  <a:srgbClr val="333333"/>
                </a:solidFill>
                <a:effectLst/>
                <a:latin typeface="思源黑体 CN" panose="020B0500000000000000" pitchFamily="34" charset="-122"/>
                <a:ea typeface="思源黑体 CN" panose="020B0500000000000000" pitchFamily="34" charset="-122"/>
              </a:rPr>
              <a:t>	</a:t>
            </a:r>
            <a:r>
              <a:rPr lang="zh-CN" altLang="en-US" b="0" i="0" dirty="0">
                <a:solidFill>
                  <a:srgbClr val="333333"/>
                </a:solidFill>
                <a:effectLst/>
                <a:latin typeface="思源黑体 CN" panose="020B0500000000000000" pitchFamily="34" charset="-122"/>
                <a:ea typeface="思源黑体 CN" panose="020B0500000000000000" pitchFamily="34" charset="-122"/>
              </a:rPr>
              <a:t>冷备数据存储在独立的 </a:t>
            </a:r>
            <a:r>
              <a:rPr lang="en-US" altLang="zh-CN" b="0" i="0" dirty="0">
                <a:solidFill>
                  <a:srgbClr val="333333"/>
                </a:solidFill>
                <a:effectLst/>
                <a:latin typeface="思源黑体 CN" panose="020B0500000000000000" pitchFamily="34" charset="-122"/>
                <a:ea typeface="思源黑体 CN" panose="020B0500000000000000" pitchFamily="34" charset="-122"/>
              </a:rPr>
              <a:t>OSS </a:t>
            </a:r>
            <a:r>
              <a:rPr lang="zh-CN" altLang="en-US" b="0" i="0" dirty="0">
                <a:solidFill>
                  <a:srgbClr val="333333"/>
                </a:solidFill>
                <a:effectLst/>
                <a:latin typeface="思源黑体 CN" panose="020B0500000000000000" pitchFamily="34" charset="-122"/>
                <a:ea typeface="思源黑体 CN" panose="020B0500000000000000" pitchFamily="34" charset="-122"/>
              </a:rPr>
              <a:t>集群</a:t>
            </a:r>
            <a:endParaRPr lang="en-US" altLang="zh-CN" b="0" i="0" dirty="0">
              <a:solidFill>
                <a:srgbClr val="333333"/>
              </a:solidFill>
              <a:effectLst/>
              <a:latin typeface="思源黑体 CN" panose="020B0500000000000000" pitchFamily="34" charset="-122"/>
              <a:ea typeface="思源黑体 CN" panose="020B0500000000000000" pitchFamily="34" charset="-122"/>
            </a:endParaRPr>
          </a:p>
          <a:p>
            <a:pPr marL="285750" indent="-285750">
              <a:buFont typeface="Wingdings" pitchFamily="2" charset="2"/>
              <a:buChar char="l"/>
            </a:pPr>
            <a:endParaRPr kumimoji="1" lang="en-US" altLang="zh-CN" dirty="0">
              <a:solidFill>
                <a:srgbClr val="333333"/>
              </a:solidFill>
              <a:latin typeface="思源黑体 CN" panose="020B0500000000000000" pitchFamily="34" charset="-122"/>
              <a:ea typeface="思源黑体 CN" panose="020B0500000000000000" pitchFamily="34" charset="-122"/>
            </a:endParaRPr>
          </a:p>
          <a:p>
            <a:pPr marL="285750" indent="-285750">
              <a:buFont typeface="Wingdings" pitchFamily="2" charset="2"/>
              <a:buChar char="l"/>
            </a:pPr>
            <a:r>
              <a:rPr lang="zh-CN" altLang="en-US" b="0" i="0" dirty="0">
                <a:solidFill>
                  <a:srgbClr val="333333"/>
                </a:solidFill>
                <a:effectLst/>
                <a:latin typeface="思源黑体 CN" panose="020B0500000000000000" pitchFamily="34" charset="-122"/>
                <a:ea typeface="思源黑体 CN" panose="020B0500000000000000" pitchFamily="34" charset="-122"/>
              </a:rPr>
              <a:t>数据会在异地离线存储，</a:t>
            </a:r>
            <a:endParaRPr lang="en-US" altLang="zh-CN" b="0" i="0" dirty="0">
              <a:solidFill>
                <a:srgbClr val="333333"/>
              </a:solidFill>
              <a:effectLst/>
              <a:latin typeface="思源黑体 CN" panose="020B0500000000000000" pitchFamily="34" charset="-122"/>
              <a:ea typeface="思源黑体 CN" panose="020B0500000000000000" pitchFamily="34" charset="-122"/>
            </a:endParaRPr>
          </a:p>
          <a:p>
            <a:r>
              <a:rPr lang="en-US" altLang="zh-CN" dirty="0">
                <a:solidFill>
                  <a:srgbClr val="333333"/>
                </a:solidFill>
                <a:latin typeface="思源黑体 CN" panose="020B0500000000000000" pitchFamily="34" charset="-122"/>
                <a:ea typeface="思源黑体 CN" panose="020B0500000000000000" pitchFamily="34" charset="-122"/>
              </a:rPr>
              <a:t>	</a:t>
            </a:r>
            <a:r>
              <a:rPr lang="zh-CN" altLang="en-US" b="0" i="0" dirty="0">
                <a:solidFill>
                  <a:srgbClr val="333333"/>
                </a:solidFill>
                <a:effectLst/>
                <a:latin typeface="思源黑体 CN" panose="020B0500000000000000" pitchFamily="34" charset="-122"/>
                <a:ea typeface="思源黑体 CN" panose="020B0500000000000000" pitchFamily="34" charset="-122"/>
              </a:rPr>
              <a:t>通过专线进行数据同步与传输</a:t>
            </a:r>
            <a:endParaRPr kumimoji="1" lang="zh-CN" altLang="en-US" dirty="0">
              <a:latin typeface="思源黑体 CN" panose="020B0500000000000000" pitchFamily="34" charset="-122"/>
              <a:ea typeface="思源黑体 CN" panose="020B0500000000000000" pitchFamily="34" charset="-122"/>
            </a:endParaRPr>
          </a:p>
        </p:txBody>
      </p:sp>
      <p:sp>
        <p:nvSpPr>
          <p:cNvPr id="5" name="右箭头 4">
            <a:extLst>
              <a:ext uri="{FF2B5EF4-FFF2-40B4-BE49-F238E27FC236}">
                <a16:creationId xmlns:a16="http://schemas.microsoft.com/office/drawing/2014/main" id="{DF17B61F-5C26-C4A2-C645-7F80CE1B42D0}"/>
              </a:ext>
            </a:extLst>
          </p:cNvPr>
          <p:cNvSpPr/>
          <p:nvPr/>
        </p:nvSpPr>
        <p:spPr>
          <a:xfrm>
            <a:off x="4877715" y="3589735"/>
            <a:ext cx="1143000" cy="4129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panose="020B0500000000000000" pitchFamily="34" charset="-122"/>
              <a:ea typeface="思源黑体 CN" panose="020B0500000000000000" pitchFamily="34" charset="-122"/>
            </a:endParaRPr>
          </a:p>
        </p:txBody>
      </p:sp>
    </p:spTree>
    <p:extLst>
      <p:ext uri="{BB962C8B-B14F-4D97-AF65-F5344CB8AC3E}">
        <p14:creationId xmlns:p14="http://schemas.microsoft.com/office/powerpoint/2010/main" val="2913035805"/>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632479" y="586741"/>
            <a:ext cx="1928733" cy="523220"/>
          </a:xfrm>
          <a:prstGeom prst="rect">
            <a:avLst/>
          </a:prstGeom>
          <a:noFill/>
        </p:spPr>
        <p:txBody>
          <a:bodyPr wrap="none" rtlCol="0">
            <a:spAutoFit/>
            <a:scene3d>
              <a:camera prst="orthographicFront"/>
              <a:lightRig rig="threePt" dir="t"/>
            </a:scene3d>
            <a:sp3d contourW="12700"/>
          </a:bodyPr>
          <a:lstStyle/>
          <a:p>
            <a:pPr defTabSz="914309">
              <a:defRPr/>
            </a:pPr>
            <a:r>
              <a:rPr lang="zh-CN" altLang="en-US" sz="2800" b="1" spc="600" dirty="0">
                <a:latin typeface="+mj-lt"/>
                <a:cs typeface="+mn-ea"/>
                <a:sym typeface="+mn-lt"/>
              </a:rPr>
              <a:t>灾难恢复</a:t>
            </a:r>
          </a:p>
        </p:txBody>
      </p:sp>
      <p:sp>
        <p:nvSpPr>
          <p:cNvPr id="40" name="6"/>
          <p:cNvSpPr/>
          <p:nvPr/>
        </p:nvSpPr>
        <p:spPr bwMode="auto">
          <a:xfrm rot="5400000" flipH="1" flipV="1">
            <a:off x="2032237"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mj-lt"/>
              <a:cs typeface="+mn-ea"/>
              <a:sym typeface="+mn-lt"/>
            </a:endParaRPr>
          </a:p>
        </p:txBody>
      </p:sp>
      <p:sp>
        <p:nvSpPr>
          <p:cNvPr id="41" name="6"/>
          <p:cNvSpPr/>
          <p:nvPr/>
        </p:nvSpPr>
        <p:spPr bwMode="auto">
          <a:xfrm rot="5400000" flipH="1" flipV="1">
            <a:off x="2303470"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mj-lt"/>
              <a:cs typeface="+mn-ea"/>
              <a:sym typeface="+mn-lt"/>
            </a:endParaRPr>
          </a:p>
        </p:txBody>
      </p:sp>
      <p:sp>
        <p:nvSpPr>
          <p:cNvPr id="42" name="6"/>
          <p:cNvSpPr/>
          <p:nvPr/>
        </p:nvSpPr>
        <p:spPr bwMode="auto">
          <a:xfrm rot="5400000" flipH="1" flipV="1">
            <a:off x="2574703"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mj-lt"/>
              <a:cs typeface="+mn-ea"/>
              <a:sym typeface="+mn-lt"/>
            </a:endParaRPr>
          </a:p>
        </p:txBody>
      </p:sp>
      <p:sp>
        <p:nvSpPr>
          <p:cNvPr id="43" name="6"/>
          <p:cNvSpPr/>
          <p:nvPr/>
        </p:nvSpPr>
        <p:spPr bwMode="auto">
          <a:xfrm rot="5400000" flipH="1" flipV="1">
            <a:off x="2845936" y="1122206"/>
            <a:ext cx="151031" cy="12928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mj-lt"/>
              <a:cs typeface="+mn-ea"/>
              <a:sym typeface="+mn-lt"/>
            </a:endParaRP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247" y="646779"/>
            <a:ext cx="2153246" cy="787160"/>
          </a:xfrm>
          <a:prstGeom prst="rect">
            <a:avLst/>
          </a:prstGeom>
        </p:spPr>
      </p:pic>
      <p:sp>
        <p:nvSpPr>
          <p:cNvPr id="2" name="文本框 1">
            <a:extLst>
              <a:ext uri="{FF2B5EF4-FFF2-40B4-BE49-F238E27FC236}">
                <a16:creationId xmlns:a16="http://schemas.microsoft.com/office/drawing/2014/main" id="{E0CEF3F4-5865-475F-EE92-1F6F414F7EE7}"/>
              </a:ext>
            </a:extLst>
          </p:cNvPr>
          <p:cNvSpPr txBox="1"/>
          <p:nvPr/>
        </p:nvSpPr>
        <p:spPr>
          <a:xfrm>
            <a:off x="1928813" y="2171700"/>
            <a:ext cx="7361952" cy="2120902"/>
          </a:xfrm>
          <a:prstGeom prst="rect">
            <a:avLst/>
          </a:prstGeom>
          <a:noFill/>
        </p:spPr>
        <p:txBody>
          <a:bodyPr wrap="none" rtlCol="0">
            <a:spAutoFit/>
          </a:bodyPr>
          <a:lstStyle/>
          <a:p>
            <a:pPr algn="l">
              <a:lnSpc>
                <a:spcPct val="150000"/>
              </a:lnSpc>
            </a:pPr>
            <a:r>
              <a:rPr lang="zh-CN" altLang="en-US" b="0" i="0" dirty="0">
                <a:solidFill>
                  <a:srgbClr val="333333"/>
                </a:solidFill>
                <a:effectLst/>
                <a:latin typeface="+mj-lt"/>
              </a:rPr>
              <a:t>建立灾难恢复计划，明确恢复数据的优先级和步骤。</a:t>
            </a:r>
            <a:endParaRPr lang="en-US" altLang="zh-CN" b="0" i="0" dirty="0">
              <a:solidFill>
                <a:srgbClr val="333333"/>
              </a:solidFill>
              <a:effectLst/>
              <a:latin typeface="+mj-lt"/>
            </a:endParaRPr>
          </a:p>
          <a:p>
            <a:pPr algn="l">
              <a:lnSpc>
                <a:spcPct val="150000"/>
              </a:lnSpc>
            </a:pPr>
            <a:r>
              <a:rPr lang="zh-CN" altLang="en-US" b="0" i="0" dirty="0">
                <a:solidFill>
                  <a:srgbClr val="333333"/>
                </a:solidFill>
                <a:effectLst/>
                <a:latin typeface="+mj-lt"/>
              </a:rPr>
              <a:t>确定关键数据和系统的恢复时间目标（</a:t>
            </a:r>
            <a:r>
              <a:rPr lang="en-US" altLang="zh-CN" b="0" i="0" dirty="0">
                <a:solidFill>
                  <a:srgbClr val="333333"/>
                </a:solidFill>
                <a:effectLst/>
                <a:latin typeface="+mj-lt"/>
              </a:rPr>
              <a:t>RTO</a:t>
            </a:r>
            <a:r>
              <a:rPr lang="zh-CN" altLang="en-US" b="0" i="0" dirty="0">
                <a:solidFill>
                  <a:srgbClr val="333333"/>
                </a:solidFill>
                <a:effectLst/>
                <a:latin typeface="+mj-lt"/>
              </a:rPr>
              <a:t>）和恢复点目标（</a:t>
            </a:r>
            <a:r>
              <a:rPr lang="en-US" altLang="zh-CN" b="0" i="0" dirty="0">
                <a:solidFill>
                  <a:srgbClr val="333333"/>
                </a:solidFill>
                <a:effectLst/>
                <a:latin typeface="+mj-lt"/>
              </a:rPr>
              <a:t>RPO</a:t>
            </a:r>
            <a:r>
              <a:rPr lang="zh-CN" altLang="en-US" b="0" i="0" dirty="0">
                <a:solidFill>
                  <a:srgbClr val="333333"/>
                </a:solidFill>
                <a:effectLst/>
                <a:latin typeface="+mj-lt"/>
              </a:rPr>
              <a:t>），</a:t>
            </a:r>
            <a:endParaRPr lang="en-US" altLang="zh-CN" b="0" i="0" dirty="0">
              <a:solidFill>
                <a:srgbClr val="333333"/>
              </a:solidFill>
              <a:effectLst/>
              <a:latin typeface="+mj-lt"/>
            </a:endParaRPr>
          </a:p>
          <a:p>
            <a:pPr algn="l">
              <a:lnSpc>
                <a:spcPct val="150000"/>
              </a:lnSpc>
            </a:pPr>
            <a:r>
              <a:rPr lang="zh-CN" altLang="en-US" b="0" i="0" dirty="0">
                <a:solidFill>
                  <a:srgbClr val="333333"/>
                </a:solidFill>
                <a:effectLst/>
                <a:latin typeface="+mj-lt"/>
              </a:rPr>
              <a:t>以确保数据能够在规定的时间内快速恢复。</a:t>
            </a:r>
          </a:p>
          <a:p>
            <a:pPr>
              <a:lnSpc>
                <a:spcPct val="150000"/>
              </a:lnSpc>
            </a:pPr>
            <a:br>
              <a:rPr lang="zh-CN" altLang="en-US" dirty="0">
                <a:latin typeface="+mj-lt"/>
              </a:rPr>
            </a:br>
            <a:endParaRPr kumimoji="1" lang="zh-CN" altLang="en-US" dirty="0">
              <a:latin typeface="+mj-lt"/>
            </a:endParaRPr>
          </a:p>
        </p:txBody>
      </p:sp>
      <p:sp>
        <p:nvSpPr>
          <p:cNvPr id="3" name="文本框 2">
            <a:extLst>
              <a:ext uri="{FF2B5EF4-FFF2-40B4-BE49-F238E27FC236}">
                <a16:creationId xmlns:a16="http://schemas.microsoft.com/office/drawing/2014/main" id="{022A2E1D-1A39-D2AE-38CC-9D5DFE8A213A}"/>
              </a:ext>
            </a:extLst>
          </p:cNvPr>
          <p:cNvSpPr txBox="1"/>
          <p:nvPr/>
        </p:nvSpPr>
        <p:spPr>
          <a:xfrm>
            <a:off x="1924646" y="4065270"/>
            <a:ext cx="7366119" cy="1289071"/>
          </a:xfrm>
          <a:prstGeom prst="rect">
            <a:avLst/>
          </a:prstGeom>
          <a:noFill/>
        </p:spPr>
        <p:txBody>
          <a:bodyPr wrap="none" rtlCol="0">
            <a:spAutoFit/>
          </a:bodyPr>
          <a:lstStyle/>
          <a:p>
            <a:pPr>
              <a:lnSpc>
                <a:spcPct val="150000"/>
              </a:lnSpc>
            </a:pPr>
            <a:r>
              <a:rPr lang="zh-CN" altLang="en-US" b="0" i="0" dirty="0">
                <a:solidFill>
                  <a:srgbClr val="333333"/>
                </a:solidFill>
                <a:effectLst/>
                <a:latin typeface="+mj-lt"/>
              </a:rPr>
              <a:t>因为微博其自身的高社交性和高流量，</a:t>
            </a:r>
            <a:endParaRPr lang="en-US" altLang="zh-CN" b="0" i="0" dirty="0">
              <a:solidFill>
                <a:srgbClr val="333333"/>
              </a:solidFill>
              <a:effectLst/>
              <a:latin typeface="+mj-lt"/>
            </a:endParaRPr>
          </a:p>
          <a:p>
            <a:pPr>
              <a:lnSpc>
                <a:spcPct val="150000"/>
              </a:lnSpc>
            </a:pPr>
            <a:r>
              <a:rPr lang="zh-CN" altLang="en-US" b="0" i="0" dirty="0">
                <a:solidFill>
                  <a:srgbClr val="333333"/>
                </a:solidFill>
                <a:effectLst/>
                <a:latin typeface="+mj-lt"/>
              </a:rPr>
              <a:t>需要在</a:t>
            </a:r>
            <a:r>
              <a:rPr lang="en-US" altLang="zh-CN" b="0" i="0" dirty="0">
                <a:solidFill>
                  <a:srgbClr val="333333"/>
                </a:solidFill>
                <a:effectLst/>
                <a:latin typeface="+mj-lt"/>
              </a:rPr>
              <a:t>2</a:t>
            </a:r>
            <a:r>
              <a:rPr lang="zh-CN" altLang="en-US" b="0" i="0" dirty="0">
                <a:solidFill>
                  <a:srgbClr val="333333"/>
                </a:solidFill>
                <a:effectLst/>
                <a:latin typeface="+mj-lt"/>
              </a:rPr>
              <a:t>个小时内恢复微薄的核心数据</a:t>
            </a:r>
            <a:endParaRPr lang="en-US" altLang="zh-CN" b="0" i="0" dirty="0">
              <a:solidFill>
                <a:srgbClr val="333333"/>
              </a:solidFill>
              <a:effectLst/>
              <a:latin typeface="+mj-lt"/>
            </a:endParaRPr>
          </a:p>
          <a:p>
            <a:pPr>
              <a:lnSpc>
                <a:spcPct val="150000"/>
              </a:lnSpc>
            </a:pPr>
            <a:r>
              <a:rPr lang="zh-CN" altLang="en-US" b="0" i="0" dirty="0">
                <a:solidFill>
                  <a:srgbClr val="333333"/>
                </a:solidFill>
                <a:effectLst/>
                <a:latin typeface="+mj-lt"/>
              </a:rPr>
              <a:t>在</a:t>
            </a:r>
            <a:r>
              <a:rPr lang="en-US" altLang="zh-CN" b="0" i="0" dirty="0">
                <a:solidFill>
                  <a:srgbClr val="333333"/>
                </a:solidFill>
                <a:effectLst/>
                <a:latin typeface="+mj-lt"/>
              </a:rPr>
              <a:t>24</a:t>
            </a:r>
            <a:r>
              <a:rPr lang="zh-CN" altLang="en-US" b="0" i="0" dirty="0">
                <a:solidFill>
                  <a:srgbClr val="333333"/>
                </a:solidFill>
                <a:effectLst/>
                <a:latin typeface="+mj-lt"/>
              </a:rPr>
              <a:t>小时之内恢复微博所有数据，完成整个系统的恢复，并记录日志。</a:t>
            </a:r>
            <a:endParaRPr kumimoji="1" lang="zh-CN" altLang="en-US" dirty="0">
              <a:latin typeface="+mj-lt"/>
            </a:endParaRPr>
          </a:p>
        </p:txBody>
      </p:sp>
    </p:spTree>
    <p:extLst>
      <p:ext uri="{BB962C8B-B14F-4D97-AF65-F5344CB8AC3E}">
        <p14:creationId xmlns:p14="http://schemas.microsoft.com/office/powerpoint/2010/main" val="3754001901"/>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632479" y="586741"/>
            <a:ext cx="1928733" cy="523220"/>
          </a:xfrm>
          <a:prstGeom prst="rect">
            <a:avLst/>
          </a:prstGeom>
          <a:noFill/>
        </p:spPr>
        <p:txBody>
          <a:bodyPr wrap="none" rtlCol="0">
            <a:spAutoFit/>
            <a:scene3d>
              <a:camera prst="orthographicFront"/>
              <a:lightRig rig="threePt" dir="t"/>
            </a:scene3d>
            <a:sp3d contourW="12700"/>
          </a:bodyPr>
          <a:lstStyle/>
          <a:p>
            <a:pPr defTabSz="914309">
              <a:defRPr/>
            </a:pPr>
            <a:r>
              <a:rPr lang="zh-CN" altLang="en-US" sz="2800" b="1" spc="600" dirty="0">
                <a:latin typeface="思源黑体 CN" panose="020B0500000000000000" pitchFamily="34" charset="-122"/>
                <a:ea typeface="思源黑体 CN" panose="020B0500000000000000" pitchFamily="34" charset="-122"/>
                <a:cs typeface="+mn-ea"/>
                <a:sym typeface="+mn-lt"/>
              </a:rPr>
              <a:t>需求分析</a:t>
            </a:r>
          </a:p>
        </p:txBody>
      </p:sp>
      <p:sp>
        <p:nvSpPr>
          <p:cNvPr id="40" name="6"/>
          <p:cNvSpPr/>
          <p:nvPr/>
        </p:nvSpPr>
        <p:spPr bwMode="auto">
          <a:xfrm rot="5400000" flipH="1" flipV="1">
            <a:off x="2032237"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1" name="6"/>
          <p:cNvSpPr/>
          <p:nvPr/>
        </p:nvSpPr>
        <p:spPr bwMode="auto">
          <a:xfrm rot="5400000" flipH="1" flipV="1">
            <a:off x="2303470"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2" name="6"/>
          <p:cNvSpPr/>
          <p:nvPr/>
        </p:nvSpPr>
        <p:spPr bwMode="auto">
          <a:xfrm rot="5400000" flipH="1" flipV="1">
            <a:off x="2574703"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3" name="6"/>
          <p:cNvSpPr/>
          <p:nvPr/>
        </p:nvSpPr>
        <p:spPr bwMode="auto">
          <a:xfrm rot="5400000" flipH="1" flipV="1">
            <a:off x="2845936" y="1122206"/>
            <a:ext cx="151031" cy="12928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247" y="646779"/>
            <a:ext cx="2153246" cy="787160"/>
          </a:xfrm>
          <a:prstGeom prst="rect">
            <a:avLst/>
          </a:prstGeom>
        </p:spPr>
      </p:pic>
      <p:sp>
        <p:nvSpPr>
          <p:cNvPr id="3" name="椭圆 2">
            <a:extLst>
              <a:ext uri="{FF2B5EF4-FFF2-40B4-BE49-F238E27FC236}">
                <a16:creationId xmlns:a16="http://schemas.microsoft.com/office/drawing/2014/main" id="{200B20A8-0203-4C7A-78DA-362C1CC88A41}"/>
              </a:ext>
            </a:extLst>
          </p:cNvPr>
          <p:cNvSpPr/>
          <p:nvPr/>
        </p:nvSpPr>
        <p:spPr>
          <a:xfrm>
            <a:off x="5013723" y="3000376"/>
            <a:ext cx="2223997" cy="1202089"/>
          </a:xfrm>
          <a:prstGeom prst="ellipse">
            <a:avLst/>
          </a:prstGeom>
          <a:solidFill>
            <a:srgbClr val="82F1FF"/>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思源黑体 CN" panose="020B0500000000000000" pitchFamily="34" charset="-122"/>
                <a:ea typeface="思源黑体 CN" panose="020B0500000000000000" pitchFamily="34" charset="-122"/>
              </a:rPr>
              <a:t>微博？</a:t>
            </a:r>
          </a:p>
        </p:txBody>
      </p:sp>
      <p:sp>
        <p:nvSpPr>
          <p:cNvPr id="4" name="椭圆 3">
            <a:extLst>
              <a:ext uri="{FF2B5EF4-FFF2-40B4-BE49-F238E27FC236}">
                <a16:creationId xmlns:a16="http://schemas.microsoft.com/office/drawing/2014/main" id="{D3641DD0-4ED6-596A-1601-D3FC54CDACFC}"/>
              </a:ext>
            </a:extLst>
          </p:cNvPr>
          <p:cNvSpPr/>
          <p:nvPr/>
        </p:nvSpPr>
        <p:spPr>
          <a:xfrm>
            <a:off x="7630316" y="1971676"/>
            <a:ext cx="2040900" cy="920749"/>
          </a:xfrm>
          <a:prstGeom prst="ellipse">
            <a:avLst/>
          </a:prstGeom>
          <a:solidFill>
            <a:srgbClr val="82F1FF"/>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思源黑体 CN" panose="020B0500000000000000" pitchFamily="34" charset="-122"/>
                <a:ea typeface="思源黑体 CN" panose="020B0500000000000000" pitchFamily="34" charset="-122"/>
              </a:rPr>
              <a:t>高流量</a:t>
            </a:r>
            <a:endParaRPr kumimoji="1" lang="en-US" altLang="zh-CN" dirty="0">
              <a:latin typeface="思源黑体 CN" panose="020B0500000000000000" pitchFamily="34" charset="-122"/>
              <a:ea typeface="思源黑体 CN" panose="020B0500000000000000" pitchFamily="34" charset="-122"/>
            </a:endParaRPr>
          </a:p>
          <a:p>
            <a:pPr algn="ctr"/>
            <a:r>
              <a:rPr kumimoji="1" lang="zh-CN" altLang="en-US" dirty="0">
                <a:latin typeface="思源黑体 CN" panose="020B0500000000000000" pitchFamily="34" charset="-122"/>
                <a:ea typeface="思源黑体 CN" panose="020B0500000000000000" pitchFamily="34" charset="-122"/>
              </a:rPr>
              <a:t>高实时性</a:t>
            </a:r>
          </a:p>
        </p:txBody>
      </p:sp>
      <p:sp>
        <p:nvSpPr>
          <p:cNvPr id="5" name="椭圆 4">
            <a:extLst>
              <a:ext uri="{FF2B5EF4-FFF2-40B4-BE49-F238E27FC236}">
                <a16:creationId xmlns:a16="http://schemas.microsoft.com/office/drawing/2014/main" id="{C548F243-A9B4-707F-C9E8-825E676F033F}"/>
              </a:ext>
            </a:extLst>
          </p:cNvPr>
          <p:cNvSpPr/>
          <p:nvPr/>
        </p:nvSpPr>
        <p:spPr>
          <a:xfrm>
            <a:off x="2237034" y="1981200"/>
            <a:ext cx="2070380" cy="920749"/>
          </a:xfrm>
          <a:prstGeom prst="ellipse">
            <a:avLst/>
          </a:prstGeom>
          <a:solidFill>
            <a:srgbClr val="82F1FF"/>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思源黑体 CN" panose="020B0500000000000000" pitchFamily="34" charset="-122"/>
                <a:ea typeface="思源黑体 CN" panose="020B0500000000000000" pitchFamily="34" charset="-122"/>
              </a:rPr>
              <a:t>极大的用户访问量</a:t>
            </a:r>
          </a:p>
        </p:txBody>
      </p:sp>
      <p:sp>
        <p:nvSpPr>
          <p:cNvPr id="6" name="椭圆 5">
            <a:extLst>
              <a:ext uri="{FF2B5EF4-FFF2-40B4-BE49-F238E27FC236}">
                <a16:creationId xmlns:a16="http://schemas.microsoft.com/office/drawing/2014/main" id="{82E9419A-57B5-469D-D07F-4605DFE1D908}"/>
              </a:ext>
            </a:extLst>
          </p:cNvPr>
          <p:cNvSpPr/>
          <p:nvPr/>
        </p:nvSpPr>
        <p:spPr>
          <a:xfrm>
            <a:off x="2172393" y="4343401"/>
            <a:ext cx="2147189" cy="920749"/>
          </a:xfrm>
          <a:prstGeom prst="ellipse">
            <a:avLst/>
          </a:prstGeom>
          <a:solidFill>
            <a:srgbClr val="82F1FF"/>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思源黑体 CN" panose="020B0500000000000000" pitchFamily="34" charset="-122"/>
                <a:ea typeface="思源黑体 CN" panose="020B0500000000000000" pitchFamily="34" charset="-122"/>
              </a:rPr>
              <a:t>复杂的用户关系网络</a:t>
            </a:r>
          </a:p>
        </p:txBody>
      </p:sp>
      <p:sp>
        <p:nvSpPr>
          <p:cNvPr id="7" name="椭圆 6">
            <a:extLst>
              <a:ext uri="{FF2B5EF4-FFF2-40B4-BE49-F238E27FC236}">
                <a16:creationId xmlns:a16="http://schemas.microsoft.com/office/drawing/2014/main" id="{F280FEFC-6330-5122-D949-A799982FC93B}"/>
              </a:ext>
            </a:extLst>
          </p:cNvPr>
          <p:cNvSpPr/>
          <p:nvPr/>
        </p:nvSpPr>
        <p:spPr>
          <a:xfrm>
            <a:off x="7630315" y="4343401"/>
            <a:ext cx="2040899" cy="920749"/>
          </a:xfrm>
          <a:prstGeom prst="ellipse">
            <a:avLst/>
          </a:prstGeom>
          <a:solidFill>
            <a:srgbClr val="82F1FF"/>
          </a:solidFill>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思源黑体 CN" panose="020B0500000000000000" pitchFamily="34" charset="-122"/>
                <a:ea typeface="思源黑体 CN" panose="020B0500000000000000" pitchFamily="34" charset="-122"/>
              </a:rPr>
              <a:t>多样的用户行为</a:t>
            </a:r>
          </a:p>
        </p:txBody>
      </p:sp>
      <p:cxnSp>
        <p:nvCxnSpPr>
          <p:cNvPr id="9" name="曲线连接符 8">
            <a:extLst>
              <a:ext uri="{FF2B5EF4-FFF2-40B4-BE49-F238E27FC236}">
                <a16:creationId xmlns:a16="http://schemas.microsoft.com/office/drawing/2014/main" id="{3260ECFE-1060-E618-50D6-633BFF990493}"/>
              </a:ext>
            </a:extLst>
          </p:cNvPr>
          <p:cNvCxnSpPr>
            <a:cxnSpLocks/>
            <a:stCxn id="5" idx="6"/>
            <a:endCxn id="3" idx="1"/>
          </p:cNvCxnSpPr>
          <p:nvPr/>
        </p:nvCxnSpPr>
        <p:spPr>
          <a:xfrm>
            <a:off x="4307414" y="2441575"/>
            <a:ext cx="1032006" cy="734843"/>
          </a:xfrm>
          <a:prstGeom prst="curvedConnector2">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 name="曲线连接符 9">
            <a:extLst>
              <a:ext uri="{FF2B5EF4-FFF2-40B4-BE49-F238E27FC236}">
                <a16:creationId xmlns:a16="http://schemas.microsoft.com/office/drawing/2014/main" id="{906C219C-58C3-21C0-1CA1-74C68AF6DD97}"/>
              </a:ext>
            </a:extLst>
          </p:cNvPr>
          <p:cNvCxnSpPr>
            <a:cxnSpLocks/>
            <a:stCxn id="6" idx="6"/>
            <a:endCxn id="3" idx="3"/>
          </p:cNvCxnSpPr>
          <p:nvPr/>
        </p:nvCxnSpPr>
        <p:spPr>
          <a:xfrm flipV="1">
            <a:off x="4319582" y="4026423"/>
            <a:ext cx="1019838" cy="777353"/>
          </a:xfrm>
          <a:prstGeom prst="curvedConnector2">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16" name="曲线连接符 15">
            <a:extLst>
              <a:ext uri="{FF2B5EF4-FFF2-40B4-BE49-F238E27FC236}">
                <a16:creationId xmlns:a16="http://schemas.microsoft.com/office/drawing/2014/main" id="{527075B3-9F73-60AF-5A79-FCA195AB555B}"/>
              </a:ext>
            </a:extLst>
          </p:cNvPr>
          <p:cNvCxnSpPr>
            <a:stCxn id="4" idx="2"/>
            <a:endCxn id="3" idx="7"/>
          </p:cNvCxnSpPr>
          <p:nvPr/>
        </p:nvCxnSpPr>
        <p:spPr>
          <a:xfrm rot="10800000" flipV="1">
            <a:off x="6912024" y="2432050"/>
            <a:ext cx="718293" cy="744367"/>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曲线连接符 17">
            <a:extLst>
              <a:ext uri="{FF2B5EF4-FFF2-40B4-BE49-F238E27FC236}">
                <a16:creationId xmlns:a16="http://schemas.microsoft.com/office/drawing/2014/main" id="{E7738EF9-89D9-0911-66F2-B4504314187A}"/>
              </a:ext>
            </a:extLst>
          </p:cNvPr>
          <p:cNvCxnSpPr>
            <a:stCxn id="7" idx="2"/>
            <a:endCxn id="3" idx="5"/>
          </p:cNvCxnSpPr>
          <p:nvPr/>
        </p:nvCxnSpPr>
        <p:spPr>
          <a:xfrm rot="10800000">
            <a:off x="6912023" y="4026424"/>
            <a:ext cx="718292" cy="77735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8858083"/>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直角三角形 71"/>
          <p:cNvSpPr/>
          <p:nvPr/>
        </p:nvSpPr>
        <p:spPr>
          <a:xfrm rot="5400000">
            <a:off x="1588" y="-1"/>
            <a:ext cx="3715658" cy="371565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
        <p:nvSpPr>
          <p:cNvPr id="71" name="直角三角形 70"/>
          <p:cNvSpPr/>
          <p:nvPr/>
        </p:nvSpPr>
        <p:spPr>
          <a:xfrm rot="16200000">
            <a:off x="8689233" y="3356819"/>
            <a:ext cx="3501180" cy="350118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
        <p:nvSpPr>
          <p:cNvPr id="2" name="直角三角形 1"/>
          <p:cNvSpPr/>
          <p:nvPr/>
        </p:nvSpPr>
        <p:spPr>
          <a:xfrm rot="5400000">
            <a:off x="1588" y="0"/>
            <a:ext cx="3257921" cy="3257921"/>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
        <p:nvSpPr>
          <p:cNvPr id="70" name="直角三角形 69"/>
          <p:cNvSpPr/>
          <p:nvPr/>
        </p:nvSpPr>
        <p:spPr>
          <a:xfrm rot="16200000">
            <a:off x="9120547" y="3788134"/>
            <a:ext cx="3069865" cy="306986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
        <p:nvSpPr>
          <p:cNvPr id="3" name="平行四边形 2"/>
          <p:cNvSpPr/>
          <p:nvPr/>
        </p:nvSpPr>
        <p:spPr>
          <a:xfrm>
            <a:off x="1781419" y="2"/>
            <a:ext cx="3088716" cy="1805556"/>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
        <p:nvSpPr>
          <p:cNvPr id="73" name="平行四边形 72"/>
          <p:cNvSpPr/>
          <p:nvPr/>
        </p:nvSpPr>
        <p:spPr>
          <a:xfrm>
            <a:off x="-2438922" y="1167126"/>
            <a:ext cx="3234853" cy="2990774"/>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
        <p:nvSpPr>
          <p:cNvPr id="74" name="平行四边形 73"/>
          <p:cNvSpPr/>
          <p:nvPr/>
        </p:nvSpPr>
        <p:spPr>
          <a:xfrm>
            <a:off x="11681703" y="2998581"/>
            <a:ext cx="3048130" cy="2818139"/>
          </a:xfrm>
          <a:prstGeom prst="parallelogram">
            <a:avLst>
              <a:gd name="adj" fmla="val 10014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
        <p:nvSpPr>
          <p:cNvPr id="75" name="平行四边形 74"/>
          <p:cNvSpPr/>
          <p:nvPr/>
        </p:nvSpPr>
        <p:spPr>
          <a:xfrm>
            <a:off x="7497122" y="5167086"/>
            <a:ext cx="2910426" cy="1701334"/>
          </a:xfrm>
          <a:prstGeom prst="parallelogram">
            <a:avLst>
              <a:gd name="adj" fmla="val 100148"/>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prstClr val="white"/>
              </a:solidFill>
              <a:cs typeface="+mn-ea"/>
              <a:sym typeface="+mn-lt"/>
            </a:endParaRPr>
          </a:p>
        </p:txBody>
      </p:sp>
      <p:sp>
        <p:nvSpPr>
          <p:cNvPr id="14" name="矩形 13"/>
          <p:cNvSpPr/>
          <p:nvPr/>
        </p:nvSpPr>
        <p:spPr>
          <a:xfrm>
            <a:off x="641456" y="3153957"/>
            <a:ext cx="10745765" cy="1107996"/>
          </a:xfrm>
          <a:prstGeom prst="rect">
            <a:avLst/>
          </a:prstGeom>
        </p:spPr>
        <p:txBody>
          <a:bodyPr vert="horz"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6600" b="1" kern="100" dirty="0">
                <a:solidFill>
                  <a:srgbClr val="002060"/>
                </a:solidFill>
                <a:cs typeface="+mn-ea"/>
                <a:sym typeface="+mn-lt"/>
              </a:rPr>
              <a:t>感谢您的观看</a:t>
            </a:r>
            <a:endParaRPr lang="zh-CN" altLang="zh-CN" sz="6600" b="1" kern="100" dirty="0">
              <a:solidFill>
                <a:srgbClr val="002060"/>
              </a:solidFill>
              <a:cs typeface="+mn-ea"/>
              <a:sym typeface="+mn-lt"/>
            </a:endParaRPr>
          </a:p>
        </p:txBody>
      </p:sp>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6651" y="1167126"/>
            <a:ext cx="3455377" cy="1263179"/>
          </a:xfrm>
          <a:prstGeom prst="rect">
            <a:avLst/>
          </a:prstGeom>
        </p:spPr>
      </p:pic>
    </p:spTree>
    <p:custDataLst>
      <p:tags r:id="rId1"/>
    </p:custDataLst>
    <p:extLst>
      <p:ext uri="{BB962C8B-B14F-4D97-AF65-F5344CB8AC3E}">
        <p14:creationId xmlns:p14="http://schemas.microsoft.com/office/powerpoint/2010/main" val="1413006860"/>
      </p:ext>
    </p:extLst>
  </p:cSld>
  <p:clrMapOvr>
    <a:masterClrMapping/>
  </p:clrMapOvr>
  <mc:AlternateContent xmlns:mc="http://schemas.openxmlformats.org/markup-compatibility/2006">
    <mc:Choice xmlns:p14="http://schemas.microsoft.com/office/powerpoint/2010/main" Requires="p14">
      <p:transition spd="med" p14:dur="700" advTm="3000">
        <p:fade/>
      </p:transition>
    </mc:Choice>
    <mc:Fallback>
      <p:transition spd="med"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32"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out)">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632479" y="586741"/>
            <a:ext cx="1928733" cy="523220"/>
          </a:xfrm>
          <a:prstGeom prst="rect">
            <a:avLst/>
          </a:prstGeom>
          <a:noFill/>
        </p:spPr>
        <p:txBody>
          <a:bodyPr wrap="none" rtlCol="0">
            <a:spAutoFit/>
            <a:scene3d>
              <a:camera prst="orthographicFront"/>
              <a:lightRig rig="threePt" dir="t"/>
            </a:scene3d>
            <a:sp3d contourW="12700"/>
          </a:bodyPr>
          <a:lstStyle/>
          <a:p>
            <a:pPr defTabSz="914309">
              <a:defRPr/>
            </a:pPr>
            <a:r>
              <a:rPr lang="zh-CN" altLang="en-US" sz="2800" b="1" spc="600" dirty="0">
                <a:latin typeface="思源黑体 CN" panose="020B0500000000000000" pitchFamily="34" charset="-122"/>
                <a:ea typeface="思源黑体 CN" panose="020B0500000000000000" pitchFamily="34" charset="-122"/>
                <a:cs typeface="+mn-ea"/>
                <a:sym typeface="+mn-lt"/>
              </a:rPr>
              <a:t>需求分析</a:t>
            </a:r>
          </a:p>
        </p:txBody>
      </p:sp>
      <p:sp>
        <p:nvSpPr>
          <p:cNvPr id="40" name="6"/>
          <p:cNvSpPr/>
          <p:nvPr/>
        </p:nvSpPr>
        <p:spPr bwMode="auto">
          <a:xfrm rot="5400000" flipH="1" flipV="1">
            <a:off x="2032237"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1" name="6"/>
          <p:cNvSpPr/>
          <p:nvPr/>
        </p:nvSpPr>
        <p:spPr bwMode="auto">
          <a:xfrm rot="5400000" flipH="1" flipV="1">
            <a:off x="2303470"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2" name="6"/>
          <p:cNvSpPr/>
          <p:nvPr/>
        </p:nvSpPr>
        <p:spPr bwMode="auto">
          <a:xfrm rot="5400000" flipH="1" flipV="1">
            <a:off x="2574703"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3" name="6"/>
          <p:cNvSpPr/>
          <p:nvPr/>
        </p:nvSpPr>
        <p:spPr bwMode="auto">
          <a:xfrm rot="5400000" flipH="1" flipV="1">
            <a:off x="2845936" y="1122206"/>
            <a:ext cx="151031" cy="12928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247" y="646779"/>
            <a:ext cx="2153246" cy="787160"/>
          </a:xfrm>
          <a:prstGeom prst="rect">
            <a:avLst/>
          </a:prstGeom>
        </p:spPr>
      </p:pic>
      <p:sp>
        <p:nvSpPr>
          <p:cNvPr id="3" name="圆角矩形 2">
            <a:extLst>
              <a:ext uri="{FF2B5EF4-FFF2-40B4-BE49-F238E27FC236}">
                <a16:creationId xmlns:a16="http://schemas.microsoft.com/office/drawing/2014/main" id="{82805ADF-CBE5-D9D2-5B77-08EDC03D24CD}"/>
              </a:ext>
            </a:extLst>
          </p:cNvPr>
          <p:cNvSpPr/>
          <p:nvPr/>
        </p:nvSpPr>
        <p:spPr>
          <a:xfrm>
            <a:off x="1621211" y="1724025"/>
            <a:ext cx="1928733" cy="8286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20000"/>
              </a:lnSpc>
            </a:pPr>
            <a:r>
              <a:rPr kumimoji="1" lang="zh-CN" altLang="en-US" dirty="0">
                <a:latin typeface="思源黑体 CN" panose="020B0500000000000000" pitchFamily="34" charset="-122"/>
                <a:ea typeface="思源黑体 CN" panose="020B0500000000000000" pitchFamily="34" charset="-122"/>
              </a:rPr>
              <a:t>每天有近</a:t>
            </a:r>
            <a:r>
              <a:rPr kumimoji="1" lang="en-US" altLang="zh-CN" dirty="0">
                <a:latin typeface="思源黑体 CN" panose="020B0500000000000000" pitchFamily="34" charset="-122"/>
                <a:ea typeface="思源黑体 CN" panose="020B0500000000000000" pitchFamily="34" charset="-122"/>
              </a:rPr>
              <a:t>1PB</a:t>
            </a:r>
            <a:r>
              <a:rPr kumimoji="1" lang="zh-CN" altLang="en-US" dirty="0">
                <a:latin typeface="思源黑体 CN" panose="020B0500000000000000" pitchFamily="34" charset="-122"/>
                <a:ea typeface="思源黑体 CN" panose="020B0500000000000000" pitchFamily="34" charset="-122"/>
              </a:rPr>
              <a:t>的数据被发布访问</a:t>
            </a:r>
          </a:p>
        </p:txBody>
      </p:sp>
      <p:sp>
        <p:nvSpPr>
          <p:cNvPr id="4" name="圆角矩形 3">
            <a:extLst>
              <a:ext uri="{FF2B5EF4-FFF2-40B4-BE49-F238E27FC236}">
                <a16:creationId xmlns:a16="http://schemas.microsoft.com/office/drawing/2014/main" id="{E4A4F862-6D9F-1BB6-2A63-172D12420A30}"/>
              </a:ext>
            </a:extLst>
          </p:cNvPr>
          <p:cNvSpPr/>
          <p:nvPr/>
        </p:nvSpPr>
        <p:spPr>
          <a:xfrm>
            <a:off x="1632479" y="2728613"/>
            <a:ext cx="1928733" cy="8286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20000"/>
              </a:lnSpc>
            </a:pPr>
            <a:r>
              <a:rPr kumimoji="1" lang="zh-CN" altLang="en-US" dirty="0">
                <a:latin typeface="思源黑体 CN" panose="020B0500000000000000" pitchFamily="34" charset="-122"/>
                <a:ea typeface="思源黑体 CN" panose="020B0500000000000000" pitchFamily="34" charset="-122"/>
              </a:rPr>
              <a:t>同时会有百万级别的用户访问</a:t>
            </a:r>
          </a:p>
        </p:txBody>
      </p:sp>
      <p:sp>
        <p:nvSpPr>
          <p:cNvPr id="5" name="圆角矩形 4">
            <a:extLst>
              <a:ext uri="{FF2B5EF4-FFF2-40B4-BE49-F238E27FC236}">
                <a16:creationId xmlns:a16="http://schemas.microsoft.com/office/drawing/2014/main" id="{8EDC3E43-27F3-67E0-E4B0-BECE668B06A5}"/>
              </a:ext>
            </a:extLst>
          </p:cNvPr>
          <p:cNvSpPr/>
          <p:nvPr/>
        </p:nvSpPr>
        <p:spPr>
          <a:xfrm>
            <a:off x="1621211" y="3804280"/>
            <a:ext cx="1928733" cy="8286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20000"/>
              </a:lnSpc>
            </a:pPr>
            <a:r>
              <a:rPr kumimoji="1" lang="zh-CN" altLang="en-US" dirty="0">
                <a:latin typeface="思源黑体 CN" panose="020B0500000000000000" pitchFamily="34" charset="-122"/>
                <a:ea typeface="思源黑体 CN" panose="020B0500000000000000" pitchFamily="34" charset="-122"/>
              </a:rPr>
              <a:t>点赞、发博等操作不断更新数据</a:t>
            </a:r>
          </a:p>
        </p:txBody>
      </p:sp>
      <p:sp>
        <p:nvSpPr>
          <p:cNvPr id="49" name="右箭头 48">
            <a:extLst>
              <a:ext uri="{FF2B5EF4-FFF2-40B4-BE49-F238E27FC236}">
                <a16:creationId xmlns:a16="http://schemas.microsoft.com/office/drawing/2014/main" id="{963FE1C4-AAC1-F1F9-1995-AB62E3B7D1E8}"/>
              </a:ext>
            </a:extLst>
          </p:cNvPr>
          <p:cNvSpPr/>
          <p:nvPr/>
        </p:nvSpPr>
        <p:spPr>
          <a:xfrm>
            <a:off x="4852987" y="1724025"/>
            <a:ext cx="1243013" cy="62807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zh-CN" altLang="en-US">
              <a:latin typeface="思源黑体 CN" panose="020B0500000000000000" pitchFamily="34" charset="-122"/>
              <a:ea typeface="思源黑体 CN" panose="020B0500000000000000" pitchFamily="34" charset="-122"/>
            </a:endParaRPr>
          </a:p>
        </p:txBody>
      </p:sp>
      <p:sp>
        <p:nvSpPr>
          <p:cNvPr id="50" name="右箭头 49">
            <a:extLst>
              <a:ext uri="{FF2B5EF4-FFF2-40B4-BE49-F238E27FC236}">
                <a16:creationId xmlns:a16="http://schemas.microsoft.com/office/drawing/2014/main" id="{0B5129D0-E7D2-DE5D-E4E3-ECA6993FDDDA}"/>
              </a:ext>
            </a:extLst>
          </p:cNvPr>
          <p:cNvSpPr/>
          <p:nvPr/>
        </p:nvSpPr>
        <p:spPr>
          <a:xfrm>
            <a:off x="4852985" y="2828911"/>
            <a:ext cx="1243013" cy="62807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zh-CN" altLang="en-US">
              <a:latin typeface="思源黑体 CN" panose="020B0500000000000000" pitchFamily="34" charset="-122"/>
              <a:ea typeface="思源黑体 CN" panose="020B0500000000000000" pitchFamily="34" charset="-122"/>
            </a:endParaRPr>
          </a:p>
        </p:txBody>
      </p:sp>
      <p:sp>
        <p:nvSpPr>
          <p:cNvPr id="51" name="右箭头 50">
            <a:extLst>
              <a:ext uri="{FF2B5EF4-FFF2-40B4-BE49-F238E27FC236}">
                <a16:creationId xmlns:a16="http://schemas.microsoft.com/office/drawing/2014/main" id="{5B0FF639-2FF9-9EEA-77C8-E50F140CB3FD}"/>
              </a:ext>
            </a:extLst>
          </p:cNvPr>
          <p:cNvSpPr/>
          <p:nvPr/>
        </p:nvSpPr>
        <p:spPr>
          <a:xfrm>
            <a:off x="4852985" y="3910614"/>
            <a:ext cx="1243013" cy="62807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zh-CN" altLang="en-US">
              <a:latin typeface="思源黑体 CN" panose="020B0500000000000000" pitchFamily="34" charset="-122"/>
              <a:ea typeface="思源黑体 CN" panose="020B0500000000000000" pitchFamily="34" charset="-122"/>
            </a:endParaRPr>
          </a:p>
        </p:txBody>
      </p:sp>
      <p:sp>
        <p:nvSpPr>
          <p:cNvPr id="53" name="圆角矩形 52">
            <a:extLst>
              <a:ext uri="{FF2B5EF4-FFF2-40B4-BE49-F238E27FC236}">
                <a16:creationId xmlns:a16="http://schemas.microsoft.com/office/drawing/2014/main" id="{0EB8FF34-A094-F76F-908F-9998E2000DAE}"/>
              </a:ext>
            </a:extLst>
          </p:cNvPr>
          <p:cNvSpPr/>
          <p:nvPr/>
        </p:nvSpPr>
        <p:spPr>
          <a:xfrm>
            <a:off x="7354514" y="1623726"/>
            <a:ext cx="1928733" cy="8286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20000"/>
              </a:lnSpc>
            </a:pPr>
            <a:r>
              <a:rPr kumimoji="1" lang="zh-CN" altLang="en-US" dirty="0">
                <a:latin typeface="思源黑体 CN" panose="020B0500000000000000" pitchFamily="34" charset="-122"/>
                <a:ea typeface="思源黑体 CN" panose="020B0500000000000000" pitchFamily="34" charset="-122"/>
              </a:rPr>
              <a:t>容量需求大，庞大的存储容量</a:t>
            </a:r>
          </a:p>
        </p:txBody>
      </p:sp>
      <p:sp>
        <p:nvSpPr>
          <p:cNvPr id="54" name="圆角矩形 53">
            <a:extLst>
              <a:ext uri="{FF2B5EF4-FFF2-40B4-BE49-F238E27FC236}">
                <a16:creationId xmlns:a16="http://schemas.microsoft.com/office/drawing/2014/main" id="{72FABC2C-FA9D-CFB5-D29C-05B9DCEF0CAA}"/>
              </a:ext>
            </a:extLst>
          </p:cNvPr>
          <p:cNvSpPr/>
          <p:nvPr/>
        </p:nvSpPr>
        <p:spPr>
          <a:xfrm>
            <a:off x="7334401" y="3796700"/>
            <a:ext cx="1928733" cy="8286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20000"/>
              </a:lnSpc>
            </a:pPr>
            <a:r>
              <a:rPr kumimoji="1" lang="zh-CN" altLang="en-US" dirty="0">
                <a:latin typeface="思源黑体 CN" panose="020B0500000000000000" pitchFamily="34" charset="-122"/>
                <a:ea typeface="思源黑体 CN" panose="020B0500000000000000" pitchFamily="34" charset="-122"/>
              </a:rPr>
              <a:t>更新频率高，确保系统的实时性</a:t>
            </a:r>
          </a:p>
        </p:txBody>
      </p:sp>
      <p:sp>
        <p:nvSpPr>
          <p:cNvPr id="55" name="圆角矩形 54">
            <a:extLst>
              <a:ext uri="{FF2B5EF4-FFF2-40B4-BE49-F238E27FC236}">
                <a16:creationId xmlns:a16="http://schemas.microsoft.com/office/drawing/2014/main" id="{594B11A8-718B-744B-D4BB-F171B43526E5}"/>
              </a:ext>
            </a:extLst>
          </p:cNvPr>
          <p:cNvSpPr/>
          <p:nvPr/>
        </p:nvSpPr>
        <p:spPr>
          <a:xfrm>
            <a:off x="7354513" y="2713453"/>
            <a:ext cx="1928733" cy="8286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思源黑体 CN" panose="020B0500000000000000" pitchFamily="34" charset="-122"/>
                <a:ea typeface="思源黑体 CN" panose="020B0500000000000000" pitchFamily="34" charset="-122"/>
              </a:rPr>
              <a:t>带宽要求高，高</a:t>
            </a:r>
            <a:r>
              <a:rPr kumimoji="1" lang="en-US" altLang="zh-CN" dirty="0">
                <a:latin typeface="思源黑体 CN" panose="020B0500000000000000" pitchFamily="34" charset="-122"/>
                <a:ea typeface="思源黑体 CN" panose="020B0500000000000000" pitchFamily="34" charset="-122"/>
              </a:rPr>
              <a:t>IO</a:t>
            </a:r>
            <a:r>
              <a:rPr kumimoji="1" lang="zh-CN" altLang="en-US" dirty="0">
                <a:latin typeface="思源黑体 CN" panose="020B0500000000000000" pitchFamily="34" charset="-122"/>
                <a:ea typeface="思源黑体 CN" panose="020B0500000000000000" pitchFamily="34" charset="-122"/>
              </a:rPr>
              <a:t>性能系统</a:t>
            </a:r>
          </a:p>
        </p:txBody>
      </p:sp>
      <p:sp>
        <p:nvSpPr>
          <p:cNvPr id="17" name="圆角矩形 3">
            <a:extLst>
              <a:ext uri="{FF2B5EF4-FFF2-40B4-BE49-F238E27FC236}">
                <a16:creationId xmlns:a16="http://schemas.microsoft.com/office/drawing/2014/main" id="{F4D6F0ED-1798-4F39-941D-553ADA3ADCE1}"/>
              </a:ext>
            </a:extLst>
          </p:cNvPr>
          <p:cNvSpPr/>
          <p:nvPr/>
        </p:nvSpPr>
        <p:spPr>
          <a:xfrm>
            <a:off x="1621211" y="4917995"/>
            <a:ext cx="1928733" cy="8286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20000"/>
              </a:lnSpc>
            </a:pPr>
            <a:r>
              <a:rPr kumimoji="1" lang="zh-CN" altLang="en-US" dirty="0">
                <a:latin typeface="思源黑体 CN" panose="020B0500000000000000" pitchFamily="34" charset="-122"/>
                <a:ea typeface="思源黑体 CN" panose="020B0500000000000000" pitchFamily="34" charset="-122"/>
              </a:rPr>
              <a:t>庞大数据需要使用分布式存储</a:t>
            </a:r>
          </a:p>
        </p:txBody>
      </p:sp>
      <p:sp>
        <p:nvSpPr>
          <p:cNvPr id="18" name="右箭头 49">
            <a:extLst>
              <a:ext uri="{FF2B5EF4-FFF2-40B4-BE49-F238E27FC236}">
                <a16:creationId xmlns:a16="http://schemas.microsoft.com/office/drawing/2014/main" id="{8C8DC244-7366-4391-BE11-CD16E162E19B}"/>
              </a:ext>
            </a:extLst>
          </p:cNvPr>
          <p:cNvSpPr/>
          <p:nvPr/>
        </p:nvSpPr>
        <p:spPr>
          <a:xfrm>
            <a:off x="4852985" y="5065384"/>
            <a:ext cx="1243013" cy="628078"/>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zh-CN" altLang="en-US">
              <a:latin typeface="思源黑体 CN" panose="020B0500000000000000" pitchFamily="34" charset="-122"/>
              <a:ea typeface="思源黑体 CN" panose="020B0500000000000000" pitchFamily="34" charset="-122"/>
            </a:endParaRPr>
          </a:p>
        </p:txBody>
      </p:sp>
      <p:sp>
        <p:nvSpPr>
          <p:cNvPr id="19" name="圆角矩形 54">
            <a:extLst>
              <a:ext uri="{FF2B5EF4-FFF2-40B4-BE49-F238E27FC236}">
                <a16:creationId xmlns:a16="http://schemas.microsoft.com/office/drawing/2014/main" id="{007249F1-8057-4739-AF80-D3ED1C811868}"/>
              </a:ext>
            </a:extLst>
          </p:cNvPr>
          <p:cNvSpPr/>
          <p:nvPr/>
        </p:nvSpPr>
        <p:spPr>
          <a:xfrm>
            <a:off x="7334400" y="5065384"/>
            <a:ext cx="1928733" cy="82867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20000"/>
              </a:lnSpc>
            </a:pPr>
            <a:r>
              <a:rPr kumimoji="1" lang="zh-CN" altLang="en-US" dirty="0">
                <a:latin typeface="思源黑体 CN" panose="020B0500000000000000" pitchFamily="34" charset="-122"/>
                <a:ea typeface="思源黑体 CN" panose="020B0500000000000000" pitchFamily="34" charset="-122"/>
              </a:rPr>
              <a:t>可拓展性强，需要重视安全问题</a:t>
            </a:r>
          </a:p>
        </p:txBody>
      </p:sp>
    </p:spTree>
    <p:extLst>
      <p:ext uri="{BB962C8B-B14F-4D97-AF65-F5344CB8AC3E}">
        <p14:creationId xmlns:p14="http://schemas.microsoft.com/office/powerpoint/2010/main" val="2353276529"/>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632479" y="586741"/>
            <a:ext cx="1928733" cy="523220"/>
          </a:xfrm>
          <a:prstGeom prst="rect">
            <a:avLst/>
          </a:prstGeom>
          <a:noFill/>
        </p:spPr>
        <p:txBody>
          <a:bodyPr wrap="none" rtlCol="0">
            <a:spAutoFit/>
            <a:scene3d>
              <a:camera prst="orthographicFront"/>
              <a:lightRig rig="threePt" dir="t"/>
            </a:scene3d>
            <a:sp3d contourW="12700"/>
          </a:bodyPr>
          <a:lstStyle/>
          <a:p>
            <a:pPr defTabSz="914309">
              <a:defRPr/>
            </a:pPr>
            <a:r>
              <a:rPr lang="zh-CN" altLang="en-US" sz="2800" b="1" spc="600" dirty="0">
                <a:latin typeface="思源黑体 CN" panose="020B0500000000000000" pitchFamily="34" charset="-122"/>
                <a:ea typeface="思源黑体 CN" panose="020B0500000000000000" pitchFamily="34" charset="-122"/>
                <a:cs typeface="+mn-ea"/>
                <a:sym typeface="+mn-lt"/>
              </a:rPr>
              <a:t>数据模型</a:t>
            </a:r>
          </a:p>
        </p:txBody>
      </p:sp>
      <p:sp>
        <p:nvSpPr>
          <p:cNvPr id="40" name="6"/>
          <p:cNvSpPr/>
          <p:nvPr/>
        </p:nvSpPr>
        <p:spPr bwMode="auto">
          <a:xfrm rot="5400000" flipH="1" flipV="1">
            <a:off x="2032237"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1" name="6"/>
          <p:cNvSpPr/>
          <p:nvPr/>
        </p:nvSpPr>
        <p:spPr bwMode="auto">
          <a:xfrm rot="5400000" flipH="1" flipV="1">
            <a:off x="2303470"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2" name="6"/>
          <p:cNvSpPr/>
          <p:nvPr/>
        </p:nvSpPr>
        <p:spPr bwMode="auto">
          <a:xfrm rot="5400000" flipH="1" flipV="1">
            <a:off x="2574703"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3" name="6"/>
          <p:cNvSpPr/>
          <p:nvPr/>
        </p:nvSpPr>
        <p:spPr bwMode="auto">
          <a:xfrm rot="5400000" flipH="1" flipV="1">
            <a:off x="2845936" y="1122206"/>
            <a:ext cx="151031" cy="12928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247" y="646779"/>
            <a:ext cx="2153246" cy="787160"/>
          </a:xfrm>
          <a:prstGeom prst="rect">
            <a:avLst/>
          </a:prstGeom>
        </p:spPr>
      </p:pic>
      <p:graphicFrame>
        <p:nvGraphicFramePr>
          <p:cNvPr id="2" name="表格 2">
            <a:extLst>
              <a:ext uri="{FF2B5EF4-FFF2-40B4-BE49-F238E27FC236}">
                <a16:creationId xmlns:a16="http://schemas.microsoft.com/office/drawing/2014/main" id="{8A301C9A-21D6-22CD-565F-0E50F3637E81}"/>
              </a:ext>
            </a:extLst>
          </p:cNvPr>
          <p:cNvGraphicFramePr>
            <a:graphicFrameLocks noGrp="1"/>
          </p:cNvGraphicFramePr>
          <p:nvPr>
            <p:extLst>
              <p:ext uri="{D42A27DB-BD31-4B8C-83A1-F6EECF244321}">
                <p14:modId xmlns:p14="http://schemas.microsoft.com/office/powerpoint/2010/main" val="1832220843"/>
              </p:ext>
            </p:extLst>
          </p:nvPr>
        </p:nvGraphicFramePr>
        <p:xfrm>
          <a:off x="5231044" y="2816087"/>
          <a:ext cx="1618818" cy="1463040"/>
        </p:xfrm>
        <a:graphic>
          <a:graphicData uri="http://schemas.openxmlformats.org/drawingml/2006/table">
            <a:tbl>
              <a:tblPr firstRow="1" bandRow="1">
                <a:tableStyleId>{22838BEF-8BB2-4498-84A7-C5851F593DF1}</a:tableStyleId>
              </a:tblPr>
              <a:tblGrid>
                <a:gridCol w="1618818">
                  <a:extLst>
                    <a:ext uri="{9D8B030D-6E8A-4147-A177-3AD203B41FA5}">
                      <a16:colId xmlns:a16="http://schemas.microsoft.com/office/drawing/2014/main" val="4038249346"/>
                    </a:ext>
                  </a:extLst>
                </a:gridCol>
              </a:tblGrid>
              <a:tr h="315489">
                <a:tc>
                  <a:txBody>
                    <a:bodyPr/>
                    <a:lstStyle/>
                    <a:p>
                      <a:r>
                        <a:rPr lang="zh-CN" altLang="en-US" b="0" dirty="0"/>
                        <a:t>用户</a:t>
                      </a:r>
                      <a:r>
                        <a:rPr lang="en-US" altLang="zh-CN" b="0" dirty="0"/>
                        <a:t>ID</a:t>
                      </a:r>
                      <a:endParaRPr lang="zh-CN" altLang="en-US" b="0" dirty="0"/>
                    </a:p>
                  </a:txBody>
                  <a:tcPr/>
                </a:tc>
                <a:extLst>
                  <a:ext uri="{0D108BD9-81ED-4DB2-BD59-A6C34878D82A}">
                    <a16:rowId xmlns:a16="http://schemas.microsoft.com/office/drawing/2014/main" val="3820100833"/>
                  </a:ext>
                </a:extLst>
              </a:tr>
              <a:tr h="315489">
                <a:tc>
                  <a:txBody>
                    <a:bodyPr/>
                    <a:lstStyle/>
                    <a:p>
                      <a:r>
                        <a:rPr lang="zh-CN" altLang="en-US" dirty="0"/>
                        <a:t>用户名</a:t>
                      </a:r>
                    </a:p>
                  </a:txBody>
                  <a:tcPr/>
                </a:tc>
                <a:extLst>
                  <a:ext uri="{0D108BD9-81ED-4DB2-BD59-A6C34878D82A}">
                    <a16:rowId xmlns:a16="http://schemas.microsoft.com/office/drawing/2014/main" val="2120212752"/>
                  </a:ext>
                </a:extLst>
              </a:tr>
              <a:tr h="315489">
                <a:tc>
                  <a:txBody>
                    <a:bodyPr/>
                    <a:lstStyle/>
                    <a:p>
                      <a:r>
                        <a:rPr lang="zh-CN" altLang="en-US" dirty="0"/>
                        <a:t>密码</a:t>
                      </a:r>
                    </a:p>
                  </a:txBody>
                  <a:tcPr/>
                </a:tc>
                <a:extLst>
                  <a:ext uri="{0D108BD9-81ED-4DB2-BD59-A6C34878D82A}">
                    <a16:rowId xmlns:a16="http://schemas.microsoft.com/office/drawing/2014/main" val="3280890351"/>
                  </a:ext>
                </a:extLst>
              </a:tr>
              <a:tr h="315489">
                <a:tc>
                  <a:txBody>
                    <a:bodyPr/>
                    <a:lstStyle/>
                    <a:p>
                      <a:r>
                        <a:rPr lang="en-US" altLang="zh-CN" dirty="0"/>
                        <a:t>……</a:t>
                      </a:r>
                      <a:endParaRPr lang="zh-CN" altLang="en-US" dirty="0"/>
                    </a:p>
                  </a:txBody>
                  <a:tcPr/>
                </a:tc>
                <a:extLst>
                  <a:ext uri="{0D108BD9-81ED-4DB2-BD59-A6C34878D82A}">
                    <a16:rowId xmlns:a16="http://schemas.microsoft.com/office/drawing/2014/main" val="4154099893"/>
                  </a:ext>
                </a:extLst>
              </a:tr>
            </a:tbl>
          </a:graphicData>
        </a:graphic>
      </p:graphicFrame>
      <p:graphicFrame>
        <p:nvGraphicFramePr>
          <p:cNvPr id="3" name="表格 2">
            <a:extLst>
              <a:ext uri="{FF2B5EF4-FFF2-40B4-BE49-F238E27FC236}">
                <a16:creationId xmlns:a16="http://schemas.microsoft.com/office/drawing/2014/main" id="{4EC79CF8-471C-7B11-D3B3-DA6321BA95F9}"/>
              </a:ext>
            </a:extLst>
          </p:cNvPr>
          <p:cNvGraphicFramePr>
            <a:graphicFrameLocks noGrp="1"/>
          </p:cNvGraphicFramePr>
          <p:nvPr>
            <p:extLst>
              <p:ext uri="{D42A27DB-BD31-4B8C-83A1-F6EECF244321}">
                <p14:modId xmlns:p14="http://schemas.microsoft.com/office/powerpoint/2010/main" val="2849967915"/>
              </p:ext>
            </p:extLst>
          </p:nvPr>
        </p:nvGraphicFramePr>
        <p:xfrm>
          <a:off x="9283247" y="2168193"/>
          <a:ext cx="1849447" cy="1463040"/>
        </p:xfrm>
        <a:graphic>
          <a:graphicData uri="http://schemas.openxmlformats.org/drawingml/2006/table">
            <a:tbl>
              <a:tblPr firstRow="1" bandRow="1">
                <a:tableStyleId>{22838BEF-8BB2-4498-84A7-C5851F593DF1}</a:tableStyleId>
              </a:tblPr>
              <a:tblGrid>
                <a:gridCol w="1849447">
                  <a:extLst>
                    <a:ext uri="{9D8B030D-6E8A-4147-A177-3AD203B41FA5}">
                      <a16:colId xmlns:a16="http://schemas.microsoft.com/office/drawing/2014/main" val="4038249346"/>
                    </a:ext>
                  </a:extLst>
                </a:gridCol>
              </a:tblGrid>
              <a:tr h="315489">
                <a:tc>
                  <a:txBody>
                    <a:bodyPr/>
                    <a:lstStyle/>
                    <a:p>
                      <a:r>
                        <a:rPr lang="zh-CN" altLang="en-US" b="0" dirty="0"/>
                        <a:t>粉丝</a:t>
                      </a:r>
                    </a:p>
                  </a:txBody>
                  <a:tcPr/>
                </a:tc>
                <a:extLst>
                  <a:ext uri="{0D108BD9-81ED-4DB2-BD59-A6C34878D82A}">
                    <a16:rowId xmlns:a16="http://schemas.microsoft.com/office/drawing/2014/main" val="3820100833"/>
                  </a:ext>
                </a:extLst>
              </a:tr>
              <a:tr h="315489">
                <a:tc>
                  <a:txBody>
                    <a:bodyPr/>
                    <a:lstStyle/>
                    <a:p>
                      <a:r>
                        <a:rPr lang="zh-CN" altLang="en-US" dirty="0"/>
                        <a:t>关注</a:t>
                      </a:r>
                    </a:p>
                  </a:txBody>
                  <a:tcPr/>
                </a:tc>
                <a:extLst>
                  <a:ext uri="{0D108BD9-81ED-4DB2-BD59-A6C34878D82A}">
                    <a16:rowId xmlns:a16="http://schemas.microsoft.com/office/drawing/2014/main" val="2120212752"/>
                  </a:ext>
                </a:extLst>
              </a:tr>
              <a:tr h="315489">
                <a:tc>
                  <a:txBody>
                    <a:bodyPr/>
                    <a:lstStyle/>
                    <a:p>
                      <a:r>
                        <a:rPr lang="zh-CN" altLang="en-US" dirty="0"/>
                        <a:t>黑名单</a:t>
                      </a:r>
                    </a:p>
                  </a:txBody>
                  <a:tcPr/>
                </a:tc>
                <a:extLst>
                  <a:ext uri="{0D108BD9-81ED-4DB2-BD59-A6C34878D82A}">
                    <a16:rowId xmlns:a16="http://schemas.microsoft.com/office/drawing/2014/main" val="3280890351"/>
                  </a:ext>
                </a:extLst>
              </a:tr>
              <a:tr h="315489">
                <a:tc>
                  <a:txBody>
                    <a:bodyPr/>
                    <a:lstStyle/>
                    <a:p>
                      <a:r>
                        <a:rPr lang="en-US" altLang="zh-CN" dirty="0"/>
                        <a:t>……</a:t>
                      </a:r>
                      <a:endParaRPr lang="zh-CN" altLang="en-US" dirty="0"/>
                    </a:p>
                  </a:txBody>
                  <a:tcPr/>
                </a:tc>
                <a:extLst>
                  <a:ext uri="{0D108BD9-81ED-4DB2-BD59-A6C34878D82A}">
                    <a16:rowId xmlns:a16="http://schemas.microsoft.com/office/drawing/2014/main" val="4154099893"/>
                  </a:ext>
                </a:extLst>
              </a:tr>
            </a:tbl>
          </a:graphicData>
        </a:graphic>
      </p:graphicFrame>
      <p:graphicFrame>
        <p:nvGraphicFramePr>
          <p:cNvPr id="4" name="表格 2">
            <a:extLst>
              <a:ext uri="{FF2B5EF4-FFF2-40B4-BE49-F238E27FC236}">
                <a16:creationId xmlns:a16="http://schemas.microsoft.com/office/drawing/2014/main" id="{AD27704A-4C4D-180B-DFE6-9642C6F86258}"/>
              </a:ext>
            </a:extLst>
          </p:cNvPr>
          <p:cNvGraphicFramePr>
            <a:graphicFrameLocks noGrp="1"/>
          </p:cNvGraphicFramePr>
          <p:nvPr>
            <p:extLst>
              <p:ext uri="{D42A27DB-BD31-4B8C-83A1-F6EECF244321}">
                <p14:modId xmlns:p14="http://schemas.microsoft.com/office/powerpoint/2010/main" val="2898579236"/>
              </p:ext>
            </p:extLst>
          </p:nvPr>
        </p:nvGraphicFramePr>
        <p:xfrm>
          <a:off x="9283247" y="4691031"/>
          <a:ext cx="1849447" cy="1463040"/>
        </p:xfrm>
        <a:graphic>
          <a:graphicData uri="http://schemas.openxmlformats.org/drawingml/2006/table">
            <a:tbl>
              <a:tblPr firstRow="1" bandRow="1">
                <a:tableStyleId>{22838BEF-8BB2-4498-84A7-C5851F593DF1}</a:tableStyleId>
              </a:tblPr>
              <a:tblGrid>
                <a:gridCol w="1849447">
                  <a:extLst>
                    <a:ext uri="{9D8B030D-6E8A-4147-A177-3AD203B41FA5}">
                      <a16:colId xmlns:a16="http://schemas.microsoft.com/office/drawing/2014/main" val="4038249346"/>
                    </a:ext>
                  </a:extLst>
                </a:gridCol>
              </a:tblGrid>
              <a:tr h="315489">
                <a:tc>
                  <a:txBody>
                    <a:bodyPr/>
                    <a:lstStyle/>
                    <a:p>
                      <a:r>
                        <a:rPr lang="zh-CN" altLang="en-US" b="0" dirty="0"/>
                        <a:t>文本</a:t>
                      </a:r>
                    </a:p>
                  </a:txBody>
                  <a:tcPr/>
                </a:tc>
                <a:extLst>
                  <a:ext uri="{0D108BD9-81ED-4DB2-BD59-A6C34878D82A}">
                    <a16:rowId xmlns:a16="http://schemas.microsoft.com/office/drawing/2014/main" val="3820100833"/>
                  </a:ext>
                </a:extLst>
              </a:tr>
              <a:tr h="315489">
                <a:tc>
                  <a:txBody>
                    <a:bodyPr/>
                    <a:lstStyle/>
                    <a:p>
                      <a:r>
                        <a:rPr lang="zh-CN" altLang="en-US" dirty="0"/>
                        <a:t>图片</a:t>
                      </a:r>
                    </a:p>
                  </a:txBody>
                  <a:tcPr/>
                </a:tc>
                <a:extLst>
                  <a:ext uri="{0D108BD9-81ED-4DB2-BD59-A6C34878D82A}">
                    <a16:rowId xmlns:a16="http://schemas.microsoft.com/office/drawing/2014/main" val="2120212752"/>
                  </a:ext>
                </a:extLst>
              </a:tr>
              <a:tr h="315489">
                <a:tc>
                  <a:txBody>
                    <a:bodyPr/>
                    <a:lstStyle/>
                    <a:p>
                      <a:r>
                        <a:rPr lang="zh-CN" altLang="en-US" dirty="0"/>
                        <a:t>微博</a:t>
                      </a:r>
                      <a:r>
                        <a:rPr lang="en-US" altLang="zh-CN" dirty="0"/>
                        <a:t>ID</a:t>
                      </a:r>
                      <a:endParaRPr lang="zh-CN" altLang="en-US" dirty="0"/>
                    </a:p>
                  </a:txBody>
                  <a:tcPr/>
                </a:tc>
                <a:extLst>
                  <a:ext uri="{0D108BD9-81ED-4DB2-BD59-A6C34878D82A}">
                    <a16:rowId xmlns:a16="http://schemas.microsoft.com/office/drawing/2014/main" val="3280890351"/>
                  </a:ext>
                </a:extLst>
              </a:tr>
              <a:tr h="315489">
                <a:tc>
                  <a:txBody>
                    <a:bodyPr/>
                    <a:lstStyle/>
                    <a:p>
                      <a:r>
                        <a:rPr lang="en-US" altLang="zh-CN" dirty="0"/>
                        <a:t>……</a:t>
                      </a:r>
                      <a:endParaRPr lang="zh-CN" altLang="en-US" dirty="0"/>
                    </a:p>
                  </a:txBody>
                  <a:tcPr/>
                </a:tc>
                <a:extLst>
                  <a:ext uri="{0D108BD9-81ED-4DB2-BD59-A6C34878D82A}">
                    <a16:rowId xmlns:a16="http://schemas.microsoft.com/office/drawing/2014/main" val="4154099893"/>
                  </a:ext>
                </a:extLst>
              </a:tr>
            </a:tbl>
          </a:graphicData>
        </a:graphic>
      </p:graphicFrame>
      <p:cxnSp>
        <p:nvCxnSpPr>
          <p:cNvPr id="6" name="曲线连接符 5">
            <a:extLst>
              <a:ext uri="{FF2B5EF4-FFF2-40B4-BE49-F238E27FC236}">
                <a16:creationId xmlns:a16="http://schemas.microsoft.com/office/drawing/2014/main" id="{FC94FCBA-4177-5D99-CF37-DC96E9248070}"/>
              </a:ext>
            </a:extLst>
          </p:cNvPr>
          <p:cNvCxnSpPr>
            <a:cxnSpLocks/>
            <a:endCxn id="3" idx="1"/>
          </p:cNvCxnSpPr>
          <p:nvPr/>
        </p:nvCxnSpPr>
        <p:spPr>
          <a:xfrm flipV="1">
            <a:off x="7080491" y="2899713"/>
            <a:ext cx="2202756" cy="691516"/>
          </a:xfrm>
          <a:prstGeom prst="curved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曲线连接符 7">
            <a:extLst>
              <a:ext uri="{FF2B5EF4-FFF2-40B4-BE49-F238E27FC236}">
                <a16:creationId xmlns:a16="http://schemas.microsoft.com/office/drawing/2014/main" id="{62689088-ADEF-081C-1D10-AE9A318BF797}"/>
              </a:ext>
            </a:extLst>
          </p:cNvPr>
          <p:cNvCxnSpPr>
            <a:cxnSpLocks/>
            <a:endCxn id="4" idx="1"/>
          </p:cNvCxnSpPr>
          <p:nvPr/>
        </p:nvCxnSpPr>
        <p:spPr>
          <a:xfrm>
            <a:off x="7080491" y="3641587"/>
            <a:ext cx="2202756" cy="1780964"/>
          </a:xfrm>
          <a:prstGeom prst="curved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18831893-E517-410F-A785-DF18D84DC83B}"/>
              </a:ext>
            </a:extLst>
          </p:cNvPr>
          <p:cNvSpPr txBox="1"/>
          <p:nvPr/>
        </p:nvSpPr>
        <p:spPr>
          <a:xfrm>
            <a:off x="733194" y="2209800"/>
            <a:ext cx="4036591" cy="3783023"/>
          </a:xfrm>
          <a:prstGeom prst="rect">
            <a:avLst/>
          </a:prstGeom>
          <a:noFill/>
        </p:spPr>
        <p:txBody>
          <a:bodyPr wrap="square" rtlCol="0">
            <a:spAutoFit/>
          </a:bodyPr>
          <a:lstStyle/>
          <a:p>
            <a:pPr>
              <a:lnSpc>
                <a:spcPct val="150000"/>
              </a:lnSpc>
            </a:pPr>
            <a:r>
              <a:rPr lang="zh-CN" altLang="en-US" dirty="0">
                <a:latin typeface="思源黑体 CN" panose="020B0500000000000000" pitchFamily="34" charset="-122"/>
                <a:ea typeface="思源黑体 CN" panose="020B0500000000000000" pitchFamily="34" charset="-122"/>
              </a:rPr>
              <a:t>数据模型设计主要分为两块：</a:t>
            </a:r>
            <a:endParaRPr lang="en-US" altLang="zh-CN" dirty="0">
              <a:latin typeface="思源黑体 CN" panose="020B0500000000000000" pitchFamily="34" charset="-122"/>
              <a:ea typeface="思源黑体 CN" panose="020B0500000000000000" pitchFamily="34" charset="-122"/>
            </a:endParaRPr>
          </a:p>
          <a:p>
            <a:pPr>
              <a:lnSpc>
                <a:spcPct val="150000"/>
              </a:lnSpc>
            </a:pPr>
            <a:r>
              <a:rPr lang="zh-CN" altLang="en-US" dirty="0">
                <a:latin typeface="思源黑体 CN" panose="020B0500000000000000" pitchFamily="34" charset="-122"/>
                <a:ea typeface="思源黑体 CN" panose="020B0500000000000000" pitchFamily="34" charset="-122"/>
              </a:rPr>
              <a:t>（</a:t>
            </a:r>
            <a:r>
              <a:rPr lang="en-US" altLang="zh-CN" dirty="0">
                <a:latin typeface="思源黑体 CN" panose="020B0500000000000000" pitchFamily="34" charset="-122"/>
                <a:ea typeface="思源黑体 CN" panose="020B0500000000000000" pitchFamily="34" charset="-122"/>
              </a:rPr>
              <a:t>1</a:t>
            </a:r>
            <a:r>
              <a:rPr lang="zh-CN" altLang="en-US" dirty="0">
                <a:latin typeface="思源黑体 CN" panose="020B0500000000000000" pitchFamily="34" charset="-122"/>
                <a:ea typeface="思源黑体 CN" panose="020B0500000000000000" pitchFamily="34" charset="-122"/>
              </a:rPr>
              <a:t>）用户信息数据模型：主要包括结构化数据</a:t>
            </a:r>
            <a:r>
              <a:rPr lang="en-US" altLang="zh-CN" dirty="0">
                <a:latin typeface="思源黑体 CN" panose="020B0500000000000000" pitchFamily="34" charset="-122"/>
                <a:ea typeface="思源黑体 CN" panose="020B0500000000000000" pitchFamily="34" charset="-122"/>
              </a:rPr>
              <a:t>User</a:t>
            </a:r>
            <a:r>
              <a:rPr lang="zh-CN" altLang="en-US" dirty="0">
                <a:latin typeface="思源黑体 CN" panose="020B0500000000000000" pitchFamily="34" charset="-122"/>
                <a:ea typeface="思源黑体 CN" panose="020B0500000000000000" pitchFamily="34" charset="-122"/>
              </a:rPr>
              <a:t>表、</a:t>
            </a:r>
            <a:r>
              <a:rPr lang="en-US" altLang="zh-CN" dirty="0">
                <a:latin typeface="思源黑体 CN" panose="020B0500000000000000" pitchFamily="34" charset="-122"/>
                <a:ea typeface="思源黑体 CN" panose="020B0500000000000000" pitchFamily="34" charset="-122"/>
              </a:rPr>
              <a:t>Follow</a:t>
            </a:r>
            <a:r>
              <a:rPr lang="zh-CN" altLang="en-US" dirty="0">
                <a:latin typeface="思源黑体 CN" panose="020B0500000000000000" pitchFamily="34" charset="-122"/>
                <a:ea typeface="思源黑体 CN" panose="020B0500000000000000" pitchFamily="34" charset="-122"/>
              </a:rPr>
              <a:t>表、</a:t>
            </a:r>
            <a:r>
              <a:rPr lang="en-US" altLang="zh-CN" dirty="0">
                <a:latin typeface="思源黑体 CN" panose="020B0500000000000000" pitchFamily="34" charset="-122"/>
                <a:ea typeface="思源黑体 CN" panose="020B0500000000000000" pitchFamily="34" charset="-122"/>
              </a:rPr>
              <a:t>Fans</a:t>
            </a:r>
            <a:r>
              <a:rPr lang="zh-CN" altLang="en-US" dirty="0">
                <a:latin typeface="思源黑体 CN" panose="020B0500000000000000" pitchFamily="34" charset="-122"/>
                <a:ea typeface="思源黑体 CN" panose="020B0500000000000000" pitchFamily="34" charset="-122"/>
              </a:rPr>
              <a:t>表、</a:t>
            </a:r>
            <a:r>
              <a:rPr lang="en-US" altLang="zh-CN" dirty="0">
                <a:latin typeface="思源黑体 CN" panose="020B0500000000000000" pitchFamily="34" charset="-122"/>
                <a:ea typeface="思源黑体 CN" panose="020B0500000000000000" pitchFamily="34" charset="-122"/>
              </a:rPr>
              <a:t>Block</a:t>
            </a:r>
            <a:r>
              <a:rPr lang="zh-CN" altLang="en-US" dirty="0">
                <a:latin typeface="思源黑体 CN" panose="020B0500000000000000" pitchFamily="34" charset="-122"/>
                <a:ea typeface="思源黑体 CN" panose="020B0500000000000000" pitchFamily="34" charset="-122"/>
              </a:rPr>
              <a:t>表、</a:t>
            </a:r>
            <a:r>
              <a:rPr lang="en-US" altLang="zh-CN" dirty="0">
                <a:latin typeface="思源黑体 CN" panose="020B0500000000000000" pitchFamily="34" charset="-122"/>
                <a:ea typeface="思源黑体 CN" panose="020B0500000000000000" pitchFamily="34" charset="-122"/>
              </a:rPr>
              <a:t>Message</a:t>
            </a:r>
            <a:r>
              <a:rPr lang="zh-CN" altLang="en-US" dirty="0">
                <a:latin typeface="思源黑体 CN" panose="020B0500000000000000" pitchFamily="34" charset="-122"/>
                <a:ea typeface="思源黑体 CN" panose="020B0500000000000000" pitchFamily="34" charset="-122"/>
              </a:rPr>
              <a:t>表等内容。</a:t>
            </a:r>
            <a:endParaRPr lang="en-US" altLang="zh-CN" dirty="0">
              <a:latin typeface="思源黑体 CN" panose="020B0500000000000000" pitchFamily="34" charset="-122"/>
              <a:ea typeface="思源黑体 CN" panose="020B0500000000000000" pitchFamily="34" charset="-122"/>
            </a:endParaRPr>
          </a:p>
          <a:p>
            <a:pPr>
              <a:lnSpc>
                <a:spcPct val="150000"/>
              </a:lnSpc>
            </a:pPr>
            <a:r>
              <a:rPr lang="zh-CN" altLang="en-US" dirty="0">
                <a:latin typeface="思源黑体 CN" panose="020B0500000000000000" pitchFamily="34" charset="-122"/>
                <a:ea typeface="思源黑体 CN" panose="020B0500000000000000" pitchFamily="34" charset="-122"/>
              </a:rPr>
              <a:t>（</a:t>
            </a:r>
            <a:r>
              <a:rPr lang="en-US" altLang="zh-CN" dirty="0">
                <a:latin typeface="思源黑体 CN" panose="020B0500000000000000" pitchFamily="34" charset="-122"/>
                <a:ea typeface="思源黑体 CN" panose="020B0500000000000000" pitchFamily="34" charset="-122"/>
              </a:rPr>
              <a:t>2</a:t>
            </a:r>
            <a:r>
              <a:rPr lang="zh-CN" altLang="en-US" dirty="0">
                <a:latin typeface="思源黑体 CN" panose="020B0500000000000000" pitchFamily="34" charset="-122"/>
                <a:ea typeface="思源黑体 CN" panose="020B0500000000000000" pitchFamily="34" charset="-122"/>
              </a:rPr>
              <a:t>）微博内容数据模型：主要包括</a:t>
            </a:r>
            <a:r>
              <a:rPr lang="en-US" altLang="zh-CN" dirty="0">
                <a:latin typeface="思源黑体 CN" panose="020B0500000000000000" pitchFamily="34" charset="-122"/>
                <a:ea typeface="思源黑体 CN" panose="020B0500000000000000" pitchFamily="34" charset="-122"/>
              </a:rPr>
              <a:t>Weibo</a:t>
            </a:r>
            <a:r>
              <a:rPr lang="zh-CN" altLang="en-US" dirty="0">
                <a:latin typeface="思源黑体 CN" panose="020B0500000000000000" pitchFamily="34" charset="-122"/>
                <a:ea typeface="思源黑体 CN" panose="020B0500000000000000" pitchFamily="34" charset="-122"/>
              </a:rPr>
              <a:t>表、</a:t>
            </a:r>
            <a:r>
              <a:rPr lang="en-US" altLang="zh-CN" dirty="0" err="1">
                <a:latin typeface="思源黑体 CN" panose="020B0500000000000000" pitchFamily="34" charset="-122"/>
                <a:ea typeface="思源黑体 CN" panose="020B0500000000000000" pitchFamily="34" charset="-122"/>
              </a:rPr>
              <a:t>WeiboComment</a:t>
            </a:r>
            <a:r>
              <a:rPr lang="zh-CN" altLang="en-US" dirty="0">
                <a:latin typeface="思源黑体 CN" panose="020B0500000000000000" pitchFamily="34" charset="-122"/>
                <a:ea typeface="思源黑体 CN" panose="020B0500000000000000" pitchFamily="34" charset="-122"/>
              </a:rPr>
              <a:t>表、</a:t>
            </a:r>
            <a:r>
              <a:rPr lang="en-US" altLang="zh-CN" dirty="0" err="1">
                <a:latin typeface="思源黑体 CN" panose="020B0500000000000000" pitchFamily="34" charset="-122"/>
                <a:ea typeface="思源黑体 CN" panose="020B0500000000000000" pitchFamily="34" charset="-122"/>
              </a:rPr>
              <a:t>WeiboLike</a:t>
            </a:r>
            <a:r>
              <a:rPr lang="zh-CN" altLang="en-US" dirty="0">
                <a:latin typeface="思源黑体 CN" panose="020B0500000000000000" pitchFamily="34" charset="-122"/>
                <a:ea typeface="思源黑体 CN" panose="020B0500000000000000" pitchFamily="34" charset="-122"/>
              </a:rPr>
              <a:t>表等结构化数据，以及</a:t>
            </a:r>
            <a:r>
              <a:rPr lang="en-US" altLang="zh-CN" dirty="0">
                <a:latin typeface="思源黑体 CN" panose="020B0500000000000000" pitchFamily="34" charset="-122"/>
                <a:ea typeface="思源黑体 CN" panose="020B0500000000000000" pitchFamily="34" charset="-122"/>
              </a:rPr>
              <a:t>Media</a:t>
            </a:r>
            <a:r>
              <a:rPr lang="zh-CN" altLang="en-US" dirty="0">
                <a:latin typeface="思源黑体 CN" panose="020B0500000000000000" pitchFamily="34" charset="-122"/>
                <a:ea typeface="思源黑体 CN" panose="020B0500000000000000" pitchFamily="34" charset="-122"/>
              </a:rPr>
              <a:t>对象等非结构化数据。</a:t>
            </a:r>
            <a:endParaRPr lang="en-US" altLang="zh-CN" dirty="0">
              <a:latin typeface="思源黑体 CN" panose="020B0500000000000000" pitchFamily="34" charset="-122"/>
              <a:ea typeface="思源黑体 CN" panose="020B0500000000000000" pitchFamily="34" charset="-122"/>
            </a:endParaRPr>
          </a:p>
          <a:p>
            <a:pPr>
              <a:lnSpc>
                <a:spcPct val="150000"/>
              </a:lnSpc>
            </a:pPr>
            <a:endParaRPr lang="zh-CN" altLang="en-US" dirty="0">
              <a:latin typeface="思源黑体 CN" panose="020B0500000000000000" pitchFamily="34" charset="-122"/>
              <a:ea typeface="思源黑体 CN" panose="020B0500000000000000" pitchFamily="34" charset="-122"/>
            </a:endParaRPr>
          </a:p>
        </p:txBody>
      </p:sp>
      <p:sp>
        <p:nvSpPr>
          <p:cNvPr id="11" name="文本框 10">
            <a:extLst>
              <a:ext uri="{FF2B5EF4-FFF2-40B4-BE49-F238E27FC236}">
                <a16:creationId xmlns:a16="http://schemas.microsoft.com/office/drawing/2014/main" id="{21173910-160F-4429-B243-21CC00969E7B}"/>
              </a:ext>
            </a:extLst>
          </p:cNvPr>
          <p:cNvSpPr txBox="1"/>
          <p:nvPr/>
        </p:nvSpPr>
        <p:spPr>
          <a:xfrm>
            <a:off x="9743920" y="1794561"/>
            <a:ext cx="1104900" cy="338554"/>
          </a:xfrm>
          <a:prstGeom prst="rect">
            <a:avLst/>
          </a:prstGeom>
          <a:noFill/>
        </p:spPr>
        <p:txBody>
          <a:bodyPr wrap="square" rtlCol="0">
            <a:spAutoFit/>
          </a:bodyPr>
          <a:lstStyle/>
          <a:p>
            <a:r>
              <a:rPr lang="zh-CN" altLang="en-US" sz="1600" dirty="0">
                <a:solidFill>
                  <a:schemeClr val="bg1">
                    <a:lumMod val="50000"/>
                  </a:schemeClr>
                </a:solidFill>
              </a:rPr>
              <a:t>用户数据</a:t>
            </a:r>
          </a:p>
        </p:txBody>
      </p:sp>
      <p:sp>
        <p:nvSpPr>
          <p:cNvPr id="18" name="文本框 17">
            <a:extLst>
              <a:ext uri="{FF2B5EF4-FFF2-40B4-BE49-F238E27FC236}">
                <a16:creationId xmlns:a16="http://schemas.microsoft.com/office/drawing/2014/main" id="{0D4F5359-47DF-414E-A85A-EC70FECFF9D5}"/>
              </a:ext>
            </a:extLst>
          </p:cNvPr>
          <p:cNvSpPr txBox="1"/>
          <p:nvPr/>
        </p:nvSpPr>
        <p:spPr>
          <a:xfrm>
            <a:off x="5642683" y="2414033"/>
            <a:ext cx="1104900" cy="338554"/>
          </a:xfrm>
          <a:prstGeom prst="rect">
            <a:avLst/>
          </a:prstGeom>
          <a:noFill/>
        </p:spPr>
        <p:txBody>
          <a:bodyPr wrap="square" rtlCol="0">
            <a:spAutoFit/>
          </a:bodyPr>
          <a:lstStyle/>
          <a:p>
            <a:r>
              <a:rPr lang="en-US" altLang="zh-CN" sz="1600" dirty="0">
                <a:solidFill>
                  <a:schemeClr val="bg1">
                    <a:lumMod val="50000"/>
                  </a:schemeClr>
                </a:solidFill>
              </a:rPr>
              <a:t>User</a:t>
            </a:r>
            <a:r>
              <a:rPr lang="zh-CN" altLang="en-US" sz="1600" dirty="0">
                <a:solidFill>
                  <a:schemeClr val="bg1">
                    <a:lumMod val="50000"/>
                  </a:schemeClr>
                </a:solidFill>
              </a:rPr>
              <a:t>表</a:t>
            </a:r>
          </a:p>
        </p:txBody>
      </p:sp>
      <p:sp>
        <p:nvSpPr>
          <p:cNvPr id="19" name="文本框 18">
            <a:extLst>
              <a:ext uri="{FF2B5EF4-FFF2-40B4-BE49-F238E27FC236}">
                <a16:creationId xmlns:a16="http://schemas.microsoft.com/office/drawing/2014/main" id="{1792F534-3215-47A7-AA7A-960CD75A0A25}"/>
              </a:ext>
            </a:extLst>
          </p:cNvPr>
          <p:cNvSpPr txBox="1"/>
          <p:nvPr/>
        </p:nvSpPr>
        <p:spPr>
          <a:xfrm>
            <a:off x="9743920" y="4279127"/>
            <a:ext cx="1104900" cy="338554"/>
          </a:xfrm>
          <a:prstGeom prst="rect">
            <a:avLst/>
          </a:prstGeom>
          <a:noFill/>
        </p:spPr>
        <p:txBody>
          <a:bodyPr wrap="square" rtlCol="0">
            <a:spAutoFit/>
          </a:bodyPr>
          <a:lstStyle/>
          <a:p>
            <a:r>
              <a:rPr lang="zh-CN" altLang="en-US" sz="1600" dirty="0">
                <a:solidFill>
                  <a:schemeClr val="bg1">
                    <a:lumMod val="50000"/>
                  </a:schemeClr>
                </a:solidFill>
              </a:rPr>
              <a:t>微博数据</a:t>
            </a:r>
          </a:p>
        </p:txBody>
      </p:sp>
    </p:spTree>
    <p:extLst>
      <p:ext uri="{BB962C8B-B14F-4D97-AF65-F5344CB8AC3E}">
        <p14:creationId xmlns:p14="http://schemas.microsoft.com/office/powerpoint/2010/main" val="1448612971"/>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632479" y="586741"/>
            <a:ext cx="1928733" cy="523220"/>
          </a:xfrm>
          <a:prstGeom prst="rect">
            <a:avLst/>
          </a:prstGeom>
          <a:noFill/>
        </p:spPr>
        <p:txBody>
          <a:bodyPr wrap="none" rtlCol="0">
            <a:spAutoFit/>
            <a:scene3d>
              <a:camera prst="orthographicFront"/>
              <a:lightRig rig="threePt" dir="t"/>
            </a:scene3d>
            <a:sp3d contourW="12700"/>
          </a:bodyPr>
          <a:lstStyle/>
          <a:p>
            <a:pPr defTabSz="914309">
              <a:defRPr/>
            </a:pPr>
            <a:r>
              <a:rPr lang="zh-CN" altLang="en-US" sz="2800" b="1" spc="600" dirty="0">
                <a:latin typeface="思源黑体 CN" panose="020B0500000000000000" pitchFamily="34" charset="-122"/>
                <a:ea typeface="思源黑体 CN" panose="020B0500000000000000" pitchFamily="34" charset="-122"/>
                <a:cs typeface="+mn-ea"/>
                <a:sym typeface="+mn-lt"/>
              </a:rPr>
              <a:t>存储介质</a:t>
            </a:r>
          </a:p>
        </p:txBody>
      </p:sp>
      <p:sp>
        <p:nvSpPr>
          <p:cNvPr id="40" name="6"/>
          <p:cNvSpPr/>
          <p:nvPr/>
        </p:nvSpPr>
        <p:spPr bwMode="auto">
          <a:xfrm rot="5400000" flipH="1" flipV="1">
            <a:off x="2032237"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1" name="6"/>
          <p:cNvSpPr/>
          <p:nvPr/>
        </p:nvSpPr>
        <p:spPr bwMode="auto">
          <a:xfrm rot="5400000" flipH="1" flipV="1">
            <a:off x="2303470"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2" name="6"/>
          <p:cNvSpPr/>
          <p:nvPr/>
        </p:nvSpPr>
        <p:spPr bwMode="auto">
          <a:xfrm rot="5400000" flipH="1" flipV="1">
            <a:off x="2574703"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3" name="6"/>
          <p:cNvSpPr/>
          <p:nvPr/>
        </p:nvSpPr>
        <p:spPr bwMode="auto">
          <a:xfrm rot="5400000" flipH="1" flipV="1">
            <a:off x="2845936" y="1122206"/>
            <a:ext cx="151031" cy="12928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247" y="646779"/>
            <a:ext cx="2153246" cy="787160"/>
          </a:xfrm>
          <a:prstGeom prst="rect">
            <a:avLst/>
          </a:prstGeom>
        </p:spPr>
      </p:pic>
      <p:sp>
        <p:nvSpPr>
          <p:cNvPr id="3" name="可选流程 2">
            <a:extLst>
              <a:ext uri="{FF2B5EF4-FFF2-40B4-BE49-F238E27FC236}">
                <a16:creationId xmlns:a16="http://schemas.microsoft.com/office/drawing/2014/main" id="{A67ED0BA-64CC-4310-F732-BFB014105491}"/>
              </a:ext>
            </a:extLst>
          </p:cNvPr>
          <p:cNvSpPr/>
          <p:nvPr/>
        </p:nvSpPr>
        <p:spPr>
          <a:xfrm>
            <a:off x="1632479" y="1957386"/>
            <a:ext cx="1518100" cy="885825"/>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思源黑体 CN" panose="020B0500000000000000" pitchFamily="34" charset="-122"/>
                <a:ea typeface="思源黑体 CN" panose="020B0500000000000000" pitchFamily="34" charset="-122"/>
              </a:rPr>
              <a:t>成本问题</a:t>
            </a:r>
          </a:p>
        </p:txBody>
      </p:sp>
      <p:sp>
        <p:nvSpPr>
          <p:cNvPr id="4" name="可选流程 3">
            <a:extLst>
              <a:ext uri="{FF2B5EF4-FFF2-40B4-BE49-F238E27FC236}">
                <a16:creationId xmlns:a16="http://schemas.microsoft.com/office/drawing/2014/main" id="{ECA87545-3B7D-8BAF-7CBB-F042298164F3}"/>
              </a:ext>
            </a:extLst>
          </p:cNvPr>
          <p:cNvSpPr/>
          <p:nvPr/>
        </p:nvSpPr>
        <p:spPr>
          <a:xfrm>
            <a:off x="4145080" y="1186845"/>
            <a:ext cx="1518100" cy="885825"/>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思源黑体 CN" panose="020B0500000000000000" pitchFamily="34" charset="-122"/>
                <a:ea typeface="思源黑体 CN" panose="020B0500000000000000" pitchFamily="34" charset="-122"/>
              </a:rPr>
              <a:t>符合大存储需求</a:t>
            </a:r>
          </a:p>
        </p:txBody>
      </p:sp>
      <p:sp>
        <p:nvSpPr>
          <p:cNvPr id="5" name="可选流程 4">
            <a:extLst>
              <a:ext uri="{FF2B5EF4-FFF2-40B4-BE49-F238E27FC236}">
                <a16:creationId xmlns:a16="http://schemas.microsoft.com/office/drawing/2014/main" id="{04BBEA7A-8C29-CE10-2BF2-1F667EF8DBC6}"/>
              </a:ext>
            </a:extLst>
          </p:cNvPr>
          <p:cNvSpPr/>
          <p:nvPr/>
        </p:nvSpPr>
        <p:spPr>
          <a:xfrm>
            <a:off x="1684576" y="4442814"/>
            <a:ext cx="1518100" cy="885825"/>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思源黑体 CN" panose="020B0500000000000000" pitchFamily="34" charset="-122"/>
                <a:ea typeface="思源黑体 CN" panose="020B0500000000000000" pitchFamily="34" charset="-122"/>
              </a:rPr>
              <a:t>容量问题</a:t>
            </a:r>
          </a:p>
        </p:txBody>
      </p:sp>
      <p:sp>
        <p:nvSpPr>
          <p:cNvPr id="6" name="可选流程 5">
            <a:extLst>
              <a:ext uri="{FF2B5EF4-FFF2-40B4-BE49-F238E27FC236}">
                <a16:creationId xmlns:a16="http://schemas.microsoft.com/office/drawing/2014/main" id="{80582310-9295-8197-E587-310701FC2FEC}"/>
              </a:ext>
            </a:extLst>
          </p:cNvPr>
          <p:cNvSpPr/>
          <p:nvPr/>
        </p:nvSpPr>
        <p:spPr>
          <a:xfrm>
            <a:off x="4145080" y="2400298"/>
            <a:ext cx="1518100" cy="885825"/>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思源黑体 CN" panose="020B0500000000000000" pitchFamily="34" charset="-122"/>
                <a:ea typeface="思源黑体 CN" panose="020B0500000000000000" pitchFamily="34" charset="-122"/>
              </a:rPr>
              <a:t>价格合适</a:t>
            </a:r>
          </a:p>
        </p:txBody>
      </p:sp>
      <p:sp>
        <p:nvSpPr>
          <p:cNvPr id="7" name="可选流程 6">
            <a:extLst>
              <a:ext uri="{FF2B5EF4-FFF2-40B4-BE49-F238E27FC236}">
                <a16:creationId xmlns:a16="http://schemas.microsoft.com/office/drawing/2014/main" id="{76CA1B0F-BA18-B7A3-F192-F44F9D81179A}"/>
              </a:ext>
            </a:extLst>
          </p:cNvPr>
          <p:cNvSpPr/>
          <p:nvPr/>
        </p:nvSpPr>
        <p:spPr>
          <a:xfrm>
            <a:off x="4122513" y="5328639"/>
            <a:ext cx="1518100" cy="885825"/>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思源黑体 CN" panose="020B0500000000000000" pitchFamily="34" charset="-122"/>
                <a:ea typeface="思源黑体 CN" panose="020B0500000000000000" pitchFamily="34" charset="-122"/>
              </a:rPr>
              <a:t>高用户流量</a:t>
            </a:r>
          </a:p>
        </p:txBody>
      </p:sp>
      <p:sp>
        <p:nvSpPr>
          <p:cNvPr id="8" name="可选流程 7">
            <a:extLst>
              <a:ext uri="{FF2B5EF4-FFF2-40B4-BE49-F238E27FC236}">
                <a16:creationId xmlns:a16="http://schemas.microsoft.com/office/drawing/2014/main" id="{73E9CDE4-466E-5D8E-67FD-4351F8396D88}"/>
              </a:ext>
            </a:extLst>
          </p:cNvPr>
          <p:cNvSpPr/>
          <p:nvPr/>
        </p:nvSpPr>
        <p:spPr>
          <a:xfrm>
            <a:off x="4122513" y="3843038"/>
            <a:ext cx="1518100" cy="885825"/>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思源黑体 CN" panose="020B0500000000000000" pitchFamily="34" charset="-122"/>
                <a:ea typeface="思源黑体 CN" panose="020B0500000000000000" pitchFamily="34" charset="-122"/>
              </a:rPr>
              <a:t>高存储量</a:t>
            </a:r>
          </a:p>
        </p:txBody>
      </p:sp>
      <p:sp>
        <p:nvSpPr>
          <p:cNvPr id="9" name="右箭头 8">
            <a:extLst>
              <a:ext uri="{FF2B5EF4-FFF2-40B4-BE49-F238E27FC236}">
                <a16:creationId xmlns:a16="http://schemas.microsoft.com/office/drawing/2014/main" id="{D719EF6C-EDA9-4632-CBC2-5F9237B85772}"/>
              </a:ext>
            </a:extLst>
          </p:cNvPr>
          <p:cNvSpPr/>
          <p:nvPr/>
        </p:nvSpPr>
        <p:spPr>
          <a:xfrm>
            <a:off x="6357938" y="3157538"/>
            <a:ext cx="1307020" cy="7560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思源黑体 CN" panose="020B0500000000000000" pitchFamily="34" charset="-122"/>
              <a:ea typeface="思源黑体 CN" panose="020B0500000000000000" pitchFamily="34" charset="-122"/>
            </a:endParaRPr>
          </a:p>
        </p:txBody>
      </p:sp>
      <p:sp>
        <p:nvSpPr>
          <p:cNvPr id="10" name="可选流程 9">
            <a:extLst>
              <a:ext uri="{FF2B5EF4-FFF2-40B4-BE49-F238E27FC236}">
                <a16:creationId xmlns:a16="http://schemas.microsoft.com/office/drawing/2014/main" id="{206077D7-FDAD-33BC-31B3-CEF583FC4565}"/>
              </a:ext>
            </a:extLst>
          </p:cNvPr>
          <p:cNvSpPr/>
          <p:nvPr/>
        </p:nvSpPr>
        <p:spPr>
          <a:xfrm>
            <a:off x="8289599" y="3050965"/>
            <a:ext cx="1518100" cy="885825"/>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zh-CN" altLang="en-US" dirty="0">
                <a:latin typeface="思源黑体 CN" panose="020B0500000000000000" pitchFamily="34" charset="-122"/>
                <a:ea typeface="思源黑体 CN" panose="020B0500000000000000" pitchFamily="34" charset="-122"/>
              </a:rPr>
              <a:t>磁盘</a:t>
            </a:r>
          </a:p>
        </p:txBody>
      </p:sp>
      <p:sp>
        <p:nvSpPr>
          <p:cNvPr id="11" name="左大括号 10">
            <a:extLst>
              <a:ext uri="{FF2B5EF4-FFF2-40B4-BE49-F238E27FC236}">
                <a16:creationId xmlns:a16="http://schemas.microsoft.com/office/drawing/2014/main" id="{FB3382B6-D0E6-FA39-724C-B761E7BF023D}"/>
              </a:ext>
            </a:extLst>
          </p:cNvPr>
          <p:cNvSpPr/>
          <p:nvPr/>
        </p:nvSpPr>
        <p:spPr>
          <a:xfrm>
            <a:off x="3286124" y="1571625"/>
            <a:ext cx="671513" cy="157162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latin typeface="思源黑体 CN" panose="020B0500000000000000" pitchFamily="34" charset="-122"/>
              <a:ea typeface="思源黑体 CN" panose="020B0500000000000000" pitchFamily="34" charset="-122"/>
            </a:endParaRPr>
          </a:p>
        </p:txBody>
      </p:sp>
      <p:sp>
        <p:nvSpPr>
          <p:cNvPr id="12" name="左大括号 11">
            <a:extLst>
              <a:ext uri="{FF2B5EF4-FFF2-40B4-BE49-F238E27FC236}">
                <a16:creationId xmlns:a16="http://schemas.microsoft.com/office/drawing/2014/main" id="{A15206BD-1B8C-878C-208D-67BF253B40C3}"/>
              </a:ext>
            </a:extLst>
          </p:cNvPr>
          <p:cNvSpPr/>
          <p:nvPr/>
        </p:nvSpPr>
        <p:spPr>
          <a:xfrm>
            <a:off x="3405188" y="4196307"/>
            <a:ext cx="671513" cy="1571625"/>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latin typeface="思源黑体 CN" panose="020B0500000000000000" pitchFamily="34" charset="-122"/>
              <a:ea typeface="思源黑体 CN" panose="020B0500000000000000" pitchFamily="34" charset="-122"/>
            </a:endParaRPr>
          </a:p>
        </p:txBody>
      </p:sp>
    </p:spTree>
    <p:extLst>
      <p:ext uri="{BB962C8B-B14F-4D97-AF65-F5344CB8AC3E}">
        <p14:creationId xmlns:p14="http://schemas.microsoft.com/office/powerpoint/2010/main" val="345603750"/>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632479" y="586741"/>
            <a:ext cx="1928733" cy="523220"/>
          </a:xfrm>
          <a:prstGeom prst="rect">
            <a:avLst/>
          </a:prstGeom>
          <a:noFill/>
        </p:spPr>
        <p:txBody>
          <a:bodyPr wrap="none" rtlCol="0">
            <a:spAutoFit/>
            <a:scene3d>
              <a:camera prst="orthographicFront"/>
              <a:lightRig rig="threePt" dir="t"/>
            </a:scene3d>
            <a:sp3d contourW="12700"/>
          </a:bodyPr>
          <a:lstStyle/>
          <a:p>
            <a:pPr defTabSz="914309">
              <a:defRPr/>
            </a:pPr>
            <a:r>
              <a:rPr lang="zh-CN" altLang="en-US" sz="2800" b="1" spc="600" dirty="0">
                <a:latin typeface="思源黑体 CN" panose="020B0500000000000000" pitchFamily="34" charset="-122"/>
                <a:ea typeface="思源黑体 CN" panose="020B0500000000000000" pitchFamily="34" charset="-122"/>
                <a:cs typeface="+mn-ea"/>
                <a:sym typeface="+mn-lt"/>
              </a:rPr>
              <a:t>存储介质</a:t>
            </a:r>
          </a:p>
        </p:txBody>
      </p:sp>
      <p:sp>
        <p:nvSpPr>
          <p:cNvPr id="40" name="6"/>
          <p:cNvSpPr/>
          <p:nvPr/>
        </p:nvSpPr>
        <p:spPr bwMode="auto">
          <a:xfrm rot="5400000" flipH="1" flipV="1">
            <a:off x="2032237"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1" name="6"/>
          <p:cNvSpPr/>
          <p:nvPr/>
        </p:nvSpPr>
        <p:spPr bwMode="auto">
          <a:xfrm rot="5400000" flipH="1" flipV="1">
            <a:off x="2303470"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2" name="6"/>
          <p:cNvSpPr/>
          <p:nvPr/>
        </p:nvSpPr>
        <p:spPr bwMode="auto">
          <a:xfrm rot="5400000" flipH="1" flipV="1">
            <a:off x="2574703"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3" name="6"/>
          <p:cNvSpPr/>
          <p:nvPr/>
        </p:nvSpPr>
        <p:spPr bwMode="auto">
          <a:xfrm rot="5400000" flipH="1" flipV="1">
            <a:off x="2845936" y="1122206"/>
            <a:ext cx="151031" cy="12928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247" y="646779"/>
            <a:ext cx="2153246" cy="787160"/>
          </a:xfrm>
          <a:prstGeom prst="rect">
            <a:avLst/>
          </a:prstGeom>
        </p:spPr>
      </p:pic>
      <p:graphicFrame>
        <p:nvGraphicFramePr>
          <p:cNvPr id="3" name="表格 3">
            <a:extLst>
              <a:ext uri="{FF2B5EF4-FFF2-40B4-BE49-F238E27FC236}">
                <a16:creationId xmlns:a16="http://schemas.microsoft.com/office/drawing/2014/main" id="{F3A61373-1360-1B46-A7D2-A5BD33A62358}"/>
              </a:ext>
            </a:extLst>
          </p:cNvPr>
          <p:cNvGraphicFramePr>
            <a:graphicFrameLocks noGrp="1"/>
          </p:cNvGraphicFramePr>
          <p:nvPr>
            <p:extLst>
              <p:ext uri="{D42A27DB-BD31-4B8C-83A1-F6EECF244321}">
                <p14:modId xmlns:p14="http://schemas.microsoft.com/office/powerpoint/2010/main" val="283129700"/>
              </p:ext>
            </p:extLst>
          </p:nvPr>
        </p:nvGraphicFramePr>
        <p:xfrm>
          <a:off x="1632479" y="1659089"/>
          <a:ext cx="8402636" cy="4552132"/>
        </p:xfrm>
        <a:graphic>
          <a:graphicData uri="http://schemas.openxmlformats.org/drawingml/2006/table">
            <a:tbl>
              <a:tblPr firstRow="1" bandRow="1">
                <a:tableStyleId>{21E4AEA4-8DFA-4A89-87EB-49C32662AFE0}</a:tableStyleId>
              </a:tblPr>
              <a:tblGrid>
                <a:gridCol w="2035834">
                  <a:extLst>
                    <a:ext uri="{9D8B030D-6E8A-4147-A177-3AD203B41FA5}">
                      <a16:colId xmlns:a16="http://schemas.microsoft.com/office/drawing/2014/main" val="2997169263"/>
                    </a:ext>
                  </a:extLst>
                </a:gridCol>
                <a:gridCol w="2165484">
                  <a:extLst>
                    <a:ext uri="{9D8B030D-6E8A-4147-A177-3AD203B41FA5}">
                      <a16:colId xmlns:a16="http://schemas.microsoft.com/office/drawing/2014/main" val="2692515286"/>
                    </a:ext>
                  </a:extLst>
                </a:gridCol>
                <a:gridCol w="2100659">
                  <a:extLst>
                    <a:ext uri="{9D8B030D-6E8A-4147-A177-3AD203B41FA5}">
                      <a16:colId xmlns:a16="http://schemas.microsoft.com/office/drawing/2014/main" val="2712259838"/>
                    </a:ext>
                  </a:extLst>
                </a:gridCol>
                <a:gridCol w="2100659">
                  <a:extLst>
                    <a:ext uri="{9D8B030D-6E8A-4147-A177-3AD203B41FA5}">
                      <a16:colId xmlns:a16="http://schemas.microsoft.com/office/drawing/2014/main" val="3010055823"/>
                    </a:ext>
                  </a:extLst>
                </a:gridCol>
              </a:tblGrid>
              <a:tr h="676344">
                <a:tc>
                  <a:txBody>
                    <a:bodyPr/>
                    <a:lstStyle/>
                    <a:p>
                      <a:pPr algn="ctr">
                        <a:lnSpc>
                          <a:spcPct val="120000"/>
                        </a:lnSpc>
                      </a:pPr>
                      <a:endParaRPr lang="zh-CN" altLang="en-US" dirty="0">
                        <a:latin typeface="思源黑体 CN" panose="020B0500000000000000" pitchFamily="34" charset="-122"/>
                        <a:ea typeface="思源黑体 CN" panose="020B0500000000000000" pitchFamily="34" charset="-122"/>
                      </a:endParaRPr>
                    </a:p>
                  </a:txBody>
                  <a:tcPr/>
                </a:tc>
                <a:tc>
                  <a:txBody>
                    <a:bodyPr/>
                    <a:lstStyle/>
                    <a:p>
                      <a:pPr algn="ctr">
                        <a:lnSpc>
                          <a:spcPct val="120000"/>
                        </a:lnSpc>
                      </a:pPr>
                      <a:r>
                        <a:rPr lang="en-US" altLang="zh-CN" sz="2800" dirty="0">
                          <a:latin typeface="思源黑体 CN" panose="020B0500000000000000" pitchFamily="34" charset="-122"/>
                          <a:ea typeface="思源黑体 CN" panose="020B0500000000000000" pitchFamily="34" charset="-122"/>
                        </a:rPr>
                        <a:t>SSD</a:t>
                      </a:r>
                      <a:endParaRPr lang="zh-CN" altLang="en-US" sz="2800" dirty="0">
                        <a:latin typeface="思源黑体 CN" panose="020B0500000000000000" pitchFamily="34" charset="-122"/>
                        <a:ea typeface="思源黑体 CN" panose="020B0500000000000000" pitchFamily="34" charset="-122"/>
                      </a:endParaRPr>
                    </a:p>
                  </a:txBody>
                  <a:tcPr/>
                </a:tc>
                <a:tc>
                  <a:txBody>
                    <a:bodyPr/>
                    <a:lstStyle/>
                    <a:p>
                      <a:pPr algn="ctr">
                        <a:lnSpc>
                          <a:spcPct val="120000"/>
                        </a:lnSpc>
                      </a:pPr>
                      <a:r>
                        <a:rPr lang="en-US" altLang="zh-CN" sz="2800" dirty="0">
                          <a:latin typeface="思源黑体 CN" panose="020B0500000000000000" pitchFamily="34" charset="-122"/>
                          <a:ea typeface="思源黑体 CN" panose="020B0500000000000000" pitchFamily="34" charset="-122"/>
                        </a:rPr>
                        <a:t>HHD</a:t>
                      </a:r>
                      <a:endParaRPr lang="zh-CN" altLang="en-US" sz="2800" dirty="0">
                        <a:latin typeface="思源黑体 CN" panose="020B0500000000000000" pitchFamily="34" charset="-122"/>
                        <a:ea typeface="思源黑体 CN" panose="020B0500000000000000" pitchFamily="34" charset="-122"/>
                      </a:endParaRPr>
                    </a:p>
                  </a:txBody>
                  <a:tcPr/>
                </a:tc>
                <a:tc>
                  <a:txBody>
                    <a:bodyPr/>
                    <a:lstStyle/>
                    <a:p>
                      <a:pPr algn="ctr">
                        <a:lnSpc>
                          <a:spcPct val="120000"/>
                        </a:lnSpc>
                      </a:pPr>
                      <a:r>
                        <a:rPr lang="en-US" altLang="zh-CN" sz="2800" dirty="0" err="1">
                          <a:latin typeface="思源黑体 CN" panose="020B0500000000000000" pitchFamily="34" charset="-122"/>
                          <a:ea typeface="思源黑体 CN" panose="020B0500000000000000" pitchFamily="34" charset="-122"/>
                        </a:rPr>
                        <a:t>HotsCoin</a:t>
                      </a:r>
                      <a:endParaRPr lang="zh-CN" altLang="en-US" sz="2800" dirty="0">
                        <a:latin typeface="思源黑体 CN" panose="020B0500000000000000" pitchFamily="34" charset="-122"/>
                        <a:ea typeface="思源黑体 CN" panose="020B0500000000000000" pitchFamily="34" charset="-122"/>
                      </a:endParaRPr>
                    </a:p>
                  </a:txBody>
                  <a:tcPr/>
                </a:tc>
                <a:extLst>
                  <a:ext uri="{0D108BD9-81ED-4DB2-BD59-A6C34878D82A}">
                    <a16:rowId xmlns:a16="http://schemas.microsoft.com/office/drawing/2014/main" val="396252951"/>
                  </a:ext>
                </a:extLst>
              </a:tr>
              <a:tr h="676344">
                <a:tc>
                  <a:txBody>
                    <a:bodyPr/>
                    <a:lstStyle/>
                    <a:p>
                      <a:pPr algn="ctr">
                        <a:lnSpc>
                          <a:spcPct val="120000"/>
                        </a:lnSpc>
                      </a:pPr>
                      <a:r>
                        <a:rPr lang="zh-CN" altLang="en-US" sz="2400" dirty="0">
                          <a:latin typeface="思源黑体 CN" panose="020B0500000000000000" pitchFamily="34" charset="-122"/>
                          <a:ea typeface="思源黑体 CN" panose="020B0500000000000000" pitchFamily="34" charset="-122"/>
                        </a:rPr>
                        <a:t>存储容量</a:t>
                      </a:r>
                    </a:p>
                  </a:txBody>
                  <a:tcPr/>
                </a:tc>
                <a:tc>
                  <a:txBody>
                    <a:bodyPr/>
                    <a:lstStyle/>
                    <a:p>
                      <a:pPr algn="ctr">
                        <a:lnSpc>
                          <a:spcPct val="120000"/>
                        </a:lnSpc>
                      </a:pPr>
                      <a:r>
                        <a:rPr lang="zh-CN" altLang="en-US" dirty="0">
                          <a:latin typeface="思源黑体 CN" panose="020B0500000000000000" pitchFamily="34" charset="-122"/>
                          <a:ea typeface="思源黑体 CN" panose="020B0500000000000000" pitchFamily="34" charset="-122"/>
                        </a:rPr>
                        <a:t>相比较低于</a:t>
                      </a:r>
                      <a:r>
                        <a:rPr lang="en-US" altLang="zh-CN" dirty="0">
                          <a:latin typeface="思源黑体 CN" panose="020B0500000000000000" pitchFamily="34" charset="-122"/>
                          <a:ea typeface="思源黑体 CN" panose="020B0500000000000000" pitchFamily="34" charset="-122"/>
                        </a:rPr>
                        <a:t>HHD</a:t>
                      </a:r>
                      <a:endParaRPr lang="zh-CN" altLang="en-US" dirty="0">
                        <a:latin typeface="思源黑体 CN" panose="020B0500000000000000" pitchFamily="34" charset="-122"/>
                        <a:ea typeface="思源黑体 CN" panose="020B0500000000000000" pitchFamily="34" charset="-122"/>
                      </a:endParaRPr>
                    </a:p>
                  </a:txBody>
                  <a:tcPr/>
                </a:tc>
                <a:tc>
                  <a:txBody>
                    <a:bodyPr/>
                    <a:lstStyle/>
                    <a:p>
                      <a:pPr algn="ctr">
                        <a:lnSpc>
                          <a:spcPct val="120000"/>
                        </a:lnSpc>
                      </a:pPr>
                      <a:r>
                        <a:rPr lang="zh-CN" altLang="en-US" dirty="0">
                          <a:latin typeface="思源黑体 CN" panose="020B0500000000000000" pitchFamily="34" charset="-122"/>
                          <a:ea typeface="思源黑体 CN" panose="020B0500000000000000" pitchFamily="34" charset="-122"/>
                        </a:rPr>
                        <a:t>可以做到容量非常大</a:t>
                      </a:r>
                    </a:p>
                  </a:txBody>
                  <a:tcPr/>
                </a:tc>
                <a:tc>
                  <a:txBody>
                    <a:bodyPr/>
                    <a:lstStyle/>
                    <a:p>
                      <a:pPr algn="ctr">
                        <a:lnSpc>
                          <a:spcPct val="120000"/>
                        </a:lnSpc>
                      </a:pPr>
                      <a:r>
                        <a:rPr lang="zh-CN" altLang="en-US" dirty="0">
                          <a:latin typeface="思源黑体 CN" panose="020B0500000000000000" pitchFamily="34" charset="-122"/>
                          <a:ea typeface="思源黑体 CN" panose="020B0500000000000000" pitchFamily="34" charset="-122"/>
                        </a:rPr>
                        <a:t>容量非常大</a:t>
                      </a:r>
                    </a:p>
                  </a:txBody>
                  <a:tcPr/>
                </a:tc>
                <a:extLst>
                  <a:ext uri="{0D108BD9-81ED-4DB2-BD59-A6C34878D82A}">
                    <a16:rowId xmlns:a16="http://schemas.microsoft.com/office/drawing/2014/main" val="655453155"/>
                  </a:ext>
                </a:extLst>
              </a:tr>
              <a:tr h="893012">
                <a:tc>
                  <a:txBody>
                    <a:bodyPr/>
                    <a:lstStyle/>
                    <a:p>
                      <a:pPr algn="ctr">
                        <a:lnSpc>
                          <a:spcPct val="120000"/>
                        </a:lnSpc>
                      </a:pPr>
                      <a:r>
                        <a:rPr lang="zh-CN" altLang="en-US" sz="2400" dirty="0">
                          <a:latin typeface="思源黑体 CN" panose="020B0500000000000000" pitchFamily="34" charset="-122"/>
                          <a:ea typeface="思源黑体 CN" panose="020B0500000000000000" pitchFamily="34" charset="-122"/>
                        </a:rPr>
                        <a:t>访问速度</a:t>
                      </a:r>
                    </a:p>
                  </a:txBody>
                  <a:tcPr/>
                </a:tc>
                <a:tc>
                  <a:txBody>
                    <a:bodyPr/>
                    <a:lstStyle/>
                    <a:p>
                      <a:pPr algn="ctr">
                        <a:lnSpc>
                          <a:spcPct val="120000"/>
                        </a:lnSpc>
                      </a:pPr>
                      <a:r>
                        <a:rPr lang="en-US" altLang="zh-CN" dirty="0">
                          <a:latin typeface="思源黑体 CN" panose="020B0500000000000000" pitchFamily="34" charset="-122"/>
                          <a:ea typeface="思源黑体 CN" panose="020B0500000000000000" pitchFamily="34" charset="-122"/>
                        </a:rPr>
                        <a:t>QPS</a:t>
                      </a:r>
                      <a:r>
                        <a:rPr lang="zh-CN" altLang="en-US" dirty="0">
                          <a:latin typeface="思源黑体 CN" panose="020B0500000000000000" pitchFamily="34" charset="-122"/>
                          <a:ea typeface="思源黑体 CN" panose="020B0500000000000000" pitchFamily="34" charset="-122"/>
                        </a:rPr>
                        <a:t>远高于</a:t>
                      </a:r>
                      <a:r>
                        <a:rPr lang="en-US" altLang="zh-CN" dirty="0">
                          <a:latin typeface="思源黑体 CN" panose="020B0500000000000000" pitchFamily="34" charset="-122"/>
                          <a:ea typeface="思源黑体 CN" panose="020B0500000000000000" pitchFamily="34" charset="-122"/>
                        </a:rPr>
                        <a:t>HHD</a:t>
                      </a:r>
                      <a:r>
                        <a:rPr lang="zh-CN" altLang="en-US" dirty="0">
                          <a:latin typeface="思源黑体 CN" panose="020B0500000000000000" pitchFamily="34" charset="-122"/>
                          <a:ea typeface="思源黑体 CN" panose="020B0500000000000000" pitchFamily="34" charset="-122"/>
                        </a:rPr>
                        <a:t>，读写速度都非常迅速</a:t>
                      </a:r>
                    </a:p>
                  </a:txBody>
                  <a:tcPr/>
                </a:tc>
                <a:tc>
                  <a:txBody>
                    <a:bodyPr/>
                    <a:lstStyle/>
                    <a:p>
                      <a:pPr algn="ctr">
                        <a:lnSpc>
                          <a:spcPct val="120000"/>
                        </a:lnSpc>
                      </a:pPr>
                      <a:endParaRPr lang="en-US" altLang="zh-CN" dirty="0">
                        <a:latin typeface="思源黑体 CN" panose="020B0500000000000000" pitchFamily="34" charset="-122"/>
                        <a:ea typeface="思源黑体 CN" panose="020B0500000000000000" pitchFamily="34" charset="-122"/>
                      </a:endParaRPr>
                    </a:p>
                    <a:p>
                      <a:pPr algn="ctr">
                        <a:lnSpc>
                          <a:spcPct val="120000"/>
                        </a:lnSpc>
                      </a:pPr>
                      <a:r>
                        <a:rPr lang="zh-CN" altLang="en-US" dirty="0">
                          <a:latin typeface="思源黑体 CN" panose="020B0500000000000000" pitchFamily="34" charset="-122"/>
                          <a:ea typeface="思源黑体 CN" panose="020B0500000000000000" pitchFamily="34" charset="-122"/>
                        </a:rPr>
                        <a:t>读取速度较为缓慢</a:t>
                      </a:r>
                    </a:p>
                  </a:txBody>
                  <a:tcPr/>
                </a:tc>
                <a:tc>
                  <a:txBody>
                    <a:bodyPr/>
                    <a:lstStyle/>
                    <a:p>
                      <a:pPr algn="ctr">
                        <a:lnSpc>
                          <a:spcPct val="120000"/>
                        </a:lnSpc>
                      </a:pPr>
                      <a:r>
                        <a:rPr lang="zh-CN" altLang="en-US" dirty="0">
                          <a:latin typeface="思源黑体 CN" panose="020B0500000000000000" pitchFamily="34" charset="-122"/>
                          <a:ea typeface="思源黑体 CN" panose="020B0500000000000000" pitchFamily="34" charset="-122"/>
                        </a:rPr>
                        <a:t>读取速度在大容量下比较快</a:t>
                      </a:r>
                    </a:p>
                  </a:txBody>
                  <a:tcPr/>
                </a:tc>
                <a:extLst>
                  <a:ext uri="{0D108BD9-81ED-4DB2-BD59-A6C34878D82A}">
                    <a16:rowId xmlns:a16="http://schemas.microsoft.com/office/drawing/2014/main" val="3614929817"/>
                  </a:ext>
                </a:extLst>
              </a:tr>
              <a:tr h="893012">
                <a:tc>
                  <a:txBody>
                    <a:bodyPr/>
                    <a:lstStyle/>
                    <a:p>
                      <a:pPr algn="ctr">
                        <a:lnSpc>
                          <a:spcPct val="120000"/>
                        </a:lnSpc>
                      </a:pPr>
                      <a:r>
                        <a:rPr lang="zh-CN" altLang="en-US" sz="2400" dirty="0">
                          <a:latin typeface="思源黑体 CN" panose="020B0500000000000000" pitchFamily="34" charset="-122"/>
                          <a:ea typeface="思源黑体 CN" panose="020B0500000000000000" pitchFamily="34" charset="-122"/>
                        </a:rPr>
                        <a:t>寿命</a:t>
                      </a:r>
                    </a:p>
                  </a:txBody>
                  <a:tcPr/>
                </a:tc>
                <a:tc>
                  <a:txBody>
                    <a:bodyPr/>
                    <a:lstStyle/>
                    <a:p>
                      <a:pPr algn="ctr">
                        <a:lnSpc>
                          <a:spcPct val="120000"/>
                        </a:lnSpc>
                      </a:pPr>
                      <a:endParaRPr lang="en-US" altLang="zh-CN" dirty="0">
                        <a:latin typeface="思源黑体 CN" panose="020B0500000000000000" pitchFamily="34" charset="-122"/>
                        <a:ea typeface="思源黑体 CN" panose="020B0500000000000000" pitchFamily="34" charset="-122"/>
                      </a:endParaRPr>
                    </a:p>
                    <a:p>
                      <a:pPr algn="ctr">
                        <a:lnSpc>
                          <a:spcPct val="120000"/>
                        </a:lnSpc>
                      </a:pPr>
                      <a:r>
                        <a:rPr lang="zh-CN" altLang="en-US" dirty="0">
                          <a:latin typeface="思源黑体 CN" panose="020B0500000000000000" pitchFamily="34" charset="-122"/>
                          <a:ea typeface="思源黑体 CN" panose="020B0500000000000000" pitchFamily="34" charset="-122"/>
                        </a:rPr>
                        <a:t>寿命较长</a:t>
                      </a:r>
                    </a:p>
                  </a:txBody>
                  <a:tcPr/>
                </a:tc>
                <a:tc>
                  <a:txBody>
                    <a:bodyPr/>
                    <a:lstStyle/>
                    <a:p>
                      <a:pPr algn="ctr">
                        <a:lnSpc>
                          <a:spcPct val="120000"/>
                        </a:lnSpc>
                      </a:pPr>
                      <a:r>
                        <a:rPr lang="zh-CN" altLang="en-US" dirty="0">
                          <a:latin typeface="思源黑体 CN" panose="020B0500000000000000" pitchFamily="34" charset="-122"/>
                          <a:ea typeface="思源黑体 CN" panose="020B0500000000000000" pitchFamily="34" charset="-122"/>
                        </a:rPr>
                        <a:t>寿命较短，容易因物理损坏导致数据丢失</a:t>
                      </a:r>
                    </a:p>
                  </a:txBody>
                  <a:tcPr/>
                </a:tc>
                <a:tc>
                  <a:txBody>
                    <a:bodyPr/>
                    <a:lstStyle/>
                    <a:p>
                      <a:pPr algn="ctr">
                        <a:lnSpc>
                          <a:spcPct val="120000"/>
                        </a:lnSpc>
                      </a:pPr>
                      <a:r>
                        <a:rPr lang="zh-CN" altLang="en-US" dirty="0">
                          <a:latin typeface="思源黑体 CN" panose="020B0500000000000000" pitchFamily="34" charset="-122"/>
                          <a:ea typeface="思源黑体 CN" panose="020B0500000000000000" pitchFamily="34" charset="-122"/>
                        </a:rPr>
                        <a:t>寿命很长，数据不容易丢失</a:t>
                      </a:r>
                    </a:p>
                  </a:txBody>
                  <a:tcPr/>
                </a:tc>
                <a:extLst>
                  <a:ext uri="{0D108BD9-81ED-4DB2-BD59-A6C34878D82A}">
                    <a16:rowId xmlns:a16="http://schemas.microsoft.com/office/drawing/2014/main" val="669584271"/>
                  </a:ext>
                </a:extLst>
              </a:tr>
              <a:tr h="893012">
                <a:tc>
                  <a:txBody>
                    <a:bodyPr/>
                    <a:lstStyle/>
                    <a:p>
                      <a:pPr algn="ctr">
                        <a:lnSpc>
                          <a:spcPct val="120000"/>
                        </a:lnSpc>
                      </a:pPr>
                      <a:r>
                        <a:rPr lang="zh-CN" altLang="en-US" sz="2400" dirty="0">
                          <a:latin typeface="思源黑体 CN" panose="020B0500000000000000" pitchFamily="34" charset="-122"/>
                          <a:ea typeface="思源黑体 CN" panose="020B0500000000000000" pitchFamily="34" charset="-122"/>
                        </a:rPr>
                        <a:t>价格</a:t>
                      </a:r>
                    </a:p>
                  </a:txBody>
                  <a:tcPr/>
                </a:tc>
                <a:tc>
                  <a:txBody>
                    <a:bodyPr/>
                    <a:lstStyle/>
                    <a:p>
                      <a:pPr algn="ctr">
                        <a:lnSpc>
                          <a:spcPct val="120000"/>
                        </a:lnSpc>
                      </a:pPr>
                      <a:r>
                        <a:rPr lang="zh-CN" altLang="en-US" dirty="0">
                          <a:latin typeface="思源黑体 CN" panose="020B0500000000000000" pitchFamily="34" charset="-122"/>
                          <a:ea typeface="思源黑体 CN" panose="020B0500000000000000" pitchFamily="34" charset="-122"/>
                        </a:rPr>
                        <a:t>价格高昂，随存储容量增大而增长迅速</a:t>
                      </a:r>
                    </a:p>
                  </a:txBody>
                  <a:tcPr/>
                </a:tc>
                <a:tc>
                  <a:txBody>
                    <a:bodyPr/>
                    <a:lstStyle/>
                    <a:p>
                      <a:pPr algn="ctr">
                        <a:lnSpc>
                          <a:spcPct val="120000"/>
                        </a:lnSpc>
                      </a:pPr>
                      <a:endParaRPr lang="en-US" altLang="zh-CN" dirty="0">
                        <a:latin typeface="思源黑体 CN" panose="020B0500000000000000" pitchFamily="34" charset="-122"/>
                        <a:ea typeface="思源黑体 CN" panose="020B0500000000000000" pitchFamily="34" charset="-122"/>
                      </a:endParaRPr>
                    </a:p>
                    <a:p>
                      <a:pPr algn="ctr">
                        <a:lnSpc>
                          <a:spcPct val="120000"/>
                        </a:lnSpc>
                      </a:pPr>
                      <a:r>
                        <a:rPr lang="zh-CN" altLang="en-US" dirty="0">
                          <a:latin typeface="思源黑体 CN" panose="020B0500000000000000" pitchFamily="34" charset="-122"/>
                          <a:ea typeface="思源黑体 CN" panose="020B0500000000000000" pitchFamily="34" charset="-122"/>
                        </a:rPr>
                        <a:t>价格低廉</a:t>
                      </a:r>
                    </a:p>
                  </a:txBody>
                  <a:tcPr/>
                </a:tc>
                <a:tc>
                  <a:txBody>
                    <a:bodyPr/>
                    <a:lstStyle/>
                    <a:p>
                      <a:pPr algn="ctr">
                        <a:lnSpc>
                          <a:spcPct val="120000"/>
                        </a:lnSpc>
                      </a:pPr>
                      <a:r>
                        <a:rPr lang="zh-CN" altLang="en-US" dirty="0">
                          <a:latin typeface="思源黑体 CN" panose="020B0500000000000000" pitchFamily="34" charset="-122"/>
                          <a:ea typeface="思源黑体 CN" panose="020B0500000000000000" pitchFamily="34" charset="-122"/>
                        </a:rPr>
                        <a:t>由于存储容量很大，相对成本很低</a:t>
                      </a:r>
                    </a:p>
                  </a:txBody>
                  <a:tcPr/>
                </a:tc>
                <a:extLst>
                  <a:ext uri="{0D108BD9-81ED-4DB2-BD59-A6C34878D82A}">
                    <a16:rowId xmlns:a16="http://schemas.microsoft.com/office/drawing/2014/main" val="1265665522"/>
                  </a:ext>
                </a:extLst>
              </a:tr>
            </a:tbl>
          </a:graphicData>
        </a:graphic>
      </p:graphicFrame>
    </p:spTree>
    <p:extLst>
      <p:ext uri="{BB962C8B-B14F-4D97-AF65-F5344CB8AC3E}">
        <p14:creationId xmlns:p14="http://schemas.microsoft.com/office/powerpoint/2010/main" val="2754067831"/>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613429" y="574041"/>
            <a:ext cx="1928733" cy="523220"/>
          </a:xfrm>
          <a:prstGeom prst="rect">
            <a:avLst/>
          </a:prstGeom>
          <a:noFill/>
        </p:spPr>
        <p:txBody>
          <a:bodyPr wrap="none" rtlCol="0">
            <a:spAutoFit/>
            <a:scene3d>
              <a:camera prst="orthographicFront"/>
              <a:lightRig rig="threePt" dir="t"/>
            </a:scene3d>
            <a:sp3d contourW="12700"/>
          </a:bodyPr>
          <a:lstStyle/>
          <a:p>
            <a:pPr defTabSz="914309">
              <a:defRPr/>
            </a:pPr>
            <a:r>
              <a:rPr lang="zh-CN" altLang="en-US" sz="2800" b="1" spc="600" dirty="0">
                <a:latin typeface="思源黑体 CN" panose="020B0500000000000000" pitchFamily="34" charset="-122"/>
                <a:ea typeface="思源黑体 CN" panose="020B0500000000000000" pitchFamily="34" charset="-122"/>
                <a:cs typeface="+mn-ea"/>
                <a:sym typeface="+mn-lt"/>
              </a:rPr>
              <a:t>数据存储</a:t>
            </a:r>
          </a:p>
        </p:txBody>
      </p:sp>
      <p:sp>
        <p:nvSpPr>
          <p:cNvPr id="40" name="6"/>
          <p:cNvSpPr/>
          <p:nvPr/>
        </p:nvSpPr>
        <p:spPr bwMode="auto">
          <a:xfrm rot="5400000" flipH="1" flipV="1">
            <a:off x="2013187" y="11095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1" name="6"/>
          <p:cNvSpPr/>
          <p:nvPr/>
        </p:nvSpPr>
        <p:spPr bwMode="auto">
          <a:xfrm rot="5400000" flipH="1" flipV="1">
            <a:off x="2284420" y="11095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2" name="6"/>
          <p:cNvSpPr/>
          <p:nvPr/>
        </p:nvSpPr>
        <p:spPr bwMode="auto">
          <a:xfrm rot="5400000" flipH="1" flipV="1">
            <a:off x="2555653" y="11095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3" name="6"/>
          <p:cNvSpPr/>
          <p:nvPr/>
        </p:nvSpPr>
        <p:spPr bwMode="auto">
          <a:xfrm rot="5400000" flipH="1" flipV="1">
            <a:off x="2826886" y="1109506"/>
            <a:ext cx="151031" cy="12928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64197" y="634079"/>
            <a:ext cx="2153246" cy="787160"/>
          </a:xfrm>
          <a:prstGeom prst="rect">
            <a:avLst/>
          </a:prstGeom>
        </p:spPr>
      </p:pic>
      <p:graphicFrame>
        <p:nvGraphicFramePr>
          <p:cNvPr id="3" name="表格 3">
            <a:extLst>
              <a:ext uri="{FF2B5EF4-FFF2-40B4-BE49-F238E27FC236}">
                <a16:creationId xmlns:a16="http://schemas.microsoft.com/office/drawing/2014/main" id="{56F55536-77D5-5C3E-310C-EDF5CAE865E6}"/>
              </a:ext>
            </a:extLst>
          </p:cNvPr>
          <p:cNvGraphicFramePr>
            <a:graphicFrameLocks noGrp="1"/>
          </p:cNvGraphicFramePr>
          <p:nvPr>
            <p:extLst>
              <p:ext uri="{D42A27DB-BD31-4B8C-83A1-F6EECF244321}">
                <p14:modId xmlns:p14="http://schemas.microsoft.com/office/powerpoint/2010/main" val="4227470567"/>
              </p:ext>
            </p:extLst>
          </p:nvPr>
        </p:nvGraphicFramePr>
        <p:xfrm>
          <a:off x="1824037" y="2021416"/>
          <a:ext cx="8386764" cy="3485445"/>
        </p:xfrm>
        <a:graphic>
          <a:graphicData uri="http://schemas.openxmlformats.org/drawingml/2006/table">
            <a:tbl>
              <a:tblPr firstRow="1" bandRow="1">
                <a:tableStyleId>{21E4AEA4-8DFA-4A89-87EB-49C32662AFE0}</a:tableStyleId>
              </a:tblPr>
              <a:tblGrid>
                <a:gridCol w="2826280">
                  <a:extLst>
                    <a:ext uri="{9D8B030D-6E8A-4147-A177-3AD203B41FA5}">
                      <a16:colId xmlns:a16="http://schemas.microsoft.com/office/drawing/2014/main" val="3229886281"/>
                    </a:ext>
                  </a:extLst>
                </a:gridCol>
                <a:gridCol w="2780242">
                  <a:extLst>
                    <a:ext uri="{9D8B030D-6E8A-4147-A177-3AD203B41FA5}">
                      <a16:colId xmlns:a16="http://schemas.microsoft.com/office/drawing/2014/main" val="1313230946"/>
                    </a:ext>
                  </a:extLst>
                </a:gridCol>
                <a:gridCol w="2780242">
                  <a:extLst>
                    <a:ext uri="{9D8B030D-6E8A-4147-A177-3AD203B41FA5}">
                      <a16:colId xmlns:a16="http://schemas.microsoft.com/office/drawing/2014/main" val="1277525720"/>
                    </a:ext>
                  </a:extLst>
                </a:gridCol>
              </a:tblGrid>
              <a:tr h="1051984">
                <a:tc>
                  <a:txBody>
                    <a:bodyPr/>
                    <a:lstStyle/>
                    <a:p>
                      <a:pPr algn="ctr">
                        <a:lnSpc>
                          <a:spcPct val="120000"/>
                        </a:lnSpc>
                      </a:pPr>
                      <a:r>
                        <a:rPr lang="zh-CN" altLang="en-US" sz="3200" dirty="0"/>
                        <a:t>热数据</a:t>
                      </a:r>
                    </a:p>
                  </a:txBody>
                  <a:tcPr/>
                </a:tc>
                <a:tc>
                  <a:txBody>
                    <a:bodyPr/>
                    <a:lstStyle/>
                    <a:p>
                      <a:pPr algn="ctr">
                        <a:lnSpc>
                          <a:spcPct val="120000"/>
                        </a:lnSpc>
                      </a:pPr>
                      <a:r>
                        <a:rPr lang="zh-CN" altLang="en-US" sz="3200" dirty="0"/>
                        <a:t>温数据</a:t>
                      </a:r>
                    </a:p>
                  </a:txBody>
                  <a:tcPr/>
                </a:tc>
                <a:tc>
                  <a:txBody>
                    <a:bodyPr/>
                    <a:lstStyle/>
                    <a:p>
                      <a:pPr algn="ctr">
                        <a:lnSpc>
                          <a:spcPct val="120000"/>
                        </a:lnSpc>
                      </a:pPr>
                      <a:r>
                        <a:rPr lang="zh-CN" altLang="en-US" sz="3200" dirty="0"/>
                        <a:t>冷数据</a:t>
                      </a:r>
                    </a:p>
                  </a:txBody>
                  <a:tcPr/>
                </a:tc>
                <a:extLst>
                  <a:ext uri="{0D108BD9-81ED-4DB2-BD59-A6C34878D82A}">
                    <a16:rowId xmlns:a16="http://schemas.microsoft.com/office/drawing/2014/main" val="2094207823"/>
                  </a:ext>
                </a:extLst>
              </a:tr>
              <a:tr h="1263650">
                <a:tc>
                  <a:txBody>
                    <a:bodyPr/>
                    <a:lstStyle/>
                    <a:p>
                      <a:pPr algn="ctr">
                        <a:lnSpc>
                          <a:spcPct val="120000"/>
                        </a:lnSpc>
                      </a:pPr>
                      <a:r>
                        <a:rPr lang="zh-CN" altLang="en-US" dirty="0"/>
                        <a:t>  如用户信息，用户关注，近期微博、热点微博等访问次数很高的数据</a:t>
                      </a:r>
                    </a:p>
                  </a:txBody>
                  <a:tcPr/>
                </a:tc>
                <a:tc>
                  <a:txBody>
                    <a:bodyPr/>
                    <a:lstStyle/>
                    <a:p>
                      <a:pPr algn="ctr">
                        <a:lnSpc>
                          <a:spcPct val="120000"/>
                        </a:lnSpc>
                      </a:pPr>
                      <a:r>
                        <a:rPr lang="zh-CN" altLang="en-US" dirty="0"/>
                        <a:t>  过时微博信息，用户黑名单等不会被用户经常访问的数据</a:t>
                      </a:r>
                    </a:p>
                  </a:txBody>
                  <a:tcPr/>
                </a:tc>
                <a:tc>
                  <a:txBody>
                    <a:bodyPr/>
                    <a:lstStyle/>
                    <a:p>
                      <a:pPr algn="ctr">
                        <a:lnSpc>
                          <a:spcPct val="120000"/>
                        </a:lnSpc>
                      </a:pPr>
                      <a:r>
                        <a:rPr lang="zh-CN" altLang="en-US" dirty="0"/>
                        <a:t>  长久不会被访问的数据，比如前几年的热搜等、多年前的微博</a:t>
                      </a:r>
                    </a:p>
                  </a:txBody>
                  <a:tcPr/>
                </a:tc>
                <a:extLst>
                  <a:ext uri="{0D108BD9-81ED-4DB2-BD59-A6C34878D82A}">
                    <a16:rowId xmlns:a16="http://schemas.microsoft.com/office/drawing/2014/main" val="1985967620"/>
                  </a:ext>
                </a:extLst>
              </a:tr>
              <a:tr h="1169811">
                <a:tc>
                  <a:txBody>
                    <a:bodyPr/>
                    <a:lstStyle/>
                    <a:p>
                      <a:pPr algn="ctr">
                        <a:lnSpc>
                          <a:spcPct val="120000"/>
                        </a:lnSpc>
                      </a:pPr>
                      <a:endParaRPr lang="en-US" altLang="zh-CN" dirty="0"/>
                    </a:p>
                    <a:p>
                      <a:pPr algn="ctr">
                        <a:lnSpc>
                          <a:spcPct val="120000"/>
                        </a:lnSpc>
                      </a:pPr>
                      <a:r>
                        <a:rPr lang="zh-CN" altLang="en-US" dirty="0"/>
                        <a:t>存放在</a:t>
                      </a:r>
                      <a:r>
                        <a:rPr lang="en-US" altLang="zh-CN" dirty="0"/>
                        <a:t>SSD</a:t>
                      </a:r>
                      <a:r>
                        <a:rPr lang="zh-CN" altLang="en-US" dirty="0"/>
                        <a:t>中</a:t>
                      </a:r>
                    </a:p>
                  </a:txBody>
                  <a:tcPr/>
                </a:tc>
                <a:tc>
                  <a:txBody>
                    <a:bodyPr/>
                    <a:lstStyle/>
                    <a:p>
                      <a:pPr algn="ctr">
                        <a:lnSpc>
                          <a:spcPct val="120000"/>
                        </a:lnSpc>
                      </a:pPr>
                      <a:endParaRPr lang="en-US" altLang="zh-CN" dirty="0"/>
                    </a:p>
                    <a:p>
                      <a:pPr algn="ctr">
                        <a:lnSpc>
                          <a:spcPct val="120000"/>
                        </a:lnSpc>
                      </a:pPr>
                      <a:r>
                        <a:rPr lang="zh-CN" altLang="en-US" dirty="0"/>
                        <a:t>存放在</a:t>
                      </a:r>
                      <a:r>
                        <a:rPr lang="en-US" altLang="zh-CN" dirty="0"/>
                        <a:t>HHD</a:t>
                      </a:r>
                      <a:r>
                        <a:rPr lang="zh-CN" altLang="en-US" dirty="0"/>
                        <a:t>中</a:t>
                      </a:r>
                    </a:p>
                  </a:txBody>
                  <a:tcPr/>
                </a:tc>
                <a:tc>
                  <a:txBody>
                    <a:bodyPr/>
                    <a:lstStyle/>
                    <a:p>
                      <a:pPr algn="ctr">
                        <a:lnSpc>
                          <a:spcPct val="120000"/>
                        </a:lnSpc>
                      </a:pPr>
                      <a:endParaRPr lang="en-US" altLang="zh-CN" dirty="0"/>
                    </a:p>
                    <a:p>
                      <a:pPr algn="ctr">
                        <a:lnSpc>
                          <a:spcPct val="120000"/>
                        </a:lnSpc>
                      </a:pPr>
                      <a:r>
                        <a:rPr lang="zh-CN" altLang="en-US" dirty="0"/>
                        <a:t>存放在冷存储硬盘中</a:t>
                      </a:r>
                    </a:p>
                  </a:txBody>
                  <a:tcPr/>
                </a:tc>
                <a:extLst>
                  <a:ext uri="{0D108BD9-81ED-4DB2-BD59-A6C34878D82A}">
                    <a16:rowId xmlns:a16="http://schemas.microsoft.com/office/drawing/2014/main" val="680105817"/>
                  </a:ext>
                </a:extLst>
              </a:tr>
            </a:tbl>
          </a:graphicData>
        </a:graphic>
      </p:graphicFrame>
    </p:spTree>
    <p:extLst>
      <p:ext uri="{BB962C8B-B14F-4D97-AF65-F5344CB8AC3E}">
        <p14:creationId xmlns:p14="http://schemas.microsoft.com/office/powerpoint/2010/main" val="3980640936"/>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632479" y="586741"/>
            <a:ext cx="2800767" cy="523220"/>
          </a:xfrm>
          <a:prstGeom prst="rect">
            <a:avLst/>
          </a:prstGeom>
          <a:noFill/>
        </p:spPr>
        <p:txBody>
          <a:bodyPr wrap="none" rtlCol="0">
            <a:spAutoFit/>
            <a:scene3d>
              <a:camera prst="orthographicFront"/>
              <a:lightRig rig="threePt" dir="t"/>
            </a:scene3d>
            <a:sp3d contourW="12700"/>
          </a:bodyPr>
          <a:lstStyle/>
          <a:p>
            <a:pPr defTabSz="914309">
              <a:defRPr/>
            </a:pPr>
            <a:r>
              <a:rPr lang="zh-CN" altLang="en-US" sz="2800" b="1" spc="600" dirty="0">
                <a:latin typeface="思源黑体 CN" panose="020B0500000000000000" pitchFamily="34" charset="-122"/>
                <a:ea typeface="思源黑体 CN" panose="020B0500000000000000" pitchFamily="34" charset="-122"/>
                <a:cs typeface="+mn-ea"/>
                <a:sym typeface="+mn-lt"/>
              </a:rPr>
              <a:t>网络存储架构</a:t>
            </a:r>
          </a:p>
        </p:txBody>
      </p:sp>
      <p:sp>
        <p:nvSpPr>
          <p:cNvPr id="40" name="6"/>
          <p:cNvSpPr/>
          <p:nvPr/>
        </p:nvSpPr>
        <p:spPr bwMode="auto">
          <a:xfrm rot="5400000" flipH="1" flipV="1">
            <a:off x="2032237"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1" name="6"/>
          <p:cNvSpPr/>
          <p:nvPr/>
        </p:nvSpPr>
        <p:spPr bwMode="auto">
          <a:xfrm rot="5400000" flipH="1" flipV="1">
            <a:off x="2303470"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2" name="6"/>
          <p:cNvSpPr/>
          <p:nvPr/>
        </p:nvSpPr>
        <p:spPr bwMode="auto">
          <a:xfrm rot="5400000" flipH="1" flipV="1">
            <a:off x="2574703"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3" name="6"/>
          <p:cNvSpPr/>
          <p:nvPr/>
        </p:nvSpPr>
        <p:spPr bwMode="auto">
          <a:xfrm rot="5400000" flipH="1" flipV="1">
            <a:off x="2845936" y="1122206"/>
            <a:ext cx="151031" cy="12928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247" y="646779"/>
            <a:ext cx="2153246" cy="787160"/>
          </a:xfrm>
          <a:prstGeom prst="rect">
            <a:avLst/>
          </a:prstGeom>
        </p:spPr>
      </p:pic>
      <p:sp>
        <p:nvSpPr>
          <p:cNvPr id="2" name="Freeform 6">
            <a:extLst>
              <a:ext uri="{FF2B5EF4-FFF2-40B4-BE49-F238E27FC236}">
                <a16:creationId xmlns:a16="http://schemas.microsoft.com/office/drawing/2014/main" id="{82C8E6D4-A6C1-FC07-9C56-960B7D9B1980}"/>
              </a:ext>
            </a:extLst>
          </p:cNvPr>
          <p:cNvSpPr>
            <a:spLocks/>
          </p:cNvSpPr>
          <p:nvPr/>
        </p:nvSpPr>
        <p:spPr bwMode="auto">
          <a:xfrm>
            <a:off x="6137379" y="5334987"/>
            <a:ext cx="4285" cy="2117"/>
          </a:xfrm>
          <a:custGeom>
            <a:avLst/>
            <a:gdLst>
              <a:gd name="T0" fmla="*/ 2 w 4"/>
              <a:gd name="T1" fmla="*/ 0 h 4"/>
              <a:gd name="T2" fmla="*/ 4 w 4"/>
              <a:gd name="T3" fmla="*/ 4 h 4"/>
              <a:gd name="T4" fmla="*/ 0 w 4"/>
              <a:gd name="T5" fmla="*/ 4 h 4"/>
              <a:gd name="T6" fmla="*/ 2 w 4"/>
              <a:gd name="T7" fmla="*/ 0 h 4"/>
            </a:gdLst>
            <a:ahLst/>
            <a:cxnLst>
              <a:cxn ang="0">
                <a:pos x="T0" y="T1"/>
              </a:cxn>
              <a:cxn ang="0">
                <a:pos x="T2" y="T3"/>
              </a:cxn>
              <a:cxn ang="0">
                <a:pos x="T4" y="T5"/>
              </a:cxn>
              <a:cxn ang="0">
                <a:pos x="T6" y="T7"/>
              </a:cxn>
            </a:cxnLst>
            <a:rect l="0" t="0" r="r" b="b"/>
            <a:pathLst>
              <a:path w="4" h="4">
                <a:moveTo>
                  <a:pt x="2" y="0"/>
                </a:moveTo>
                <a:lnTo>
                  <a:pt x="4" y="4"/>
                </a:lnTo>
                <a:lnTo>
                  <a:pt x="0" y="4"/>
                </a:lnTo>
                <a:lnTo>
                  <a:pt x="2" y="0"/>
                </a:lnTo>
                <a:close/>
              </a:path>
            </a:pathLst>
          </a:custGeom>
          <a:solidFill>
            <a:srgbClr val="FFCA00"/>
          </a:solidFill>
          <a:ln w="0">
            <a:noFill/>
            <a:prstDash val="solid"/>
            <a:round/>
            <a:headEnd/>
            <a:tailEnd/>
          </a:ln>
        </p:spPr>
        <p:txBody>
          <a:bodyPr vert="horz" wrap="square" lIns="130911" tIns="65456" rIns="130911" bIns="65456" numCol="1" anchor="t" anchorCtr="0" compatLnSpc="1">
            <a:prstTxWarp prst="textNoShape">
              <a:avLst/>
            </a:prstTxWarp>
          </a:bodyPr>
          <a:lstStyle/>
          <a:p>
            <a:pPr algn="ctr" defTabSz="967527" fontAlgn="base">
              <a:spcBef>
                <a:spcPct val="0"/>
              </a:spcBef>
              <a:spcAft>
                <a:spcPct val="0"/>
              </a:spcAft>
            </a:pPr>
            <a:endParaRPr lang="en-US" sz="2963">
              <a:solidFill>
                <a:srgbClr val="000000"/>
              </a:solidFill>
              <a:latin typeface="思源黑体 CN" panose="020B0500000000000000" pitchFamily="34" charset="-122"/>
              <a:ea typeface="思源黑体 CN" panose="020B0500000000000000" pitchFamily="34" charset="-122"/>
              <a:sym typeface="Gill Sans" charset="0"/>
            </a:endParaRPr>
          </a:p>
        </p:txBody>
      </p:sp>
      <p:sp>
        <p:nvSpPr>
          <p:cNvPr id="3" name="Freeform 46">
            <a:extLst>
              <a:ext uri="{FF2B5EF4-FFF2-40B4-BE49-F238E27FC236}">
                <a16:creationId xmlns:a16="http://schemas.microsoft.com/office/drawing/2014/main" id="{EF4EBD36-8A72-C274-64BF-729DC24013F1}"/>
              </a:ext>
            </a:extLst>
          </p:cNvPr>
          <p:cNvSpPr>
            <a:spLocks/>
          </p:cNvSpPr>
          <p:nvPr/>
        </p:nvSpPr>
        <p:spPr bwMode="auto">
          <a:xfrm flipH="1">
            <a:off x="7626822" y="3133916"/>
            <a:ext cx="3547639"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527" fontAlgn="base">
              <a:spcBef>
                <a:spcPct val="0"/>
              </a:spcBef>
              <a:spcAft>
                <a:spcPct val="0"/>
              </a:spcAft>
            </a:pPr>
            <a:endParaRPr lang="en-US" sz="2963">
              <a:solidFill>
                <a:srgbClr val="323232"/>
              </a:solidFill>
              <a:latin typeface="思源黑体 CN" panose="020B0500000000000000" pitchFamily="34" charset="-122"/>
              <a:ea typeface="思源黑体 CN" panose="020B0500000000000000" pitchFamily="34" charset="-122"/>
              <a:cs typeface="Open Sans Condensed Light" pitchFamily="34" charset="0"/>
              <a:sym typeface="Gill Sans" charset="0"/>
            </a:endParaRPr>
          </a:p>
        </p:txBody>
      </p:sp>
      <p:sp>
        <p:nvSpPr>
          <p:cNvPr id="5" name="Freeform 46">
            <a:extLst>
              <a:ext uri="{FF2B5EF4-FFF2-40B4-BE49-F238E27FC236}">
                <a16:creationId xmlns:a16="http://schemas.microsoft.com/office/drawing/2014/main" id="{0F688635-B926-2835-79AC-3ECF33100435}"/>
              </a:ext>
            </a:extLst>
          </p:cNvPr>
          <p:cNvSpPr>
            <a:spLocks/>
          </p:cNvSpPr>
          <p:nvPr/>
        </p:nvSpPr>
        <p:spPr bwMode="auto">
          <a:xfrm flipH="1">
            <a:off x="7007469" y="4618838"/>
            <a:ext cx="4095155"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527" fontAlgn="base">
              <a:spcBef>
                <a:spcPct val="0"/>
              </a:spcBef>
              <a:spcAft>
                <a:spcPct val="0"/>
              </a:spcAft>
            </a:pPr>
            <a:endParaRPr lang="en-US" sz="2963">
              <a:solidFill>
                <a:srgbClr val="323232"/>
              </a:solidFill>
              <a:latin typeface="思源黑体 CN" panose="020B0500000000000000" pitchFamily="34" charset="-122"/>
              <a:ea typeface="思源黑体 CN" panose="020B0500000000000000" pitchFamily="34" charset="-122"/>
              <a:cs typeface="Open Sans Condensed Light" pitchFamily="34" charset="0"/>
              <a:sym typeface="Gill Sans" charset="0"/>
            </a:endParaRPr>
          </a:p>
        </p:txBody>
      </p:sp>
      <p:sp>
        <p:nvSpPr>
          <p:cNvPr id="6" name="Freeform 46">
            <a:extLst>
              <a:ext uri="{FF2B5EF4-FFF2-40B4-BE49-F238E27FC236}">
                <a16:creationId xmlns:a16="http://schemas.microsoft.com/office/drawing/2014/main" id="{04E8604F-46D5-7564-B3A6-7387050240A0}"/>
              </a:ext>
            </a:extLst>
          </p:cNvPr>
          <p:cNvSpPr>
            <a:spLocks/>
          </p:cNvSpPr>
          <p:nvPr/>
        </p:nvSpPr>
        <p:spPr bwMode="auto">
          <a:xfrm>
            <a:off x="1311533" y="2595169"/>
            <a:ext cx="3643026"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527" fontAlgn="base">
              <a:spcBef>
                <a:spcPct val="0"/>
              </a:spcBef>
              <a:spcAft>
                <a:spcPct val="0"/>
              </a:spcAft>
            </a:pPr>
            <a:endParaRPr lang="en-US" sz="2963">
              <a:solidFill>
                <a:srgbClr val="323232"/>
              </a:solidFill>
              <a:latin typeface="思源黑体 CN" panose="020B0500000000000000" pitchFamily="34" charset="-122"/>
              <a:ea typeface="思源黑体 CN" panose="020B0500000000000000" pitchFamily="34" charset="-122"/>
              <a:cs typeface="Open Sans Condensed Light" pitchFamily="34" charset="0"/>
              <a:sym typeface="Gill Sans" charset="0"/>
            </a:endParaRPr>
          </a:p>
        </p:txBody>
      </p:sp>
      <p:sp>
        <p:nvSpPr>
          <p:cNvPr id="7" name="Rectangle 37">
            <a:extLst>
              <a:ext uri="{FF2B5EF4-FFF2-40B4-BE49-F238E27FC236}">
                <a16:creationId xmlns:a16="http://schemas.microsoft.com/office/drawing/2014/main" id="{424D6005-ADD0-5892-6C50-F4D85641B0B4}"/>
              </a:ext>
            </a:extLst>
          </p:cNvPr>
          <p:cNvSpPr>
            <a:spLocks/>
          </p:cNvSpPr>
          <p:nvPr/>
        </p:nvSpPr>
        <p:spPr bwMode="auto">
          <a:xfrm>
            <a:off x="1991941" y="2807480"/>
            <a:ext cx="2430030" cy="70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defTabSz="967527" fontAlgn="base">
              <a:lnSpc>
                <a:spcPct val="125000"/>
              </a:lnSpc>
              <a:spcBef>
                <a:spcPct val="0"/>
              </a:spcBef>
              <a:spcAft>
                <a:spcPct val="0"/>
              </a:spcAft>
            </a:pPr>
            <a:r>
              <a:rPr lang="zh-CN" altLang="en-US" sz="2800" dirty="0">
                <a:solidFill>
                  <a:srgbClr val="000000"/>
                </a:solidFill>
                <a:latin typeface="思源黑体 CN" panose="020B0500000000000000" pitchFamily="34" charset="-122"/>
                <a:ea typeface="思源黑体 CN" panose="020B0500000000000000" pitchFamily="34" charset="-122"/>
                <a:sym typeface="Gill Sans" charset="0"/>
              </a:rPr>
              <a:t>数据服务</a:t>
            </a:r>
            <a:endParaRPr lang="en-US" sz="2800" dirty="0">
              <a:solidFill>
                <a:srgbClr val="4D4D4D"/>
              </a:solidFill>
              <a:latin typeface="思源黑体 CN" panose="020B0500000000000000" pitchFamily="34" charset="-122"/>
              <a:ea typeface="思源黑体 CN" panose="020B0500000000000000" pitchFamily="34" charset="-122"/>
              <a:cs typeface="Lato Light" charset="0"/>
              <a:sym typeface="Lato Light" charset="0"/>
            </a:endParaRPr>
          </a:p>
        </p:txBody>
      </p:sp>
      <p:sp>
        <p:nvSpPr>
          <p:cNvPr id="8" name="Freeform 46">
            <a:extLst>
              <a:ext uri="{FF2B5EF4-FFF2-40B4-BE49-F238E27FC236}">
                <a16:creationId xmlns:a16="http://schemas.microsoft.com/office/drawing/2014/main" id="{9DB0D6EA-2A1E-F6B7-1459-98F2390FBBE7}"/>
              </a:ext>
            </a:extLst>
          </p:cNvPr>
          <p:cNvSpPr>
            <a:spLocks/>
          </p:cNvSpPr>
          <p:nvPr/>
        </p:nvSpPr>
        <p:spPr bwMode="auto">
          <a:xfrm>
            <a:off x="1311533" y="3635070"/>
            <a:ext cx="4471255"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527" fontAlgn="base">
              <a:spcBef>
                <a:spcPct val="0"/>
              </a:spcBef>
              <a:spcAft>
                <a:spcPct val="0"/>
              </a:spcAft>
            </a:pPr>
            <a:endParaRPr lang="en-US" sz="2963">
              <a:solidFill>
                <a:srgbClr val="323232"/>
              </a:solidFill>
              <a:latin typeface="思源黑体 CN" panose="020B0500000000000000" pitchFamily="34" charset="-122"/>
              <a:ea typeface="思源黑体 CN" panose="020B0500000000000000" pitchFamily="34" charset="-122"/>
              <a:cs typeface="Open Sans Condensed Light" pitchFamily="34" charset="0"/>
              <a:sym typeface="Gill Sans" charset="0"/>
            </a:endParaRPr>
          </a:p>
        </p:txBody>
      </p:sp>
      <p:sp>
        <p:nvSpPr>
          <p:cNvPr id="9" name="Rectangle 37">
            <a:extLst>
              <a:ext uri="{FF2B5EF4-FFF2-40B4-BE49-F238E27FC236}">
                <a16:creationId xmlns:a16="http://schemas.microsoft.com/office/drawing/2014/main" id="{59A7BC74-4EEE-F99B-E23E-AE3E1286F078}"/>
              </a:ext>
            </a:extLst>
          </p:cNvPr>
          <p:cNvSpPr>
            <a:spLocks/>
          </p:cNvSpPr>
          <p:nvPr/>
        </p:nvSpPr>
        <p:spPr bwMode="auto">
          <a:xfrm>
            <a:off x="1991941" y="3847379"/>
            <a:ext cx="2430030" cy="657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defTabSz="967527" fontAlgn="base">
              <a:lnSpc>
                <a:spcPct val="125000"/>
              </a:lnSpc>
              <a:spcBef>
                <a:spcPct val="0"/>
              </a:spcBef>
              <a:spcAft>
                <a:spcPct val="0"/>
              </a:spcAft>
            </a:pPr>
            <a:r>
              <a:rPr lang="en-US" sz="2800" dirty="0" err="1">
                <a:solidFill>
                  <a:srgbClr val="4D4D4D"/>
                </a:solidFill>
                <a:latin typeface="思源黑体 CN" panose="020B0500000000000000" pitchFamily="34" charset="-122"/>
                <a:ea typeface="思源黑体 CN" panose="020B0500000000000000" pitchFamily="34" charset="-122"/>
                <a:cs typeface="Lato Light" charset="0"/>
                <a:sym typeface="Lato Light" charset="0"/>
              </a:rPr>
              <a:t>网络拓扑</a:t>
            </a:r>
            <a:endParaRPr lang="en-US" sz="2800" dirty="0">
              <a:solidFill>
                <a:srgbClr val="4D4D4D"/>
              </a:solidFill>
              <a:latin typeface="思源黑体 CN" panose="020B0500000000000000" pitchFamily="34" charset="-122"/>
              <a:ea typeface="思源黑体 CN" panose="020B0500000000000000" pitchFamily="34" charset="-122"/>
              <a:cs typeface="Lato Light" charset="0"/>
              <a:sym typeface="Lato Light" charset="0"/>
            </a:endParaRPr>
          </a:p>
        </p:txBody>
      </p:sp>
      <p:sp>
        <p:nvSpPr>
          <p:cNvPr id="10" name="Freeform 46">
            <a:extLst>
              <a:ext uri="{FF2B5EF4-FFF2-40B4-BE49-F238E27FC236}">
                <a16:creationId xmlns:a16="http://schemas.microsoft.com/office/drawing/2014/main" id="{AAC31AB7-3FB8-4A57-708C-F91DFCE2A6BF}"/>
              </a:ext>
            </a:extLst>
          </p:cNvPr>
          <p:cNvSpPr>
            <a:spLocks/>
          </p:cNvSpPr>
          <p:nvPr/>
        </p:nvSpPr>
        <p:spPr bwMode="auto">
          <a:xfrm flipV="1">
            <a:off x="1311531" y="5401226"/>
            <a:ext cx="3888048" cy="159482"/>
          </a:xfrm>
          <a:custGeom>
            <a:avLst/>
            <a:gdLst>
              <a:gd name="T0" fmla="*/ 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a:moveTo>
                  <a:pt x="0" y="21600"/>
                </a:moveTo>
                <a:lnTo>
                  <a:pt x="0" y="0"/>
                </a:lnTo>
                <a:lnTo>
                  <a:pt x="21600" y="0"/>
                </a:lnTo>
              </a:path>
            </a:pathLst>
          </a:custGeom>
          <a:noFill/>
          <a:ln w="3175" cap="flat">
            <a:solidFill>
              <a:srgbClr val="5F5F5F"/>
            </a:solidFill>
            <a:prstDash val="solid"/>
            <a:miter lim="800000"/>
            <a:headEnd type="none" w="med" len="med"/>
            <a:tailEnd type="oval" w="med" len="med"/>
          </a:ln>
          <a:extLst>
            <a:ext uri="{909E8E84-426E-40DD-AFC4-6F175D3DCCD1}">
              <a14:hiddenFill xmlns:a14="http://schemas.microsoft.com/office/drawing/2010/main">
                <a:solidFill>
                  <a:srgbClr val="FFFFFF"/>
                </a:solidFill>
              </a14:hiddenFill>
            </a:ext>
          </a:extLst>
        </p:spPr>
        <p:txBody>
          <a:bodyPr lIns="0" tIns="0" rIns="0" bIns="0"/>
          <a:lstStyle/>
          <a:p>
            <a:pPr algn="ctr" defTabSz="967527" fontAlgn="base">
              <a:spcBef>
                <a:spcPct val="0"/>
              </a:spcBef>
              <a:spcAft>
                <a:spcPct val="0"/>
              </a:spcAft>
            </a:pPr>
            <a:endParaRPr lang="en-US" sz="2963">
              <a:solidFill>
                <a:srgbClr val="323232"/>
              </a:solidFill>
              <a:latin typeface="思源黑体 CN" panose="020B0500000000000000" pitchFamily="34" charset="-122"/>
              <a:ea typeface="思源黑体 CN" panose="020B0500000000000000" pitchFamily="34" charset="-122"/>
              <a:cs typeface="Open Sans Condensed Light" pitchFamily="34" charset="0"/>
              <a:sym typeface="Gill Sans" charset="0"/>
            </a:endParaRPr>
          </a:p>
        </p:txBody>
      </p:sp>
      <p:sp>
        <p:nvSpPr>
          <p:cNvPr id="11" name="Rectangle 37">
            <a:extLst>
              <a:ext uri="{FF2B5EF4-FFF2-40B4-BE49-F238E27FC236}">
                <a16:creationId xmlns:a16="http://schemas.microsoft.com/office/drawing/2014/main" id="{D7DED4BD-5818-6B37-B26F-1563342B8586}"/>
              </a:ext>
            </a:extLst>
          </p:cNvPr>
          <p:cNvSpPr>
            <a:spLocks/>
          </p:cNvSpPr>
          <p:nvPr/>
        </p:nvSpPr>
        <p:spPr bwMode="auto">
          <a:xfrm>
            <a:off x="1991941" y="4762267"/>
            <a:ext cx="2430030" cy="63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defTabSz="967527" fontAlgn="base">
              <a:lnSpc>
                <a:spcPct val="125000"/>
              </a:lnSpc>
              <a:spcBef>
                <a:spcPct val="0"/>
              </a:spcBef>
              <a:spcAft>
                <a:spcPct val="0"/>
              </a:spcAft>
            </a:pPr>
            <a:r>
              <a:rPr lang="en-US" sz="2800" dirty="0" err="1">
                <a:solidFill>
                  <a:srgbClr val="4D4D4D"/>
                </a:solidFill>
                <a:latin typeface="思源黑体 CN" panose="020B0500000000000000" pitchFamily="34" charset="-122"/>
                <a:ea typeface="思源黑体 CN" panose="020B0500000000000000" pitchFamily="34" charset="-122"/>
                <a:cs typeface="Lato Light" charset="0"/>
                <a:sym typeface="Lato Light" charset="0"/>
              </a:rPr>
              <a:t>路由协议</a:t>
            </a:r>
            <a:endParaRPr lang="en-US" sz="2800" dirty="0">
              <a:solidFill>
                <a:srgbClr val="4D4D4D"/>
              </a:solidFill>
              <a:latin typeface="思源黑体 CN" panose="020B0500000000000000" pitchFamily="34" charset="-122"/>
              <a:ea typeface="思源黑体 CN" panose="020B0500000000000000" pitchFamily="34" charset="-122"/>
              <a:cs typeface="Lato Light" charset="0"/>
              <a:sym typeface="Lato Light" charset="0"/>
            </a:endParaRPr>
          </a:p>
        </p:txBody>
      </p:sp>
      <p:grpSp>
        <p:nvGrpSpPr>
          <p:cNvPr id="12" name="Group 5">
            <a:extLst>
              <a:ext uri="{FF2B5EF4-FFF2-40B4-BE49-F238E27FC236}">
                <a16:creationId xmlns:a16="http://schemas.microsoft.com/office/drawing/2014/main" id="{72A44D87-90BF-B404-0524-661C33FF207C}"/>
              </a:ext>
            </a:extLst>
          </p:cNvPr>
          <p:cNvGrpSpPr/>
          <p:nvPr/>
        </p:nvGrpSpPr>
        <p:grpSpPr>
          <a:xfrm>
            <a:off x="1456955" y="2861604"/>
            <a:ext cx="403258" cy="352053"/>
            <a:chOff x="1079332" y="2203296"/>
            <a:chExt cx="298739" cy="264080"/>
          </a:xfrm>
        </p:grpSpPr>
        <p:sp>
          <p:nvSpPr>
            <p:cNvPr id="13" name="Oval 2">
              <a:extLst>
                <a:ext uri="{FF2B5EF4-FFF2-40B4-BE49-F238E27FC236}">
                  <a16:creationId xmlns:a16="http://schemas.microsoft.com/office/drawing/2014/main" id="{1A2910B8-DD50-B7DD-D4E6-6424D0962AF3}"/>
                </a:ext>
              </a:extLst>
            </p:cNvPr>
            <p:cNvSpPr/>
            <p:nvPr/>
          </p:nvSpPr>
          <p:spPr bwMode="auto">
            <a:xfrm>
              <a:off x="1103804" y="2203296"/>
              <a:ext cx="264080" cy="264080"/>
            </a:xfrm>
            <a:prstGeom prst="ellipse">
              <a:avLst/>
            </a:prstGeom>
            <a:solidFill>
              <a:srgbClr val="1F497D"/>
            </a:solidFill>
            <a:ln w="25400" cap="flat" cmpd="sng" algn="ctr">
              <a:noFill/>
              <a:prstDash val="solid"/>
              <a:round/>
              <a:headEnd type="none" w="med" len="med"/>
              <a:tailEnd type="none" w="med" len="med"/>
            </a:ln>
            <a:effectLst/>
          </p:spPr>
          <p:txBody>
            <a:bodyPr vert="horz" wrap="square" lIns="96757" tIns="48378" rIns="96757" bIns="48378" numCol="1" rtlCol="0" anchor="t" anchorCtr="0" compatLnSpc="1">
              <a:prstTxWarp prst="textNoShape">
                <a:avLst/>
              </a:prstTxWarp>
            </a:bodyPr>
            <a:lstStyle/>
            <a:p>
              <a:pPr algn="ctr" defTabSz="1309063" fontAlgn="base">
                <a:spcBef>
                  <a:spcPct val="0"/>
                </a:spcBef>
                <a:spcAft>
                  <a:spcPct val="0"/>
                </a:spcAft>
                <a:defRPr/>
              </a:pPr>
              <a:endParaRPr lang="en-US" sz="8042" kern="0">
                <a:solidFill>
                  <a:srgbClr val="000000"/>
                </a:solidFill>
                <a:latin typeface="思源黑体 CN" panose="020B0500000000000000" pitchFamily="34" charset="-122"/>
                <a:ea typeface="思源黑体 CN" panose="020B0500000000000000" pitchFamily="34" charset="-122"/>
                <a:sym typeface="Gill Sans" charset="0"/>
              </a:endParaRPr>
            </a:p>
          </p:txBody>
        </p:sp>
        <p:sp>
          <p:nvSpPr>
            <p:cNvPr id="14" name="Rectangle 22">
              <a:extLst>
                <a:ext uri="{FF2B5EF4-FFF2-40B4-BE49-F238E27FC236}">
                  <a16:creationId xmlns:a16="http://schemas.microsoft.com/office/drawing/2014/main" id="{D25B5C88-5324-444D-D0F5-B29DB41F69E1}"/>
                </a:ext>
              </a:extLst>
            </p:cNvPr>
            <p:cNvSpPr>
              <a:spLocks/>
            </p:cNvSpPr>
            <p:nvPr/>
          </p:nvSpPr>
          <p:spPr bwMode="auto">
            <a:xfrm>
              <a:off x="1079332"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spcBef>
                  <a:spcPct val="0"/>
                </a:spcBef>
                <a:spcAft>
                  <a:spcPct val="0"/>
                </a:spcAft>
                <a:defRPr/>
              </a:pPr>
              <a:r>
                <a:rPr lang="en-US" sz="2116" kern="0" dirty="0">
                  <a:solidFill>
                    <a:srgbClr val="FFFFFF"/>
                  </a:solidFill>
                  <a:latin typeface="思源黑体 CN" panose="020B0500000000000000" pitchFamily="34" charset="-122"/>
                  <a:ea typeface="思源黑体 CN" panose="020B0500000000000000" pitchFamily="34" charset="-122"/>
                  <a:cs typeface="Bebas Neue" charset="0"/>
                  <a:sym typeface="Bebas Neue" charset="0"/>
                </a:rPr>
                <a:t>1</a:t>
              </a:r>
            </a:p>
          </p:txBody>
        </p:sp>
      </p:grpSp>
      <p:grpSp>
        <p:nvGrpSpPr>
          <p:cNvPr id="15" name="Group 235">
            <a:extLst>
              <a:ext uri="{FF2B5EF4-FFF2-40B4-BE49-F238E27FC236}">
                <a16:creationId xmlns:a16="http://schemas.microsoft.com/office/drawing/2014/main" id="{4112D35A-B883-B1F7-9760-01E95F542018}"/>
              </a:ext>
            </a:extLst>
          </p:cNvPr>
          <p:cNvGrpSpPr/>
          <p:nvPr/>
        </p:nvGrpSpPr>
        <p:grpSpPr>
          <a:xfrm>
            <a:off x="1456955" y="3870726"/>
            <a:ext cx="403258" cy="352053"/>
            <a:chOff x="1079332" y="2203296"/>
            <a:chExt cx="298739" cy="264080"/>
          </a:xfrm>
        </p:grpSpPr>
        <p:sp>
          <p:nvSpPr>
            <p:cNvPr id="16" name="Oval 236">
              <a:extLst>
                <a:ext uri="{FF2B5EF4-FFF2-40B4-BE49-F238E27FC236}">
                  <a16:creationId xmlns:a16="http://schemas.microsoft.com/office/drawing/2014/main" id="{330B4D42-E0D5-9899-CA4B-08E29C5D2F51}"/>
                </a:ext>
              </a:extLst>
            </p:cNvPr>
            <p:cNvSpPr/>
            <p:nvPr/>
          </p:nvSpPr>
          <p:spPr bwMode="auto">
            <a:xfrm>
              <a:off x="1103804" y="2203296"/>
              <a:ext cx="264080" cy="264080"/>
            </a:xfrm>
            <a:prstGeom prst="ellipse">
              <a:avLst/>
            </a:prstGeom>
            <a:solidFill>
              <a:srgbClr val="1F497D"/>
            </a:solidFill>
            <a:ln w="25400" cap="flat" cmpd="sng" algn="ctr">
              <a:noFill/>
              <a:prstDash val="solid"/>
              <a:round/>
              <a:headEnd type="none" w="med" len="med"/>
              <a:tailEnd type="none" w="med" len="med"/>
            </a:ln>
            <a:effectLst/>
          </p:spPr>
          <p:txBody>
            <a:bodyPr vert="horz" wrap="square" lIns="96757" tIns="48378" rIns="96757" bIns="48378" numCol="1" rtlCol="0" anchor="t" anchorCtr="0" compatLnSpc="1">
              <a:prstTxWarp prst="textNoShape">
                <a:avLst/>
              </a:prstTxWarp>
            </a:bodyPr>
            <a:lstStyle/>
            <a:p>
              <a:pPr algn="ctr" defTabSz="1309063" fontAlgn="base">
                <a:spcBef>
                  <a:spcPct val="0"/>
                </a:spcBef>
                <a:spcAft>
                  <a:spcPct val="0"/>
                </a:spcAft>
                <a:defRPr/>
              </a:pPr>
              <a:endParaRPr lang="en-US" sz="8042" kern="0">
                <a:solidFill>
                  <a:srgbClr val="000000"/>
                </a:solidFill>
                <a:latin typeface="思源黑体 CN" panose="020B0500000000000000" pitchFamily="34" charset="-122"/>
                <a:ea typeface="思源黑体 CN" panose="020B0500000000000000" pitchFamily="34" charset="-122"/>
                <a:sym typeface="Gill Sans" charset="0"/>
              </a:endParaRPr>
            </a:p>
          </p:txBody>
        </p:sp>
        <p:sp>
          <p:nvSpPr>
            <p:cNvPr id="17" name="Rectangle 22">
              <a:extLst>
                <a:ext uri="{FF2B5EF4-FFF2-40B4-BE49-F238E27FC236}">
                  <a16:creationId xmlns:a16="http://schemas.microsoft.com/office/drawing/2014/main" id="{350775FF-9B40-660C-FAED-831F6A891C21}"/>
                </a:ext>
              </a:extLst>
            </p:cNvPr>
            <p:cNvSpPr>
              <a:spLocks/>
            </p:cNvSpPr>
            <p:nvPr/>
          </p:nvSpPr>
          <p:spPr bwMode="auto">
            <a:xfrm>
              <a:off x="1079332"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spcBef>
                  <a:spcPct val="0"/>
                </a:spcBef>
                <a:spcAft>
                  <a:spcPct val="0"/>
                </a:spcAft>
                <a:defRPr/>
              </a:pPr>
              <a:r>
                <a:rPr lang="en-US" sz="2116" kern="0" dirty="0">
                  <a:solidFill>
                    <a:srgbClr val="FFFFFF"/>
                  </a:solidFill>
                  <a:latin typeface="思源黑体 CN" panose="020B0500000000000000" pitchFamily="34" charset="-122"/>
                  <a:ea typeface="思源黑体 CN" panose="020B0500000000000000" pitchFamily="34" charset="-122"/>
                  <a:cs typeface="Bebas Neue" charset="0"/>
                  <a:sym typeface="Bebas Neue" charset="0"/>
                </a:rPr>
                <a:t>2</a:t>
              </a:r>
            </a:p>
          </p:txBody>
        </p:sp>
      </p:grpSp>
      <p:grpSp>
        <p:nvGrpSpPr>
          <p:cNvPr id="18" name="Group 238">
            <a:extLst>
              <a:ext uri="{FF2B5EF4-FFF2-40B4-BE49-F238E27FC236}">
                <a16:creationId xmlns:a16="http://schemas.microsoft.com/office/drawing/2014/main" id="{803AC9BD-BC17-4BB8-5982-37C2309BACB5}"/>
              </a:ext>
            </a:extLst>
          </p:cNvPr>
          <p:cNvGrpSpPr/>
          <p:nvPr/>
        </p:nvGrpSpPr>
        <p:grpSpPr>
          <a:xfrm>
            <a:off x="1456955" y="4782447"/>
            <a:ext cx="403258" cy="352053"/>
            <a:chOff x="1079332" y="2203296"/>
            <a:chExt cx="298739" cy="264080"/>
          </a:xfrm>
        </p:grpSpPr>
        <p:sp>
          <p:nvSpPr>
            <p:cNvPr id="19" name="Oval 239">
              <a:extLst>
                <a:ext uri="{FF2B5EF4-FFF2-40B4-BE49-F238E27FC236}">
                  <a16:creationId xmlns:a16="http://schemas.microsoft.com/office/drawing/2014/main" id="{7C18C9DD-02A1-1A30-A65B-06706BC6957C}"/>
                </a:ext>
              </a:extLst>
            </p:cNvPr>
            <p:cNvSpPr/>
            <p:nvPr/>
          </p:nvSpPr>
          <p:spPr bwMode="auto">
            <a:xfrm>
              <a:off x="1103804" y="2203296"/>
              <a:ext cx="264080" cy="264080"/>
            </a:xfrm>
            <a:prstGeom prst="ellipse">
              <a:avLst/>
            </a:prstGeom>
            <a:solidFill>
              <a:srgbClr val="1F497D"/>
            </a:solidFill>
            <a:ln w="25400" cap="flat" cmpd="sng" algn="ctr">
              <a:noFill/>
              <a:prstDash val="solid"/>
              <a:round/>
              <a:headEnd type="none" w="med" len="med"/>
              <a:tailEnd type="none" w="med" len="med"/>
            </a:ln>
            <a:effectLst/>
          </p:spPr>
          <p:txBody>
            <a:bodyPr vert="horz" wrap="square" lIns="96757" tIns="48378" rIns="96757" bIns="48378" numCol="1" rtlCol="0" anchor="t" anchorCtr="0" compatLnSpc="1">
              <a:prstTxWarp prst="textNoShape">
                <a:avLst/>
              </a:prstTxWarp>
            </a:bodyPr>
            <a:lstStyle/>
            <a:p>
              <a:pPr algn="ctr" defTabSz="1309063" fontAlgn="base">
                <a:spcBef>
                  <a:spcPct val="0"/>
                </a:spcBef>
                <a:spcAft>
                  <a:spcPct val="0"/>
                </a:spcAft>
                <a:defRPr/>
              </a:pPr>
              <a:endParaRPr lang="en-US" sz="8042" kern="0">
                <a:solidFill>
                  <a:srgbClr val="000000"/>
                </a:solidFill>
                <a:latin typeface="思源黑体 CN" panose="020B0500000000000000" pitchFamily="34" charset="-122"/>
                <a:ea typeface="思源黑体 CN" panose="020B0500000000000000" pitchFamily="34" charset="-122"/>
                <a:sym typeface="Gill Sans" charset="0"/>
              </a:endParaRPr>
            </a:p>
          </p:txBody>
        </p:sp>
        <p:sp>
          <p:nvSpPr>
            <p:cNvPr id="20" name="Rectangle 22">
              <a:extLst>
                <a:ext uri="{FF2B5EF4-FFF2-40B4-BE49-F238E27FC236}">
                  <a16:creationId xmlns:a16="http://schemas.microsoft.com/office/drawing/2014/main" id="{1E67A453-F819-DAD5-4567-69AC435071B1}"/>
                </a:ext>
              </a:extLst>
            </p:cNvPr>
            <p:cNvSpPr>
              <a:spLocks/>
            </p:cNvSpPr>
            <p:nvPr/>
          </p:nvSpPr>
          <p:spPr bwMode="auto">
            <a:xfrm>
              <a:off x="1079332"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spcBef>
                  <a:spcPct val="0"/>
                </a:spcBef>
                <a:spcAft>
                  <a:spcPct val="0"/>
                </a:spcAft>
                <a:defRPr/>
              </a:pPr>
              <a:r>
                <a:rPr lang="en-US" sz="2116" kern="0" dirty="0">
                  <a:solidFill>
                    <a:srgbClr val="FFFFFF"/>
                  </a:solidFill>
                  <a:latin typeface="思源黑体 CN" panose="020B0500000000000000" pitchFamily="34" charset="-122"/>
                  <a:ea typeface="思源黑体 CN" panose="020B0500000000000000" pitchFamily="34" charset="-122"/>
                  <a:cs typeface="Bebas Neue" charset="0"/>
                  <a:sym typeface="Bebas Neue" charset="0"/>
                </a:rPr>
                <a:t>3</a:t>
              </a:r>
            </a:p>
          </p:txBody>
        </p:sp>
      </p:grpSp>
      <p:sp>
        <p:nvSpPr>
          <p:cNvPr id="21" name="Rectangle 37">
            <a:extLst>
              <a:ext uri="{FF2B5EF4-FFF2-40B4-BE49-F238E27FC236}">
                <a16:creationId xmlns:a16="http://schemas.microsoft.com/office/drawing/2014/main" id="{084F140D-0ED2-BCDE-8923-EBB31BFB6CEC}"/>
              </a:ext>
            </a:extLst>
          </p:cNvPr>
          <p:cNvSpPr>
            <a:spLocks/>
          </p:cNvSpPr>
          <p:nvPr/>
        </p:nvSpPr>
        <p:spPr bwMode="auto">
          <a:xfrm>
            <a:off x="8412716" y="3289363"/>
            <a:ext cx="2108095" cy="58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r" defTabSz="967527" fontAlgn="base">
              <a:lnSpc>
                <a:spcPct val="125000"/>
              </a:lnSpc>
              <a:spcBef>
                <a:spcPct val="0"/>
              </a:spcBef>
              <a:spcAft>
                <a:spcPct val="0"/>
              </a:spcAft>
            </a:pPr>
            <a:r>
              <a:rPr lang="zh-CN" altLang="en-US" sz="2800" dirty="0">
                <a:solidFill>
                  <a:srgbClr val="000000"/>
                </a:solidFill>
                <a:latin typeface="思源黑体 CN" panose="020B0500000000000000" pitchFamily="34" charset="-122"/>
                <a:ea typeface="思源黑体 CN" panose="020B0500000000000000" pitchFamily="34" charset="-122"/>
                <a:sym typeface="Gill Sans" charset="0"/>
              </a:rPr>
              <a:t>数据存储</a:t>
            </a:r>
            <a:endParaRPr lang="en-US" sz="2800" dirty="0">
              <a:solidFill>
                <a:srgbClr val="4D4D4D"/>
              </a:solidFill>
              <a:latin typeface="思源黑体 CN" panose="020B0500000000000000" pitchFamily="34" charset="-122"/>
              <a:ea typeface="思源黑体 CN" panose="020B0500000000000000" pitchFamily="34" charset="-122"/>
              <a:cs typeface="Lato Light" charset="0"/>
              <a:sym typeface="Lato Light" charset="0"/>
            </a:endParaRPr>
          </a:p>
        </p:txBody>
      </p:sp>
      <p:sp>
        <p:nvSpPr>
          <p:cNvPr id="23" name="Rectangle 37">
            <a:extLst>
              <a:ext uri="{FF2B5EF4-FFF2-40B4-BE49-F238E27FC236}">
                <a16:creationId xmlns:a16="http://schemas.microsoft.com/office/drawing/2014/main" id="{FC71529F-C20D-54B1-440B-1D88CDC107C0}"/>
              </a:ext>
            </a:extLst>
          </p:cNvPr>
          <p:cNvSpPr>
            <a:spLocks/>
          </p:cNvSpPr>
          <p:nvPr/>
        </p:nvSpPr>
        <p:spPr bwMode="auto">
          <a:xfrm>
            <a:off x="8340877" y="4851148"/>
            <a:ext cx="2108095" cy="638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t"/>
          <a:lstStyle/>
          <a:p>
            <a:pPr algn="r" defTabSz="967527" fontAlgn="base">
              <a:lnSpc>
                <a:spcPct val="125000"/>
              </a:lnSpc>
              <a:spcBef>
                <a:spcPct val="0"/>
              </a:spcBef>
              <a:spcAft>
                <a:spcPct val="0"/>
              </a:spcAft>
            </a:pPr>
            <a:r>
              <a:rPr lang="zh-CN" altLang="en-US" sz="2800" dirty="0">
                <a:solidFill>
                  <a:srgbClr val="000000"/>
                </a:solidFill>
                <a:latin typeface="思源黑体 CN" panose="020B0500000000000000" pitchFamily="34" charset="-122"/>
                <a:ea typeface="思源黑体 CN" panose="020B0500000000000000" pitchFamily="34" charset="-122"/>
                <a:sym typeface="Gill Sans" charset="0"/>
              </a:rPr>
              <a:t>传输安全</a:t>
            </a:r>
            <a:endParaRPr lang="en-US" sz="2800" dirty="0">
              <a:solidFill>
                <a:srgbClr val="4D4D4D"/>
              </a:solidFill>
              <a:latin typeface="思源黑体 CN" panose="020B0500000000000000" pitchFamily="34" charset="-122"/>
              <a:ea typeface="思源黑体 CN" panose="020B0500000000000000" pitchFamily="34" charset="-122"/>
              <a:cs typeface="Lato Light" charset="0"/>
              <a:sym typeface="Lato Light" charset="0"/>
            </a:endParaRPr>
          </a:p>
        </p:txBody>
      </p:sp>
      <p:grpSp>
        <p:nvGrpSpPr>
          <p:cNvPr id="24" name="Group 244">
            <a:extLst>
              <a:ext uri="{FF2B5EF4-FFF2-40B4-BE49-F238E27FC236}">
                <a16:creationId xmlns:a16="http://schemas.microsoft.com/office/drawing/2014/main" id="{FA4AB1AE-E4B2-445C-B3C6-00C2F6AF4958}"/>
              </a:ext>
            </a:extLst>
          </p:cNvPr>
          <p:cNvGrpSpPr/>
          <p:nvPr/>
        </p:nvGrpSpPr>
        <p:grpSpPr>
          <a:xfrm>
            <a:off x="10607660" y="3343487"/>
            <a:ext cx="403258" cy="352053"/>
            <a:chOff x="1079332" y="2203296"/>
            <a:chExt cx="298739" cy="264080"/>
          </a:xfrm>
        </p:grpSpPr>
        <p:sp>
          <p:nvSpPr>
            <p:cNvPr id="25" name="Oval 245">
              <a:extLst>
                <a:ext uri="{FF2B5EF4-FFF2-40B4-BE49-F238E27FC236}">
                  <a16:creationId xmlns:a16="http://schemas.microsoft.com/office/drawing/2014/main" id="{B6101CB8-CBC4-27FF-8A16-C2A5058D7BC9}"/>
                </a:ext>
              </a:extLst>
            </p:cNvPr>
            <p:cNvSpPr/>
            <p:nvPr/>
          </p:nvSpPr>
          <p:spPr bwMode="auto">
            <a:xfrm>
              <a:off x="1103804" y="2203296"/>
              <a:ext cx="264080" cy="264080"/>
            </a:xfrm>
            <a:prstGeom prst="ellipse">
              <a:avLst/>
            </a:prstGeom>
            <a:solidFill>
              <a:srgbClr val="1F497D"/>
            </a:solidFill>
            <a:ln w="25400" cap="flat" cmpd="sng" algn="ctr">
              <a:noFill/>
              <a:prstDash val="solid"/>
              <a:round/>
              <a:headEnd type="none" w="med" len="med"/>
              <a:tailEnd type="none" w="med" len="med"/>
            </a:ln>
            <a:effectLst/>
          </p:spPr>
          <p:txBody>
            <a:bodyPr vert="horz" wrap="square" lIns="96757" tIns="48378" rIns="96757" bIns="48378" numCol="1" rtlCol="0" anchor="t" anchorCtr="0" compatLnSpc="1">
              <a:prstTxWarp prst="textNoShape">
                <a:avLst/>
              </a:prstTxWarp>
            </a:bodyPr>
            <a:lstStyle/>
            <a:p>
              <a:pPr algn="ctr" defTabSz="1309063" fontAlgn="base">
                <a:spcBef>
                  <a:spcPct val="0"/>
                </a:spcBef>
                <a:spcAft>
                  <a:spcPct val="0"/>
                </a:spcAft>
                <a:defRPr/>
              </a:pPr>
              <a:endParaRPr lang="en-US" sz="8042" kern="0">
                <a:solidFill>
                  <a:srgbClr val="000000"/>
                </a:solidFill>
                <a:latin typeface="思源黑体 CN" panose="020B0500000000000000" pitchFamily="34" charset="-122"/>
                <a:ea typeface="思源黑体 CN" panose="020B0500000000000000" pitchFamily="34" charset="-122"/>
                <a:sym typeface="Gill Sans" charset="0"/>
              </a:endParaRPr>
            </a:p>
          </p:txBody>
        </p:sp>
        <p:sp>
          <p:nvSpPr>
            <p:cNvPr id="26" name="Rectangle 22">
              <a:extLst>
                <a:ext uri="{FF2B5EF4-FFF2-40B4-BE49-F238E27FC236}">
                  <a16:creationId xmlns:a16="http://schemas.microsoft.com/office/drawing/2014/main" id="{0C49A621-712D-33EE-06C5-B589AAF76E61}"/>
                </a:ext>
              </a:extLst>
            </p:cNvPr>
            <p:cNvSpPr>
              <a:spLocks/>
            </p:cNvSpPr>
            <p:nvPr/>
          </p:nvSpPr>
          <p:spPr bwMode="auto">
            <a:xfrm>
              <a:off x="1079332"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spcBef>
                  <a:spcPct val="0"/>
                </a:spcBef>
                <a:spcAft>
                  <a:spcPct val="0"/>
                </a:spcAft>
                <a:defRPr/>
              </a:pPr>
              <a:r>
                <a:rPr lang="en-US" sz="2116" kern="0" dirty="0">
                  <a:solidFill>
                    <a:srgbClr val="FFFFFF"/>
                  </a:solidFill>
                  <a:latin typeface="思源黑体 CN" panose="020B0500000000000000" pitchFamily="34" charset="-122"/>
                  <a:ea typeface="思源黑体 CN" panose="020B0500000000000000" pitchFamily="34" charset="-122"/>
                  <a:cs typeface="Bebas Neue" charset="0"/>
                  <a:sym typeface="Bebas Neue" charset="0"/>
                </a:rPr>
                <a:t>4</a:t>
              </a:r>
            </a:p>
          </p:txBody>
        </p:sp>
      </p:grpSp>
      <p:grpSp>
        <p:nvGrpSpPr>
          <p:cNvPr id="30" name="Group 250">
            <a:extLst>
              <a:ext uri="{FF2B5EF4-FFF2-40B4-BE49-F238E27FC236}">
                <a16:creationId xmlns:a16="http://schemas.microsoft.com/office/drawing/2014/main" id="{9E64FE0B-8D38-2DF6-D638-460B133C2667}"/>
              </a:ext>
            </a:extLst>
          </p:cNvPr>
          <p:cNvGrpSpPr/>
          <p:nvPr/>
        </p:nvGrpSpPr>
        <p:grpSpPr>
          <a:xfrm>
            <a:off x="10535821" y="4871329"/>
            <a:ext cx="403258" cy="352053"/>
            <a:chOff x="1079332" y="2203296"/>
            <a:chExt cx="298739" cy="264080"/>
          </a:xfrm>
        </p:grpSpPr>
        <p:sp>
          <p:nvSpPr>
            <p:cNvPr id="31" name="Oval 251">
              <a:extLst>
                <a:ext uri="{FF2B5EF4-FFF2-40B4-BE49-F238E27FC236}">
                  <a16:creationId xmlns:a16="http://schemas.microsoft.com/office/drawing/2014/main" id="{B6BFEDC6-6FE9-90E9-213F-AFCB985900C9}"/>
                </a:ext>
              </a:extLst>
            </p:cNvPr>
            <p:cNvSpPr/>
            <p:nvPr/>
          </p:nvSpPr>
          <p:spPr bwMode="auto">
            <a:xfrm>
              <a:off x="1103804" y="2203296"/>
              <a:ext cx="264080" cy="264080"/>
            </a:xfrm>
            <a:prstGeom prst="ellipse">
              <a:avLst/>
            </a:prstGeom>
            <a:solidFill>
              <a:srgbClr val="1F497D"/>
            </a:solidFill>
            <a:ln w="25400" cap="flat" cmpd="sng" algn="ctr">
              <a:noFill/>
              <a:prstDash val="solid"/>
              <a:round/>
              <a:headEnd type="none" w="med" len="med"/>
              <a:tailEnd type="none" w="med" len="med"/>
            </a:ln>
            <a:effectLst/>
          </p:spPr>
          <p:txBody>
            <a:bodyPr vert="horz" wrap="square" lIns="96757" tIns="48378" rIns="96757" bIns="48378" numCol="1" rtlCol="0" anchor="t" anchorCtr="0" compatLnSpc="1">
              <a:prstTxWarp prst="textNoShape">
                <a:avLst/>
              </a:prstTxWarp>
            </a:bodyPr>
            <a:lstStyle/>
            <a:p>
              <a:pPr algn="ctr" defTabSz="1309063" fontAlgn="base">
                <a:spcBef>
                  <a:spcPct val="0"/>
                </a:spcBef>
                <a:spcAft>
                  <a:spcPct val="0"/>
                </a:spcAft>
                <a:defRPr/>
              </a:pPr>
              <a:endParaRPr lang="en-US" sz="8042" kern="0">
                <a:solidFill>
                  <a:srgbClr val="000000"/>
                </a:solidFill>
                <a:latin typeface="思源黑体 CN" panose="020B0500000000000000" pitchFamily="34" charset="-122"/>
                <a:ea typeface="思源黑体 CN" panose="020B0500000000000000" pitchFamily="34" charset="-122"/>
                <a:sym typeface="Gill Sans" charset="0"/>
              </a:endParaRPr>
            </a:p>
          </p:txBody>
        </p:sp>
        <p:sp>
          <p:nvSpPr>
            <p:cNvPr id="32" name="Rectangle 22">
              <a:extLst>
                <a:ext uri="{FF2B5EF4-FFF2-40B4-BE49-F238E27FC236}">
                  <a16:creationId xmlns:a16="http://schemas.microsoft.com/office/drawing/2014/main" id="{D2EECEA3-5FF9-0B2B-1D1B-302E12942E0E}"/>
                </a:ext>
              </a:extLst>
            </p:cNvPr>
            <p:cNvSpPr>
              <a:spLocks/>
            </p:cNvSpPr>
            <p:nvPr/>
          </p:nvSpPr>
          <p:spPr bwMode="auto">
            <a:xfrm>
              <a:off x="1079332" y="2246362"/>
              <a:ext cx="298739" cy="19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a:solidFill>
                    <a:schemeClr val="tx1"/>
                  </a:solidFill>
                  <a:miter lim="800000"/>
                  <a:headEnd type="none" w="med" len="med"/>
                  <a:tailEnd type="none" w="med" len="med"/>
                </a14:hiddenLine>
              </a:ext>
            </a:extLst>
          </p:spPr>
          <p:txBody>
            <a:bodyPr lIns="0" tIns="0" rIns="0" bIns="0" anchor="ctr"/>
            <a:lstStyle/>
            <a:p>
              <a:pPr algn="ctr" defTabSz="967527" fontAlgn="base">
                <a:spcBef>
                  <a:spcPct val="0"/>
                </a:spcBef>
                <a:spcAft>
                  <a:spcPct val="0"/>
                </a:spcAft>
                <a:defRPr/>
              </a:pPr>
              <a:r>
                <a:rPr lang="en-US" sz="2116" kern="0" dirty="0">
                  <a:solidFill>
                    <a:srgbClr val="FFFFFF"/>
                  </a:solidFill>
                  <a:latin typeface="思源黑体 CN" panose="020B0500000000000000" pitchFamily="34" charset="-122"/>
                  <a:ea typeface="思源黑体 CN" panose="020B0500000000000000" pitchFamily="34" charset="-122"/>
                  <a:cs typeface="Bebas Neue" charset="0"/>
                  <a:sym typeface="Bebas Neue" charset="0"/>
                </a:rPr>
                <a:t>5</a:t>
              </a:r>
            </a:p>
          </p:txBody>
        </p:sp>
      </p:grpSp>
      <p:grpSp>
        <p:nvGrpSpPr>
          <p:cNvPr id="69" name="Google Shape;22539;p144">
            <a:extLst>
              <a:ext uri="{FF2B5EF4-FFF2-40B4-BE49-F238E27FC236}">
                <a16:creationId xmlns:a16="http://schemas.microsoft.com/office/drawing/2014/main" id="{109B3285-9B0C-460D-3D22-746FF11E884C}"/>
              </a:ext>
            </a:extLst>
          </p:cNvPr>
          <p:cNvGrpSpPr/>
          <p:nvPr/>
        </p:nvGrpSpPr>
        <p:grpSpPr>
          <a:xfrm>
            <a:off x="5561413" y="2896224"/>
            <a:ext cx="1640021" cy="1554101"/>
            <a:chOff x="3255643" y="3046675"/>
            <a:chExt cx="349754" cy="328035"/>
          </a:xfrm>
        </p:grpSpPr>
        <p:sp>
          <p:nvSpPr>
            <p:cNvPr id="70" name="Google Shape;22540;p144">
              <a:extLst>
                <a:ext uri="{FF2B5EF4-FFF2-40B4-BE49-F238E27FC236}">
                  <a16:creationId xmlns:a16="http://schemas.microsoft.com/office/drawing/2014/main" id="{5842AFC6-E7C7-538D-1866-3103DF3D0010}"/>
                </a:ext>
              </a:extLst>
            </p:cNvPr>
            <p:cNvSpPr/>
            <p:nvPr/>
          </p:nvSpPr>
          <p:spPr>
            <a:xfrm>
              <a:off x="3382018" y="3291708"/>
              <a:ext cx="98534" cy="67502"/>
            </a:xfrm>
            <a:custGeom>
              <a:avLst/>
              <a:gdLst/>
              <a:ahLst/>
              <a:cxnLst/>
              <a:rect l="l" t="t" r="r" b="b"/>
              <a:pathLst>
                <a:path w="3026" h="2073" extrusionOk="0">
                  <a:moveTo>
                    <a:pt x="549" y="1"/>
                  </a:moveTo>
                  <a:lnTo>
                    <a:pt x="549" y="334"/>
                  </a:lnTo>
                  <a:cubicBezTo>
                    <a:pt x="549" y="1191"/>
                    <a:pt x="1" y="2073"/>
                    <a:pt x="1" y="2073"/>
                  </a:cubicBezTo>
                  <a:lnTo>
                    <a:pt x="3025" y="2073"/>
                  </a:lnTo>
                  <a:cubicBezTo>
                    <a:pt x="3001" y="2025"/>
                    <a:pt x="2430" y="1168"/>
                    <a:pt x="2430" y="334"/>
                  </a:cubicBezTo>
                  <a:lnTo>
                    <a:pt x="2430" y="1"/>
                  </a:ln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1" name="Google Shape;22541;p144">
              <a:extLst>
                <a:ext uri="{FF2B5EF4-FFF2-40B4-BE49-F238E27FC236}">
                  <a16:creationId xmlns:a16="http://schemas.microsoft.com/office/drawing/2014/main" id="{A12FB0F7-BE8A-06BA-3BAB-36E20D0DC451}"/>
                </a:ext>
              </a:extLst>
            </p:cNvPr>
            <p:cNvSpPr/>
            <p:nvPr/>
          </p:nvSpPr>
          <p:spPr>
            <a:xfrm>
              <a:off x="3430894" y="3293271"/>
              <a:ext cx="49658" cy="65939"/>
            </a:xfrm>
            <a:custGeom>
              <a:avLst/>
              <a:gdLst/>
              <a:ahLst/>
              <a:cxnLst/>
              <a:rect l="l" t="t" r="r" b="b"/>
              <a:pathLst>
                <a:path w="1525" h="2025" extrusionOk="0">
                  <a:moveTo>
                    <a:pt x="0" y="0"/>
                  </a:moveTo>
                  <a:lnTo>
                    <a:pt x="0" y="2025"/>
                  </a:lnTo>
                  <a:lnTo>
                    <a:pt x="1524" y="2025"/>
                  </a:lnTo>
                  <a:cubicBezTo>
                    <a:pt x="1500" y="1977"/>
                    <a:pt x="929" y="1120"/>
                    <a:pt x="953" y="310"/>
                  </a:cubicBezTo>
                  <a:lnTo>
                    <a:pt x="953" y="0"/>
                  </a:lnTo>
                  <a:close/>
                </a:path>
              </a:pathLst>
            </a:custGeom>
            <a:solidFill>
              <a:srgbClr val="E3E6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2" name="Google Shape;22542;p144">
              <a:extLst>
                <a:ext uri="{FF2B5EF4-FFF2-40B4-BE49-F238E27FC236}">
                  <a16:creationId xmlns:a16="http://schemas.microsoft.com/office/drawing/2014/main" id="{3DD3427C-DEB3-C181-3F1A-1721ED4D6BA6}"/>
                </a:ext>
              </a:extLst>
            </p:cNvPr>
            <p:cNvSpPr/>
            <p:nvPr/>
          </p:nvSpPr>
          <p:spPr>
            <a:xfrm>
              <a:off x="3255643" y="3046675"/>
              <a:ext cx="349754" cy="266785"/>
            </a:xfrm>
            <a:custGeom>
              <a:avLst/>
              <a:gdLst/>
              <a:ahLst/>
              <a:cxnLst/>
              <a:rect l="l" t="t" r="r" b="b"/>
              <a:pathLst>
                <a:path w="10741" h="8193" extrusionOk="0">
                  <a:moveTo>
                    <a:pt x="953" y="0"/>
                  </a:moveTo>
                  <a:cubicBezTo>
                    <a:pt x="429" y="0"/>
                    <a:pt x="0" y="429"/>
                    <a:pt x="0" y="953"/>
                  </a:cubicBezTo>
                  <a:lnTo>
                    <a:pt x="0" y="7240"/>
                  </a:lnTo>
                  <a:cubicBezTo>
                    <a:pt x="0" y="7764"/>
                    <a:pt x="429" y="8193"/>
                    <a:pt x="953" y="8193"/>
                  </a:cubicBezTo>
                  <a:lnTo>
                    <a:pt x="9788" y="8193"/>
                  </a:lnTo>
                  <a:cubicBezTo>
                    <a:pt x="10336" y="8193"/>
                    <a:pt x="10740" y="7764"/>
                    <a:pt x="10740" y="7240"/>
                  </a:cubicBezTo>
                  <a:lnTo>
                    <a:pt x="10740" y="953"/>
                  </a:lnTo>
                  <a:cubicBezTo>
                    <a:pt x="10740" y="429"/>
                    <a:pt x="10336" y="0"/>
                    <a:pt x="9788" y="0"/>
                  </a:cubicBezTo>
                  <a:close/>
                </a:path>
              </a:pathLst>
            </a:custGeom>
            <a:solidFill>
              <a:srgbClr val="919E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3" name="Google Shape;22543;p144">
              <a:extLst>
                <a:ext uri="{FF2B5EF4-FFF2-40B4-BE49-F238E27FC236}">
                  <a16:creationId xmlns:a16="http://schemas.microsoft.com/office/drawing/2014/main" id="{A2F8D0F0-4AF8-356A-F603-87A55F21F0B2}"/>
                </a:ext>
              </a:extLst>
            </p:cNvPr>
            <p:cNvSpPr/>
            <p:nvPr/>
          </p:nvSpPr>
          <p:spPr>
            <a:xfrm>
              <a:off x="3430894" y="3047424"/>
              <a:ext cx="174502" cy="266036"/>
            </a:xfrm>
            <a:custGeom>
              <a:avLst/>
              <a:gdLst/>
              <a:ahLst/>
              <a:cxnLst/>
              <a:rect l="l" t="t" r="r" b="b"/>
              <a:pathLst>
                <a:path w="5359" h="8170" extrusionOk="0">
                  <a:moveTo>
                    <a:pt x="4449" y="0"/>
                  </a:moveTo>
                  <a:cubicBezTo>
                    <a:pt x="4435" y="0"/>
                    <a:pt x="4420" y="1"/>
                    <a:pt x="4406" y="1"/>
                  </a:cubicBezTo>
                  <a:lnTo>
                    <a:pt x="0" y="1"/>
                  </a:lnTo>
                  <a:lnTo>
                    <a:pt x="0" y="8170"/>
                  </a:lnTo>
                  <a:lnTo>
                    <a:pt x="4406" y="8170"/>
                  </a:lnTo>
                  <a:cubicBezTo>
                    <a:pt x="4954" y="8170"/>
                    <a:pt x="5358" y="7741"/>
                    <a:pt x="5358" y="7217"/>
                  </a:cubicBezTo>
                  <a:lnTo>
                    <a:pt x="5358" y="930"/>
                  </a:lnTo>
                  <a:cubicBezTo>
                    <a:pt x="5358" y="420"/>
                    <a:pt x="4975" y="0"/>
                    <a:pt x="4449" y="0"/>
                  </a:cubicBezTo>
                  <a:close/>
                </a:path>
              </a:pathLst>
            </a:custGeom>
            <a:solidFill>
              <a:srgbClr val="7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4" name="Google Shape;22544;p144">
              <a:extLst>
                <a:ext uri="{FF2B5EF4-FFF2-40B4-BE49-F238E27FC236}">
                  <a16:creationId xmlns:a16="http://schemas.microsoft.com/office/drawing/2014/main" id="{CDEB9725-0BD3-B5E1-A28D-A47D17BCF222}"/>
                </a:ext>
              </a:extLst>
            </p:cNvPr>
            <p:cNvSpPr/>
            <p:nvPr/>
          </p:nvSpPr>
          <p:spPr>
            <a:xfrm>
              <a:off x="3275799" y="3066831"/>
              <a:ext cx="309441" cy="226472"/>
            </a:xfrm>
            <a:custGeom>
              <a:avLst/>
              <a:gdLst/>
              <a:ahLst/>
              <a:cxnLst/>
              <a:rect l="l" t="t" r="r" b="b"/>
              <a:pathLst>
                <a:path w="9503" h="6955" extrusionOk="0">
                  <a:moveTo>
                    <a:pt x="334" y="1"/>
                  </a:moveTo>
                  <a:cubicBezTo>
                    <a:pt x="167" y="1"/>
                    <a:pt x="0" y="167"/>
                    <a:pt x="0" y="334"/>
                  </a:cubicBezTo>
                  <a:lnTo>
                    <a:pt x="0" y="6621"/>
                  </a:lnTo>
                  <a:cubicBezTo>
                    <a:pt x="0" y="6788"/>
                    <a:pt x="167" y="6954"/>
                    <a:pt x="334" y="6954"/>
                  </a:cubicBezTo>
                  <a:lnTo>
                    <a:pt x="9169" y="6954"/>
                  </a:lnTo>
                  <a:cubicBezTo>
                    <a:pt x="9359" y="6954"/>
                    <a:pt x="9502" y="6788"/>
                    <a:pt x="9502" y="6621"/>
                  </a:cubicBezTo>
                  <a:lnTo>
                    <a:pt x="9502" y="334"/>
                  </a:lnTo>
                  <a:cubicBezTo>
                    <a:pt x="9502" y="167"/>
                    <a:pt x="9359" y="1"/>
                    <a:pt x="9169" y="1"/>
                  </a:cubicBezTo>
                  <a:close/>
                </a:path>
              </a:pathLst>
            </a:custGeom>
            <a:solidFill>
              <a:srgbClr val="C1C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5" name="Google Shape;22545;p144">
              <a:extLst>
                <a:ext uri="{FF2B5EF4-FFF2-40B4-BE49-F238E27FC236}">
                  <a16:creationId xmlns:a16="http://schemas.microsoft.com/office/drawing/2014/main" id="{6141AD25-86EB-024D-D72B-B5418BDFFA74}"/>
                </a:ext>
              </a:extLst>
            </p:cNvPr>
            <p:cNvSpPr/>
            <p:nvPr/>
          </p:nvSpPr>
          <p:spPr>
            <a:xfrm>
              <a:off x="3430894" y="3068101"/>
              <a:ext cx="154346" cy="225202"/>
            </a:xfrm>
            <a:custGeom>
              <a:avLst/>
              <a:gdLst/>
              <a:ahLst/>
              <a:cxnLst/>
              <a:rect l="l" t="t" r="r" b="b"/>
              <a:pathLst>
                <a:path w="4740" h="6916" extrusionOk="0">
                  <a:moveTo>
                    <a:pt x="4471" y="1"/>
                  </a:moveTo>
                  <a:cubicBezTo>
                    <a:pt x="4450" y="1"/>
                    <a:pt x="4428" y="4"/>
                    <a:pt x="4406" y="9"/>
                  </a:cubicBezTo>
                  <a:lnTo>
                    <a:pt x="0" y="9"/>
                  </a:lnTo>
                  <a:lnTo>
                    <a:pt x="0" y="6915"/>
                  </a:lnTo>
                  <a:lnTo>
                    <a:pt x="4406" y="6915"/>
                  </a:lnTo>
                  <a:cubicBezTo>
                    <a:pt x="4596" y="6915"/>
                    <a:pt x="4739" y="6749"/>
                    <a:pt x="4739" y="6582"/>
                  </a:cubicBezTo>
                  <a:lnTo>
                    <a:pt x="4739" y="295"/>
                  </a:lnTo>
                  <a:cubicBezTo>
                    <a:pt x="4739" y="148"/>
                    <a:pt x="4628" y="1"/>
                    <a:pt x="4471" y="1"/>
                  </a:cubicBezTo>
                  <a:close/>
                </a:path>
              </a:pathLst>
            </a:custGeom>
            <a:solidFill>
              <a:srgbClr val="9BAB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6" name="Google Shape;22546;p144">
              <a:extLst>
                <a:ext uri="{FF2B5EF4-FFF2-40B4-BE49-F238E27FC236}">
                  <a16:creationId xmlns:a16="http://schemas.microsoft.com/office/drawing/2014/main" id="{34A4F303-7433-9CA9-82DC-ED5F153EDE05}"/>
                </a:ext>
              </a:extLst>
            </p:cNvPr>
            <p:cNvSpPr/>
            <p:nvPr/>
          </p:nvSpPr>
          <p:spPr>
            <a:xfrm>
              <a:off x="3337831" y="3352990"/>
              <a:ext cx="185378" cy="21719"/>
            </a:xfrm>
            <a:custGeom>
              <a:avLst/>
              <a:gdLst/>
              <a:ahLst/>
              <a:cxnLst/>
              <a:rect l="l" t="t" r="r" b="b"/>
              <a:pathLst>
                <a:path w="5693" h="667" extrusionOk="0">
                  <a:moveTo>
                    <a:pt x="334" y="0"/>
                  </a:moveTo>
                  <a:cubicBezTo>
                    <a:pt x="143" y="0"/>
                    <a:pt x="0" y="143"/>
                    <a:pt x="0" y="333"/>
                  </a:cubicBezTo>
                  <a:cubicBezTo>
                    <a:pt x="0" y="500"/>
                    <a:pt x="143" y="667"/>
                    <a:pt x="334" y="667"/>
                  </a:cubicBezTo>
                  <a:lnTo>
                    <a:pt x="5359" y="667"/>
                  </a:lnTo>
                  <a:cubicBezTo>
                    <a:pt x="5549" y="667"/>
                    <a:pt x="5692" y="500"/>
                    <a:pt x="5692" y="333"/>
                  </a:cubicBezTo>
                  <a:cubicBezTo>
                    <a:pt x="5692" y="143"/>
                    <a:pt x="5549" y="24"/>
                    <a:pt x="5359" y="0"/>
                  </a:cubicBezTo>
                  <a:close/>
                </a:path>
              </a:pathLst>
            </a:custGeom>
            <a:solidFill>
              <a:srgbClr val="F7F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7" name="Google Shape;22547;p144">
              <a:extLst>
                <a:ext uri="{FF2B5EF4-FFF2-40B4-BE49-F238E27FC236}">
                  <a16:creationId xmlns:a16="http://schemas.microsoft.com/office/drawing/2014/main" id="{6D569383-E7CD-98D5-46F4-85316DC275C7}"/>
                </a:ext>
              </a:extLst>
            </p:cNvPr>
            <p:cNvSpPr/>
            <p:nvPr/>
          </p:nvSpPr>
          <p:spPr>
            <a:xfrm>
              <a:off x="3430894" y="3353739"/>
              <a:ext cx="92315" cy="20970"/>
            </a:xfrm>
            <a:custGeom>
              <a:avLst/>
              <a:gdLst/>
              <a:ahLst/>
              <a:cxnLst/>
              <a:rect l="l" t="t" r="r" b="b"/>
              <a:pathLst>
                <a:path w="2835" h="644" extrusionOk="0">
                  <a:moveTo>
                    <a:pt x="0" y="1"/>
                  </a:moveTo>
                  <a:lnTo>
                    <a:pt x="0" y="644"/>
                  </a:lnTo>
                  <a:lnTo>
                    <a:pt x="2501" y="644"/>
                  </a:lnTo>
                  <a:cubicBezTo>
                    <a:pt x="2691" y="644"/>
                    <a:pt x="2834" y="477"/>
                    <a:pt x="2834" y="310"/>
                  </a:cubicBezTo>
                  <a:cubicBezTo>
                    <a:pt x="2834" y="120"/>
                    <a:pt x="2691" y="1"/>
                    <a:pt x="2501" y="1"/>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8" name="Google Shape;22548;p144">
              <a:extLst>
                <a:ext uri="{FF2B5EF4-FFF2-40B4-BE49-F238E27FC236}">
                  <a16:creationId xmlns:a16="http://schemas.microsoft.com/office/drawing/2014/main" id="{183F93A8-FBBF-6995-DF47-A3A7EF16C798}"/>
                </a:ext>
              </a:extLst>
            </p:cNvPr>
            <p:cNvSpPr/>
            <p:nvPr/>
          </p:nvSpPr>
          <p:spPr>
            <a:xfrm>
              <a:off x="3339394" y="3087769"/>
              <a:ext cx="183815" cy="183815"/>
            </a:xfrm>
            <a:custGeom>
              <a:avLst/>
              <a:gdLst/>
              <a:ahLst/>
              <a:cxnLst/>
              <a:rect l="l" t="t" r="r" b="b"/>
              <a:pathLst>
                <a:path w="5645" h="5645" extrusionOk="0">
                  <a:moveTo>
                    <a:pt x="2810" y="1"/>
                  </a:moveTo>
                  <a:cubicBezTo>
                    <a:pt x="1262" y="1"/>
                    <a:pt x="0" y="1263"/>
                    <a:pt x="0" y="2811"/>
                  </a:cubicBezTo>
                  <a:cubicBezTo>
                    <a:pt x="0" y="4359"/>
                    <a:pt x="1262" y="5645"/>
                    <a:pt x="2810" y="5645"/>
                  </a:cubicBezTo>
                  <a:cubicBezTo>
                    <a:pt x="4358" y="5645"/>
                    <a:pt x="5644" y="4359"/>
                    <a:pt x="5644" y="2811"/>
                  </a:cubicBezTo>
                  <a:cubicBezTo>
                    <a:pt x="5644" y="1263"/>
                    <a:pt x="4358" y="1"/>
                    <a:pt x="2810" y="1"/>
                  </a:cubicBezTo>
                  <a:close/>
                </a:path>
              </a:pathLst>
            </a:custGeom>
            <a:solidFill>
              <a:srgbClr val="F7F8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79" name="Google Shape;22549;p144">
              <a:extLst>
                <a:ext uri="{FF2B5EF4-FFF2-40B4-BE49-F238E27FC236}">
                  <a16:creationId xmlns:a16="http://schemas.microsoft.com/office/drawing/2014/main" id="{75FAC289-8289-E0B9-1609-748E9CA84240}"/>
                </a:ext>
              </a:extLst>
            </p:cNvPr>
            <p:cNvSpPr/>
            <p:nvPr/>
          </p:nvSpPr>
          <p:spPr>
            <a:xfrm>
              <a:off x="3430894" y="3087769"/>
              <a:ext cx="92315" cy="183815"/>
            </a:xfrm>
            <a:custGeom>
              <a:avLst/>
              <a:gdLst/>
              <a:ahLst/>
              <a:cxnLst/>
              <a:rect l="l" t="t" r="r" b="b"/>
              <a:pathLst>
                <a:path w="2835" h="5645" extrusionOk="0">
                  <a:moveTo>
                    <a:pt x="0" y="1"/>
                  </a:moveTo>
                  <a:lnTo>
                    <a:pt x="0" y="5645"/>
                  </a:lnTo>
                  <a:cubicBezTo>
                    <a:pt x="1548" y="5645"/>
                    <a:pt x="2834" y="4359"/>
                    <a:pt x="2834" y="2811"/>
                  </a:cubicBezTo>
                  <a:cubicBezTo>
                    <a:pt x="2834" y="1263"/>
                    <a:pt x="1548" y="1"/>
                    <a:pt x="0" y="1"/>
                  </a:cubicBezTo>
                  <a:close/>
                </a:path>
              </a:pathLst>
            </a:custGeom>
            <a:solidFill>
              <a:srgbClr val="EEF0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80" name="Google Shape;22550;p144">
              <a:extLst>
                <a:ext uri="{FF2B5EF4-FFF2-40B4-BE49-F238E27FC236}">
                  <a16:creationId xmlns:a16="http://schemas.microsoft.com/office/drawing/2014/main" id="{3AC3A019-6529-2A91-C6F6-832196D54878}"/>
                </a:ext>
              </a:extLst>
            </p:cNvPr>
            <p:cNvSpPr/>
            <p:nvPr/>
          </p:nvSpPr>
          <p:spPr>
            <a:xfrm>
              <a:off x="3388237" y="3190145"/>
              <a:ext cx="83783" cy="27808"/>
            </a:xfrm>
            <a:custGeom>
              <a:avLst/>
              <a:gdLst/>
              <a:ahLst/>
              <a:cxnLst/>
              <a:rect l="l" t="t" r="r" b="b"/>
              <a:pathLst>
                <a:path w="2573" h="854" extrusionOk="0">
                  <a:moveTo>
                    <a:pt x="1286" y="0"/>
                  </a:moveTo>
                  <a:cubicBezTo>
                    <a:pt x="905" y="0"/>
                    <a:pt x="548" y="95"/>
                    <a:pt x="215" y="262"/>
                  </a:cubicBezTo>
                  <a:cubicBezTo>
                    <a:pt x="72" y="333"/>
                    <a:pt x="0" y="548"/>
                    <a:pt x="96" y="691"/>
                  </a:cubicBezTo>
                  <a:cubicBezTo>
                    <a:pt x="145" y="789"/>
                    <a:pt x="250" y="853"/>
                    <a:pt x="365" y="853"/>
                  </a:cubicBezTo>
                  <a:cubicBezTo>
                    <a:pt x="417" y="853"/>
                    <a:pt x="472" y="840"/>
                    <a:pt x="524" y="810"/>
                  </a:cubicBezTo>
                  <a:cubicBezTo>
                    <a:pt x="762" y="667"/>
                    <a:pt x="1024" y="595"/>
                    <a:pt x="1286" y="595"/>
                  </a:cubicBezTo>
                  <a:cubicBezTo>
                    <a:pt x="1548" y="595"/>
                    <a:pt x="1834" y="691"/>
                    <a:pt x="2072" y="810"/>
                  </a:cubicBezTo>
                  <a:cubicBezTo>
                    <a:pt x="2117" y="840"/>
                    <a:pt x="2164" y="853"/>
                    <a:pt x="2211" y="853"/>
                  </a:cubicBezTo>
                  <a:cubicBezTo>
                    <a:pt x="2313" y="853"/>
                    <a:pt x="2412" y="789"/>
                    <a:pt x="2477" y="691"/>
                  </a:cubicBezTo>
                  <a:cubicBezTo>
                    <a:pt x="2572" y="548"/>
                    <a:pt x="2548" y="357"/>
                    <a:pt x="2358" y="262"/>
                  </a:cubicBezTo>
                  <a:cubicBezTo>
                    <a:pt x="2025" y="95"/>
                    <a:pt x="1667" y="0"/>
                    <a:pt x="1286" y="0"/>
                  </a:cubicBezTo>
                  <a:close/>
                </a:path>
              </a:pathLst>
            </a:custGeom>
            <a:solidFill>
              <a:srgbClr val="C1C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81" name="Google Shape;22551;p144">
              <a:extLst>
                <a:ext uri="{FF2B5EF4-FFF2-40B4-BE49-F238E27FC236}">
                  <a16:creationId xmlns:a16="http://schemas.microsoft.com/office/drawing/2014/main" id="{084DDFE9-4C40-BFB7-EDDC-91F353006E43}"/>
                </a:ext>
              </a:extLst>
            </p:cNvPr>
            <p:cNvSpPr/>
            <p:nvPr/>
          </p:nvSpPr>
          <p:spPr>
            <a:xfrm>
              <a:off x="3430113" y="3189364"/>
              <a:ext cx="41908" cy="28590"/>
            </a:xfrm>
            <a:custGeom>
              <a:avLst/>
              <a:gdLst/>
              <a:ahLst/>
              <a:cxnLst/>
              <a:rect l="l" t="t" r="r" b="b"/>
              <a:pathLst>
                <a:path w="1287" h="878" extrusionOk="0">
                  <a:moveTo>
                    <a:pt x="0" y="0"/>
                  </a:moveTo>
                  <a:lnTo>
                    <a:pt x="0" y="619"/>
                  </a:lnTo>
                  <a:cubicBezTo>
                    <a:pt x="262" y="619"/>
                    <a:pt x="548" y="715"/>
                    <a:pt x="786" y="834"/>
                  </a:cubicBezTo>
                  <a:cubicBezTo>
                    <a:pt x="831" y="864"/>
                    <a:pt x="878" y="877"/>
                    <a:pt x="925" y="877"/>
                  </a:cubicBezTo>
                  <a:cubicBezTo>
                    <a:pt x="1027" y="877"/>
                    <a:pt x="1126" y="813"/>
                    <a:pt x="1191" y="715"/>
                  </a:cubicBezTo>
                  <a:cubicBezTo>
                    <a:pt x="1286" y="572"/>
                    <a:pt x="1262" y="381"/>
                    <a:pt x="1072" y="262"/>
                  </a:cubicBezTo>
                  <a:cubicBezTo>
                    <a:pt x="739" y="95"/>
                    <a:pt x="358" y="0"/>
                    <a:pt x="0" y="0"/>
                  </a:cubicBezTo>
                  <a:close/>
                </a:path>
              </a:pathLst>
            </a:custGeom>
            <a:solidFill>
              <a:srgbClr val="B3B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82" name="Google Shape;22552;p144">
              <a:extLst>
                <a:ext uri="{FF2B5EF4-FFF2-40B4-BE49-F238E27FC236}">
                  <a16:creationId xmlns:a16="http://schemas.microsoft.com/office/drawing/2014/main" id="{92A59C0B-9E4E-C1AF-3B2A-DA26502707B8}"/>
                </a:ext>
              </a:extLst>
            </p:cNvPr>
            <p:cNvSpPr/>
            <p:nvPr/>
          </p:nvSpPr>
          <p:spPr>
            <a:xfrm>
              <a:off x="3399862" y="3128081"/>
              <a:ext cx="62064" cy="62097"/>
            </a:xfrm>
            <a:custGeom>
              <a:avLst/>
              <a:gdLst/>
              <a:ahLst/>
              <a:cxnLst/>
              <a:rect l="l" t="t" r="r" b="b"/>
              <a:pathLst>
                <a:path w="1906" h="1907" extrusionOk="0">
                  <a:moveTo>
                    <a:pt x="953" y="1"/>
                  </a:moveTo>
                  <a:cubicBezTo>
                    <a:pt x="429" y="1"/>
                    <a:pt x="1" y="430"/>
                    <a:pt x="1" y="953"/>
                  </a:cubicBezTo>
                  <a:cubicBezTo>
                    <a:pt x="1" y="1501"/>
                    <a:pt x="429" y="1906"/>
                    <a:pt x="953" y="1906"/>
                  </a:cubicBezTo>
                  <a:cubicBezTo>
                    <a:pt x="1501" y="1906"/>
                    <a:pt x="1906" y="1501"/>
                    <a:pt x="1906" y="953"/>
                  </a:cubicBezTo>
                  <a:cubicBezTo>
                    <a:pt x="1882" y="453"/>
                    <a:pt x="1477" y="1"/>
                    <a:pt x="953" y="1"/>
                  </a:cubicBezTo>
                  <a:close/>
                </a:path>
              </a:pathLst>
            </a:custGeom>
            <a:solidFill>
              <a:srgbClr val="C1C8D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sp>
          <p:nvSpPr>
            <p:cNvPr id="83" name="Google Shape;22553;p144">
              <a:extLst>
                <a:ext uri="{FF2B5EF4-FFF2-40B4-BE49-F238E27FC236}">
                  <a16:creationId xmlns:a16="http://schemas.microsoft.com/office/drawing/2014/main" id="{9796424B-17CB-317A-4BE6-92743FBDA6B9}"/>
                </a:ext>
              </a:extLst>
            </p:cNvPr>
            <p:cNvSpPr/>
            <p:nvPr/>
          </p:nvSpPr>
          <p:spPr>
            <a:xfrm>
              <a:off x="3430894" y="3128081"/>
              <a:ext cx="31032" cy="62097"/>
            </a:xfrm>
            <a:custGeom>
              <a:avLst/>
              <a:gdLst/>
              <a:ahLst/>
              <a:cxnLst/>
              <a:rect l="l" t="t" r="r" b="b"/>
              <a:pathLst>
                <a:path w="953" h="1907" extrusionOk="0">
                  <a:moveTo>
                    <a:pt x="0" y="1"/>
                  </a:moveTo>
                  <a:lnTo>
                    <a:pt x="0" y="1906"/>
                  </a:lnTo>
                  <a:cubicBezTo>
                    <a:pt x="524" y="1906"/>
                    <a:pt x="929" y="1501"/>
                    <a:pt x="953" y="953"/>
                  </a:cubicBezTo>
                  <a:cubicBezTo>
                    <a:pt x="953" y="430"/>
                    <a:pt x="548" y="1"/>
                    <a:pt x="0" y="1"/>
                  </a:cubicBezTo>
                  <a:close/>
                </a:path>
              </a:pathLst>
            </a:custGeom>
            <a:solidFill>
              <a:srgbClr val="B3BC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思源黑体 CN" panose="020B0500000000000000" pitchFamily="34" charset="-122"/>
                <a:ea typeface="思源黑体 CN" panose="020B0500000000000000" pitchFamily="34" charset="-122"/>
              </a:endParaRPr>
            </a:p>
          </p:txBody>
        </p:sp>
      </p:grpSp>
    </p:spTree>
    <p:extLst>
      <p:ext uri="{BB962C8B-B14F-4D97-AF65-F5344CB8AC3E}">
        <p14:creationId xmlns:p14="http://schemas.microsoft.com/office/powerpoint/2010/main" val="3344470923"/>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53" presetClass="entr" presetSubtype="16"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fltVal val="0"/>
                                          </p:val>
                                        </p:tav>
                                        <p:tav tm="100000">
                                          <p:val>
                                            <p:strVal val="#ppt_h"/>
                                          </p:val>
                                        </p:tav>
                                      </p:tavLst>
                                    </p:anim>
                                    <p:animEffect transition="in" filter="fade">
                                      <p:cBhvr>
                                        <p:cTn id="12" dur="500"/>
                                        <p:tgtEl>
                                          <p:spTgt spid="1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000"/>
                            </p:stCondLst>
                            <p:childTnLst>
                              <p:par>
                                <p:cTn id="18" presetID="22" presetClass="entr" presetSubtype="2"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right)">
                                      <p:cBhvr>
                                        <p:cTn id="20" dur="500"/>
                                        <p:tgtEl>
                                          <p:spTgt spid="8"/>
                                        </p:tgtEl>
                                      </p:cBhvr>
                                    </p:animEffect>
                                  </p:childTnLst>
                                </p:cTn>
                              </p:par>
                              <p:par>
                                <p:cTn id="21" presetID="53" presetClass="entr" presetSubtype="16"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p:cTn id="23" dur="500" fill="hold"/>
                                        <p:tgtEl>
                                          <p:spTgt spid="15"/>
                                        </p:tgtEl>
                                        <p:attrNameLst>
                                          <p:attrName>ppt_w</p:attrName>
                                        </p:attrNameLst>
                                      </p:cBhvr>
                                      <p:tavLst>
                                        <p:tav tm="0">
                                          <p:val>
                                            <p:fltVal val="0"/>
                                          </p:val>
                                        </p:tav>
                                        <p:tav tm="100000">
                                          <p:val>
                                            <p:strVal val="#ppt_w"/>
                                          </p:val>
                                        </p:tav>
                                      </p:tavLst>
                                    </p:anim>
                                    <p:anim calcmode="lin" valueType="num">
                                      <p:cBhvr>
                                        <p:cTn id="24" dur="500" fill="hold"/>
                                        <p:tgtEl>
                                          <p:spTgt spid="15"/>
                                        </p:tgtEl>
                                        <p:attrNameLst>
                                          <p:attrName>ppt_h</p:attrName>
                                        </p:attrNameLst>
                                      </p:cBhvr>
                                      <p:tavLst>
                                        <p:tav tm="0">
                                          <p:val>
                                            <p:fltVal val="0"/>
                                          </p:val>
                                        </p:tav>
                                        <p:tav tm="100000">
                                          <p:val>
                                            <p:strVal val="#ppt_h"/>
                                          </p:val>
                                        </p:tav>
                                      </p:tavLst>
                                    </p:anim>
                                    <p:animEffect transition="in" filter="fade">
                                      <p:cBhvr>
                                        <p:cTn id="25" dur="500"/>
                                        <p:tgtEl>
                                          <p:spTgt spid="15"/>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left)">
                                      <p:cBhvr>
                                        <p:cTn id="29" dur="500"/>
                                        <p:tgtEl>
                                          <p:spTgt spid="9"/>
                                        </p:tgtEl>
                                      </p:cBhvr>
                                    </p:animEffect>
                                  </p:childTnLst>
                                </p:cTn>
                              </p:par>
                            </p:childTnLst>
                          </p:cTn>
                        </p:par>
                        <p:par>
                          <p:cTn id="30" fill="hold">
                            <p:stCondLst>
                              <p:cond delay="2000"/>
                            </p:stCondLst>
                            <p:childTnLst>
                              <p:par>
                                <p:cTn id="31" presetID="22" presetClass="entr" presetSubtype="2"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right)">
                                      <p:cBhvr>
                                        <p:cTn id="33" dur="500"/>
                                        <p:tgtEl>
                                          <p:spTgt spid="10"/>
                                        </p:tgtEl>
                                      </p:cBhvr>
                                    </p:animEffect>
                                  </p:childTnLst>
                                </p:cTn>
                              </p:par>
                              <p:par>
                                <p:cTn id="34" presetID="53" presetClass="entr" presetSubtype="16" fill="hold" nodeType="withEffect">
                                  <p:stCondLst>
                                    <p:cond delay="0"/>
                                  </p:stCondLst>
                                  <p:childTnLst>
                                    <p:set>
                                      <p:cBhvr>
                                        <p:cTn id="35" dur="1" fill="hold">
                                          <p:stCondLst>
                                            <p:cond delay="0"/>
                                          </p:stCondLst>
                                        </p:cTn>
                                        <p:tgtEl>
                                          <p:spTgt spid="18"/>
                                        </p:tgtEl>
                                        <p:attrNameLst>
                                          <p:attrName>style.visibility</p:attrName>
                                        </p:attrNameLst>
                                      </p:cBhvr>
                                      <p:to>
                                        <p:strVal val="visible"/>
                                      </p:to>
                                    </p:set>
                                    <p:anim calcmode="lin" valueType="num">
                                      <p:cBhvr>
                                        <p:cTn id="36" dur="500" fill="hold"/>
                                        <p:tgtEl>
                                          <p:spTgt spid="18"/>
                                        </p:tgtEl>
                                        <p:attrNameLst>
                                          <p:attrName>ppt_w</p:attrName>
                                        </p:attrNameLst>
                                      </p:cBhvr>
                                      <p:tavLst>
                                        <p:tav tm="0">
                                          <p:val>
                                            <p:fltVal val="0"/>
                                          </p:val>
                                        </p:tav>
                                        <p:tav tm="100000">
                                          <p:val>
                                            <p:strVal val="#ppt_w"/>
                                          </p:val>
                                        </p:tav>
                                      </p:tavLst>
                                    </p:anim>
                                    <p:anim calcmode="lin" valueType="num">
                                      <p:cBhvr>
                                        <p:cTn id="37" dur="500" fill="hold"/>
                                        <p:tgtEl>
                                          <p:spTgt spid="18"/>
                                        </p:tgtEl>
                                        <p:attrNameLst>
                                          <p:attrName>ppt_h</p:attrName>
                                        </p:attrNameLst>
                                      </p:cBhvr>
                                      <p:tavLst>
                                        <p:tav tm="0">
                                          <p:val>
                                            <p:fltVal val="0"/>
                                          </p:val>
                                        </p:tav>
                                        <p:tav tm="100000">
                                          <p:val>
                                            <p:strVal val="#ppt_h"/>
                                          </p:val>
                                        </p:tav>
                                      </p:tavLst>
                                    </p:anim>
                                    <p:animEffect transition="in" filter="fade">
                                      <p:cBhvr>
                                        <p:cTn id="38" dur="500"/>
                                        <p:tgtEl>
                                          <p:spTgt spid="18"/>
                                        </p:tgtEl>
                                      </p:cBhvr>
                                    </p:animEffect>
                                  </p:childTnLst>
                                </p:cTn>
                              </p:par>
                            </p:childTnLst>
                          </p:cTn>
                        </p:par>
                        <p:par>
                          <p:cTn id="39" fill="hold">
                            <p:stCondLst>
                              <p:cond delay="2500"/>
                            </p:stCondLst>
                            <p:childTnLst>
                              <p:par>
                                <p:cTn id="40" presetID="22" presetClass="entr" presetSubtype="8" fill="hold" grpId="0"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left)">
                                      <p:cBhvr>
                                        <p:cTn id="42" dur="500"/>
                                        <p:tgtEl>
                                          <p:spTgt spid="11"/>
                                        </p:tgtEl>
                                      </p:cBhvr>
                                    </p:animEffect>
                                  </p:childTnLst>
                                </p:cTn>
                              </p:par>
                            </p:childTnLst>
                          </p:cTn>
                        </p:par>
                        <p:par>
                          <p:cTn id="43" fill="hold">
                            <p:stCondLst>
                              <p:cond delay="3000"/>
                            </p:stCondLst>
                            <p:childTnLst>
                              <p:par>
                                <p:cTn id="44" presetID="22" presetClass="entr" presetSubtype="8" fill="hold" grpId="0" nodeType="after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wipe(left)">
                                      <p:cBhvr>
                                        <p:cTn id="46" dur="500"/>
                                        <p:tgtEl>
                                          <p:spTgt spid="3"/>
                                        </p:tgtEl>
                                      </p:cBhvr>
                                    </p:animEffect>
                                  </p:childTnLst>
                                </p:cTn>
                              </p:par>
                              <p:par>
                                <p:cTn id="47" presetID="53" presetClass="entr" presetSubtype="16"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 calcmode="lin" valueType="num">
                                      <p:cBhvr>
                                        <p:cTn id="49" dur="500" fill="hold"/>
                                        <p:tgtEl>
                                          <p:spTgt spid="24"/>
                                        </p:tgtEl>
                                        <p:attrNameLst>
                                          <p:attrName>ppt_w</p:attrName>
                                        </p:attrNameLst>
                                      </p:cBhvr>
                                      <p:tavLst>
                                        <p:tav tm="0">
                                          <p:val>
                                            <p:fltVal val="0"/>
                                          </p:val>
                                        </p:tav>
                                        <p:tav tm="100000">
                                          <p:val>
                                            <p:strVal val="#ppt_w"/>
                                          </p:val>
                                        </p:tav>
                                      </p:tavLst>
                                    </p:anim>
                                    <p:anim calcmode="lin" valueType="num">
                                      <p:cBhvr>
                                        <p:cTn id="50" dur="500" fill="hold"/>
                                        <p:tgtEl>
                                          <p:spTgt spid="24"/>
                                        </p:tgtEl>
                                        <p:attrNameLst>
                                          <p:attrName>ppt_h</p:attrName>
                                        </p:attrNameLst>
                                      </p:cBhvr>
                                      <p:tavLst>
                                        <p:tav tm="0">
                                          <p:val>
                                            <p:fltVal val="0"/>
                                          </p:val>
                                        </p:tav>
                                        <p:tav tm="100000">
                                          <p:val>
                                            <p:strVal val="#ppt_h"/>
                                          </p:val>
                                        </p:tav>
                                      </p:tavLst>
                                    </p:anim>
                                    <p:animEffect transition="in" filter="fade">
                                      <p:cBhvr>
                                        <p:cTn id="51" dur="500"/>
                                        <p:tgtEl>
                                          <p:spTgt spid="24"/>
                                        </p:tgtEl>
                                      </p:cBhvr>
                                    </p:animEffect>
                                  </p:childTnLst>
                                </p:cTn>
                              </p:par>
                            </p:childTnLst>
                          </p:cTn>
                        </p:par>
                        <p:par>
                          <p:cTn id="52" fill="hold">
                            <p:stCondLst>
                              <p:cond delay="3500"/>
                            </p:stCondLst>
                            <p:childTnLst>
                              <p:par>
                                <p:cTn id="53" presetID="22" presetClass="entr" presetSubtype="2"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right)">
                                      <p:cBhvr>
                                        <p:cTn id="55" dur="500"/>
                                        <p:tgtEl>
                                          <p:spTgt spid="21"/>
                                        </p:tgtEl>
                                      </p:cBhvr>
                                    </p:animEffect>
                                  </p:childTnLst>
                                </p:cTn>
                              </p:par>
                            </p:childTnLst>
                          </p:cTn>
                        </p:par>
                        <p:par>
                          <p:cTn id="56" fill="hold">
                            <p:stCondLst>
                              <p:cond delay="4000"/>
                            </p:stCondLst>
                            <p:childTnLst>
                              <p:par>
                                <p:cTn id="57" presetID="22" presetClass="entr" presetSubtype="8" fill="hold" grpId="0" nodeType="after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wipe(left)">
                                      <p:cBhvr>
                                        <p:cTn id="59" dur="500"/>
                                        <p:tgtEl>
                                          <p:spTgt spid="5"/>
                                        </p:tgtEl>
                                      </p:cBhvr>
                                    </p:animEffect>
                                  </p:childTnLst>
                                </p:cTn>
                              </p:par>
                              <p:par>
                                <p:cTn id="60" presetID="53" presetClass="entr" presetSubtype="16" fill="hold" nodeType="withEffect">
                                  <p:stCondLst>
                                    <p:cond delay="0"/>
                                  </p:stCondLst>
                                  <p:childTnLst>
                                    <p:set>
                                      <p:cBhvr>
                                        <p:cTn id="61" dur="1" fill="hold">
                                          <p:stCondLst>
                                            <p:cond delay="0"/>
                                          </p:stCondLst>
                                        </p:cTn>
                                        <p:tgtEl>
                                          <p:spTgt spid="30"/>
                                        </p:tgtEl>
                                        <p:attrNameLst>
                                          <p:attrName>style.visibility</p:attrName>
                                        </p:attrNameLst>
                                      </p:cBhvr>
                                      <p:to>
                                        <p:strVal val="visible"/>
                                      </p:to>
                                    </p:set>
                                    <p:anim calcmode="lin" valueType="num">
                                      <p:cBhvr>
                                        <p:cTn id="62" dur="500" fill="hold"/>
                                        <p:tgtEl>
                                          <p:spTgt spid="30"/>
                                        </p:tgtEl>
                                        <p:attrNameLst>
                                          <p:attrName>ppt_w</p:attrName>
                                        </p:attrNameLst>
                                      </p:cBhvr>
                                      <p:tavLst>
                                        <p:tav tm="0">
                                          <p:val>
                                            <p:fltVal val="0"/>
                                          </p:val>
                                        </p:tav>
                                        <p:tav tm="100000">
                                          <p:val>
                                            <p:strVal val="#ppt_w"/>
                                          </p:val>
                                        </p:tav>
                                      </p:tavLst>
                                    </p:anim>
                                    <p:anim calcmode="lin" valueType="num">
                                      <p:cBhvr>
                                        <p:cTn id="63" dur="500" fill="hold"/>
                                        <p:tgtEl>
                                          <p:spTgt spid="30"/>
                                        </p:tgtEl>
                                        <p:attrNameLst>
                                          <p:attrName>ppt_h</p:attrName>
                                        </p:attrNameLst>
                                      </p:cBhvr>
                                      <p:tavLst>
                                        <p:tav tm="0">
                                          <p:val>
                                            <p:fltVal val="0"/>
                                          </p:val>
                                        </p:tav>
                                        <p:tav tm="100000">
                                          <p:val>
                                            <p:strVal val="#ppt_h"/>
                                          </p:val>
                                        </p:tav>
                                      </p:tavLst>
                                    </p:anim>
                                    <p:animEffect transition="in" filter="fade">
                                      <p:cBhvr>
                                        <p:cTn id="64" dur="500"/>
                                        <p:tgtEl>
                                          <p:spTgt spid="30"/>
                                        </p:tgtEl>
                                      </p:cBhvr>
                                    </p:animEffect>
                                  </p:childTnLst>
                                </p:cTn>
                              </p:par>
                            </p:childTnLst>
                          </p:cTn>
                        </p:par>
                        <p:par>
                          <p:cTn id="65" fill="hold">
                            <p:stCondLst>
                              <p:cond delay="4500"/>
                            </p:stCondLst>
                            <p:childTnLst>
                              <p:par>
                                <p:cTn id="66" presetID="22" presetClass="entr" presetSubtype="2" fill="hold" grpId="0"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right)">
                                      <p:cBhvr>
                                        <p:cTn id="6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p:bldP spid="8" grpId="0" animBg="1"/>
      <p:bldP spid="9" grpId="0"/>
      <p:bldP spid="10" grpId="0" animBg="1"/>
      <p:bldP spid="11" grpId="0"/>
      <p:bldP spid="21" grpId="0"/>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文本框 38"/>
          <p:cNvSpPr txBox="1"/>
          <p:nvPr/>
        </p:nvSpPr>
        <p:spPr>
          <a:xfrm>
            <a:off x="1632479" y="586741"/>
            <a:ext cx="1928733" cy="523220"/>
          </a:xfrm>
          <a:prstGeom prst="rect">
            <a:avLst/>
          </a:prstGeom>
          <a:noFill/>
        </p:spPr>
        <p:txBody>
          <a:bodyPr wrap="none" rtlCol="0">
            <a:spAutoFit/>
            <a:scene3d>
              <a:camera prst="orthographicFront"/>
              <a:lightRig rig="threePt" dir="t"/>
            </a:scene3d>
            <a:sp3d contourW="12700"/>
          </a:bodyPr>
          <a:lstStyle/>
          <a:p>
            <a:pPr defTabSz="914309">
              <a:defRPr/>
            </a:pPr>
            <a:r>
              <a:rPr lang="zh-CN" altLang="en-US" sz="2800" b="1" spc="600" dirty="0">
                <a:latin typeface="思源黑体 CN" panose="020B0500000000000000" pitchFamily="34" charset="-122"/>
                <a:ea typeface="思源黑体 CN" panose="020B0500000000000000" pitchFamily="34" charset="-122"/>
                <a:cs typeface="+mn-ea"/>
                <a:sym typeface="+mn-lt"/>
              </a:rPr>
              <a:t>数据服务</a:t>
            </a:r>
          </a:p>
        </p:txBody>
      </p:sp>
      <p:sp>
        <p:nvSpPr>
          <p:cNvPr id="40" name="6"/>
          <p:cNvSpPr/>
          <p:nvPr/>
        </p:nvSpPr>
        <p:spPr bwMode="auto">
          <a:xfrm rot="5400000" flipH="1" flipV="1">
            <a:off x="2032237"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1" name="6"/>
          <p:cNvSpPr/>
          <p:nvPr/>
        </p:nvSpPr>
        <p:spPr bwMode="auto">
          <a:xfrm rot="5400000" flipH="1" flipV="1">
            <a:off x="2303470"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2" name="6"/>
          <p:cNvSpPr/>
          <p:nvPr/>
        </p:nvSpPr>
        <p:spPr bwMode="auto">
          <a:xfrm rot="5400000" flipH="1" flipV="1">
            <a:off x="2574703" y="1122205"/>
            <a:ext cx="151031" cy="129281"/>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sp>
        <p:nvSpPr>
          <p:cNvPr id="43" name="6"/>
          <p:cNvSpPr/>
          <p:nvPr/>
        </p:nvSpPr>
        <p:spPr bwMode="auto">
          <a:xfrm rot="5400000" flipH="1" flipV="1">
            <a:off x="2845936" y="1122206"/>
            <a:ext cx="151031" cy="129280"/>
          </a:xfrm>
          <a:custGeom>
            <a:avLst/>
            <a:gdLst>
              <a:gd name="T0" fmla="*/ 365 w 1306"/>
              <a:gd name="T1" fmla="*/ 1149 h 1149"/>
              <a:gd name="T2" fmla="*/ 300 w 1306"/>
              <a:gd name="T3" fmla="*/ 1111 h 1149"/>
              <a:gd name="T4" fmla="*/ 12 w 1306"/>
              <a:gd name="T5" fmla="*/ 613 h 1149"/>
              <a:gd name="T6" fmla="*/ 12 w 1306"/>
              <a:gd name="T7" fmla="*/ 537 h 1149"/>
              <a:gd name="T8" fmla="*/ 300 w 1306"/>
              <a:gd name="T9" fmla="*/ 38 h 1149"/>
              <a:gd name="T10" fmla="*/ 365 w 1306"/>
              <a:gd name="T11" fmla="*/ 0 h 1149"/>
              <a:gd name="T12" fmla="*/ 941 w 1306"/>
              <a:gd name="T13" fmla="*/ 0 h 1149"/>
              <a:gd name="T14" fmla="*/ 1006 w 1306"/>
              <a:gd name="T15" fmla="*/ 38 h 1149"/>
              <a:gd name="T16" fmla="*/ 1294 w 1306"/>
              <a:gd name="T17" fmla="*/ 537 h 1149"/>
              <a:gd name="T18" fmla="*/ 1294 w 1306"/>
              <a:gd name="T19" fmla="*/ 613 h 1149"/>
              <a:gd name="T20" fmla="*/ 1006 w 1306"/>
              <a:gd name="T21" fmla="*/ 1111 h 1149"/>
              <a:gd name="T22" fmla="*/ 941 w 1306"/>
              <a:gd name="T23" fmla="*/ 1149 h 1149"/>
              <a:gd name="T24" fmla="*/ 365 w 1306"/>
              <a:gd name="T25" fmla="*/ 1149 h 1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06" h="1149">
                <a:moveTo>
                  <a:pt x="365" y="1149"/>
                </a:moveTo>
                <a:cubicBezTo>
                  <a:pt x="341" y="1149"/>
                  <a:pt x="312" y="1132"/>
                  <a:pt x="300" y="1111"/>
                </a:cubicBezTo>
                <a:cubicBezTo>
                  <a:pt x="12" y="613"/>
                  <a:pt x="12" y="613"/>
                  <a:pt x="12" y="613"/>
                </a:cubicBezTo>
                <a:cubicBezTo>
                  <a:pt x="0" y="592"/>
                  <a:pt x="0" y="558"/>
                  <a:pt x="12" y="537"/>
                </a:cubicBezTo>
                <a:cubicBezTo>
                  <a:pt x="300" y="38"/>
                  <a:pt x="300" y="38"/>
                  <a:pt x="300" y="38"/>
                </a:cubicBezTo>
                <a:cubicBezTo>
                  <a:pt x="312" y="17"/>
                  <a:pt x="341" y="0"/>
                  <a:pt x="365" y="0"/>
                </a:cubicBezTo>
                <a:cubicBezTo>
                  <a:pt x="941" y="0"/>
                  <a:pt x="941" y="0"/>
                  <a:pt x="941" y="0"/>
                </a:cubicBezTo>
                <a:cubicBezTo>
                  <a:pt x="965" y="0"/>
                  <a:pt x="994" y="17"/>
                  <a:pt x="1006" y="38"/>
                </a:cubicBezTo>
                <a:cubicBezTo>
                  <a:pt x="1294" y="537"/>
                  <a:pt x="1294" y="537"/>
                  <a:pt x="1294" y="537"/>
                </a:cubicBezTo>
                <a:cubicBezTo>
                  <a:pt x="1306" y="558"/>
                  <a:pt x="1306" y="592"/>
                  <a:pt x="1294" y="613"/>
                </a:cubicBezTo>
                <a:cubicBezTo>
                  <a:pt x="1006" y="1111"/>
                  <a:pt x="1006" y="1111"/>
                  <a:pt x="1006" y="1111"/>
                </a:cubicBezTo>
                <a:cubicBezTo>
                  <a:pt x="994" y="1132"/>
                  <a:pt x="965" y="1149"/>
                  <a:pt x="941" y="1149"/>
                </a:cubicBezTo>
                <a:lnTo>
                  <a:pt x="365" y="1149"/>
                </a:lnTo>
                <a:close/>
              </a:path>
            </a:pathLst>
          </a:custGeom>
          <a:solidFill>
            <a:srgbClr val="002060"/>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600">
              <a:solidFill>
                <a:srgbClr val="FFFFFF"/>
              </a:solidFill>
              <a:latin typeface="思源黑体 CN" panose="020B0500000000000000" pitchFamily="34" charset="-122"/>
              <a:ea typeface="思源黑体 CN" panose="020B0500000000000000" pitchFamily="34" charset="-122"/>
              <a:cs typeface="+mn-ea"/>
              <a:sym typeface="+mn-lt"/>
            </a:endParaRPr>
          </a:p>
        </p:txBody>
      </p:sp>
      <p:pic>
        <p:nvPicPr>
          <p:cNvPr id="44" name="图片 4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3247" y="646779"/>
            <a:ext cx="2153246" cy="787160"/>
          </a:xfrm>
          <a:prstGeom prst="rect">
            <a:avLst/>
          </a:prstGeom>
        </p:spPr>
      </p:pic>
      <p:pic>
        <p:nvPicPr>
          <p:cNvPr id="1026" name="Picture 2">
            <a:extLst>
              <a:ext uri="{FF2B5EF4-FFF2-40B4-BE49-F238E27FC236}">
                <a16:creationId xmlns:a16="http://schemas.microsoft.com/office/drawing/2014/main" id="{632E7099-D821-11E7-3468-FD96A75446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3292" y="646779"/>
            <a:ext cx="3859955" cy="559563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E46E85AD-9DFB-A3CE-E12C-DA583153BF81}"/>
              </a:ext>
            </a:extLst>
          </p:cNvPr>
          <p:cNvSpPr txBox="1"/>
          <p:nvPr/>
        </p:nvSpPr>
        <p:spPr>
          <a:xfrm>
            <a:off x="843795" y="1433939"/>
            <a:ext cx="3826689" cy="4213910"/>
          </a:xfrm>
          <a:prstGeom prst="rect">
            <a:avLst/>
          </a:prstGeom>
          <a:noFill/>
        </p:spPr>
        <p:txBody>
          <a:bodyPr wrap="none" rtlCol="0">
            <a:spAutoFit/>
          </a:bodyPr>
          <a:lstStyle/>
          <a:p>
            <a:r>
              <a:rPr kumimoji="1" lang="en-US" altLang="zh-CN" sz="2800" dirty="0">
                <a:latin typeface="思源黑体 CN" panose="020B0500000000000000" pitchFamily="34" charset="-122"/>
                <a:ea typeface="思源黑体 CN" panose="020B0500000000000000" pitchFamily="34" charset="-122"/>
              </a:rPr>
              <a:t>MapReduce</a:t>
            </a:r>
          </a:p>
          <a:p>
            <a:pPr>
              <a:lnSpc>
                <a:spcPct val="150000"/>
              </a:lnSpc>
            </a:pPr>
            <a:endParaRPr kumimoji="1" lang="en-US" altLang="zh-CN" dirty="0">
              <a:latin typeface="思源黑体 CN" panose="020B0500000000000000" pitchFamily="34" charset="-122"/>
              <a:ea typeface="思源黑体 CN" panose="020B0500000000000000" pitchFamily="34" charset="-122"/>
            </a:endParaRPr>
          </a:p>
          <a:p>
            <a:pPr marL="285750" indent="-285750">
              <a:lnSpc>
                <a:spcPct val="150000"/>
              </a:lnSpc>
              <a:buFont typeface="Wingdings" pitchFamily="2" charset="2"/>
              <a:buChar char="l"/>
            </a:pPr>
            <a:r>
              <a:rPr kumimoji="1" lang="zh-CN" altLang="en-US" dirty="0">
                <a:latin typeface="思源黑体 CN" panose="020B0500000000000000" pitchFamily="34" charset="-122"/>
                <a:ea typeface="思源黑体 CN" panose="020B0500000000000000" pitchFamily="34" charset="-122"/>
              </a:rPr>
              <a:t>分布式计算</a:t>
            </a:r>
            <a:endParaRPr kumimoji="1" lang="en-US" altLang="zh-CN" dirty="0">
              <a:latin typeface="思源黑体 CN" panose="020B0500000000000000" pitchFamily="34" charset="-122"/>
              <a:ea typeface="思源黑体 CN" panose="020B0500000000000000" pitchFamily="34" charset="-122"/>
            </a:endParaRPr>
          </a:p>
          <a:p>
            <a:pPr>
              <a:lnSpc>
                <a:spcPct val="150000"/>
              </a:lnSpc>
            </a:pPr>
            <a:r>
              <a:rPr kumimoji="1" lang="en-US" altLang="zh-CN" dirty="0">
                <a:latin typeface="思源黑体 CN" panose="020B0500000000000000" pitchFamily="34" charset="-122"/>
                <a:ea typeface="思源黑体 CN" panose="020B0500000000000000" pitchFamily="34" charset="-122"/>
              </a:rPr>
              <a:t>        </a:t>
            </a:r>
            <a:r>
              <a:rPr kumimoji="1" lang="zh-CN" altLang="en-US" dirty="0">
                <a:latin typeface="思源黑体 CN" panose="020B0500000000000000" pitchFamily="34" charset="-122"/>
                <a:ea typeface="思源黑体 CN" panose="020B0500000000000000" pitchFamily="34" charset="-122"/>
              </a:rPr>
              <a:t>扩展计算资源，提高计算性能</a:t>
            </a:r>
            <a:endParaRPr kumimoji="1" lang="en-US" altLang="zh-CN" dirty="0">
              <a:latin typeface="思源黑体 CN" panose="020B0500000000000000" pitchFamily="34" charset="-122"/>
              <a:ea typeface="思源黑体 CN" panose="020B0500000000000000" pitchFamily="34" charset="-122"/>
            </a:endParaRPr>
          </a:p>
          <a:p>
            <a:pPr marL="285750" indent="-285750">
              <a:lnSpc>
                <a:spcPct val="150000"/>
              </a:lnSpc>
              <a:buFont typeface="Wingdings" pitchFamily="2" charset="2"/>
              <a:buChar char="l"/>
            </a:pPr>
            <a:r>
              <a:rPr kumimoji="1" lang="zh-CN" altLang="en-US" dirty="0">
                <a:latin typeface="思源黑体 CN" panose="020B0500000000000000" pitchFamily="34" charset="-122"/>
                <a:ea typeface="思源黑体 CN" panose="020B0500000000000000" pitchFamily="34" charset="-122"/>
              </a:rPr>
              <a:t>高可靠性</a:t>
            </a:r>
            <a:endParaRPr kumimoji="1" lang="en-US" altLang="zh-CN" dirty="0">
              <a:latin typeface="思源黑体 CN" panose="020B0500000000000000" pitchFamily="34" charset="-122"/>
              <a:ea typeface="思源黑体 CN" panose="020B0500000000000000" pitchFamily="34" charset="-122"/>
            </a:endParaRPr>
          </a:p>
          <a:p>
            <a:pPr>
              <a:lnSpc>
                <a:spcPct val="150000"/>
              </a:lnSpc>
            </a:pPr>
            <a:r>
              <a:rPr kumimoji="1" lang="en-US" altLang="zh-CN" dirty="0">
                <a:latin typeface="思源黑体 CN" panose="020B0500000000000000" pitchFamily="34" charset="-122"/>
                <a:ea typeface="思源黑体 CN" panose="020B0500000000000000" pitchFamily="34" charset="-122"/>
              </a:rPr>
              <a:t>        </a:t>
            </a:r>
            <a:r>
              <a:rPr kumimoji="1" lang="zh-CN" altLang="en-US" dirty="0">
                <a:latin typeface="思源黑体 CN" panose="020B0500000000000000" pitchFamily="34" charset="-122"/>
                <a:ea typeface="思源黑体 CN" panose="020B0500000000000000" pitchFamily="34" charset="-122"/>
              </a:rPr>
              <a:t>可进行容错处理，包括数据备份</a:t>
            </a:r>
            <a:endParaRPr kumimoji="1" lang="en-US" altLang="zh-CN" dirty="0">
              <a:latin typeface="思源黑体 CN" panose="020B0500000000000000" pitchFamily="34" charset="-122"/>
              <a:ea typeface="思源黑体 CN" panose="020B0500000000000000" pitchFamily="34" charset="-122"/>
            </a:endParaRPr>
          </a:p>
          <a:p>
            <a:pPr>
              <a:lnSpc>
                <a:spcPct val="150000"/>
              </a:lnSpc>
            </a:pPr>
            <a:r>
              <a:rPr kumimoji="1" lang="en-US" altLang="zh-CN" dirty="0">
                <a:latin typeface="思源黑体 CN" panose="020B0500000000000000" pitchFamily="34" charset="-122"/>
                <a:ea typeface="思源黑体 CN" panose="020B0500000000000000" pitchFamily="34" charset="-122"/>
              </a:rPr>
              <a:t>        </a:t>
            </a:r>
            <a:r>
              <a:rPr kumimoji="1" lang="zh-CN" altLang="en-US" dirty="0">
                <a:latin typeface="思源黑体 CN" panose="020B0500000000000000" pitchFamily="34" charset="-122"/>
                <a:ea typeface="思源黑体 CN" panose="020B0500000000000000" pitchFamily="34" charset="-122"/>
              </a:rPr>
              <a:t>任务失败恢复，容灾等</a:t>
            </a:r>
            <a:endParaRPr kumimoji="1" lang="en-US" altLang="zh-CN" dirty="0">
              <a:latin typeface="思源黑体 CN" panose="020B0500000000000000" pitchFamily="34" charset="-122"/>
              <a:ea typeface="思源黑体 CN" panose="020B0500000000000000" pitchFamily="34" charset="-122"/>
            </a:endParaRPr>
          </a:p>
          <a:p>
            <a:pPr marL="285750" indent="-285750">
              <a:lnSpc>
                <a:spcPct val="150000"/>
              </a:lnSpc>
              <a:buFont typeface="Wingdings" pitchFamily="2" charset="2"/>
              <a:buChar char="l"/>
            </a:pPr>
            <a:r>
              <a:rPr kumimoji="1" lang="zh-CN" altLang="en-US" dirty="0">
                <a:latin typeface="思源黑体 CN" panose="020B0500000000000000" pitchFamily="34" charset="-122"/>
                <a:ea typeface="思源黑体 CN" panose="020B0500000000000000" pitchFamily="34" charset="-122"/>
              </a:rPr>
              <a:t>适用范围广</a:t>
            </a:r>
            <a:endParaRPr kumimoji="1" lang="en-US" altLang="zh-CN" dirty="0">
              <a:latin typeface="思源黑体 CN" panose="020B0500000000000000" pitchFamily="34" charset="-122"/>
              <a:ea typeface="思源黑体 CN" panose="020B0500000000000000" pitchFamily="34" charset="-122"/>
            </a:endParaRPr>
          </a:p>
          <a:p>
            <a:pPr>
              <a:lnSpc>
                <a:spcPct val="150000"/>
              </a:lnSpc>
            </a:pPr>
            <a:r>
              <a:rPr kumimoji="1" lang="en-US" altLang="zh-CN" dirty="0">
                <a:latin typeface="思源黑体 CN" panose="020B0500000000000000" pitchFamily="34" charset="-122"/>
                <a:ea typeface="思源黑体 CN" panose="020B0500000000000000" pitchFamily="34" charset="-122"/>
              </a:rPr>
              <a:t>        </a:t>
            </a:r>
            <a:r>
              <a:rPr kumimoji="1" lang="zh-CN" altLang="en-US" dirty="0">
                <a:latin typeface="思源黑体 CN" panose="020B0500000000000000" pitchFamily="34" charset="-122"/>
                <a:ea typeface="思源黑体 CN" panose="020B0500000000000000" pitchFamily="34" charset="-122"/>
              </a:rPr>
              <a:t>简单易用，容易扩展，适用于</a:t>
            </a:r>
            <a:endParaRPr kumimoji="1" lang="en-US" altLang="zh-CN" dirty="0">
              <a:latin typeface="思源黑体 CN" panose="020B0500000000000000" pitchFamily="34" charset="-122"/>
              <a:ea typeface="思源黑体 CN" panose="020B0500000000000000" pitchFamily="34" charset="-122"/>
            </a:endParaRPr>
          </a:p>
          <a:p>
            <a:pPr>
              <a:lnSpc>
                <a:spcPct val="150000"/>
              </a:lnSpc>
            </a:pPr>
            <a:r>
              <a:rPr kumimoji="1" lang="en-US" altLang="zh-CN" dirty="0">
                <a:latin typeface="思源黑体 CN" panose="020B0500000000000000" pitchFamily="34" charset="-122"/>
                <a:ea typeface="思源黑体 CN" panose="020B0500000000000000" pitchFamily="34" charset="-122"/>
              </a:rPr>
              <a:t>        </a:t>
            </a:r>
            <a:r>
              <a:rPr kumimoji="1" lang="zh-CN" altLang="en-US" dirty="0">
                <a:latin typeface="思源黑体 CN" panose="020B0500000000000000" pitchFamily="34" charset="-122"/>
                <a:ea typeface="思源黑体 CN" panose="020B0500000000000000" pitchFamily="34" charset="-122"/>
              </a:rPr>
              <a:t>多种计算模型</a:t>
            </a:r>
            <a:endParaRPr kumimoji="1" lang="en-US" altLang="zh-CN" dirty="0">
              <a:latin typeface="思源黑体 CN" panose="020B0500000000000000" pitchFamily="34" charset="-122"/>
              <a:ea typeface="思源黑体 CN" panose="020B0500000000000000" pitchFamily="34" charset="-122"/>
            </a:endParaRPr>
          </a:p>
        </p:txBody>
      </p:sp>
    </p:spTree>
    <p:extLst>
      <p:ext uri="{BB962C8B-B14F-4D97-AF65-F5344CB8AC3E}">
        <p14:creationId xmlns:p14="http://schemas.microsoft.com/office/powerpoint/2010/main" val="900610331"/>
      </p:ext>
    </p:extLst>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ags/tag2.xml><?xml version="1.0" encoding="utf-8"?>
<p:tagLst xmlns:a="http://schemas.openxmlformats.org/drawingml/2006/main" xmlns:r="http://schemas.openxmlformats.org/officeDocument/2006/relationships" xmlns:p="http://schemas.openxmlformats.org/presentationml/2006/main">
  <p:tag name="KSO_WM_TEMPLATE_TOPIC_ID" val="2869567"/>
  <p:tag name="KSO_WM_TEMPLATE_OUTLINE_ID" val="15"/>
  <p:tag name="KSO_WM_TEMPLATE_SCENE_ID" val="1"/>
  <p:tag name="KSO_WM_TEMPLATE_JOB_ID" val="2"/>
  <p:tag name="KSO_WM_TEMPLATE_TOPIC_DEFAULT" val="1"/>
</p:tagLst>
</file>

<file path=ppt/theme/theme1.xml><?xml version="1.0" encoding="utf-8"?>
<a:theme xmlns:a="http://schemas.openxmlformats.org/drawingml/2006/main" name="第一PPT，www.1ppt.com">
  <a:themeElements>
    <a:clrScheme name="自定义 37">
      <a:dk1>
        <a:sysClr val="windowText" lastClr="000000"/>
      </a:dk1>
      <a:lt1>
        <a:sysClr val="window" lastClr="FFFFFF"/>
      </a:lt1>
      <a:dk2>
        <a:srgbClr val="455F51"/>
      </a:dk2>
      <a:lt2>
        <a:srgbClr val="E2DFCC"/>
      </a:lt2>
      <a:accent1>
        <a:srgbClr val="C00000"/>
      </a:accent1>
      <a:accent2>
        <a:srgbClr val="119169"/>
      </a:accent2>
      <a:accent3>
        <a:srgbClr val="C00000"/>
      </a:accent3>
      <a:accent4>
        <a:srgbClr val="119169"/>
      </a:accent4>
      <a:accent5>
        <a:srgbClr val="C00000"/>
      </a:accent5>
      <a:accent6>
        <a:srgbClr val="119169"/>
      </a:accent6>
      <a:hlink>
        <a:srgbClr val="C00000"/>
      </a:hlink>
      <a:folHlink>
        <a:srgbClr val="119169"/>
      </a:folHlink>
    </a:clrScheme>
    <a:fontScheme name="rmjarsww">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1381</TotalTime>
  <Words>1162</Words>
  <Application>Microsoft Office PowerPoint</Application>
  <PresentationFormat>宽屏</PresentationFormat>
  <Paragraphs>299</Paragraphs>
  <Slides>20</Slides>
  <Notes>20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20</vt:i4>
      </vt:variant>
    </vt:vector>
  </HeadingPairs>
  <TitlesOfParts>
    <vt:vector size="34" baseType="lpstr">
      <vt:lpstr>Bebas Neue</vt:lpstr>
      <vt:lpstr>Gill Sans</vt:lpstr>
      <vt:lpstr>Lato Light</vt:lpstr>
      <vt:lpstr>Open Sans Condensed Light</vt:lpstr>
      <vt:lpstr>阿里巴巴普惠体 R</vt:lpstr>
      <vt:lpstr>思源黑体 CN</vt:lpstr>
      <vt:lpstr>思源黑体 CN Medium</vt:lpstr>
      <vt:lpstr>宋体</vt:lpstr>
      <vt:lpstr>微软雅黑</vt:lpstr>
      <vt:lpstr>Arial</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蓝色商务</dc:title>
  <dc:creator>第一PPT</dc:creator>
  <cp:keywords>www.1ppt.com</cp:keywords>
  <dc:description>www.1ppt.com</dc:description>
  <cp:lastModifiedBy>lenovo</cp:lastModifiedBy>
  <cp:revision>77</cp:revision>
  <dcterms:created xsi:type="dcterms:W3CDTF">2019-01-02T05:18:00Z</dcterms:created>
  <dcterms:modified xsi:type="dcterms:W3CDTF">2023-06-08T09:53:59Z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