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9" r:id="rId4"/>
    <p:sldId id="258" r:id="rId5"/>
    <p:sldId id="260" r:id="rId6"/>
    <p:sldId id="264" r:id="rId7"/>
    <p:sldId id="261" r:id="rId8"/>
    <p:sldId id="265" r:id="rId9"/>
    <p:sldId id="266" r:id="rId10"/>
    <p:sldId id="267" r:id="rId11"/>
    <p:sldId id="268" r:id="rId12"/>
    <p:sldId id="269" r:id="rId13"/>
    <p:sldId id="270" r:id="rId14"/>
    <p:sldId id="271" r:id="rId15"/>
    <p:sldId id="272" r:id="rId16"/>
    <p:sldId id="273" r:id="rId17"/>
  </p:sldIdLst>
  <p:sldSz cx="12192000" cy="6858000"/>
  <p:notesSz cx="6858000" cy="9144000"/>
  <p:custShowLst>
    <p:custShow name="自定义放映 1" id="0">
      <p:sldLst>
        <p:sld r:id="rId2"/>
        <p:sld r:id="rId3"/>
        <p:sld r:id="rId4"/>
        <p:sld r:id="rId5"/>
        <p:sld r:id="rId5"/>
        <p:sld r:id="rId5"/>
        <p:sld r:id="rId5"/>
        <p:sld r:id="rId5"/>
        <p:sld r:id="rId5"/>
        <p:sld r:id="rId17"/>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DE8558-0230-4B0F-A3EC-ABC011A90FB7}"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zh-CN" altLang="en-US"/>
        </a:p>
      </dgm:t>
    </dgm:pt>
    <dgm:pt modelId="{9F158773-9FB9-4C64-9EE4-42E85757C32F}">
      <dgm:prSet/>
      <dgm:spPr/>
      <dgm:t>
        <a:bodyPr/>
        <a:lstStyle/>
        <a:p>
          <a:r>
            <a:rPr lang="zh-CN" dirty="0"/>
            <a:t>执行摘要</a:t>
          </a:r>
        </a:p>
      </dgm:t>
    </dgm:pt>
    <dgm:pt modelId="{6E2635D7-9846-44AC-847C-9E88F6C5E0C9}" type="parTrans" cxnId="{7490EBD7-2D9C-4D4F-865E-EE2B5243FAD4}">
      <dgm:prSet/>
      <dgm:spPr/>
      <dgm:t>
        <a:bodyPr/>
        <a:lstStyle/>
        <a:p>
          <a:endParaRPr lang="zh-CN" altLang="en-US"/>
        </a:p>
      </dgm:t>
    </dgm:pt>
    <dgm:pt modelId="{A531176F-7771-4D56-B11F-431EA4B09DD4}" type="sibTrans" cxnId="{7490EBD7-2D9C-4D4F-865E-EE2B5243FAD4}">
      <dgm:prSet/>
      <dgm:spPr/>
      <dgm:t>
        <a:bodyPr/>
        <a:lstStyle/>
        <a:p>
          <a:endParaRPr lang="zh-CN" altLang="en-US"/>
        </a:p>
      </dgm:t>
    </dgm:pt>
    <dgm:pt modelId="{66825007-B2DA-43B1-8C07-8286DB8136D9}">
      <dgm:prSet/>
      <dgm:spPr/>
      <dgm:t>
        <a:bodyPr/>
        <a:lstStyle/>
        <a:p>
          <a:r>
            <a:rPr lang="zh-CN"/>
            <a:t>介绍你的公司</a:t>
          </a:r>
        </a:p>
      </dgm:t>
    </dgm:pt>
    <dgm:pt modelId="{CD80D4A2-D0FE-4979-86CE-5018368B9EAC}" type="parTrans" cxnId="{639A3F22-563D-4E63-9281-DF4D265B4271}">
      <dgm:prSet/>
      <dgm:spPr/>
      <dgm:t>
        <a:bodyPr/>
        <a:lstStyle/>
        <a:p>
          <a:endParaRPr lang="zh-CN" altLang="en-US"/>
        </a:p>
      </dgm:t>
    </dgm:pt>
    <dgm:pt modelId="{E98B6ACB-3BC8-43CA-8C55-C7B6D7E43F43}" type="sibTrans" cxnId="{639A3F22-563D-4E63-9281-DF4D265B4271}">
      <dgm:prSet/>
      <dgm:spPr/>
      <dgm:t>
        <a:bodyPr/>
        <a:lstStyle/>
        <a:p>
          <a:endParaRPr lang="zh-CN" altLang="en-US"/>
        </a:p>
      </dgm:t>
    </dgm:pt>
    <dgm:pt modelId="{831BCF85-F249-43BB-B29F-2ED5652E3939}">
      <dgm:prSet/>
      <dgm:spPr/>
      <dgm:t>
        <a:bodyPr/>
        <a:lstStyle/>
        <a:p>
          <a:r>
            <a:rPr lang="zh-CN" dirty="0"/>
            <a:t>市场分析</a:t>
          </a:r>
        </a:p>
      </dgm:t>
    </dgm:pt>
    <dgm:pt modelId="{C8765919-115D-4D15-8A47-1FDAA3C41368}" type="parTrans" cxnId="{6464635F-7BCD-46F7-A064-31CD5C8178A9}">
      <dgm:prSet/>
      <dgm:spPr/>
      <dgm:t>
        <a:bodyPr/>
        <a:lstStyle/>
        <a:p>
          <a:endParaRPr lang="zh-CN" altLang="en-US"/>
        </a:p>
      </dgm:t>
    </dgm:pt>
    <dgm:pt modelId="{8BA5AACE-830F-4B9D-A56D-FF58471DF74C}" type="sibTrans" cxnId="{6464635F-7BCD-46F7-A064-31CD5C8178A9}">
      <dgm:prSet/>
      <dgm:spPr/>
      <dgm:t>
        <a:bodyPr/>
        <a:lstStyle/>
        <a:p>
          <a:endParaRPr lang="zh-CN" altLang="en-US"/>
        </a:p>
      </dgm:t>
    </dgm:pt>
    <dgm:pt modelId="{FD567B22-A345-4434-987C-6D2467927647}">
      <dgm:prSet/>
      <dgm:spPr/>
      <dgm:t>
        <a:bodyPr/>
        <a:lstStyle/>
        <a:p>
          <a:r>
            <a:rPr lang="zh-CN" dirty="0"/>
            <a:t>团队管理</a:t>
          </a:r>
        </a:p>
      </dgm:t>
    </dgm:pt>
    <dgm:pt modelId="{382B9612-A587-4977-8ACD-AAB19663AA42}" type="parTrans" cxnId="{E11E71F5-C33E-48CD-B498-6922642E0D8F}">
      <dgm:prSet/>
      <dgm:spPr/>
      <dgm:t>
        <a:bodyPr/>
        <a:lstStyle/>
        <a:p>
          <a:endParaRPr lang="zh-CN" altLang="en-US"/>
        </a:p>
      </dgm:t>
    </dgm:pt>
    <dgm:pt modelId="{EBC192FA-F842-4606-A9BA-141F0DBB8234}" type="sibTrans" cxnId="{E11E71F5-C33E-48CD-B498-6922642E0D8F}">
      <dgm:prSet/>
      <dgm:spPr/>
      <dgm:t>
        <a:bodyPr/>
        <a:lstStyle/>
        <a:p>
          <a:endParaRPr lang="zh-CN" altLang="en-US"/>
        </a:p>
      </dgm:t>
    </dgm:pt>
    <dgm:pt modelId="{CCEDAD3C-E8B5-4FA3-A05C-D61C58F8CA12}">
      <dgm:prSet/>
      <dgm:spPr/>
      <dgm:t>
        <a:bodyPr/>
        <a:lstStyle/>
        <a:p>
          <a:r>
            <a:rPr lang="zh-CN"/>
            <a:t>产品服务</a:t>
          </a:r>
        </a:p>
      </dgm:t>
    </dgm:pt>
    <dgm:pt modelId="{F8B0472C-7058-4B8B-913E-FAFA67A01E39}" type="parTrans" cxnId="{98B96372-CBD8-41EE-845A-B6C265EB99C4}">
      <dgm:prSet/>
      <dgm:spPr/>
      <dgm:t>
        <a:bodyPr/>
        <a:lstStyle/>
        <a:p>
          <a:endParaRPr lang="zh-CN" altLang="en-US"/>
        </a:p>
      </dgm:t>
    </dgm:pt>
    <dgm:pt modelId="{E42A8AB7-EC59-4322-A9A0-84158B102B8A}" type="sibTrans" cxnId="{98B96372-CBD8-41EE-845A-B6C265EB99C4}">
      <dgm:prSet/>
      <dgm:spPr/>
      <dgm:t>
        <a:bodyPr/>
        <a:lstStyle/>
        <a:p>
          <a:endParaRPr lang="zh-CN" altLang="en-US"/>
        </a:p>
      </dgm:t>
    </dgm:pt>
    <dgm:pt modelId="{20836E37-1D01-48A3-A931-65C11291F8EE}">
      <dgm:prSet/>
      <dgm:spPr/>
      <dgm:t>
        <a:bodyPr/>
        <a:lstStyle/>
        <a:p>
          <a:r>
            <a:rPr lang="zh-CN"/>
            <a:t>运营策略</a:t>
          </a:r>
        </a:p>
      </dgm:t>
    </dgm:pt>
    <dgm:pt modelId="{F53E6CEB-24DF-4430-9EA4-9363D6E74800}" type="parTrans" cxnId="{7FE26DB8-903C-46B6-9444-30EF8F5B2D57}">
      <dgm:prSet/>
      <dgm:spPr/>
      <dgm:t>
        <a:bodyPr/>
        <a:lstStyle/>
        <a:p>
          <a:endParaRPr lang="zh-CN" altLang="en-US"/>
        </a:p>
      </dgm:t>
    </dgm:pt>
    <dgm:pt modelId="{298D9BAA-1661-489B-8210-95114259F454}" type="sibTrans" cxnId="{7FE26DB8-903C-46B6-9444-30EF8F5B2D57}">
      <dgm:prSet/>
      <dgm:spPr/>
      <dgm:t>
        <a:bodyPr/>
        <a:lstStyle/>
        <a:p>
          <a:endParaRPr lang="zh-CN" altLang="en-US"/>
        </a:p>
      </dgm:t>
    </dgm:pt>
    <dgm:pt modelId="{94F298D8-4B45-45E2-8883-0A7249B45002}">
      <dgm:prSet/>
      <dgm:spPr/>
      <dgm:t>
        <a:bodyPr/>
        <a:lstStyle/>
        <a:p>
          <a:r>
            <a:rPr lang="zh-CN"/>
            <a:t>财务分析</a:t>
          </a:r>
        </a:p>
      </dgm:t>
    </dgm:pt>
    <dgm:pt modelId="{37179B7A-57C1-4729-B611-BED982AF7E18}" type="parTrans" cxnId="{FADF3E55-0B51-41BC-9C26-D4F6588AB70A}">
      <dgm:prSet/>
      <dgm:spPr/>
      <dgm:t>
        <a:bodyPr/>
        <a:lstStyle/>
        <a:p>
          <a:endParaRPr lang="zh-CN" altLang="en-US"/>
        </a:p>
      </dgm:t>
    </dgm:pt>
    <dgm:pt modelId="{C584D2F8-9871-4B46-BDCA-4E7590A08C9A}" type="sibTrans" cxnId="{FADF3E55-0B51-41BC-9C26-D4F6588AB70A}">
      <dgm:prSet/>
      <dgm:spPr/>
      <dgm:t>
        <a:bodyPr/>
        <a:lstStyle/>
        <a:p>
          <a:endParaRPr lang="zh-CN" altLang="en-US"/>
        </a:p>
      </dgm:t>
    </dgm:pt>
    <dgm:pt modelId="{AA0277F7-E467-47DC-8158-0B2622F56EF0}" type="pres">
      <dgm:prSet presAssocID="{90DE8558-0230-4B0F-A3EC-ABC011A90FB7}" presName="diagram" presStyleCnt="0">
        <dgm:presLayoutVars>
          <dgm:dir/>
          <dgm:animLvl val="lvl"/>
          <dgm:resizeHandles val="exact"/>
        </dgm:presLayoutVars>
      </dgm:prSet>
      <dgm:spPr/>
    </dgm:pt>
    <dgm:pt modelId="{05C8E2C5-0F3A-4D92-A0FC-D9109AF5EA20}" type="pres">
      <dgm:prSet presAssocID="{9F158773-9FB9-4C64-9EE4-42E85757C32F}" presName="compNode" presStyleCnt="0"/>
      <dgm:spPr/>
    </dgm:pt>
    <dgm:pt modelId="{DB2BDC4C-5FFD-446F-AB88-4BA533FEC335}" type="pres">
      <dgm:prSet presAssocID="{9F158773-9FB9-4C64-9EE4-42E85757C32F}" presName="childRect" presStyleLbl="bgAcc1" presStyleIdx="0" presStyleCnt="7">
        <dgm:presLayoutVars>
          <dgm:bulletEnabled val="1"/>
        </dgm:presLayoutVars>
      </dgm:prSet>
      <dgm:spPr/>
    </dgm:pt>
    <dgm:pt modelId="{0DC08CA3-7A2F-464E-8962-8EB2BB53F0D3}" type="pres">
      <dgm:prSet presAssocID="{9F158773-9FB9-4C64-9EE4-42E85757C32F}" presName="parentText" presStyleLbl="node1" presStyleIdx="0" presStyleCnt="0">
        <dgm:presLayoutVars>
          <dgm:chMax val="0"/>
          <dgm:bulletEnabled val="1"/>
        </dgm:presLayoutVars>
      </dgm:prSet>
      <dgm:spPr/>
    </dgm:pt>
    <dgm:pt modelId="{C3880B70-ADF9-4116-B541-20F14E0A8156}" type="pres">
      <dgm:prSet presAssocID="{9F158773-9FB9-4C64-9EE4-42E85757C32F}" presName="parentRect" presStyleLbl="alignNode1" presStyleIdx="0" presStyleCnt="7"/>
      <dgm:spPr/>
    </dgm:pt>
    <dgm:pt modelId="{435A7204-E2B4-44D6-9ABF-3ED9EB4A1ED5}" type="pres">
      <dgm:prSet presAssocID="{9F158773-9FB9-4C64-9EE4-42E85757C32F}" presName="adorn" presStyleLbl="fgAccFollowNode1" presStyleIdx="0"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8000" r="-8000"/>
          </a:stretch>
        </a:blipFill>
      </dgm:spPr>
    </dgm:pt>
    <dgm:pt modelId="{5BDF09DA-3FD3-4E6D-B4D8-2413BF7BCF69}" type="pres">
      <dgm:prSet presAssocID="{A531176F-7771-4D56-B11F-431EA4B09DD4}" presName="sibTrans" presStyleLbl="sibTrans2D1" presStyleIdx="0" presStyleCnt="0"/>
      <dgm:spPr/>
    </dgm:pt>
    <dgm:pt modelId="{683604E3-9FD8-4B2C-BCBC-7D79E0303869}" type="pres">
      <dgm:prSet presAssocID="{66825007-B2DA-43B1-8C07-8286DB8136D9}" presName="compNode" presStyleCnt="0"/>
      <dgm:spPr/>
    </dgm:pt>
    <dgm:pt modelId="{08250FDE-40AE-4F0D-B99F-DF3480BF8488}" type="pres">
      <dgm:prSet presAssocID="{66825007-B2DA-43B1-8C07-8286DB8136D9}" presName="childRect" presStyleLbl="bgAcc1" presStyleIdx="1" presStyleCnt="7">
        <dgm:presLayoutVars>
          <dgm:bulletEnabled val="1"/>
        </dgm:presLayoutVars>
      </dgm:prSet>
      <dgm:spPr/>
    </dgm:pt>
    <dgm:pt modelId="{A4205B25-ED42-4C99-9A9D-82A42A29C22E}" type="pres">
      <dgm:prSet presAssocID="{66825007-B2DA-43B1-8C07-8286DB8136D9}" presName="parentText" presStyleLbl="node1" presStyleIdx="0" presStyleCnt="0">
        <dgm:presLayoutVars>
          <dgm:chMax val="0"/>
          <dgm:bulletEnabled val="1"/>
        </dgm:presLayoutVars>
      </dgm:prSet>
      <dgm:spPr/>
    </dgm:pt>
    <dgm:pt modelId="{D2155199-C998-41B5-BCFF-2AAB909A2599}" type="pres">
      <dgm:prSet presAssocID="{66825007-B2DA-43B1-8C07-8286DB8136D9}" presName="parentRect" presStyleLbl="alignNode1" presStyleIdx="1" presStyleCnt="7"/>
      <dgm:spPr/>
    </dgm:pt>
    <dgm:pt modelId="{DC57B11B-6991-4268-BA67-45617CDE4D5A}" type="pres">
      <dgm:prSet presAssocID="{66825007-B2DA-43B1-8C07-8286DB8136D9}" presName="adorn" presStyleLbl="fgAccFollowNod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4000" r="-14000"/>
          </a:stretch>
        </a:blipFill>
      </dgm:spPr>
    </dgm:pt>
    <dgm:pt modelId="{16874C95-D059-486B-80A5-81C68FB8F147}" type="pres">
      <dgm:prSet presAssocID="{E98B6ACB-3BC8-43CA-8C55-C7B6D7E43F43}" presName="sibTrans" presStyleLbl="sibTrans2D1" presStyleIdx="0" presStyleCnt="0"/>
      <dgm:spPr/>
    </dgm:pt>
    <dgm:pt modelId="{9DB20E4E-9C46-46D4-AED6-7A7E445561F4}" type="pres">
      <dgm:prSet presAssocID="{831BCF85-F249-43BB-B29F-2ED5652E3939}" presName="compNode" presStyleCnt="0"/>
      <dgm:spPr/>
    </dgm:pt>
    <dgm:pt modelId="{F1F96EBF-3B96-4B4D-BAC0-5F244075D860}" type="pres">
      <dgm:prSet presAssocID="{831BCF85-F249-43BB-B29F-2ED5652E3939}" presName="childRect" presStyleLbl="bgAcc1" presStyleIdx="2" presStyleCnt="7">
        <dgm:presLayoutVars>
          <dgm:bulletEnabled val="1"/>
        </dgm:presLayoutVars>
      </dgm:prSet>
      <dgm:spPr/>
    </dgm:pt>
    <dgm:pt modelId="{27B1CBA7-5B2C-47A0-9E1C-97BEE3E6FC57}" type="pres">
      <dgm:prSet presAssocID="{831BCF85-F249-43BB-B29F-2ED5652E3939}" presName="parentText" presStyleLbl="node1" presStyleIdx="0" presStyleCnt="0">
        <dgm:presLayoutVars>
          <dgm:chMax val="0"/>
          <dgm:bulletEnabled val="1"/>
        </dgm:presLayoutVars>
      </dgm:prSet>
      <dgm:spPr/>
    </dgm:pt>
    <dgm:pt modelId="{5E8F2C96-2936-44CC-BEE4-60732D307B56}" type="pres">
      <dgm:prSet presAssocID="{831BCF85-F249-43BB-B29F-2ED5652E3939}" presName="parentRect" presStyleLbl="alignNode1" presStyleIdx="2" presStyleCnt="7"/>
      <dgm:spPr/>
    </dgm:pt>
    <dgm:pt modelId="{C362D0D3-54AC-40B6-9FD5-0EA0EDADC1CF}" type="pres">
      <dgm:prSet presAssocID="{831BCF85-F249-43BB-B29F-2ED5652E3939}" presName="adorn" presStyleLbl="fgAccFollowNode1" presStyleIdx="2" presStyleCnt="7"/>
      <dgm:spPr/>
    </dgm:pt>
    <dgm:pt modelId="{EF2A6924-BAEF-48E1-8EA5-5292EC93EECC}" type="pres">
      <dgm:prSet presAssocID="{8BA5AACE-830F-4B9D-A56D-FF58471DF74C}" presName="sibTrans" presStyleLbl="sibTrans2D1" presStyleIdx="0" presStyleCnt="0"/>
      <dgm:spPr/>
    </dgm:pt>
    <dgm:pt modelId="{00E4BFE8-9393-4322-B99E-17FA04AE27D5}" type="pres">
      <dgm:prSet presAssocID="{FD567B22-A345-4434-987C-6D2467927647}" presName="compNode" presStyleCnt="0"/>
      <dgm:spPr/>
    </dgm:pt>
    <dgm:pt modelId="{5362AC08-08BA-4FA8-ADFF-0A1BC7DE556A}" type="pres">
      <dgm:prSet presAssocID="{FD567B22-A345-4434-987C-6D2467927647}" presName="childRect" presStyleLbl="bgAcc1" presStyleIdx="3" presStyleCnt="7">
        <dgm:presLayoutVars>
          <dgm:bulletEnabled val="1"/>
        </dgm:presLayoutVars>
      </dgm:prSet>
      <dgm:spPr/>
    </dgm:pt>
    <dgm:pt modelId="{9E8F9069-5F90-4F8D-9C7E-3A4F9950A024}" type="pres">
      <dgm:prSet presAssocID="{FD567B22-A345-4434-987C-6D2467927647}" presName="parentText" presStyleLbl="node1" presStyleIdx="0" presStyleCnt="0">
        <dgm:presLayoutVars>
          <dgm:chMax val="0"/>
          <dgm:bulletEnabled val="1"/>
        </dgm:presLayoutVars>
      </dgm:prSet>
      <dgm:spPr/>
    </dgm:pt>
    <dgm:pt modelId="{4A7EE92D-C130-452B-A05D-51B631F7F7BB}" type="pres">
      <dgm:prSet presAssocID="{FD567B22-A345-4434-987C-6D2467927647}" presName="parentRect" presStyleLbl="alignNode1" presStyleIdx="3" presStyleCnt="7"/>
      <dgm:spPr/>
    </dgm:pt>
    <dgm:pt modelId="{3339C1D9-9688-4C98-BA1F-26CB901A1737}" type="pres">
      <dgm:prSet presAssocID="{FD567B22-A345-4434-987C-6D2467927647}" presName="adorn" presStyleLbl="fgAccFollowNode1" presStyleIdx="3" presStyleCnt="7"/>
      <dgm:spPr/>
    </dgm:pt>
    <dgm:pt modelId="{F2770B86-11A5-4909-94F7-650D88538F3F}" type="pres">
      <dgm:prSet presAssocID="{EBC192FA-F842-4606-A9BA-141F0DBB8234}" presName="sibTrans" presStyleLbl="sibTrans2D1" presStyleIdx="0" presStyleCnt="0"/>
      <dgm:spPr/>
    </dgm:pt>
    <dgm:pt modelId="{E2731BB6-61CE-4DE2-904C-37993B7EEBA6}" type="pres">
      <dgm:prSet presAssocID="{CCEDAD3C-E8B5-4FA3-A05C-D61C58F8CA12}" presName="compNode" presStyleCnt="0"/>
      <dgm:spPr/>
    </dgm:pt>
    <dgm:pt modelId="{805054BB-20DB-47B6-9AC5-A1B671717C08}" type="pres">
      <dgm:prSet presAssocID="{CCEDAD3C-E8B5-4FA3-A05C-D61C58F8CA12}" presName="childRect" presStyleLbl="bgAcc1" presStyleIdx="4" presStyleCnt="7">
        <dgm:presLayoutVars>
          <dgm:bulletEnabled val="1"/>
        </dgm:presLayoutVars>
      </dgm:prSet>
      <dgm:spPr/>
    </dgm:pt>
    <dgm:pt modelId="{C6E03013-DED1-4672-AA4B-EC7379933CA7}" type="pres">
      <dgm:prSet presAssocID="{CCEDAD3C-E8B5-4FA3-A05C-D61C58F8CA12}" presName="parentText" presStyleLbl="node1" presStyleIdx="0" presStyleCnt="0">
        <dgm:presLayoutVars>
          <dgm:chMax val="0"/>
          <dgm:bulletEnabled val="1"/>
        </dgm:presLayoutVars>
      </dgm:prSet>
      <dgm:spPr/>
    </dgm:pt>
    <dgm:pt modelId="{3F275D76-6CDD-4762-AF9A-7B502F31315D}" type="pres">
      <dgm:prSet presAssocID="{CCEDAD3C-E8B5-4FA3-A05C-D61C58F8CA12}" presName="parentRect" presStyleLbl="alignNode1" presStyleIdx="4" presStyleCnt="7"/>
      <dgm:spPr/>
    </dgm:pt>
    <dgm:pt modelId="{35D547D3-94A2-4693-8A75-CA50DEE19713}" type="pres">
      <dgm:prSet presAssocID="{CCEDAD3C-E8B5-4FA3-A05C-D61C58F8CA12}" presName="adorn" presStyleLbl="fgAccFollowNode1" presStyleIdx="4" presStyleCnt="7"/>
      <dgm:spPr/>
    </dgm:pt>
    <dgm:pt modelId="{C59DA53E-BB71-4281-922D-E0EB6AC16F38}" type="pres">
      <dgm:prSet presAssocID="{E42A8AB7-EC59-4322-A9A0-84158B102B8A}" presName="sibTrans" presStyleLbl="sibTrans2D1" presStyleIdx="0" presStyleCnt="0"/>
      <dgm:spPr/>
    </dgm:pt>
    <dgm:pt modelId="{7DAB6A8F-0EA2-485A-9698-7DEDD7F002D5}" type="pres">
      <dgm:prSet presAssocID="{20836E37-1D01-48A3-A931-65C11291F8EE}" presName="compNode" presStyleCnt="0"/>
      <dgm:spPr/>
    </dgm:pt>
    <dgm:pt modelId="{E4824408-D5FB-496A-AB73-625399773E55}" type="pres">
      <dgm:prSet presAssocID="{20836E37-1D01-48A3-A931-65C11291F8EE}" presName="childRect" presStyleLbl="bgAcc1" presStyleIdx="5" presStyleCnt="7">
        <dgm:presLayoutVars>
          <dgm:bulletEnabled val="1"/>
        </dgm:presLayoutVars>
      </dgm:prSet>
      <dgm:spPr/>
    </dgm:pt>
    <dgm:pt modelId="{F473EDB8-44D9-47DC-8B8B-487B3AFE5B1F}" type="pres">
      <dgm:prSet presAssocID="{20836E37-1D01-48A3-A931-65C11291F8EE}" presName="parentText" presStyleLbl="node1" presStyleIdx="0" presStyleCnt="0">
        <dgm:presLayoutVars>
          <dgm:chMax val="0"/>
          <dgm:bulletEnabled val="1"/>
        </dgm:presLayoutVars>
      </dgm:prSet>
      <dgm:spPr/>
    </dgm:pt>
    <dgm:pt modelId="{054DE8B9-489A-4FFC-90A9-C3D5BDFDE48B}" type="pres">
      <dgm:prSet presAssocID="{20836E37-1D01-48A3-A931-65C11291F8EE}" presName="parentRect" presStyleLbl="alignNode1" presStyleIdx="5" presStyleCnt="7"/>
      <dgm:spPr/>
    </dgm:pt>
    <dgm:pt modelId="{B6E0F557-0A94-4519-B15D-34DA2D825F32}" type="pres">
      <dgm:prSet presAssocID="{20836E37-1D01-48A3-A931-65C11291F8EE}" presName="adorn" presStyleLbl="fgAccFollowNode1" presStyleIdx="5" presStyleCnt="7"/>
      <dgm:spPr/>
    </dgm:pt>
    <dgm:pt modelId="{EBA2D75D-B2C8-45AC-B4A5-19828AADB05A}" type="pres">
      <dgm:prSet presAssocID="{298D9BAA-1661-489B-8210-95114259F454}" presName="sibTrans" presStyleLbl="sibTrans2D1" presStyleIdx="0" presStyleCnt="0"/>
      <dgm:spPr/>
    </dgm:pt>
    <dgm:pt modelId="{E2AF5C4A-19A8-4D84-A824-6F8476ADEC54}" type="pres">
      <dgm:prSet presAssocID="{94F298D8-4B45-45E2-8883-0A7249B45002}" presName="compNode" presStyleCnt="0"/>
      <dgm:spPr/>
    </dgm:pt>
    <dgm:pt modelId="{24BE09DD-EAF1-4A2A-810E-2C7CDDD1F356}" type="pres">
      <dgm:prSet presAssocID="{94F298D8-4B45-45E2-8883-0A7249B45002}" presName="childRect" presStyleLbl="bgAcc1" presStyleIdx="6" presStyleCnt="7">
        <dgm:presLayoutVars>
          <dgm:bulletEnabled val="1"/>
        </dgm:presLayoutVars>
      </dgm:prSet>
      <dgm:spPr/>
    </dgm:pt>
    <dgm:pt modelId="{03125E07-B2CC-4013-AFE2-D7444A91BE10}" type="pres">
      <dgm:prSet presAssocID="{94F298D8-4B45-45E2-8883-0A7249B45002}" presName="parentText" presStyleLbl="node1" presStyleIdx="0" presStyleCnt="0">
        <dgm:presLayoutVars>
          <dgm:chMax val="0"/>
          <dgm:bulletEnabled val="1"/>
        </dgm:presLayoutVars>
      </dgm:prSet>
      <dgm:spPr/>
    </dgm:pt>
    <dgm:pt modelId="{1855476C-9ABD-41A3-97E9-EA1E4E86B460}" type="pres">
      <dgm:prSet presAssocID="{94F298D8-4B45-45E2-8883-0A7249B45002}" presName="parentRect" presStyleLbl="alignNode1" presStyleIdx="6" presStyleCnt="7"/>
      <dgm:spPr/>
    </dgm:pt>
    <dgm:pt modelId="{2FE78818-642C-4A3E-ABC1-E4446A266AD4}" type="pres">
      <dgm:prSet presAssocID="{94F298D8-4B45-45E2-8883-0A7249B45002}" presName="adorn" presStyleLbl="fgAccFollowNode1" presStyleIdx="6" presStyleCnt="7"/>
      <dgm:spPr/>
    </dgm:pt>
  </dgm:ptLst>
  <dgm:cxnLst>
    <dgm:cxn modelId="{194D9E04-757D-4689-BA10-91F0D5C699CB}" type="presOf" srcId="{831BCF85-F249-43BB-B29F-2ED5652E3939}" destId="{27B1CBA7-5B2C-47A0-9E1C-97BEE3E6FC57}" srcOrd="0" destOrd="0" presId="urn:microsoft.com/office/officeart/2005/8/layout/bList2"/>
    <dgm:cxn modelId="{FC165D05-A8CF-4133-B4AC-8A1EFE4FFBB6}" type="presOf" srcId="{90DE8558-0230-4B0F-A3EC-ABC011A90FB7}" destId="{AA0277F7-E467-47DC-8158-0B2622F56EF0}" srcOrd="0" destOrd="0" presId="urn:microsoft.com/office/officeart/2005/8/layout/bList2"/>
    <dgm:cxn modelId="{AC010D08-F81E-44BA-9FDF-0C053384D155}" type="presOf" srcId="{E42A8AB7-EC59-4322-A9A0-84158B102B8A}" destId="{C59DA53E-BB71-4281-922D-E0EB6AC16F38}" srcOrd="0" destOrd="0" presId="urn:microsoft.com/office/officeart/2005/8/layout/bList2"/>
    <dgm:cxn modelId="{1B5A8A17-A1E3-4AD4-89D5-C6D11CBA8E51}" type="presOf" srcId="{831BCF85-F249-43BB-B29F-2ED5652E3939}" destId="{5E8F2C96-2936-44CC-BEE4-60732D307B56}" srcOrd="1" destOrd="0" presId="urn:microsoft.com/office/officeart/2005/8/layout/bList2"/>
    <dgm:cxn modelId="{639A3F22-563D-4E63-9281-DF4D265B4271}" srcId="{90DE8558-0230-4B0F-A3EC-ABC011A90FB7}" destId="{66825007-B2DA-43B1-8C07-8286DB8136D9}" srcOrd="1" destOrd="0" parTransId="{CD80D4A2-D0FE-4979-86CE-5018368B9EAC}" sibTransId="{E98B6ACB-3BC8-43CA-8C55-C7B6D7E43F43}"/>
    <dgm:cxn modelId="{04930D30-8F55-45F8-BB26-ED325BFBAEC4}" type="presOf" srcId="{66825007-B2DA-43B1-8C07-8286DB8136D9}" destId="{D2155199-C998-41B5-BCFF-2AAB909A2599}" srcOrd="1" destOrd="0" presId="urn:microsoft.com/office/officeart/2005/8/layout/bList2"/>
    <dgm:cxn modelId="{369CA831-6FE0-43AB-8AFC-D2CCF026F73B}" type="presOf" srcId="{8BA5AACE-830F-4B9D-A56D-FF58471DF74C}" destId="{EF2A6924-BAEF-48E1-8EA5-5292EC93EECC}" srcOrd="0" destOrd="0" presId="urn:microsoft.com/office/officeart/2005/8/layout/bList2"/>
    <dgm:cxn modelId="{6464635F-7BCD-46F7-A064-31CD5C8178A9}" srcId="{90DE8558-0230-4B0F-A3EC-ABC011A90FB7}" destId="{831BCF85-F249-43BB-B29F-2ED5652E3939}" srcOrd="2" destOrd="0" parTransId="{C8765919-115D-4D15-8A47-1FDAA3C41368}" sibTransId="{8BA5AACE-830F-4B9D-A56D-FF58471DF74C}"/>
    <dgm:cxn modelId="{5E1FD94E-1C5E-4CB0-AA6A-F0C095665DE2}" type="presOf" srcId="{66825007-B2DA-43B1-8C07-8286DB8136D9}" destId="{A4205B25-ED42-4C99-9A9D-82A42A29C22E}" srcOrd="0" destOrd="0" presId="urn:microsoft.com/office/officeart/2005/8/layout/bList2"/>
    <dgm:cxn modelId="{37528551-2513-4D33-A3E4-3D81821674A9}" type="presOf" srcId="{CCEDAD3C-E8B5-4FA3-A05C-D61C58F8CA12}" destId="{3F275D76-6CDD-4762-AF9A-7B502F31315D}" srcOrd="1" destOrd="0" presId="urn:microsoft.com/office/officeart/2005/8/layout/bList2"/>
    <dgm:cxn modelId="{3C028F71-7382-423A-BBB1-B08BD8386BC5}" type="presOf" srcId="{FD567B22-A345-4434-987C-6D2467927647}" destId="{9E8F9069-5F90-4F8D-9C7E-3A4F9950A024}" srcOrd="0" destOrd="0" presId="urn:microsoft.com/office/officeart/2005/8/layout/bList2"/>
    <dgm:cxn modelId="{98B96372-CBD8-41EE-845A-B6C265EB99C4}" srcId="{90DE8558-0230-4B0F-A3EC-ABC011A90FB7}" destId="{CCEDAD3C-E8B5-4FA3-A05C-D61C58F8CA12}" srcOrd="4" destOrd="0" parTransId="{F8B0472C-7058-4B8B-913E-FAFA67A01E39}" sibTransId="{E42A8AB7-EC59-4322-A9A0-84158B102B8A}"/>
    <dgm:cxn modelId="{FADF3E55-0B51-41BC-9C26-D4F6588AB70A}" srcId="{90DE8558-0230-4B0F-A3EC-ABC011A90FB7}" destId="{94F298D8-4B45-45E2-8883-0A7249B45002}" srcOrd="6" destOrd="0" parTransId="{37179B7A-57C1-4729-B611-BED982AF7E18}" sibTransId="{C584D2F8-9871-4B46-BDCA-4E7590A08C9A}"/>
    <dgm:cxn modelId="{77840A7E-0BB4-42D5-834C-BC173BFAC20D}" type="presOf" srcId="{A531176F-7771-4D56-B11F-431EA4B09DD4}" destId="{5BDF09DA-3FD3-4E6D-B4D8-2413BF7BCF69}" srcOrd="0" destOrd="0" presId="urn:microsoft.com/office/officeart/2005/8/layout/bList2"/>
    <dgm:cxn modelId="{A3524C81-FA5A-44D5-A6B2-B86472C936B2}" type="presOf" srcId="{94F298D8-4B45-45E2-8883-0A7249B45002}" destId="{1855476C-9ABD-41A3-97E9-EA1E4E86B460}" srcOrd="1" destOrd="0" presId="urn:microsoft.com/office/officeart/2005/8/layout/bList2"/>
    <dgm:cxn modelId="{5A228D8B-DD31-4F2B-AAD4-5A5F9E7BD0E3}" type="presOf" srcId="{E98B6ACB-3BC8-43CA-8C55-C7B6D7E43F43}" destId="{16874C95-D059-486B-80A5-81C68FB8F147}" srcOrd="0" destOrd="0" presId="urn:microsoft.com/office/officeart/2005/8/layout/bList2"/>
    <dgm:cxn modelId="{1286DD8F-7170-432A-9543-3334315F8F8D}" type="presOf" srcId="{CCEDAD3C-E8B5-4FA3-A05C-D61C58F8CA12}" destId="{C6E03013-DED1-4672-AA4B-EC7379933CA7}" srcOrd="0" destOrd="0" presId="urn:microsoft.com/office/officeart/2005/8/layout/bList2"/>
    <dgm:cxn modelId="{43E76899-1BAC-4608-BFE3-383947C4F816}" type="presOf" srcId="{94F298D8-4B45-45E2-8883-0A7249B45002}" destId="{03125E07-B2CC-4013-AFE2-D7444A91BE10}" srcOrd="0" destOrd="0" presId="urn:microsoft.com/office/officeart/2005/8/layout/bList2"/>
    <dgm:cxn modelId="{B48FC59E-61ED-4F3F-B76F-A9D3C62E36C5}" type="presOf" srcId="{20836E37-1D01-48A3-A931-65C11291F8EE}" destId="{F473EDB8-44D9-47DC-8B8B-487B3AFE5B1F}" srcOrd="0" destOrd="0" presId="urn:microsoft.com/office/officeart/2005/8/layout/bList2"/>
    <dgm:cxn modelId="{7FE26DB8-903C-46B6-9444-30EF8F5B2D57}" srcId="{90DE8558-0230-4B0F-A3EC-ABC011A90FB7}" destId="{20836E37-1D01-48A3-A931-65C11291F8EE}" srcOrd="5" destOrd="0" parTransId="{F53E6CEB-24DF-4430-9EA4-9363D6E74800}" sibTransId="{298D9BAA-1661-489B-8210-95114259F454}"/>
    <dgm:cxn modelId="{5FD7C3CC-7DCF-46C8-BE50-EE971599E350}" type="presOf" srcId="{FD567B22-A345-4434-987C-6D2467927647}" destId="{4A7EE92D-C130-452B-A05D-51B631F7F7BB}" srcOrd="1" destOrd="0" presId="urn:microsoft.com/office/officeart/2005/8/layout/bList2"/>
    <dgm:cxn modelId="{7490EBD7-2D9C-4D4F-865E-EE2B5243FAD4}" srcId="{90DE8558-0230-4B0F-A3EC-ABC011A90FB7}" destId="{9F158773-9FB9-4C64-9EE4-42E85757C32F}" srcOrd="0" destOrd="0" parTransId="{6E2635D7-9846-44AC-847C-9E88F6C5E0C9}" sibTransId="{A531176F-7771-4D56-B11F-431EA4B09DD4}"/>
    <dgm:cxn modelId="{76125CE6-6A8D-470D-8AE1-A1A642D41EA3}" type="presOf" srcId="{9F158773-9FB9-4C64-9EE4-42E85757C32F}" destId="{0DC08CA3-7A2F-464E-8962-8EB2BB53F0D3}" srcOrd="0" destOrd="0" presId="urn:microsoft.com/office/officeart/2005/8/layout/bList2"/>
    <dgm:cxn modelId="{C9E66FF1-5FEE-4BC3-817C-8F6CD8384041}" type="presOf" srcId="{20836E37-1D01-48A3-A931-65C11291F8EE}" destId="{054DE8B9-489A-4FFC-90A9-C3D5BDFDE48B}" srcOrd="1" destOrd="0" presId="urn:microsoft.com/office/officeart/2005/8/layout/bList2"/>
    <dgm:cxn modelId="{E11E71F5-C33E-48CD-B498-6922642E0D8F}" srcId="{90DE8558-0230-4B0F-A3EC-ABC011A90FB7}" destId="{FD567B22-A345-4434-987C-6D2467927647}" srcOrd="3" destOrd="0" parTransId="{382B9612-A587-4977-8ACD-AAB19663AA42}" sibTransId="{EBC192FA-F842-4606-A9BA-141F0DBB8234}"/>
    <dgm:cxn modelId="{DA5E52F8-C094-4807-AE49-1890A7209072}" type="presOf" srcId="{298D9BAA-1661-489B-8210-95114259F454}" destId="{EBA2D75D-B2C8-45AC-B4A5-19828AADB05A}" srcOrd="0" destOrd="0" presId="urn:microsoft.com/office/officeart/2005/8/layout/bList2"/>
    <dgm:cxn modelId="{A7DA05FC-1E28-4C92-AD6E-184E5BEAFD3F}" type="presOf" srcId="{9F158773-9FB9-4C64-9EE4-42E85757C32F}" destId="{C3880B70-ADF9-4116-B541-20F14E0A8156}" srcOrd="1" destOrd="0" presId="urn:microsoft.com/office/officeart/2005/8/layout/bList2"/>
    <dgm:cxn modelId="{BDB818FC-22D7-4462-BDF8-41F93643D669}" type="presOf" srcId="{EBC192FA-F842-4606-A9BA-141F0DBB8234}" destId="{F2770B86-11A5-4909-94F7-650D88538F3F}" srcOrd="0" destOrd="0" presId="urn:microsoft.com/office/officeart/2005/8/layout/bList2"/>
    <dgm:cxn modelId="{09FD264B-2488-4B71-AD09-DC8F9EAA0D64}" type="presParOf" srcId="{AA0277F7-E467-47DC-8158-0B2622F56EF0}" destId="{05C8E2C5-0F3A-4D92-A0FC-D9109AF5EA20}" srcOrd="0" destOrd="0" presId="urn:microsoft.com/office/officeart/2005/8/layout/bList2"/>
    <dgm:cxn modelId="{7EDD5316-8CA2-4A9A-99F5-04637FD93AE0}" type="presParOf" srcId="{05C8E2C5-0F3A-4D92-A0FC-D9109AF5EA20}" destId="{DB2BDC4C-5FFD-446F-AB88-4BA533FEC335}" srcOrd="0" destOrd="0" presId="urn:microsoft.com/office/officeart/2005/8/layout/bList2"/>
    <dgm:cxn modelId="{82079206-DAE1-4155-AB92-64BD16767CB9}" type="presParOf" srcId="{05C8E2C5-0F3A-4D92-A0FC-D9109AF5EA20}" destId="{0DC08CA3-7A2F-464E-8962-8EB2BB53F0D3}" srcOrd="1" destOrd="0" presId="urn:microsoft.com/office/officeart/2005/8/layout/bList2"/>
    <dgm:cxn modelId="{BC0A73F7-8465-41D6-A723-B13BA453DA5F}" type="presParOf" srcId="{05C8E2C5-0F3A-4D92-A0FC-D9109AF5EA20}" destId="{C3880B70-ADF9-4116-B541-20F14E0A8156}" srcOrd="2" destOrd="0" presId="urn:microsoft.com/office/officeart/2005/8/layout/bList2"/>
    <dgm:cxn modelId="{A0E4AC50-10CB-4BEA-A79B-FE9E7C42F915}" type="presParOf" srcId="{05C8E2C5-0F3A-4D92-A0FC-D9109AF5EA20}" destId="{435A7204-E2B4-44D6-9ABF-3ED9EB4A1ED5}" srcOrd="3" destOrd="0" presId="urn:microsoft.com/office/officeart/2005/8/layout/bList2"/>
    <dgm:cxn modelId="{1A77F653-4F71-481E-BAFD-0322B35F7704}" type="presParOf" srcId="{AA0277F7-E467-47DC-8158-0B2622F56EF0}" destId="{5BDF09DA-3FD3-4E6D-B4D8-2413BF7BCF69}" srcOrd="1" destOrd="0" presId="urn:microsoft.com/office/officeart/2005/8/layout/bList2"/>
    <dgm:cxn modelId="{8935363A-FA4D-4386-B859-17E62357DAC5}" type="presParOf" srcId="{AA0277F7-E467-47DC-8158-0B2622F56EF0}" destId="{683604E3-9FD8-4B2C-BCBC-7D79E0303869}" srcOrd="2" destOrd="0" presId="urn:microsoft.com/office/officeart/2005/8/layout/bList2"/>
    <dgm:cxn modelId="{ECA3EC75-90D5-4112-ABC0-81E60337420C}" type="presParOf" srcId="{683604E3-9FD8-4B2C-BCBC-7D79E0303869}" destId="{08250FDE-40AE-4F0D-B99F-DF3480BF8488}" srcOrd="0" destOrd="0" presId="urn:microsoft.com/office/officeart/2005/8/layout/bList2"/>
    <dgm:cxn modelId="{A8448632-1A0E-4AFC-9DE5-CF046DB01924}" type="presParOf" srcId="{683604E3-9FD8-4B2C-BCBC-7D79E0303869}" destId="{A4205B25-ED42-4C99-9A9D-82A42A29C22E}" srcOrd="1" destOrd="0" presId="urn:microsoft.com/office/officeart/2005/8/layout/bList2"/>
    <dgm:cxn modelId="{FA6CEF18-6004-468E-B739-D8A4BF2D7E21}" type="presParOf" srcId="{683604E3-9FD8-4B2C-BCBC-7D79E0303869}" destId="{D2155199-C998-41B5-BCFF-2AAB909A2599}" srcOrd="2" destOrd="0" presId="urn:microsoft.com/office/officeart/2005/8/layout/bList2"/>
    <dgm:cxn modelId="{5BAD2B4F-FB84-43FF-9AC9-0EC721850479}" type="presParOf" srcId="{683604E3-9FD8-4B2C-BCBC-7D79E0303869}" destId="{DC57B11B-6991-4268-BA67-45617CDE4D5A}" srcOrd="3" destOrd="0" presId="urn:microsoft.com/office/officeart/2005/8/layout/bList2"/>
    <dgm:cxn modelId="{69C6DDA6-BF1B-4F42-B1B2-21FCD6460366}" type="presParOf" srcId="{AA0277F7-E467-47DC-8158-0B2622F56EF0}" destId="{16874C95-D059-486B-80A5-81C68FB8F147}" srcOrd="3" destOrd="0" presId="urn:microsoft.com/office/officeart/2005/8/layout/bList2"/>
    <dgm:cxn modelId="{A8256263-1EE9-4E80-9D8F-906D865D00BA}" type="presParOf" srcId="{AA0277F7-E467-47DC-8158-0B2622F56EF0}" destId="{9DB20E4E-9C46-46D4-AED6-7A7E445561F4}" srcOrd="4" destOrd="0" presId="urn:microsoft.com/office/officeart/2005/8/layout/bList2"/>
    <dgm:cxn modelId="{BA59A2B5-F279-438E-AEB6-25F3F1A3C7AA}" type="presParOf" srcId="{9DB20E4E-9C46-46D4-AED6-7A7E445561F4}" destId="{F1F96EBF-3B96-4B4D-BAC0-5F244075D860}" srcOrd="0" destOrd="0" presId="urn:microsoft.com/office/officeart/2005/8/layout/bList2"/>
    <dgm:cxn modelId="{661BC160-0CF4-4118-9A1D-597A0D49CEA0}" type="presParOf" srcId="{9DB20E4E-9C46-46D4-AED6-7A7E445561F4}" destId="{27B1CBA7-5B2C-47A0-9E1C-97BEE3E6FC57}" srcOrd="1" destOrd="0" presId="urn:microsoft.com/office/officeart/2005/8/layout/bList2"/>
    <dgm:cxn modelId="{9EAA2C67-7A74-4BAE-9FB8-4C5C498DB242}" type="presParOf" srcId="{9DB20E4E-9C46-46D4-AED6-7A7E445561F4}" destId="{5E8F2C96-2936-44CC-BEE4-60732D307B56}" srcOrd="2" destOrd="0" presId="urn:microsoft.com/office/officeart/2005/8/layout/bList2"/>
    <dgm:cxn modelId="{14636B00-6293-42A2-B3CF-BD7D5A4A1BCA}" type="presParOf" srcId="{9DB20E4E-9C46-46D4-AED6-7A7E445561F4}" destId="{C362D0D3-54AC-40B6-9FD5-0EA0EDADC1CF}" srcOrd="3" destOrd="0" presId="urn:microsoft.com/office/officeart/2005/8/layout/bList2"/>
    <dgm:cxn modelId="{4061B6F9-1FA1-4B43-B12E-C47C19B22087}" type="presParOf" srcId="{AA0277F7-E467-47DC-8158-0B2622F56EF0}" destId="{EF2A6924-BAEF-48E1-8EA5-5292EC93EECC}" srcOrd="5" destOrd="0" presId="urn:microsoft.com/office/officeart/2005/8/layout/bList2"/>
    <dgm:cxn modelId="{923C0B41-386A-433E-A7E7-A015C7EE19D5}" type="presParOf" srcId="{AA0277F7-E467-47DC-8158-0B2622F56EF0}" destId="{00E4BFE8-9393-4322-B99E-17FA04AE27D5}" srcOrd="6" destOrd="0" presId="urn:microsoft.com/office/officeart/2005/8/layout/bList2"/>
    <dgm:cxn modelId="{05792DF5-956E-4CD1-B5A1-4BB95A7A6188}" type="presParOf" srcId="{00E4BFE8-9393-4322-B99E-17FA04AE27D5}" destId="{5362AC08-08BA-4FA8-ADFF-0A1BC7DE556A}" srcOrd="0" destOrd="0" presId="urn:microsoft.com/office/officeart/2005/8/layout/bList2"/>
    <dgm:cxn modelId="{A781BFA9-2514-43EC-9664-2091BBF22C21}" type="presParOf" srcId="{00E4BFE8-9393-4322-B99E-17FA04AE27D5}" destId="{9E8F9069-5F90-4F8D-9C7E-3A4F9950A024}" srcOrd="1" destOrd="0" presId="urn:microsoft.com/office/officeart/2005/8/layout/bList2"/>
    <dgm:cxn modelId="{4388540A-C0CC-4621-9844-E7218306D502}" type="presParOf" srcId="{00E4BFE8-9393-4322-B99E-17FA04AE27D5}" destId="{4A7EE92D-C130-452B-A05D-51B631F7F7BB}" srcOrd="2" destOrd="0" presId="urn:microsoft.com/office/officeart/2005/8/layout/bList2"/>
    <dgm:cxn modelId="{1D66FB02-EDC0-4EFF-B3CA-34A902D675D8}" type="presParOf" srcId="{00E4BFE8-9393-4322-B99E-17FA04AE27D5}" destId="{3339C1D9-9688-4C98-BA1F-26CB901A1737}" srcOrd="3" destOrd="0" presId="urn:microsoft.com/office/officeart/2005/8/layout/bList2"/>
    <dgm:cxn modelId="{23DDE6C8-C937-40AD-AE89-7024DD52B766}" type="presParOf" srcId="{AA0277F7-E467-47DC-8158-0B2622F56EF0}" destId="{F2770B86-11A5-4909-94F7-650D88538F3F}" srcOrd="7" destOrd="0" presId="urn:microsoft.com/office/officeart/2005/8/layout/bList2"/>
    <dgm:cxn modelId="{A3932458-7BC3-4073-91D1-8BBFC2E9A2D0}" type="presParOf" srcId="{AA0277F7-E467-47DC-8158-0B2622F56EF0}" destId="{E2731BB6-61CE-4DE2-904C-37993B7EEBA6}" srcOrd="8" destOrd="0" presId="urn:microsoft.com/office/officeart/2005/8/layout/bList2"/>
    <dgm:cxn modelId="{DF904906-CCDE-4EBA-8609-F0DEC4998342}" type="presParOf" srcId="{E2731BB6-61CE-4DE2-904C-37993B7EEBA6}" destId="{805054BB-20DB-47B6-9AC5-A1B671717C08}" srcOrd="0" destOrd="0" presId="urn:microsoft.com/office/officeart/2005/8/layout/bList2"/>
    <dgm:cxn modelId="{4A3E0CB9-80E9-4AF3-BF10-139C9FE4A29F}" type="presParOf" srcId="{E2731BB6-61CE-4DE2-904C-37993B7EEBA6}" destId="{C6E03013-DED1-4672-AA4B-EC7379933CA7}" srcOrd="1" destOrd="0" presId="urn:microsoft.com/office/officeart/2005/8/layout/bList2"/>
    <dgm:cxn modelId="{A4725E95-593E-4ED5-B1CD-B3F77F2AC5FB}" type="presParOf" srcId="{E2731BB6-61CE-4DE2-904C-37993B7EEBA6}" destId="{3F275D76-6CDD-4762-AF9A-7B502F31315D}" srcOrd="2" destOrd="0" presId="urn:microsoft.com/office/officeart/2005/8/layout/bList2"/>
    <dgm:cxn modelId="{BFBD4584-402E-4BE8-86FB-D04B73CB292C}" type="presParOf" srcId="{E2731BB6-61CE-4DE2-904C-37993B7EEBA6}" destId="{35D547D3-94A2-4693-8A75-CA50DEE19713}" srcOrd="3" destOrd="0" presId="urn:microsoft.com/office/officeart/2005/8/layout/bList2"/>
    <dgm:cxn modelId="{8C52B123-0C75-4F50-B2B9-39B448056F74}" type="presParOf" srcId="{AA0277F7-E467-47DC-8158-0B2622F56EF0}" destId="{C59DA53E-BB71-4281-922D-E0EB6AC16F38}" srcOrd="9" destOrd="0" presId="urn:microsoft.com/office/officeart/2005/8/layout/bList2"/>
    <dgm:cxn modelId="{34DA7912-5B71-481A-AB3A-2960D5DE6EFA}" type="presParOf" srcId="{AA0277F7-E467-47DC-8158-0B2622F56EF0}" destId="{7DAB6A8F-0EA2-485A-9698-7DEDD7F002D5}" srcOrd="10" destOrd="0" presId="urn:microsoft.com/office/officeart/2005/8/layout/bList2"/>
    <dgm:cxn modelId="{B425FDE9-2AB6-4F10-A474-A7FC9F3DA801}" type="presParOf" srcId="{7DAB6A8F-0EA2-485A-9698-7DEDD7F002D5}" destId="{E4824408-D5FB-496A-AB73-625399773E55}" srcOrd="0" destOrd="0" presId="urn:microsoft.com/office/officeart/2005/8/layout/bList2"/>
    <dgm:cxn modelId="{34E5A916-6350-4339-B59C-9436FC26C466}" type="presParOf" srcId="{7DAB6A8F-0EA2-485A-9698-7DEDD7F002D5}" destId="{F473EDB8-44D9-47DC-8B8B-487B3AFE5B1F}" srcOrd="1" destOrd="0" presId="urn:microsoft.com/office/officeart/2005/8/layout/bList2"/>
    <dgm:cxn modelId="{FCF51AAF-EBA5-410D-9366-B296F9D16E3C}" type="presParOf" srcId="{7DAB6A8F-0EA2-485A-9698-7DEDD7F002D5}" destId="{054DE8B9-489A-4FFC-90A9-C3D5BDFDE48B}" srcOrd="2" destOrd="0" presId="urn:microsoft.com/office/officeart/2005/8/layout/bList2"/>
    <dgm:cxn modelId="{3A128F38-5884-4D60-8545-FC100A693044}" type="presParOf" srcId="{7DAB6A8F-0EA2-485A-9698-7DEDD7F002D5}" destId="{B6E0F557-0A94-4519-B15D-34DA2D825F32}" srcOrd="3" destOrd="0" presId="urn:microsoft.com/office/officeart/2005/8/layout/bList2"/>
    <dgm:cxn modelId="{840651CE-4AB0-4A96-BD35-8E551D919CD7}" type="presParOf" srcId="{AA0277F7-E467-47DC-8158-0B2622F56EF0}" destId="{EBA2D75D-B2C8-45AC-B4A5-19828AADB05A}" srcOrd="11" destOrd="0" presId="urn:microsoft.com/office/officeart/2005/8/layout/bList2"/>
    <dgm:cxn modelId="{B432B20D-49C1-4FD6-8039-BCEBE9E582AF}" type="presParOf" srcId="{AA0277F7-E467-47DC-8158-0B2622F56EF0}" destId="{E2AF5C4A-19A8-4D84-A824-6F8476ADEC54}" srcOrd="12" destOrd="0" presId="urn:microsoft.com/office/officeart/2005/8/layout/bList2"/>
    <dgm:cxn modelId="{4906FC9D-D5A0-4C45-866B-887E2AF6FFD5}" type="presParOf" srcId="{E2AF5C4A-19A8-4D84-A824-6F8476ADEC54}" destId="{24BE09DD-EAF1-4A2A-810E-2C7CDDD1F356}" srcOrd="0" destOrd="0" presId="urn:microsoft.com/office/officeart/2005/8/layout/bList2"/>
    <dgm:cxn modelId="{054990EA-B2A8-446E-B9F6-D736F253F1A9}" type="presParOf" srcId="{E2AF5C4A-19A8-4D84-A824-6F8476ADEC54}" destId="{03125E07-B2CC-4013-AFE2-D7444A91BE10}" srcOrd="1" destOrd="0" presId="urn:microsoft.com/office/officeart/2005/8/layout/bList2"/>
    <dgm:cxn modelId="{BAEEF3DB-0E85-4E63-8FF4-25B5E126ACC5}" type="presParOf" srcId="{E2AF5C4A-19A8-4D84-A824-6F8476ADEC54}" destId="{1855476C-9ABD-41A3-97E9-EA1E4E86B460}" srcOrd="2" destOrd="0" presId="urn:microsoft.com/office/officeart/2005/8/layout/bList2"/>
    <dgm:cxn modelId="{96D87C96-1EBB-4C93-AE38-D0D203A62AB9}" type="presParOf" srcId="{E2AF5C4A-19A8-4D84-A824-6F8476ADEC54}" destId="{2FE78818-642C-4A3E-ABC1-E4446A266AD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BDC4C-5FFD-446F-AB88-4BA533FEC335}">
      <dsp:nvSpPr>
        <dsp:cNvPr id="0" name=""/>
        <dsp:cNvSpPr/>
      </dsp:nvSpPr>
      <dsp:spPr>
        <a:xfrm>
          <a:off x="189875" y="3737"/>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880B70-ADF9-4116-B541-20F14E0A8156}">
      <dsp:nvSpPr>
        <dsp:cNvPr id="0" name=""/>
        <dsp:cNvSpPr/>
      </dsp:nvSpPr>
      <dsp:spPr>
        <a:xfrm>
          <a:off x="189875" y="1317448"/>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dirty="0"/>
            <a:t>执行摘要</a:t>
          </a:r>
        </a:p>
      </dsp:txBody>
      <dsp:txXfrm>
        <a:off x="189875" y="1317448"/>
        <a:ext cx="1239349" cy="564895"/>
      </dsp:txXfrm>
    </dsp:sp>
    <dsp:sp modelId="{435A7204-E2B4-44D6-9ABF-3ED9EB4A1ED5}">
      <dsp:nvSpPr>
        <dsp:cNvPr id="0" name=""/>
        <dsp:cNvSpPr/>
      </dsp:nvSpPr>
      <dsp:spPr>
        <a:xfrm>
          <a:off x="1479008" y="1407176"/>
          <a:ext cx="615956" cy="61595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8000" r="-8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250FDE-40AE-4F0D-B99F-DF3480BF8488}">
      <dsp:nvSpPr>
        <dsp:cNvPr id="0" name=""/>
        <dsp:cNvSpPr/>
      </dsp:nvSpPr>
      <dsp:spPr>
        <a:xfrm>
          <a:off x="2247564" y="3737"/>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155199-C998-41B5-BCFF-2AAB909A2599}">
      <dsp:nvSpPr>
        <dsp:cNvPr id="0" name=""/>
        <dsp:cNvSpPr/>
      </dsp:nvSpPr>
      <dsp:spPr>
        <a:xfrm>
          <a:off x="2247564" y="1317448"/>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a:t>介绍你的公司</a:t>
          </a:r>
        </a:p>
      </dsp:txBody>
      <dsp:txXfrm>
        <a:off x="2247564" y="1317448"/>
        <a:ext cx="1239349" cy="564895"/>
      </dsp:txXfrm>
    </dsp:sp>
    <dsp:sp modelId="{DC57B11B-6991-4268-BA67-45617CDE4D5A}">
      <dsp:nvSpPr>
        <dsp:cNvPr id="0" name=""/>
        <dsp:cNvSpPr/>
      </dsp:nvSpPr>
      <dsp:spPr>
        <a:xfrm>
          <a:off x="3536698" y="1407176"/>
          <a:ext cx="615956" cy="61595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4000" r="-14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F96EBF-3B96-4B4D-BAC0-5F244075D860}">
      <dsp:nvSpPr>
        <dsp:cNvPr id="0" name=""/>
        <dsp:cNvSpPr/>
      </dsp:nvSpPr>
      <dsp:spPr>
        <a:xfrm>
          <a:off x="4305254" y="3737"/>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8F2C96-2936-44CC-BEE4-60732D307B56}">
      <dsp:nvSpPr>
        <dsp:cNvPr id="0" name=""/>
        <dsp:cNvSpPr/>
      </dsp:nvSpPr>
      <dsp:spPr>
        <a:xfrm>
          <a:off x="4305254" y="1317448"/>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dirty="0"/>
            <a:t>市场分析</a:t>
          </a:r>
        </a:p>
      </dsp:txBody>
      <dsp:txXfrm>
        <a:off x="4305254" y="1317448"/>
        <a:ext cx="1239349" cy="564895"/>
      </dsp:txXfrm>
    </dsp:sp>
    <dsp:sp modelId="{C362D0D3-54AC-40B6-9FD5-0EA0EDADC1CF}">
      <dsp:nvSpPr>
        <dsp:cNvPr id="0" name=""/>
        <dsp:cNvSpPr/>
      </dsp:nvSpPr>
      <dsp:spPr>
        <a:xfrm>
          <a:off x="5594388" y="1407176"/>
          <a:ext cx="615956" cy="61595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62AC08-08BA-4FA8-ADFF-0A1BC7DE556A}">
      <dsp:nvSpPr>
        <dsp:cNvPr id="0" name=""/>
        <dsp:cNvSpPr/>
      </dsp:nvSpPr>
      <dsp:spPr>
        <a:xfrm>
          <a:off x="6362944" y="3737"/>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EE92D-C130-452B-A05D-51B631F7F7BB}">
      <dsp:nvSpPr>
        <dsp:cNvPr id="0" name=""/>
        <dsp:cNvSpPr/>
      </dsp:nvSpPr>
      <dsp:spPr>
        <a:xfrm>
          <a:off x="6362944" y="1317448"/>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dirty="0"/>
            <a:t>团队管理</a:t>
          </a:r>
        </a:p>
      </dsp:txBody>
      <dsp:txXfrm>
        <a:off x="6362944" y="1317448"/>
        <a:ext cx="1239349" cy="564895"/>
      </dsp:txXfrm>
    </dsp:sp>
    <dsp:sp modelId="{3339C1D9-9688-4C98-BA1F-26CB901A1737}">
      <dsp:nvSpPr>
        <dsp:cNvPr id="0" name=""/>
        <dsp:cNvSpPr/>
      </dsp:nvSpPr>
      <dsp:spPr>
        <a:xfrm>
          <a:off x="7652078" y="1407176"/>
          <a:ext cx="615956" cy="61595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5054BB-20DB-47B6-9AC5-A1B671717C08}">
      <dsp:nvSpPr>
        <dsp:cNvPr id="0" name=""/>
        <dsp:cNvSpPr/>
      </dsp:nvSpPr>
      <dsp:spPr>
        <a:xfrm>
          <a:off x="8420634" y="3737"/>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275D76-6CDD-4762-AF9A-7B502F31315D}">
      <dsp:nvSpPr>
        <dsp:cNvPr id="0" name=""/>
        <dsp:cNvSpPr/>
      </dsp:nvSpPr>
      <dsp:spPr>
        <a:xfrm>
          <a:off x="8420634" y="1317448"/>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a:t>产品服务</a:t>
          </a:r>
        </a:p>
      </dsp:txBody>
      <dsp:txXfrm>
        <a:off x="8420634" y="1317448"/>
        <a:ext cx="1239349" cy="564895"/>
      </dsp:txXfrm>
    </dsp:sp>
    <dsp:sp modelId="{35D547D3-94A2-4693-8A75-CA50DEE19713}">
      <dsp:nvSpPr>
        <dsp:cNvPr id="0" name=""/>
        <dsp:cNvSpPr/>
      </dsp:nvSpPr>
      <dsp:spPr>
        <a:xfrm>
          <a:off x="9709768" y="1407176"/>
          <a:ext cx="615956" cy="61595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824408-D5FB-496A-AB73-625399773E55}">
      <dsp:nvSpPr>
        <dsp:cNvPr id="0" name=""/>
        <dsp:cNvSpPr/>
      </dsp:nvSpPr>
      <dsp:spPr>
        <a:xfrm>
          <a:off x="3276409" y="2328204"/>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4DE8B9-489A-4FFC-90A9-C3D5BDFDE48B}">
      <dsp:nvSpPr>
        <dsp:cNvPr id="0" name=""/>
        <dsp:cNvSpPr/>
      </dsp:nvSpPr>
      <dsp:spPr>
        <a:xfrm>
          <a:off x="3276409" y="3641914"/>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a:t>运营策略</a:t>
          </a:r>
        </a:p>
      </dsp:txBody>
      <dsp:txXfrm>
        <a:off x="3276409" y="3641914"/>
        <a:ext cx="1239349" cy="564895"/>
      </dsp:txXfrm>
    </dsp:sp>
    <dsp:sp modelId="{B6E0F557-0A94-4519-B15D-34DA2D825F32}">
      <dsp:nvSpPr>
        <dsp:cNvPr id="0" name=""/>
        <dsp:cNvSpPr/>
      </dsp:nvSpPr>
      <dsp:spPr>
        <a:xfrm>
          <a:off x="4565543" y="3731643"/>
          <a:ext cx="615956" cy="61595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BE09DD-EAF1-4A2A-810E-2C7CDDD1F356}">
      <dsp:nvSpPr>
        <dsp:cNvPr id="0" name=""/>
        <dsp:cNvSpPr/>
      </dsp:nvSpPr>
      <dsp:spPr>
        <a:xfrm>
          <a:off x="5334099" y="2328204"/>
          <a:ext cx="1759876" cy="131371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55476C-9ABD-41A3-97E9-EA1E4E86B460}">
      <dsp:nvSpPr>
        <dsp:cNvPr id="0" name=""/>
        <dsp:cNvSpPr/>
      </dsp:nvSpPr>
      <dsp:spPr>
        <a:xfrm>
          <a:off x="5334099" y="3641914"/>
          <a:ext cx="1759876" cy="5648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marL="0" lvl="0" indent="0" algn="l" defTabSz="666750">
            <a:lnSpc>
              <a:spcPct val="90000"/>
            </a:lnSpc>
            <a:spcBef>
              <a:spcPct val="0"/>
            </a:spcBef>
            <a:spcAft>
              <a:spcPct val="35000"/>
            </a:spcAft>
            <a:buNone/>
          </a:pPr>
          <a:r>
            <a:rPr lang="zh-CN" sz="1500" kern="1200"/>
            <a:t>财务分析</a:t>
          </a:r>
        </a:p>
      </dsp:txBody>
      <dsp:txXfrm>
        <a:off x="5334099" y="3641914"/>
        <a:ext cx="1239349" cy="564895"/>
      </dsp:txXfrm>
    </dsp:sp>
    <dsp:sp modelId="{2FE78818-642C-4A3E-ABC1-E4446A266AD4}">
      <dsp:nvSpPr>
        <dsp:cNvPr id="0" name=""/>
        <dsp:cNvSpPr/>
      </dsp:nvSpPr>
      <dsp:spPr>
        <a:xfrm>
          <a:off x="6623233" y="3731643"/>
          <a:ext cx="615956" cy="61595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6.png"/><Relationship Id="rId18" Type="http://schemas.openxmlformats.org/officeDocument/2006/relationships/slide" Target="slide5.xml"/><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slide" Target="slide13.xml"/><Relationship Id="rId17" Type="http://schemas.openxmlformats.org/officeDocument/2006/relationships/image" Target="../media/image8.png"/><Relationship Id="rId2" Type="http://schemas.openxmlformats.org/officeDocument/2006/relationships/diagramData" Target="../diagrams/data1.xml"/><Relationship Id="rId16" Type="http://schemas.openxmlformats.org/officeDocument/2006/relationships/slide" Target="slide16.xml"/><Relationship Id="rId20" Type="http://schemas.openxmlformats.org/officeDocument/2006/relationships/slide" Target="slide7.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5" Type="http://schemas.openxmlformats.org/officeDocument/2006/relationships/image" Target="../media/image7.png"/><Relationship Id="rId10" Type="http://schemas.openxmlformats.org/officeDocument/2006/relationships/slide" Target="slide12.xml"/><Relationship Id="rId19"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slide" Target="slide15.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7F60D-3D96-7CC4-455F-600A7B37D5F8}"/>
              </a:ext>
            </a:extLst>
          </p:cNvPr>
          <p:cNvSpPr>
            <a:spLocks noGrp="1"/>
          </p:cNvSpPr>
          <p:nvPr>
            <p:ph type="ctrTitle"/>
          </p:nvPr>
        </p:nvSpPr>
        <p:spPr>
          <a:xfrm>
            <a:off x="1524000" y="136942"/>
            <a:ext cx="9144000" cy="2387600"/>
          </a:xfrm>
        </p:spPr>
        <p:txBody>
          <a:bodyPr/>
          <a:lstStyle/>
          <a:p>
            <a:r>
              <a:rPr lang="zh-CN" altLang="en-US" dirty="0"/>
              <a:t>如何写好商业计划书</a:t>
            </a:r>
          </a:p>
        </p:txBody>
      </p:sp>
      <p:sp>
        <p:nvSpPr>
          <p:cNvPr id="3" name="副标题 2">
            <a:extLst>
              <a:ext uri="{FF2B5EF4-FFF2-40B4-BE49-F238E27FC236}">
                <a16:creationId xmlns:a16="http://schemas.microsoft.com/office/drawing/2014/main" id="{DB28199E-F67B-1186-C232-E0AE84CFFEAE}"/>
              </a:ext>
            </a:extLst>
          </p:cNvPr>
          <p:cNvSpPr>
            <a:spLocks noGrp="1"/>
          </p:cNvSpPr>
          <p:nvPr>
            <p:ph type="subTitle" idx="1"/>
          </p:nvPr>
        </p:nvSpPr>
        <p:spPr/>
        <p:txBody>
          <a:bodyPr/>
          <a:lstStyle/>
          <a:p>
            <a:r>
              <a:rPr lang="zh-CN" altLang="en-US" dirty="0"/>
              <a:t>第三组        演讲人：</a:t>
            </a:r>
            <a:r>
              <a:rPr lang="en-US" altLang="zh-CN" dirty="0"/>
              <a:t>xxx  	PPT</a:t>
            </a:r>
            <a:r>
              <a:rPr lang="zh-CN" altLang="en-US" dirty="0"/>
              <a:t>制作：黄华弢</a:t>
            </a:r>
          </a:p>
        </p:txBody>
      </p:sp>
    </p:spTree>
    <p:extLst>
      <p:ext uri="{BB962C8B-B14F-4D97-AF65-F5344CB8AC3E}">
        <p14:creationId xmlns:p14="http://schemas.microsoft.com/office/powerpoint/2010/main" val="210712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7A47-5A4F-F966-CF43-60F716CF34C7}"/>
              </a:ext>
            </a:extLst>
          </p:cNvPr>
          <p:cNvSpPr>
            <a:spLocks noGrp="1"/>
          </p:cNvSpPr>
          <p:nvPr>
            <p:ph type="title"/>
          </p:nvPr>
        </p:nvSpPr>
        <p:spPr/>
        <p:txBody>
          <a:bodyPr/>
          <a:lstStyle/>
          <a:p>
            <a:r>
              <a:rPr lang="zh-CN" altLang="en-US" b="0" i="0" dirty="0">
                <a:solidFill>
                  <a:srgbClr val="212326"/>
                </a:solidFill>
                <a:effectLst/>
                <a:latin typeface="ShopifySans"/>
              </a:rPr>
              <a:t>您的潜在市场有多大？</a:t>
            </a:r>
            <a:endParaRPr lang="zh-CN" altLang="en-US" dirty="0"/>
          </a:p>
        </p:txBody>
      </p:sp>
      <p:sp>
        <p:nvSpPr>
          <p:cNvPr id="3" name="内容占位符 2">
            <a:extLst>
              <a:ext uri="{FF2B5EF4-FFF2-40B4-BE49-F238E27FC236}">
                <a16:creationId xmlns:a16="http://schemas.microsoft.com/office/drawing/2014/main" id="{F5EDD390-5AEA-ABB9-6B8B-8A6CD8CC42BE}"/>
              </a:ext>
            </a:extLst>
          </p:cNvPr>
          <p:cNvSpPr>
            <a:spLocks noGrp="1"/>
          </p:cNvSpPr>
          <p:nvPr>
            <p:ph idx="1"/>
          </p:nvPr>
        </p:nvSpPr>
        <p:spPr/>
        <p:txBody>
          <a:bodyPr>
            <a:normAutofit fontScale="85000" lnSpcReduction="10000"/>
          </a:bodyPr>
          <a:lstStyle/>
          <a:p>
            <a:r>
              <a:rPr lang="zh-CN" altLang="en-US" b="0" i="0" dirty="0">
                <a:solidFill>
                  <a:srgbClr val="212326"/>
                </a:solidFill>
                <a:effectLst/>
                <a:latin typeface="ShopifySans"/>
              </a:rPr>
              <a:t>潜在市场是对有多少人需要您的产品的估计。虽然想象高企的销售数字令人兴奋，但您需要使用尽可能多的相关独立数据来验证您估计的潜在市场。</a:t>
            </a:r>
            <a:endParaRPr lang="en-US" altLang="zh-CN" b="0" i="0" dirty="0">
              <a:solidFill>
                <a:srgbClr val="212326"/>
              </a:solidFill>
              <a:effectLst/>
              <a:latin typeface="ShopifySans"/>
            </a:endParaRPr>
          </a:p>
          <a:p>
            <a:endParaRPr lang="en-US" altLang="zh-CN" dirty="0">
              <a:solidFill>
                <a:srgbClr val="212326"/>
              </a:solidFill>
              <a:latin typeface="ShopifySans"/>
            </a:endParaRPr>
          </a:p>
          <a:p>
            <a:r>
              <a:rPr lang="zh-CN" altLang="en-US" b="1" i="0" dirty="0">
                <a:solidFill>
                  <a:srgbClr val="212326"/>
                </a:solidFill>
                <a:effectLst/>
                <a:latin typeface="ShopifySans"/>
              </a:rPr>
              <a:t>了解理想客户的资料</a:t>
            </a:r>
            <a:r>
              <a:rPr lang="zh-CN" altLang="en-US" dirty="0">
                <a:solidFill>
                  <a:srgbClr val="212326"/>
                </a:solidFill>
                <a:latin typeface="ShopifySans"/>
              </a:rPr>
              <a:t>：</a:t>
            </a:r>
            <a:r>
              <a:rPr lang="zh-CN" altLang="en-US" b="0" i="0" dirty="0">
                <a:solidFill>
                  <a:srgbClr val="212326"/>
                </a:solidFill>
                <a:effectLst/>
                <a:latin typeface="ShopifySans"/>
              </a:rPr>
              <a:t>您首先可以查找有关客户群体规模的政府数据，还可以查看未来几年目标年龄范围内人数的预计变化。</a:t>
            </a:r>
            <a:endParaRPr lang="en-US" altLang="zh-CN" b="0" i="0" dirty="0">
              <a:solidFill>
                <a:srgbClr val="212326"/>
              </a:solidFill>
              <a:effectLst/>
              <a:latin typeface="ShopifySans"/>
            </a:endParaRPr>
          </a:p>
          <a:p>
            <a:r>
              <a:rPr lang="zh-CN" altLang="en-US" b="1" i="0" dirty="0">
                <a:solidFill>
                  <a:srgbClr val="212326"/>
                </a:solidFill>
                <a:effectLst/>
                <a:latin typeface="ShopifySans"/>
              </a:rPr>
              <a:t>研究相关行业趋势和轨迹：</a:t>
            </a:r>
            <a:r>
              <a:rPr lang="zh-CN" altLang="en-US" b="0" i="0" dirty="0">
                <a:solidFill>
                  <a:srgbClr val="212326"/>
                </a:solidFill>
                <a:effectLst/>
                <a:latin typeface="ShopifySans"/>
              </a:rPr>
              <a:t>如果您的产品为退休人员提供服务，请尝试查找有关未来五年内将有多少人退休的数据，以及您可以找到的有关该群体中消费模式的任何信息。比如，如果您正在销售健身器材，您可以查看目标受众或整个人群中健身房会员资格以及整体健康状况和健身的趋势。最后，寻找有关您的一般行业预计在未来几年内是增长还是下降的信息。</a:t>
            </a:r>
            <a:endParaRPr lang="en-US" altLang="zh-CN" b="0" i="0" dirty="0">
              <a:solidFill>
                <a:srgbClr val="212326"/>
              </a:solidFill>
              <a:effectLst/>
              <a:latin typeface="ShopifySans"/>
            </a:endParaRPr>
          </a:p>
          <a:p>
            <a:r>
              <a:rPr lang="zh-CN" altLang="en-US" dirty="0">
                <a:solidFill>
                  <a:srgbClr val="212326"/>
                </a:solidFill>
                <a:latin typeface="ShopifySans"/>
              </a:rPr>
              <a:t>（这些数据的来源可以通过</a:t>
            </a:r>
            <a:r>
              <a:rPr lang="zh-CN" altLang="en-US" b="0" i="0" dirty="0">
                <a:solidFill>
                  <a:srgbClr val="212326"/>
                </a:solidFill>
                <a:effectLst/>
                <a:latin typeface="ShopifySans"/>
              </a:rPr>
              <a:t>政府统计办公室，行业协会，学术研究以及涵盖您所在行业的受人尊敬的新闻媒体。</a:t>
            </a:r>
            <a:r>
              <a:rPr lang="en-US" altLang="zh-CN" b="0" i="0" dirty="0">
                <a:solidFill>
                  <a:srgbClr val="212326"/>
                </a:solidFill>
                <a:effectLst/>
                <a:latin typeface="ShopifySans"/>
              </a:rPr>
              <a:t>)</a:t>
            </a:r>
            <a:endParaRPr lang="en-US" altLang="zh-CN" dirty="0">
              <a:solidFill>
                <a:srgbClr val="212326"/>
              </a:solidFill>
              <a:latin typeface="ShopifySans"/>
            </a:endParaRPr>
          </a:p>
        </p:txBody>
      </p:sp>
    </p:spTree>
    <p:extLst>
      <p:ext uri="{BB962C8B-B14F-4D97-AF65-F5344CB8AC3E}">
        <p14:creationId xmlns:p14="http://schemas.microsoft.com/office/powerpoint/2010/main" val="364484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6ACD0-D166-8132-BC59-4164A22648E1}"/>
              </a:ext>
            </a:extLst>
          </p:cNvPr>
          <p:cNvSpPr>
            <a:spLocks noGrp="1"/>
          </p:cNvSpPr>
          <p:nvPr>
            <p:ph type="title"/>
          </p:nvPr>
        </p:nvSpPr>
        <p:spPr/>
        <p:txBody>
          <a:bodyPr/>
          <a:lstStyle/>
          <a:p>
            <a:r>
              <a:rPr lang="zh-CN" altLang="en-US" b="0" i="0" dirty="0">
                <a:solidFill>
                  <a:srgbClr val="212326"/>
                </a:solidFill>
                <a:effectLst/>
                <a:latin typeface="ShopifySans"/>
              </a:rPr>
              <a:t>竞争分析</a:t>
            </a:r>
            <a:endParaRPr lang="zh-CN" altLang="en-US" dirty="0"/>
          </a:p>
        </p:txBody>
      </p:sp>
      <p:sp>
        <p:nvSpPr>
          <p:cNvPr id="3" name="内容占位符 2">
            <a:extLst>
              <a:ext uri="{FF2B5EF4-FFF2-40B4-BE49-F238E27FC236}">
                <a16:creationId xmlns:a16="http://schemas.microsoft.com/office/drawing/2014/main" id="{BF9EE327-6356-6DA6-16D7-6EBF03137026}"/>
              </a:ext>
            </a:extLst>
          </p:cNvPr>
          <p:cNvSpPr>
            <a:spLocks noGrp="1"/>
          </p:cNvSpPr>
          <p:nvPr>
            <p:ph idx="1"/>
          </p:nvPr>
        </p:nvSpPr>
        <p:spPr/>
        <p:txBody>
          <a:bodyPr/>
          <a:lstStyle/>
          <a:p>
            <a:r>
              <a:rPr lang="zh-CN" altLang="en-US" b="0" i="0" dirty="0">
                <a:solidFill>
                  <a:srgbClr val="212326"/>
                </a:solidFill>
                <a:effectLst/>
                <a:latin typeface="ShopifySans"/>
              </a:rPr>
              <a:t>面对竞争，您可以以下因素来区分您的业务：</a:t>
            </a:r>
            <a:endParaRPr lang="en-US" altLang="zh-CN" b="0" i="0" dirty="0">
              <a:solidFill>
                <a:srgbClr val="212326"/>
              </a:solidFill>
              <a:effectLst/>
              <a:latin typeface="ShopifySans"/>
            </a:endParaRPr>
          </a:p>
          <a:p>
            <a:r>
              <a:rPr lang="en-US" altLang="zh-CN" b="1" i="0" dirty="0">
                <a:solidFill>
                  <a:srgbClr val="212326"/>
                </a:solidFill>
                <a:effectLst/>
                <a:latin typeface="ShopifySans"/>
              </a:rPr>
              <a:t>1.</a:t>
            </a:r>
            <a:r>
              <a:rPr lang="zh-CN" altLang="en-US" b="1" i="0" dirty="0">
                <a:solidFill>
                  <a:srgbClr val="212326"/>
                </a:solidFill>
                <a:effectLst/>
                <a:latin typeface="ShopifySans"/>
              </a:rPr>
              <a:t>成本领先：</a:t>
            </a:r>
            <a:r>
              <a:rPr lang="zh-CN" altLang="en-US" b="0" i="0" dirty="0">
                <a:solidFill>
                  <a:srgbClr val="212326"/>
                </a:solidFill>
                <a:effectLst/>
                <a:latin typeface="ShopifySans"/>
              </a:rPr>
              <a:t>您有能力通过提供比大多数竞争对手更低的价格来最大化利润。</a:t>
            </a:r>
            <a:endParaRPr lang="en-US" altLang="zh-CN" b="0" i="0" dirty="0">
              <a:solidFill>
                <a:srgbClr val="212326"/>
              </a:solidFill>
              <a:effectLst/>
              <a:latin typeface="ShopifySans"/>
            </a:endParaRPr>
          </a:p>
          <a:p>
            <a:r>
              <a:rPr lang="en-US" altLang="zh-CN" dirty="0">
                <a:solidFill>
                  <a:srgbClr val="212326"/>
                </a:solidFill>
                <a:latin typeface="ShopifySans"/>
              </a:rPr>
              <a:t>2.</a:t>
            </a:r>
            <a:r>
              <a:rPr lang="zh-CN" altLang="en-US" dirty="0">
                <a:solidFill>
                  <a:srgbClr val="212326"/>
                </a:solidFill>
                <a:latin typeface="ShopifySans"/>
              </a:rPr>
              <a:t>特点：</a:t>
            </a:r>
            <a:r>
              <a:rPr lang="zh-CN" altLang="en-US" b="0" i="0" dirty="0">
                <a:solidFill>
                  <a:srgbClr val="212326"/>
                </a:solidFill>
                <a:effectLst/>
                <a:latin typeface="ShopifySans"/>
              </a:rPr>
              <a:t>您的产品或服务提供了与您所在行业和银行的当前成本领导者不同的东西，可以根据您的独特性脱颖而出。</a:t>
            </a:r>
            <a:endParaRPr lang="en-US" altLang="zh-CN" b="0" i="0" dirty="0">
              <a:solidFill>
                <a:srgbClr val="212326"/>
              </a:solidFill>
              <a:effectLst/>
              <a:latin typeface="ShopifySans"/>
            </a:endParaRPr>
          </a:p>
          <a:p>
            <a:pPr marL="0" indent="0">
              <a:buNone/>
            </a:pPr>
            <a:endParaRPr lang="zh-CN" altLang="en-US" dirty="0"/>
          </a:p>
        </p:txBody>
      </p:sp>
    </p:spTree>
    <p:extLst>
      <p:ext uri="{BB962C8B-B14F-4D97-AF65-F5344CB8AC3E}">
        <p14:creationId xmlns:p14="http://schemas.microsoft.com/office/powerpoint/2010/main" val="239154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FBB7F-BA12-6B4E-CED0-F524FAEB3712}"/>
              </a:ext>
            </a:extLst>
          </p:cNvPr>
          <p:cNvSpPr>
            <a:spLocks noGrp="1"/>
          </p:cNvSpPr>
          <p:nvPr>
            <p:ph type="title"/>
          </p:nvPr>
        </p:nvSpPr>
        <p:spPr/>
        <p:txBody>
          <a:bodyPr/>
          <a:lstStyle/>
          <a:p>
            <a:r>
              <a:rPr lang="zh-CN" altLang="en-US" dirty="0"/>
              <a:t>四、团队管理</a:t>
            </a:r>
          </a:p>
        </p:txBody>
      </p:sp>
      <p:sp>
        <p:nvSpPr>
          <p:cNvPr id="3" name="内容占位符 2">
            <a:extLst>
              <a:ext uri="{FF2B5EF4-FFF2-40B4-BE49-F238E27FC236}">
                <a16:creationId xmlns:a16="http://schemas.microsoft.com/office/drawing/2014/main" id="{2507BD95-7064-152D-F8FD-A6B8610D81B7}"/>
              </a:ext>
            </a:extLst>
          </p:cNvPr>
          <p:cNvSpPr>
            <a:spLocks noGrp="1"/>
          </p:cNvSpPr>
          <p:nvPr>
            <p:ph idx="1"/>
          </p:nvPr>
        </p:nvSpPr>
        <p:spPr/>
        <p:txBody>
          <a:bodyPr/>
          <a:lstStyle/>
          <a:p>
            <a:r>
              <a:rPr lang="zh-CN" altLang="en-US" b="0" i="0" dirty="0">
                <a:solidFill>
                  <a:srgbClr val="212326"/>
                </a:solidFill>
                <a:effectLst/>
                <a:latin typeface="ShopifySans"/>
              </a:rPr>
              <a:t>应该告诉读者谁在经营你的公司，使用组织结构图显示公司的内部结构，包括图表中的角色、职责和人员之间的关系</a:t>
            </a:r>
            <a:endParaRPr lang="zh-CN" altLang="en-US" dirty="0"/>
          </a:p>
        </p:txBody>
      </p:sp>
    </p:spTree>
    <p:extLst>
      <p:ext uri="{BB962C8B-B14F-4D97-AF65-F5344CB8AC3E}">
        <p14:creationId xmlns:p14="http://schemas.microsoft.com/office/powerpoint/2010/main" val="366691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87B02-9C6C-2E9B-EF9B-ADCF01E020BE}"/>
              </a:ext>
            </a:extLst>
          </p:cNvPr>
          <p:cNvSpPr>
            <a:spLocks noGrp="1"/>
          </p:cNvSpPr>
          <p:nvPr>
            <p:ph type="title"/>
          </p:nvPr>
        </p:nvSpPr>
        <p:spPr/>
        <p:txBody>
          <a:bodyPr/>
          <a:lstStyle/>
          <a:p>
            <a:r>
              <a:rPr lang="zh-CN" altLang="en-US" dirty="0"/>
              <a:t>五、产品服务</a:t>
            </a:r>
          </a:p>
        </p:txBody>
      </p:sp>
      <p:sp>
        <p:nvSpPr>
          <p:cNvPr id="3" name="内容占位符 2">
            <a:extLst>
              <a:ext uri="{FF2B5EF4-FFF2-40B4-BE49-F238E27FC236}">
                <a16:creationId xmlns:a16="http://schemas.microsoft.com/office/drawing/2014/main" id="{55EDF37E-34DF-927C-44AF-D75CD4CE4B46}"/>
              </a:ext>
            </a:extLst>
          </p:cNvPr>
          <p:cNvSpPr>
            <a:spLocks noGrp="1"/>
          </p:cNvSpPr>
          <p:nvPr>
            <p:ph idx="1"/>
          </p:nvPr>
        </p:nvSpPr>
        <p:spPr/>
        <p:txBody>
          <a:bodyPr/>
          <a:lstStyle/>
          <a:p>
            <a:r>
              <a:rPr lang="zh-CN" altLang="en-US" b="0" i="0" dirty="0">
                <a:solidFill>
                  <a:srgbClr val="212326"/>
                </a:solidFill>
                <a:effectLst/>
                <a:latin typeface="ShopifySans"/>
              </a:rPr>
              <a:t>您的产品或服务将在商业计划的大多数领域占据突出地位，但重要的是要为感兴趣的读者提供一个部分，概述有关它们的关键细节。</a:t>
            </a:r>
            <a:endParaRPr lang="en-US" altLang="zh-CN" b="0" i="0" dirty="0">
              <a:solidFill>
                <a:srgbClr val="212326"/>
              </a:solidFill>
              <a:effectLst/>
              <a:latin typeface="ShopifySans"/>
            </a:endParaRPr>
          </a:p>
          <a:p>
            <a:endParaRPr lang="en-US" altLang="zh-CN" dirty="0">
              <a:solidFill>
                <a:srgbClr val="212326"/>
              </a:solidFill>
              <a:latin typeface="ShopifySans"/>
            </a:endParaRPr>
          </a:p>
          <a:p>
            <a:r>
              <a:rPr lang="zh-CN" altLang="en-US" b="0" i="0" dirty="0">
                <a:solidFill>
                  <a:srgbClr val="212326"/>
                </a:solidFill>
                <a:effectLst/>
                <a:latin typeface="ShopifySans"/>
              </a:rPr>
              <a:t>如果您销售许多商品，则可以在每个产品线中包含更多一般信息</a:t>
            </a:r>
            <a:r>
              <a:rPr lang="en-US" altLang="zh-CN" b="0" i="0" dirty="0">
                <a:solidFill>
                  <a:srgbClr val="212326"/>
                </a:solidFill>
                <a:effectLst/>
                <a:latin typeface="ShopifySans"/>
              </a:rPr>
              <a:t>;</a:t>
            </a:r>
            <a:r>
              <a:rPr lang="zh-CN" altLang="en-US" b="0" i="0" dirty="0">
                <a:solidFill>
                  <a:srgbClr val="212326"/>
                </a:solidFill>
                <a:effectLst/>
                <a:latin typeface="ShopifySans"/>
              </a:rPr>
              <a:t>如果您只出售少数，请提供有关每个产品的其他信息。</a:t>
            </a:r>
            <a:endParaRPr lang="zh-CN" altLang="en-US" dirty="0"/>
          </a:p>
        </p:txBody>
      </p:sp>
    </p:spTree>
    <p:extLst>
      <p:ext uri="{BB962C8B-B14F-4D97-AF65-F5344CB8AC3E}">
        <p14:creationId xmlns:p14="http://schemas.microsoft.com/office/powerpoint/2010/main" val="352775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EDBF4-1637-6442-8918-0362C702A89B}"/>
              </a:ext>
            </a:extLst>
          </p:cNvPr>
          <p:cNvSpPr>
            <a:spLocks noGrp="1"/>
          </p:cNvSpPr>
          <p:nvPr>
            <p:ph type="title"/>
          </p:nvPr>
        </p:nvSpPr>
        <p:spPr/>
        <p:txBody>
          <a:bodyPr>
            <a:normAutofit/>
          </a:bodyPr>
          <a:lstStyle/>
          <a:p>
            <a:r>
              <a:rPr lang="zh-CN" altLang="en-US" sz="3200" dirty="0"/>
              <a:t>例如，</a:t>
            </a:r>
            <a:r>
              <a:rPr lang="en-US" altLang="zh-CN" sz="3200" dirty="0">
                <a:solidFill>
                  <a:schemeClr val="accent1">
                    <a:lumMod val="75000"/>
                  </a:schemeClr>
                </a:solidFill>
              </a:rPr>
              <a:t>BAGGU</a:t>
            </a:r>
            <a:r>
              <a:rPr lang="zh-CN" altLang="en-US" sz="3200" dirty="0">
                <a:solidFill>
                  <a:schemeClr val="accent1">
                    <a:lumMod val="75000"/>
                  </a:schemeClr>
                </a:solidFill>
              </a:rPr>
              <a:t>袋店</a:t>
            </a:r>
            <a:r>
              <a:rPr lang="zh-CN" altLang="en-US" sz="3200" b="0" i="0" dirty="0">
                <a:solidFill>
                  <a:srgbClr val="212326"/>
                </a:solidFill>
                <a:effectLst/>
                <a:latin typeface="ShopifySans"/>
              </a:rPr>
              <a:t>的商业计划书里清楚的列出这些袋子和每个袋子的关键细节。</a:t>
            </a:r>
            <a:endParaRPr lang="zh-CN" altLang="en-US" sz="3200" dirty="0"/>
          </a:p>
        </p:txBody>
      </p:sp>
      <p:pic>
        <p:nvPicPr>
          <p:cNvPr id="2050" name="Picture 2" descr="Screenshot of BAGGU reusable bags on its website">
            <a:extLst>
              <a:ext uri="{FF2B5EF4-FFF2-40B4-BE49-F238E27FC236}">
                <a16:creationId xmlns:a16="http://schemas.microsoft.com/office/drawing/2014/main" id="{B46E9BF8-F1E0-EADA-DC27-EF83958358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456" y="1690688"/>
            <a:ext cx="92157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6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849A8-F6CC-FA14-435A-4B00BC3C8A89}"/>
              </a:ext>
            </a:extLst>
          </p:cNvPr>
          <p:cNvSpPr>
            <a:spLocks noGrp="1"/>
          </p:cNvSpPr>
          <p:nvPr>
            <p:ph type="title"/>
          </p:nvPr>
        </p:nvSpPr>
        <p:spPr/>
        <p:txBody>
          <a:bodyPr/>
          <a:lstStyle/>
          <a:p>
            <a:r>
              <a:rPr lang="zh-CN" altLang="en-US" dirty="0"/>
              <a:t>六、运营策略</a:t>
            </a:r>
          </a:p>
        </p:txBody>
      </p:sp>
      <p:sp>
        <p:nvSpPr>
          <p:cNvPr id="3" name="内容占位符 2">
            <a:extLst>
              <a:ext uri="{FF2B5EF4-FFF2-40B4-BE49-F238E27FC236}">
                <a16:creationId xmlns:a16="http://schemas.microsoft.com/office/drawing/2014/main" id="{13C90D9D-285E-F2EA-1E7C-08F09AA28835}"/>
              </a:ext>
            </a:extLst>
          </p:cNvPr>
          <p:cNvSpPr>
            <a:spLocks noGrp="1"/>
          </p:cNvSpPr>
          <p:nvPr>
            <p:ph idx="1"/>
          </p:nvPr>
        </p:nvSpPr>
        <p:spPr/>
        <p:txBody>
          <a:bodyPr/>
          <a:lstStyle/>
          <a:p>
            <a:r>
              <a:rPr lang="zh-CN" altLang="en-US" b="0" i="0" dirty="0">
                <a:solidFill>
                  <a:srgbClr val="212326"/>
                </a:solidFill>
                <a:effectLst/>
                <a:latin typeface="ShopifySans"/>
              </a:rPr>
              <a:t>大多数营销计划包括有关四个关键主题的信息：</a:t>
            </a:r>
            <a:endParaRPr lang="en-US" altLang="zh-CN" b="0" i="0" dirty="0">
              <a:solidFill>
                <a:srgbClr val="212326"/>
              </a:solidFill>
              <a:effectLst/>
              <a:latin typeface="ShopifySans"/>
            </a:endParaRPr>
          </a:p>
          <a:p>
            <a:pPr algn="l">
              <a:buFont typeface="Arial" panose="020B0604020202020204" pitchFamily="34" charset="0"/>
              <a:buChar char="•"/>
            </a:pPr>
            <a:r>
              <a:rPr lang="zh-CN" altLang="en-US" b="1" i="0" dirty="0">
                <a:solidFill>
                  <a:srgbClr val="212326"/>
                </a:solidFill>
                <a:effectLst/>
                <a:latin typeface="ShopifySans"/>
              </a:rPr>
              <a:t>价格。 </a:t>
            </a:r>
            <a:r>
              <a:rPr lang="zh-CN" altLang="en-US" b="0" i="0" dirty="0">
                <a:solidFill>
                  <a:srgbClr val="212326"/>
                </a:solidFill>
                <a:effectLst/>
                <a:latin typeface="ShopifySans"/>
              </a:rPr>
              <a:t>您的产品成本是多少，您为什么做出这个决定？</a:t>
            </a:r>
          </a:p>
          <a:p>
            <a:pPr algn="l">
              <a:buFont typeface="Arial" panose="020B0604020202020204" pitchFamily="34" charset="0"/>
              <a:buChar char="•"/>
            </a:pPr>
            <a:r>
              <a:rPr lang="zh-CN" altLang="en-US" b="1" i="0" dirty="0">
                <a:solidFill>
                  <a:srgbClr val="212326"/>
                </a:solidFill>
                <a:effectLst/>
                <a:latin typeface="ShopifySans"/>
              </a:rPr>
              <a:t>产品。</a:t>
            </a:r>
            <a:r>
              <a:rPr lang="zh-CN" altLang="en-US" b="0" i="0" dirty="0">
                <a:solidFill>
                  <a:srgbClr val="212326"/>
                </a:solidFill>
                <a:effectLst/>
                <a:latin typeface="ShopifySans"/>
              </a:rPr>
              <a:t>您销售什么，您如何在市场上脱颖而出？</a:t>
            </a:r>
          </a:p>
          <a:p>
            <a:pPr algn="l">
              <a:buFont typeface="Arial" panose="020B0604020202020204" pitchFamily="34" charset="0"/>
              <a:buChar char="•"/>
            </a:pPr>
            <a:r>
              <a:rPr lang="zh-CN" altLang="en-US" b="1" i="0" dirty="0">
                <a:solidFill>
                  <a:srgbClr val="212326"/>
                </a:solidFill>
                <a:effectLst/>
                <a:latin typeface="ShopifySans"/>
              </a:rPr>
              <a:t>途径。</a:t>
            </a:r>
            <a:r>
              <a:rPr lang="zh-CN" altLang="en-US" b="0" i="0" dirty="0">
                <a:solidFill>
                  <a:srgbClr val="212326"/>
                </a:solidFill>
                <a:effectLst/>
                <a:latin typeface="ShopifySans"/>
              </a:rPr>
              <a:t>您将通过什么方式将产品呈现在理想客户面前？</a:t>
            </a:r>
          </a:p>
          <a:p>
            <a:pPr algn="l">
              <a:buFont typeface="Arial" panose="020B0604020202020204" pitchFamily="34" charset="0"/>
              <a:buChar char="•"/>
            </a:pPr>
            <a:r>
              <a:rPr lang="zh-CN" altLang="en-US" b="1" i="0" dirty="0">
                <a:solidFill>
                  <a:srgbClr val="212326"/>
                </a:solidFill>
                <a:effectLst/>
                <a:latin typeface="ShopifySans"/>
              </a:rPr>
              <a:t>地方。</a:t>
            </a:r>
            <a:r>
              <a:rPr lang="zh-CN" altLang="en-US" b="0" i="0" dirty="0">
                <a:solidFill>
                  <a:srgbClr val="212326"/>
                </a:solidFill>
                <a:effectLst/>
                <a:latin typeface="ShopifySans"/>
              </a:rPr>
              <a:t>您将在哪里销售您的产品？</a:t>
            </a:r>
          </a:p>
          <a:p>
            <a:endParaRPr lang="zh-CN" altLang="en-US" dirty="0"/>
          </a:p>
        </p:txBody>
      </p:sp>
    </p:spTree>
    <p:extLst>
      <p:ext uri="{BB962C8B-B14F-4D97-AF65-F5344CB8AC3E}">
        <p14:creationId xmlns:p14="http://schemas.microsoft.com/office/powerpoint/2010/main" val="392228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9BFEC-2715-7D79-41FC-6D03328F3AAD}"/>
              </a:ext>
            </a:extLst>
          </p:cNvPr>
          <p:cNvSpPr>
            <a:spLocks noGrp="1"/>
          </p:cNvSpPr>
          <p:nvPr>
            <p:ph type="title"/>
          </p:nvPr>
        </p:nvSpPr>
        <p:spPr/>
        <p:txBody>
          <a:bodyPr/>
          <a:lstStyle/>
          <a:p>
            <a:r>
              <a:rPr lang="zh-CN" altLang="en-US" dirty="0"/>
              <a:t>七、财务分析</a:t>
            </a:r>
          </a:p>
        </p:txBody>
      </p:sp>
      <p:sp>
        <p:nvSpPr>
          <p:cNvPr id="3" name="内容占位符 2">
            <a:extLst>
              <a:ext uri="{FF2B5EF4-FFF2-40B4-BE49-F238E27FC236}">
                <a16:creationId xmlns:a16="http://schemas.microsoft.com/office/drawing/2014/main" id="{372153BD-A8A3-8AB0-5D5B-2BB5977FD483}"/>
              </a:ext>
            </a:extLst>
          </p:cNvPr>
          <p:cNvSpPr>
            <a:spLocks noGrp="1"/>
          </p:cNvSpPr>
          <p:nvPr>
            <p:ph idx="1"/>
          </p:nvPr>
        </p:nvSpPr>
        <p:spPr/>
        <p:txBody>
          <a:bodyPr/>
          <a:lstStyle/>
          <a:p>
            <a:r>
              <a:rPr lang="zh-CN" altLang="en-US" b="0" i="0" dirty="0">
                <a:solidFill>
                  <a:srgbClr val="212326"/>
                </a:solidFill>
                <a:effectLst/>
                <a:latin typeface="ShopifySans"/>
              </a:rPr>
              <a:t>无论你的想法有多好，无论你投入多少精力、时间和金钱，一个企业的生存或死亡都取决于它的财务状况。</a:t>
            </a:r>
            <a:endParaRPr lang="en-US" altLang="zh-CN" b="0" i="0" dirty="0">
              <a:solidFill>
                <a:srgbClr val="212326"/>
              </a:solidFill>
              <a:effectLst/>
              <a:latin typeface="ShopifySans"/>
            </a:endParaRPr>
          </a:p>
          <a:p>
            <a:endParaRPr lang="en-US" altLang="zh-CN" dirty="0">
              <a:solidFill>
                <a:srgbClr val="212326"/>
              </a:solidFill>
              <a:latin typeface="ShopifySans"/>
            </a:endParaRPr>
          </a:p>
          <a:p>
            <a:r>
              <a:rPr lang="zh-CN" altLang="en-US" dirty="0">
                <a:solidFill>
                  <a:srgbClr val="212326"/>
                </a:solidFill>
                <a:latin typeface="ShopifySans"/>
              </a:rPr>
              <a:t>通常</a:t>
            </a:r>
            <a:r>
              <a:rPr lang="zh-CN" altLang="en-US" dirty="0"/>
              <a:t>财务分析包括以下三个表：</a:t>
            </a:r>
            <a:r>
              <a:rPr lang="zh-CN" altLang="en-US" b="0" i="0" dirty="0">
                <a:solidFill>
                  <a:srgbClr val="212326"/>
                </a:solidFill>
                <a:effectLst/>
                <a:latin typeface="ShopifySans"/>
              </a:rPr>
              <a:t>损益表，资产负债表、现金流量表。</a:t>
            </a:r>
            <a:endParaRPr lang="en-US" altLang="zh-CN" b="0" i="0" dirty="0">
              <a:solidFill>
                <a:srgbClr val="212326"/>
              </a:solidFill>
              <a:effectLst/>
              <a:latin typeface="ShopifySans"/>
            </a:endParaRPr>
          </a:p>
          <a:p>
            <a:r>
              <a:rPr lang="zh-CN" altLang="en-US" dirty="0">
                <a:solidFill>
                  <a:srgbClr val="212326"/>
                </a:solidFill>
                <a:latin typeface="ShopifySans"/>
              </a:rPr>
              <a:t>认真写好并分析这三个表会让你的财务更安全。</a:t>
            </a:r>
            <a:endParaRPr lang="en-US" altLang="zh-CN" dirty="0">
              <a:solidFill>
                <a:srgbClr val="212326"/>
              </a:solidFill>
              <a:latin typeface="ShopifySans"/>
            </a:endParaRPr>
          </a:p>
        </p:txBody>
      </p:sp>
    </p:spTree>
    <p:extLst>
      <p:ext uri="{BB962C8B-B14F-4D97-AF65-F5344CB8AC3E}">
        <p14:creationId xmlns:p14="http://schemas.microsoft.com/office/powerpoint/2010/main" val="249191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D5D09-0180-1B41-AA07-82E37F43F28D}"/>
              </a:ext>
            </a:extLst>
          </p:cNvPr>
          <p:cNvSpPr>
            <a:spLocks noGrp="1"/>
          </p:cNvSpPr>
          <p:nvPr>
            <p:ph type="title"/>
          </p:nvPr>
        </p:nvSpPr>
        <p:spPr/>
        <p:txBody>
          <a:bodyPr/>
          <a:lstStyle/>
          <a:p>
            <a:r>
              <a:rPr lang="zh-CN" altLang="en-US" b="0" i="0" dirty="0">
                <a:solidFill>
                  <a:srgbClr val="212326"/>
                </a:solidFill>
                <a:effectLst/>
                <a:latin typeface="ShopifySans"/>
              </a:rPr>
              <a:t>什么是商业计划书？</a:t>
            </a:r>
            <a:endParaRPr lang="zh-CN" altLang="en-US" dirty="0"/>
          </a:p>
        </p:txBody>
      </p:sp>
      <p:sp>
        <p:nvSpPr>
          <p:cNvPr id="3" name="内容占位符 2">
            <a:extLst>
              <a:ext uri="{FF2B5EF4-FFF2-40B4-BE49-F238E27FC236}">
                <a16:creationId xmlns:a16="http://schemas.microsoft.com/office/drawing/2014/main" id="{A01B906D-1A2F-CEF4-2C21-40A584251C95}"/>
              </a:ext>
            </a:extLst>
          </p:cNvPr>
          <p:cNvSpPr>
            <a:spLocks noGrp="1"/>
          </p:cNvSpPr>
          <p:nvPr>
            <p:ph idx="1"/>
          </p:nvPr>
        </p:nvSpPr>
        <p:spPr/>
        <p:txBody>
          <a:bodyPr/>
          <a:lstStyle/>
          <a:p>
            <a:r>
              <a:rPr lang="zh-CN" altLang="en-US" dirty="0"/>
              <a:t>商业计划书是一份文件，描述了企业，其产品或服务，如何赚取（或将要赚取）钱，其领导和人员配备，其融资，其运营模式以及对其成功至关重要的许多其他细节。</a:t>
            </a:r>
          </a:p>
          <a:p>
            <a:endParaRPr lang="zh-CN" altLang="en-US" dirty="0"/>
          </a:p>
          <a:p>
            <a:endParaRPr lang="zh-CN" altLang="en-US" dirty="0"/>
          </a:p>
        </p:txBody>
      </p:sp>
    </p:spTree>
    <p:extLst>
      <p:ext uri="{BB962C8B-B14F-4D97-AF65-F5344CB8AC3E}">
        <p14:creationId xmlns:p14="http://schemas.microsoft.com/office/powerpoint/2010/main" val="424067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92DBC-0CF0-2473-6FEE-BB362B7C0214}"/>
              </a:ext>
            </a:extLst>
          </p:cNvPr>
          <p:cNvSpPr>
            <a:spLocks noGrp="1"/>
          </p:cNvSpPr>
          <p:nvPr>
            <p:ph type="title"/>
          </p:nvPr>
        </p:nvSpPr>
        <p:spPr/>
        <p:txBody>
          <a:bodyPr/>
          <a:lstStyle/>
          <a:p>
            <a:r>
              <a:rPr lang="zh-CN" altLang="en-US" dirty="0"/>
              <a:t>商业计划书的作用</a:t>
            </a:r>
          </a:p>
        </p:txBody>
      </p:sp>
      <p:sp>
        <p:nvSpPr>
          <p:cNvPr id="3" name="内容占位符 2">
            <a:extLst>
              <a:ext uri="{FF2B5EF4-FFF2-40B4-BE49-F238E27FC236}">
                <a16:creationId xmlns:a16="http://schemas.microsoft.com/office/drawing/2014/main" id="{FBA42EA4-E73B-8364-E756-FBBA783BD007}"/>
              </a:ext>
            </a:extLst>
          </p:cNvPr>
          <p:cNvSpPr>
            <a:spLocks noGrp="1"/>
          </p:cNvSpPr>
          <p:nvPr>
            <p:ph idx="1"/>
          </p:nvPr>
        </p:nvSpPr>
        <p:spPr/>
        <p:txBody>
          <a:bodyPr/>
          <a:lstStyle/>
          <a:p>
            <a:r>
              <a:rPr lang="en-US" altLang="zh-CN" dirty="0"/>
              <a:t>1.</a:t>
            </a:r>
            <a:r>
              <a:rPr lang="zh-CN" altLang="en-US" dirty="0"/>
              <a:t>对于投资人：</a:t>
            </a:r>
            <a:endParaRPr lang="en-US" altLang="zh-CN" dirty="0"/>
          </a:p>
          <a:p>
            <a:r>
              <a:rPr lang="zh-CN" altLang="en-US" b="0" i="0" dirty="0">
                <a:solidFill>
                  <a:srgbClr val="212326"/>
                </a:solidFill>
                <a:effectLst/>
                <a:latin typeface="ShopifySans"/>
              </a:rPr>
              <a:t>投资者在为企业提供资金之前依靠商业计划来评估企业的可行性，</a:t>
            </a:r>
            <a:r>
              <a:rPr lang="zh-CN" altLang="en-US" dirty="0">
                <a:solidFill>
                  <a:srgbClr val="212326"/>
                </a:solidFill>
                <a:latin typeface="ShopifySans"/>
              </a:rPr>
              <a:t>所以投资人对于某一项目的了解首先会通过观察该项目的商业计划书。</a:t>
            </a:r>
            <a:endParaRPr lang="en-US" altLang="zh-CN" dirty="0">
              <a:solidFill>
                <a:srgbClr val="212326"/>
              </a:solidFill>
              <a:latin typeface="ShopifySans"/>
            </a:endParaRPr>
          </a:p>
          <a:p>
            <a:endParaRPr lang="en-US" altLang="zh-CN" dirty="0">
              <a:solidFill>
                <a:srgbClr val="191919"/>
              </a:solidFill>
              <a:latin typeface="PingFang SC"/>
            </a:endParaRPr>
          </a:p>
          <a:p>
            <a:r>
              <a:rPr lang="en-US" altLang="zh-CN" b="0" i="0" dirty="0">
                <a:solidFill>
                  <a:srgbClr val="191919"/>
                </a:solidFill>
                <a:effectLst/>
                <a:latin typeface="PingFang SC"/>
              </a:rPr>
              <a:t>2.</a:t>
            </a:r>
            <a:r>
              <a:rPr lang="zh-CN" altLang="en-US" b="0" i="0" dirty="0">
                <a:solidFill>
                  <a:srgbClr val="191919"/>
                </a:solidFill>
                <a:effectLst/>
                <a:latin typeface="PingFang SC"/>
              </a:rPr>
              <a:t>对于企业家：</a:t>
            </a:r>
            <a:endParaRPr lang="en-US" altLang="zh-CN" b="0" i="0" dirty="0">
              <a:solidFill>
                <a:srgbClr val="191919"/>
              </a:solidFill>
              <a:effectLst/>
              <a:latin typeface="PingFang SC"/>
            </a:endParaRPr>
          </a:p>
          <a:p>
            <a:r>
              <a:rPr lang="zh-CN" altLang="en-US" b="0" i="0" dirty="0">
                <a:solidFill>
                  <a:srgbClr val="121212"/>
                </a:solidFill>
                <a:effectLst/>
                <a:latin typeface="-apple-system"/>
              </a:rPr>
              <a:t>商业计划书帮助企业家或创业者勾画事业蓝图，安排公司运作，进行招商或融资。</a:t>
            </a:r>
            <a:endParaRPr lang="en-US" altLang="zh-CN" b="0" i="0" dirty="0">
              <a:solidFill>
                <a:srgbClr val="191919"/>
              </a:solidFill>
              <a:effectLst/>
              <a:latin typeface="PingFang SC"/>
            </a:endParaRPr>
          </a:p>
          <a:p>
            <a:pPr marL="0" indent="0">
              <a:buNone/>
            </a:pPr>
            <a:endParaRPr lang="zh-CN" altLang="en-US" dirty="0"/>
          </a:p>
        </p:txBody>
      </p:sp>
    </p:spTree>
    <p:extLst>
      <p:ext uri="{BB962C8B-B14F-4D97-AF65-F5344CB8AC3E}">
        <p14:creationId xmlns:p14="http://schemas.microsoft.com/office/powerpoint/2010/main" val="418637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00E3C-FFEE-393C-47B1-E6A5D8A3FF81}"/>
              </a:ext>
            </a:extLst>
          </p:cNvPr>
          <p:cNvSpPr>
            <a:spLocks noGrp="1"/>
          </p:cNvSpPr>
          <p:nvPr>
            <p:ph type="title"/>
          </p:nvPr>
        </p:nvSpPr>
        <p:spPr/>
        <p:txBody>
          <a:bodyPr/>
          <a:lstStyle/>
          <a:p>
            <a:r>
              <a:rPr lang="zh-CN" altLang="en-US" dirty="0"/>
              <a:t>商业计划书的组成部分</a:t>
            </a:r>
          </a:p>
        </p:txBody>
      </p:sp>
      <p:graphicFrame>
        <p:nvGraphicFramePr>
          <p:cNvPr id="10" name="内容占位符 9">
            <a:extLst>
              <a:ext uri="{FF2B5EF4-FFF2-40B4-BE49-F238E27FC236}">
                <a16:creationId xmlns:a16="http://schemas.microsoft.com/office/drawing/2014/main" id="{8776FD9A-8F01-E3E6-D1C6-5ED4C5588E99}"/>
              </a:ext>
            </a:extLst>
          </p:cNvPr>
          <p:cNvGraphicFramePr>
            <a:graphicFrameLocks noGrp="1"/>
          </p:cNvGraphicFramePr>
          <p:nvPr>
            <p:ph idx="1"/>
            <p:extLst>
              <p:ext uri="{D42A27DB-BD31-4B8C-83A1-F6EECF244321}">
                <p14:modId xmlns:p14="http://schemas.microsoft.com/office/powerpoint/2010/main" val="4443060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slz="http://schemas.microsoft.com/office/powerpoint/2016/slidezoom" Requires="pslz">
          <p:graphicFrame>
            <p:nvGraphicFramePr>
              <p:cNvPr id="4" name="幻灯片缩放定位 3">
                <a:extLst>
                  <a:ext uri="{FF2B5EF4-FFF2-40B4-BE49-F238E27FC236}">
                    <a16:creationId xmlns:a16="http://schemas.microsoft.com/office/drawing/2014/main" id="{1DDE2139-B7F9-E255-651C-2882EB5AC2A8}"/>
                  </a:ext>
                </a:extLst>
              </p:cNvPr>
              <p:cNvGraphicFramePr>
                <a:graphicFrameLocks noChangeAspect="1"/>
              </p:cNvGraphicFramePr>
              <p:nvPr>
                <p:extLst>
                  <p:ext uri="{D42A27DB-BD31-4B8C-83A1-F6EECF244321}">
                    <p14:modId xmlns:p14="http://schemas.microsoft.com/office/powerpoint/2010/main" val="256331624"/>
                  </p:ext>
                </p:extLst>
              </p:nvPr>
            </p:nvGraphicFramePr>
            <p:xfrm>
              <a:off x="5101879" y="1801422"/>
              <a:ext cx="1861724" cy="1413935"/>
            </p:xfrm>
            <a:graphic>
              <a:graphicData uri="http://schemas.microsoft.com/office/powerpoint/2016/slidezoom">
                <pslz:sldZm>
                  <pslz:sldZmObj sldId="266" cId="4238519562">
                    <pslz:zmPr id="{AF55328D-1689-47FE-AB0F-E9DDCBACFBE9}" transitionDur="1000">
                      <p166:blipFill xmlns:p166="http://schemas.microsoft.com/office/powerpoint/2016/6/main">
                        <a:blip r:embed="rId7"/>
                        <a:stretch>
                          <a:fillRect/>
                        </a:stretch>
                      </p166:blipFill>
                      <p166:spPr xmlns:p166="http://schemas.microsoft.com/office/powerpoint/2016/6/main">
                        <a:xfrm>
                          <a:off x="0" y="0"/>
                          <a:ext cx="1861724" cy="1413935"/>
                        </a:xfrm>
                        <a:prstGeom prst="rect">
                          <a:avLst/>
                        </a:prstGeom>
                        <a:ln w="3175">
                          <a:solidFill>
                            <a:prstClr val="ltGray"/>
                          </a:solidFill>
                        </a:ln>
                      </p166:spPr>
                    </pslz:zmPr>
                  </pslz:sldZmObj>
                </pslz:sldZm>
              </a:graphicData>
            </a:graphic>
          </p:graphicFrame>
        </mc:Choice>
        <mc:Fallback>
          <p:pic>
            <p:nvPicPr>
              <p:cNvPr id="4" name="幻灯片缩放定位 3">
                <a:hlinkClick r:id="rId8" action="ppaction://hlinksldjump"/>
                <a:extLst>
                  <a:ext uri="{FF2B5EF4-FFF2-40B4-BE49-F238E27FC236}">
                    <a16:creationId xmlns:a16="http://schemas.microsoft.com/office/drawing/2014/main" id="{1DDE2139-B7F9-E255-651C-2882EB5AC2A8}"/>
                  </a:ext>
                </a:extLst>
              </p:cNvPr>
              <p:cNvPicPr>
                <a:picLocks noGrp="1" noRot="1" noChangeAspect="1" noMove="1" noResize="1" noEditPoints="1" noAdjustHandles="1" noChangeArrowheads="1" noChangeShapeType="1"/>
              </p:cNvPicPr>
              <p:nvPr/>
            </p:nvPicPr>
            <p:blipFill>
              <a:blip r:embed="rId7"/>
              <a:stretch>
                <a:fillRect/>
              </a:stretch>
            </p:blipFill>
            <p:spPr>
              <a:xfrm>
                <a:off x="5101879" y="1801422"/>
                <a:ext cx="1861724" cy="141393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6" name="幻灯片缩放定位 5">
                <a:extLst>
                  <a:ext uri="{FF2B5EF4-FFF2-40B4-BE49-F238E27FC236}">
                    <a16:creationId xmlns:a16="http://schemas.microsoft.com/office/drawing/2014/main" id="{3AA64E1F-7E1C-EA4B-0CC8-FDE80482EFAC}"/>
                  </a:ext>
                </a:extLst>
              </p:cNvPr>
              <p:cNvGraphicFramePr>
                <a:graphicFrameLocks/>
              </p:cNvGraphicFramePr>
              <p:nvPr>
                <p:extLst>
                  <p:ext uri="{D42A27DB-BD31-4B8C-83A1-F6EECF244321}">
                    <p14:modId xmlns:p14="http://schemas.microsoft.com/office/powerpoint/2010/main" val="1294300442"/>
                  </p:ext>
                </p:extLst>
              </p:nvPr>
            </p:nvGraphicFramePr>
            <p:xfrm>
              <a:off x="7182959" y="1801424"/>
              <a:ext cx="1859280" cy="1388745"/>
            </p:xfrm>
            <a:graphic>
              <a:graphicData uri="http://schemas.microsoft.com/office/powerpoint/2016/slidezoom">
                <pslz:sldZm>
                  <pslz:sldZmObj sldId="269" cId="3666919690">
                    <pslz:zmPr id="{6C1A68CA-C682-43D4-9891-DDCD67575369}" transitionDur="1000">
                      <p166:blipFill xmlns:p166="http://schemas.microsoft.com/office/powerpoint/2016/6/main">
                        <a:blip r:embed="rId9"/>
                        <a:stretch>
                          <a:fillRect/>
                        </a:stretch>
                      </p166:blipFill>
                      <p166:spPr xmlns:p166="http://schemas.microsoft.com/office/powerpoint/2016/6/main">
                        <a:xfrm>
                          <a:off x="0" y="0"/>
                          <a:ext cx="1859280" cy="1388745"/>
                        </a:xfrm>
                        <a:prstGeom prst="rect">
                          <a:avLst/>
                        </a:prstGeom>
                        <a:ln w="3175">
                          <a:solidFill>
                            <a:prstClr val="ltGray"/>
                          </a:solidFill>
                        </a:ln>
                      </p166:spPr>
                    </pslz:zmPr>
                  </pslz:sldZmObj>
                </pslz:sldZm>
              </a:graphicData>
            </a:graphic>
          </p:graphicFrame>
        </mc:Choice>
        <mc:Fallback>
          <p:pic>
            <p:nvPicPr>
              <p:cNvPr id="6" name="幻灯片缩放定位 5">
                <a:hlinkClick r:id="rId10" action="ppaction://hlinksldjump"/>
                <a:extLst>
                  <a:ext uri="{FF2B5EF4-FFF2-40B4-BE49-F238E27FC236}">
                    <a16:creationId xmlns:a16="http://schemas.microsoft.com/office/drawing/2014/main" id="{3AA64E1F-7E1C-EA4B-0CC8-FDE80482EFAC}"/>
                  </a:ext>
                </a:extLst>
              </p:cNvPr>
              <p:cNvPicPr>
                <a:picLocks noGrp="1" noRot="1" noChangeAspect="1" noMove="1" noResize="1" noEditPoints="1" noAdjustHandles="1" noChangeArrowheads="1" noChangeShapeType="1"/>
              </p:cNvPicPr>
              <p:nvPr/>
            </p:nvPicPr>
            <p:blipFill>
              <a:blip r:embed="rId9"/>
              <a:stretch>
                <a:fillRect/>
              </a:stretch>
            </p:blipFill>
            <p:spPr>
              <a:xfrm>
                <a:off x="7182959" y="1801424"/>
                <a:ext cx="1859280" cy="138874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幻灯片缩放定位 7">
                <a:extLst>
                  <a:ext uri="{FF2B5EF4-FFF2-40B4-BE49-F238E27FC236}">
                    <a16:creationId xmlns:a16="http://schemas.microsoft.com/office/drawing/2014/main" id="{B0F1B27A-A6A8-4515-0F09-51BCCE4880FE}"/>
                  </a:ext>
                </a:extLst>
              </p:cNvPr>
              <p:cNvGraphicFramePr>
                <a:graphicFrameLocks/>
              </p:cNvGraphicFramePr>
              <p:nvPr>
                <p:extLst>
                  <p:ext uri="{D42A27DB-BD31-4B8C-83A1-F6EECF244321}">
                    <p14:modId xmlns:p14="http://schemas.microsoft.com/office/powerpoint/2010/main" val="647576298"/>
                  </p:ext>
                </p:extLst>
              </p:nvPr>
            </p:nvGraphicFramePr>
            <p:xfrm>
              <a:off x="9238699" y="1745556"/>
              <a:ext cx="1878473" cy="1388745"/>
            </p:xfrm>
            <a:graphic>
              <a:graphicData uri="http://schemas.microsoft.com/office/powerpoint/2016/slidezoom">
                <pslz:sldZm>
                  <pslz:sldZmObj sldId="270" cId="3527754439">
                    <pslz:zmPr id="{5638DAF7-062B-4EC6-873B-888DA85DFA9C}" transitionDur="1000">
                      <p166:blipFill xmlns:p166="http://schemas.microsoft.com/office/powerpoint/2016/6/main">
                        <a:blip r:embed="rId11"/>
                        <a:stretch>
                          <a:fillRect/>
                        </a:stretch>
                      </p166:blipFill>
                      <p166:spPr xmlns:p166="http://schemas.microsoft.com/office/powerpoint/2016/6/main">
                        <a:xfrm>
                          <a:off x="0" y="0"/>
                          <a:ext cx="1878473" cy="1388745"/>
                        </a:xfrm>
                        <a:prstGeom prst="rect">
                          <a:avLst/>
                        </a:prstGeom>
                        <a:ln w="3175">
                          <a:solidFill>
                            <a:prstClr val="ltGray"/>
                          </a:solidFill>
                        </a:ln>
                      </p166:spPr>
                    </pslz:zmPr>
                  </pslz:sldZmObj>
                </pslz:sldZm>
              </a:graphicData>
            </a:graphic>
          </p:graphicFrame>
        </mc:Choice>
        <mc:Fallback>
          <p:pic>
            <p:nvPicPr>
              <p:cNvPr id="8" name="幻灯片缩放定位 7">
                <a:hlinkClick r:id="rId12" action="ppaction://hlinksldjump"/>
                <a:extLst>
                  <a:ext uri="{FF2B5EF4-FFF2-40B4-BE49-F238E27FC236}">
                    <a16:creationId xmlns:a16="http://schemas.microsoft.com/office/drawing/2014/main" id="{B0F1B27A-A6A8-4515-0F09-51BCCE4880FE}"/>
                  </a:ext>
                </a:extLst>
              </p:cNvPr>
              <p:cNvPicPr>
                <a:picLocks noGrp="1" noRot="1" noChangeAspect="1" noMove="1" noResize="1" noEditPoints="1" noAdjustHandles="1" noChangeArrowheads="1" noChangeShapeType="1"/>
              </p:cNvPicPr>
              <p:nvPr/>
            </p:nvPicPr>
            <p:blipFill>
              <a:blip r:embed="rId11"/>
              <a:stretch>
                <a:fillRect/>
              </a:stretch>
            </p:blipFill>
            <p:spPr>
              <a:xfrm>
                <a:off x="9238699" y="1745556"/>
                <a:ext cx="1878473" cy="138874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幻灯片缩放定位 10">
                <a:extLst>
                  <a:ext uri="{FF2B5EF4-FFF2-40B4-BE49-F238E27FC236}">
                    <a16:creationId xmlns:a16="http://schemas.microsoft.com/office/drawing/2014/main" id="{968029B5-3F43-1602-F863-B4A1ECB86319}"/>
                  </a:ext>
                </a:extLst>
              </p:cNvPr>
              <p:cNvGraphicFramePr>
                <a:graphicFrameLocks/>
              </p:cNvGraphicFramePr>
              <p:nvPr>
                <p:extLst>
                  <p:ext uri="{D42A27DB-BD31-4B8C-83A1-F6EECF244321}">
                    <p14:modId xmlns:p14="http://schemas.microsoft.com/office/powerpoint/2010/main" val="693759203"/>
                  </p:ext>
                </p:extLst>
              </p:nvPr>
            </p:nvGraphicFramePr>
            <p:xfrm>
              <a:off x="4095345" y="4098993"/>
              <a:ext cx="1859280" cy="1388745"/>
            </p:xfrm>
            <a:graphic>
              <a:graphicData uri="http://schemas.microsoft.com/office/powerpoint/2016/slidezoom">
                <pslz:sldZm>
                  <pslz:sldZmObj sldId="272" cId="3922280800">
                    <pslz:zmPr id="{CC82C997-386D-40F6-8AD0-BB5CD8F13CD0}" transitionDur="1000">
                      <p166:blipFill xmlns:p166="http://schemas.microsoft.com/office/powerpoint/2016/6/main">
                        <a:blip r:embed="rId13"/>
                        <a:stretch>
                          <a:fillRect/>
                        </a:stretch>
                      </p166:blipFill>
                      <p166:spPr xmlns:p166="http://schemas.microsoft.com/office/powerpoint/2016/6/main">
                        <a:xfrm>
                          <a:off x="0" y="0"/>
                          <a:ext cx="1859280" cy="1388745"/>
                        </a:xfrm>
                        <a:prstGeom prst="rect">
                          <a:avLst/>
                        </a:prstGeom>
                        <a:ln w="3175">
                          <a:solidFill>
                            <a:prstClr val="ltGray"/>
                          </a:solidFill>
                        </a:ln>
                      </p166:spPr>
                    </pslz:zmPr>
                  </pslz:sldZmObj>
                </pslz:sldZm>
              </a:graphicData>
            </a:graphic>
          </p:graphicFrame>
        </mc:Choice>
        <mc:Fallback>
          <p:pic>
            <p:nvPicPr>
              <p:cNvPr id="11" name="幻灯片缩放定位 10">
                <a:hlinkClick r:id="rId14" action="ppaction://hlinksldjump"/>
                <a:extLst>
                  <a:ext uri="{FF2B5EF4-FFF2-40B4-BE49-F238E27FC236}">
                    <a16:creationId xmlns:a16="http://schemas.microsoft.com/office/drawing/2014/main" id="{968029B5-3F43-1602-F863-B4A1ECB86319}"/>
                  </a:ext>
                </a:extLst>
              </p:cNvPr>
              <p:cNvPicPr>
                <a:picLocks noGrp="1" noRot="1" noChangeAspect="1" noMove="1" noResize="1" noEditPoints="1" noAdjustHandles="1" noChangeArrowheads="1" noChangeShapeType="1"/>
              </p:cNvPicPr>
              <p:nvPr/>
            </p:nvPicPr>
            <p:blipFill>
              <a:blip r:embed="rId13"/>
              <a:stretch>
                <a:fillRect/>
              </a:stretch>
            </p:blipFill>
            <p:spPr>
              <a:xfrm>
                <a:off x="4095345" y="4098993"/>
                <a:ext cx="1859280" cy="138874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5" name="幻灯片缩放定位 14">
                <a:extLst>
                  <a:ext uri="{FF2B5EF4-FFF2-40B4-BE49-F238E27FC236}">
                    <a16:creationId xmlns:a16="http://schemas.microsoft.com/office/drawing/2014/main" id="{0711D77F-0FF8-57BC-51CE-8EF2B9A2959D}"/>
                  </a:ext>
                </a:extLst>
              </p:cNvPr>
              <p:cNvGraphicFramePr>
                <a:graphicFrameLocks/>
              </p:cNvGraphicFramePr>
              <p:nvPr>
                <p:extLst>
                  <p:ext uri="{D42A27DB-BD31-4B8C-83A1-F6EECF244321}">
                    <p14:modId xmlns:p14="http://schemas.microsoft.com/office/powerpoint/2010/main" val="2753599904"/>
                  </p:ext>
                </p:extLst>
              </p:nvPr>
            </p:nvGraphicFramePr>
            <p:xfrm>
              <a:off x="6167337" y="4119013"/>
              <a:ext cx="1859280" cy="1388745"/>
            </p:xfrm>
            <a:graphic>
              <a:graphicData uri="http://schemas.microsoft.com/office/powerpoint/2016/slidezoom">
                <pslz:sldZm>
                  <pslz:sldZmObj sldId="273" cId="2491917207">
                    <pslz:zmPr id="{2C0DE9FC-2812-4A7A-951F-002B2535BB5A}" returnToParent="0" transitionDur="1000">
                      <p166:blipFill xmlns:p166="http://schemas.microsoft.com/office/powerpoint/2016/6/main">
                        <a:blip r:embed="rId15"/>
                        <a:stretch>
                          <a:fillRect/>
                        </a:stretch>
                      </p166:blipFill>
                      <p166:spPr xmlns:p166="http://schemas.microsoft.com/office/powerpoint/2016/6/main">
                        <a:xfrm>
                          <a:off x="0" y="0"/>
                          <a:ext cx="1859280" cy="1388745"/>
                        </a:xfrm>
                        <a:prstGeom prst="rect">
                          <a:avLst/>
                        </a:prstGeom>
                        <a:ln w="3175">
                          <a:solidFill>
                            <a:prstClr val="ltGray"/>
                          </a:solidFill>
                        </a:ln>
                      </p166:spPr>
                    </pslz:zmPr>
                  </pslz:sldZmObj>
                </pslz:sldZm>
              </a:graphicData>
            </a:graphic>
          </p:graphicFrame>
        </mc:Choice>
        <mc:Fallback>
          <p:pic>
            <p:nvPicPr>
              <p:cNvPr id="15" name="幻灯片缩放定位 14">
                <a:hlinkClick r:id="rId16" action="ppaction://hlinksldjump"/>
                <a:extLst>
                  <a:ext uri="{FF2B5EF4-FFF2-40B4-BE49-F238E27FC236}">
                    <a16:creationId xmlns:a16="http://schemas.microsoft.com/office/drawing/2014/main" id="{0711D77F-0FF8-57BC-51CE-8EF2B9A2959D}"/>
                  </a:ext>
                </a:extLst>
              </p:cNvPr>
              <p:cNvPicPr>
                <a:picLocks noGrp="1" noRot="1" noChangeAspect="1" noMove="1" noResize="1" noEditPoints="1" noAdjustHandles="1" noChangeArrowheads="1" noChangeShapeType="1"/>
              </p:cNvPicPr>
              <p:nvPr/>
            </p:nvPicPr>
            <p:blipFill>
              <a:blip r:embed="rId15"/>
              <a:stretch>
                <a:fillRect/>
              </a:stretch>
            </p:blipFill>
            <p:spPr>
              <a:xfrm>
                <a:off x="6167337" y="4119013"/>
                <a:ext cx="1859280" cy="138874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7" name="幻灯片缩放定位 16">
                <a:extLst>
                  <a:ext uri="{FF2B5EF4-FFF2-40B4-BE49-F238E27FC236}">
                    <a16:creationId xmlns:a16="http://schemas.microsoft.com/office/drawing/2014/main" id="{36D1E965-78BC-1DA8-936D-EAA9D57AC2AA}"/>
                  </a:ext>
                </a:extLst>
              </p:cNvPr>
              <p:cNvGraphicFramePr>
                <a:graphicFrameLocks/>
              </p:cNvGraphicFramePr>
              <p:nvPr>
                <p:extLst>
                  <p:ext uri="{D42A27DB-BD31-4B8C-83A1-F6EECF244321}">
                    <p14:modId xmlns:p14="http://schemas.microsoft.com/office/powerpoint/2010/main" val="3213653286"/>
                  </p:ext>
                </p:extLst>
              </p:nvPr>
            </p:nvGraphicFramePr>
            <p:xfrm>
              <a:off x="932820" y="1770757"/>
              <a:ext cx="1878473" cy="1389600"/>
            </p:xfrm>
            <a:graphic>
              <a:graphicData uri="http://schemas.microsoft.com/office/powerpoint/2016/slidezoom">
                <pslz:sldZm>
                  <pslz:sldZmObj sldId="260" cId="888000466">
                    <pslz:zmPr id="{0E5DB583-C503-46BC-8F78-638BA4A0045C}" transitionDur="1000">
                      <p166:blipFill xmlns:p166="http://schemas.microsoft.com/office/powerpoint/2016/6/main">
                        <a:blip r:embed="rId17"/>
                        <a:stretch>
                          <a:fillRect/>
                        </a:stretch>
                      </p166:blipFill>
                      <p166:spPr xmlns:p166="http://schemas.microsoft.com/office/powerpoint/2016/6/main">
                        <a:xfrm>
                          <a:off x="0" y="0"/>
                          <a:ext cx="1878473" cy="1389600"/>
                        </a:xfrm>
                        <a:prstGeom prst="rect">
                          <a:avLst/>
                        </a:prstGeom>
                        <a:ln w="3175">
                          <a:solidFill>
                            <a:prstClr val="ltGray"/>
                          </a:solidFill>
                        </a:ln>
                      </p166:spPr>
                    </pslz:zmPr>
                  </pslz:sldZmObj>
                </pslz:sldZm>
              </a:graphicData>
            </a:graphic>
          </p:graphicFrame>
        </mc:Choice>
        <mc:Fallback>
          <p:pic>
            <p:nvPicPr>
              <p:cNvPr id="17" name="幻灯片缩放定位 16">
                <a:hlinkClick r:id="rId18" action="ppaction://hlinksldjump"/>
                <a:extLst>
                  <a:ext uri="{FF2B5EF4-FFF2-40B4-BE49-F238E27FC236}">
                    <a16:creationId xmlns:a16="http://schemas.microsoft.com/office/drawing/2014/main" id="{36D1E965-78BC-1DA8-936D-EAA9D57AC2AA}"/>
                  </a:ext>
                </a:extLst>
              </p:cNvPr>
              <p:cNvPicPr>
                <a:picLocks noGrp="1" noRot="1" noChangeAspect="1" noMove="1" noResize="1" noEditPoints="1" noAdjustHandles="1" noChangeArrowheads="1" noChangeShapeType="1"/>
              </p:cNvPicPr>
              <p:nvPr/>
            </p:nvPicPr>
            <p:blipFill>
              <a:blip r:embed="rId17"/>
              <a:stretch>
                <a:fillRect/>
              </a:stretch>
            </p:blipFill>
            <p:spPr>
              <a:xfrm>
                <a:off x="932820" y="1770757"/>
                <a:ext cx="1878473" cy="13896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9" name="幻灯片缩放定位 18">
                <a:extLst>
                  <a:ext uri="{FF2B5EF4-FFF2-40B4-BE49-F238E27FC236}">
                    <a16:creationId xmlns:a16="http://schemas.microsoft.com/office/drawing/2014/main" id="{5C2CC54D-732D-7060-AA28-4E1A8FE28180}"/>
                  </a:ext>
                </a:extLst>
              </p:cNvPr>
              <p:cNvGraphicFramePr>
                <a:graphicFrameLocks/>
              </p:cNvGraphicFramePr>
              <p:nvPr>
                <p:extLst>
                  <p:ext uri="{D42A27DB-BD31-4B8C-83A1-F6EECF244321}">
                    <p14:modId xmlns:p14="http://schemas.microsoft.com/office/powerpoint/2010/main" val="2078499106"/>
                  </p:ext>
                </p:extLst>
              </p:nvPr>
            </p:nvGraphicFramePr>
            <p:xfrm>
              <a:off x="3026946" y="1801423"/>
              <a:ext cx="1859280" cy="1388745"/>
            </p:xfrm>
            <a:graphic>
              <a:graphicData uri="http://schemas.microsoft.com/office/powerpoint/2016/slidezoom">
                <pslz:sldZm>
                  <pslz:sldZmObj sldId="261" cId="1815209804">
                    <pslz:zmPr id="{4AF017F6-4BE8-4777-A3ED-4DEDAAD130C3}" transitionDur="1000">
                      <p166:blipFill xmlns:p166="http://schemas.microsoft.com/office/powerpoint/2016/6/main">
                        <a:blip r:embed="rId19"/>
                        <a:stretch>
                          <a:fillRect/>
                        </a:stretch>
                      </p166:blipFill>
                      <p166:spPr xmlns:p166="http://schemas.microsoft.com/office/powerpoint/2016/6/main">
                        <a:xfrm>
                          <a:off x="0" y="0"/>
                          <a:ext cx="1859280" cy="1388745"/>
                        </a:xfrm>
                        <a:prstGeom prst="rect">
                          <a:avLst/>
                        </a:prstGeom>
                        <a:ln w="3175">
                          <a:solidFill>
                            <a:prstClr val="ltGray"/>
                          </a:solidFill>
                        </a:ln>
                      </p166:spPr>
                    </pslz:zmPr>
                  </pslz:sldZmObj>
                </pslz:sldZm>
              </a:graphicData>
            </a:graphic>
          </p:graphicFrame>
        </mc:Choice>
        <mc:Fallback>
          <p:pic>
            <p:nvPicPr>
              <p:cNvPr id="19" name="幻灯片缩放定位 18">
                <a:hlinkClick r:id="rId20" action="ppaction://hlinksldjump"/>
                <a:extLst>
                  <a:ext uri="{FF2B5EF4-FFF2-40B4-BE49-F238E27FC236}">
                    <a16:creationId xmlns:a16="http://schemas.microsoft.com/office/drawing/2014/main" id="{5C2CC54D-732D-7060-AA28-4E1A8FE28180}"/>
                  </a:ext>
                </a:extLst>
              </p:cNvPr>
              <p:cNvPicPr>
                <a:picLocks noGrp="1" noRot="1" noChangeAspect="1" noMove="1" noResize="1" noEditPoints="1" noAdjustHandles="1" noChangeArrowheads="1" noChangeShapeType="1"/>
              </p:cNvPicPr>
              <p:nvPr/>
            </p:nvPicPr>
            <p:blipFill>
              <a:blip r:embed="rId19"/>
              <a:stretch>
                <a:fillRect/>
              </a:stretch>
            </p:blipFill>
            <p:spPr>
              <a:xfrm>
                <a:off x="3026946" y="1801423"/>
                <a:ext cx="1859280" cy="1388745"/>
              </a:xfrm>
              <a:prstGeom prst="rect">
                <a:avLst/>
              </a:prstGeom>
              <a:ln w="3175">
                <a:solidFill>
                  <a:prstClr val="ltGray"/>
                </a:solidFill>
              </a:ln>
            </p:spPr>
          </p:pic>
        </mc:Fallback>
      </mc:AlternateContent>
    </p:spTree>
    <p:extLst>
      <p:ext uri="{BB962C8B-B14F-4D97-AF65-F5344CB8AC3E}">
        <p14:creationId xmlns:p14="http://schemas.microsoft.com/office/powerpoint/2010/main" val="367574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5F3DC-F00B-D656-C75F-85E4490EF58C}"/>
              </a:ext>
            </a:extLst>
          </p:cNvPr>
          <p:cNvSpPr>
            <a:spLocks noGrp="1"/>
          </p:cNvSpPr>
          <p:nvPr>
            <p:ph type="title"/>
          </p:nvPr>
        </p:nvSpPr>
        <p:spPr>
          <a:xfrm>
            <a:off x="838200" y="365125"/>
            <a:ext cx="10515600" cy="2102867"/>
          </a:xfrm>
        </p:spPr>
        <p:txBody>
          <a:bodyPr/>
          <a:lstStyle/>
          <a:p>
            <a:pPr algn="l"/>
            <a:r>
              <a:rPr lang="zh-CN" altLang="en-US" b="0" i="0" dirty="0">
                <a:solidFill>
                  <a:srgbClr val="212326"/>
                </a:solidFill>
                <a:effectLst/>
                <a:latin typeface="ShopifySans"/>
              </a:rPr>
              <a:t>一、执行摘要</a:t>
            </a:r>
          </a:p>
        </p:txBody>
      </p:sp>
      <p:sp>
        <p:nvSpPr>
          <p:cNvPr id="3" name="内容占位符 2">
            <a:extLst>
              <a:ext uri="{FF2B5EF4-FFF2-40B4-BE49-F238E27FC236}">
                <a16:creationId xmlns:a16="http://schemas.microsoft.com/office/drawing/2014/main" id="{7308115F-B7AA-FF10-8959-7ED04298471D}"/>
              </a:ext>
            </a:extLst>
          </p:cNvPr>
          <p:cNvSpPr>
            <a:spLocks noGrp="1"/>
          </p:cNvSpPr>
          <p:nvPr>
            <p:ph idx="1"/>
          </p:nvPr>
        </p:nvSpPr>
        <p:spPr>
          <a:xfrm>
            <a:off x="669524" y="2935334"/>
            <a:ext cx="10515600" cy="4351338"/>
          </a:xfrm>
        </p:spPr>
        <p:txBody>
          <a:bodyPr/>
          <a:lstStyle/>
          <a:p>
            <a:r>
              <a:rPr lang="zh-CN" altLang="en-US" dirty="0"/>
              <a:t>一个好的执行摘要是你计划中最重要的部分之一，</a:t>
            </a:r>
            <a:r>
              <a:rPr lang="zh-CN" altLang="en-US" b="0" i="0" dirty="0">
                <a:solidFill>
                  <a:srgbClr val="212326"/>
                </a:solidFill>
                <a:effectLst/>
                <a:latin typeface="ShopifySans"/>
              </a:rPr>
              <a:t>也是你应该最先写的一部分。</a:t>
            </a:r>
            <a:endParaRPr lang="en-US" altLang="zh-CN" b="0" i="0" dirty="0">
              <a:solidFill>
                <a:srgbClr val="212326"/>
              </a:solidFill>
              <a:effectLst/>
              <a:latin typeface="ShopifySans"/>
            </a:endParaRPr>
          </a:p>
          <a:p>
            <a:endParaRPr lang="en-US" altLang="zh-CN" b="0" i="0" dirty="0">
              <a:solidFill>
                <a:srgbClr val="212326"/>
              </a:solidFill>
              <a:effectLst/>
              <a:latin typeface="ShopifySans"/>
            </a:endParaRPr>
          </a:p>
          <a:p>
            <a:r>
              <a:rPr lang="zh-CN" altLang="en-US" b="0" i="0" dirty="0">
                <a:solidFill>
                  <a:srgbClr val="212326"/>
                </a:solidFill>
                <a:effectLst/>
                <a:latin typeface="ShopifySans"/>
              </a:rPr>
              <a:t>执行摘要的目的是提炼出随后的所有内容，并为时间紧迫的审阅者</a:t>
            </a:r>
            <a:r>
              <a:rPr lang="zh-CN" altLang="en-US" dirty="0">
                <a:solidFill>
                  <a:srgbClr val="212326"/>
                </a:solidFill>
                <a:latin typeface="ShopifySans"/>
              </a:rPr>
              <a:t>，</a:t>
            </a:r>
            <a:r>
              <a:rPr lang="zh-CN" altLang="en-US" b="0" i="0" dirty="0">
                <a:solidFill>
                  <a:srgbClr val="212326"/>
                </a:solidFill>
                <a:effectLst/>
                <a:latin typeface="ShopifySans"/>
              </a:rPr>
              <a:t>提供业务的高级概述，以说服他们进一步阅读。</a:t>
            </a:r>
            <a:endParaRPr lang="zh-CN" altLang="en-US" dirty="0"/>
          </a:p>
        </p:txBody>
      </p:sp>
      <mc:AlternateContent xmlns:mc="http://schemas.openxmlformats.org/markup-compatibility/2006">
        <mc:Choice xmlns:pslz="http://schemas.microsoft.com/office/powerpoint/2016/slidezoom" Requires="pslz">
          <p:graphicFrame>
            <p:nvGraphicFramePr>
              <p:cNvPr id="5" name="幻灯片缩放定位 4">
                <a:extLst>
                  <a:ext uri="{FF2B5EF4-FFF2-40B4-BE49-F238E27FC236}">
                    <a16:creationId xmlns:a16="http://schemas.microsoft.com/office/drawing/2014/main" id="{0CD939F2-E144-DE71-BEC2-606DC541336A}"/>
                  </a:ext>
                </a:extLst>
              </p:cNvPr>
              <p:cNvGraphicFramePr>
                <a:graphicFrameLocks noChangeAspect="1"/>
              </p:cNvGraphicFramePr>
              <p:nvPr>
                <p:extLst>
                  <p:ext uri="{D42A27DB-BD31-4B8C-83A1-F6EECF244321}">
                    <p14:modId xmlns:p14="http://schemas.microsoft.com/office/powerpoint/2010/main" val="683773441"/>
                  </p:ext>
                </p:extLst>
              </p:nvPr>
            </p:nvGraphicFramePr>
            <p:xfrm>
              <a:off x="838200" y="5334435"/>
              <a:ext cx="1859115" cy="1158440"/>
            </p:xfrm>
            <a:graphic>
              <a:graphicData uri="http://schemas.microsoft.com/office/powerpoint/2016/slidezoom">
                <pslz:sldZm>
                  <pslz:sldZmObj sldId="264" cId="464523465">
                    <pslz:zmPr id="{DAF57C84-EFF1-4B6A-9B56-3389D541E760}" transitionDur="1000">
                      <p166:blipFill xmlns:p166="http://schemas.microsoft.com/office/powerpoint/2016/6/main">
                        <a:blip r:embed="rId2"/>
                        <a:stretch>
                          <a:fillRect/>
                        </a:stretch>
                      </p166:blipFill>
                      <p166:spPr xmlns:p166="http://schemas.microsoft.com/office/powerpoint/2016/6/main">
                        <a:xfrm>
                          <a:off x="0" y="0"/>
                          <a:ext cx="1859115" cy="1158440"/>
                        </a:xfrm>
                        <a:prstGeom prst="rect">
                          <a:avLst/>
                        </a:prstGeom>
                        <a:ln w="3175">
                          <a:solidFill>
                            <a:prstClr val="ltGray"/>
                          </a:solidFill>
                        </a:ln>
                        <a:effectLst>
                          <a:outerShdw blurRad="50800" dist="50800" dir="5400000" algn="ctr" rotWithShape="0">
                            <a:srgbClr val="000000"/>
                          </a:outerShdw>
                          <a:softEdge rad="1270000"/>
                        </a:effectLst>
                      </p166:spPr>
                    </pslz:zmPr>
                  </pslz:sldZmObj>
                </pslz:sldZm>
              </a:graphicData>
            </a:graphic>
          </p:graphicFrame>
        </mc:Choice>
        <mc:Fallback>
          <p:pic>
            <p:nvPicPr>
              <p:cNvPr id="5" name="幻灯片缩放定位 4">
                <a:hlinkClick r:id="rId3" action="ppaction://hlinksldjump"/>
                <a:extLst>
                  <a:ext uri="{FF2B5EF4-FFF2-40B4-BE49-F238E27FC236}">
                    <a16:creationId xmlns:a16="http://schemas.microsoft.com/office/drawing/2014/main" id="{0CD939F2-E144-DE71-BEC2-606DC541336A}"/>
                  </a:ext>
                </a:extLst>
              </p:cNvPr>
              <p:cNvPicPr>
                <a:picLocks noGrp="1" noRot="1" noChangeAspect="1" noMove="1" noResize="1" noEditPoints="1" noAdjustHandles="1" noChangeArrowheads="1" noChangeShapeType="1"/>
              </p:cNvPicPr>
              <p:nvPr/>
            </p:nvPicPr>
            <p:blipFill>
              <a:blip r:embed="rId2"/>
              <a:stretch>
                <a:fillRect/>
              </a:stretch>
            </p:blipFill>
            <p:spPr>
              <a:xfrm>
                <a:off x="838200" y="5334435"/>
                <a:ext cx="1859115" cy="1158440"/>
              </a:xfrm>
              <a:prstGeom prst="rect">
                <a:avLst/>
              </a:prstGeom>
              <a:ln w="3175">
                <a:solidFill>
                  <a:prstClr val="ltGray"/>
                </a:solidFill>
              </a:ln>
              <a:effectLst>
                <a:outerShdw blurRad="50800" dist="50800" dir="5400000" algn="ctr" rotWithShape="0">
                  <a:srgbClr val="000000"/>
                </a:outerShdw>
                <a:softEdge rad="1270000"/>
              </a:effectLst>
            </p:spPr>
          </p:pic>
        </mc:Fallback>
      </mc:AlternateContent>
    </p:spTree>
    <p:extLst>
      <p:ext uri="{BB962C8B-B14F-4D97-AF65-F5344CB8AC3E}">
        <p14:creationId xmlns:p14="http://schemas.microsoft.com/office/powerpoint/2010/main" val="88800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DA23C7-EB25-EE4D-AB0A-924D5205E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033" y="2881990"/>
            <a:ext cx="5099871" cy="3976010"/>
          </a:xfrm>
          <a:prstGeom prst="rect">
            <a:avLst/>
          </a:prstGeom>
        </p:spPr>
      </p:pic>
      <p:sp>
        <p:nvSpPr>
          <p:cNvPr id="2" name="标题 1">
            <a:extLst>
              <a:ext uri="{FF2B5EF4-FFF2-40B4-BE49-F238E27FC236}">
                <a16:creationId xmlns:a16="http://schemas.microsoft.com/office/drawing/2014/main" id="{8120CC40-EDCB-5AF3-5E25-6F89DF022D5D}"/>
              </a:ext>
            </a:extLst>
          </p:cNvPr>
          <p:cNvSpPr>
            <a:spLocks noGrp="1"/>
          </p:cNvSpPr>
          <p:nvPr>
            <p:ph type="title"/>
          </p:nvPr>
        </p:nvSpPr>
        <p:spPr/>
        <p:txBody>
          <a:bodyPr/>
          <a:lstStyle/>
          <a:p>
            <a:r>
              <a:rPr lang="zh-CN" altLang="en-US" b="0" i="0" dirty="0">
                <a:solidFill>
                  <a:srgbClr val="212326"/>
                </a:solidFill>
                <a:effectLst/>
                <a:latin typeface="ShopifySans"/>
              </a:rPr>
              <a:t>以下是执行摘要应包括的内容：</a:t>
            </a:r>
            <a:endParaRPr lang="zh-CN" altLang="en-US" dirty="0"/>
          </a:p>
        </p:txBody>
      </p:sp>
      <p:sp>
        <p:nvSpPr>
          <p:cNvPr id="3" name="内容占位符 2">
            <a:extLst>
              <a:ext uri="{FF2B5EF4-FFF2-40B4-BE49-F238E27FC236}">
                <a16:creationId xmlns:a16="http://schemas.microsoft.com/office/drawing/2014/main" id="{DE4B734F-A396-2AFF-8F27-D3FD774DB281}"/>
              </a:ext>
            </a:extLst>
          </p:cNvPr>
          <p:cNvSpPr>
            <a:spLocks noGrp="1"/>
          </p:cNvSpPr>
          <p:nvPr>
            <p:ph idx="1"/>
          </p:nvPr>
        </p:nvSpPr>
        <p:spPr>
          <a:xfrm>
            <a:off x="1023025" y="2694562"/>
            <a:ext cx="5703174" cy="3280822"/>
          </a:xfrm>
        </p:spPr>
        <p:txBody>
          <a:bodyPr>
            <a:normAutofit fontScale="70000" lnSpcReduction="20000"/>
          </a:bodyPr>
          <a:lstStyle/>
          <a:p>
            <a:pPr algn="l">
              <a:buFont typeface="Arial" panose="020B0604020202020204" pitchFamily="34" charset="0"/>
              <a:buChar char="•"/>
            </a:pPr>
            <a:r>
              <a:rPr lang="zh-CN" altLang="en-US" b="1" i="0" dirty="0">
                <a:solidFill>
                  <a:srgbClr val="212326"/>
                </a:solidFill>
                <a:effectLst/>
                <a:latin typeface="ShopifySans"/>
              </a:rPr>
              <a:t>经营理念。</a:t>
            </a:r>
            <a:r>
              <a:rPr lang="zh-CN" altLang="en-US" dirty="0">
                <a:solidFill>
                  <a:srgbClr val="212326"/>
                </a:solidFill>
                <a:latin typeface="ShopifySans"/>
              </a:rPr>
              <a:t>你</a:t>
            </a:r>
            <a:r>
              <a:rPr lang="zh-CN" altLang="en-US" b="0" i="0" dirty="0">
                <a:solidFill>
                  <a:srgbClr val="212326"/>
                </a:solidFill>
                <a:effectLst/>
                <a:latin typeface="ShopifySans"/>
              </a:rPr>
              <a:t>的业务是做什么的？</a:t>
            </a:r>
          </a:p>
          <a:p>
            <a:pPr algn="l">
              <a:buFont typeface="Arial" panose="020B0604020202020204" pitchFamily="34" charset="0"/>
              <a:buChar char="•"/>
            </a:pPr>
            <a:r>
              <a:rPr lang="zh-CN" altLang="en-US" b="1" i="0" dirty="0">
                <a:solidFill>
                  <a:srgbClr val="212326"/>
                </a:solidFill>
                <a:effectLst/>
                <a:latin typeface="ShopifySans"/>
              </a:rPr>
              <a:t>业务目标和愿景。</a:t>
            </a:r>
            <a:r>
              <a:rPr lang="zh-CN" altLang="en-US" dirty="0">
                <a:solidFill>
                  <a:srgbClr val="212326"/>
                </a:solidFill>
                <a:latin typeface="ShopifySans"/>
              </a:rPr>
              <a:t>你</a:t>
            </a:r>
            <a:r>
              <a:rPr lang="zh-CN" altLang="en-US" b="0" i="0" dirty="0">
                <a:solidFill>
                  <a:srgbClr val="212326"/>
                </a:solidFill>
                <a:effectLst/>
                <a:latin typeface="ShopifySans"/>
              </a:rPr>
              <a:t>的企业想做什么？</a:t>
            </a:r>
          </a:p>
          <a:p>
            <a:pPr algn="l">
              <a:buFont typeface="Arial" panose="020B0604020202020204" pitchFamily="34" charset="0"/>
              <a:buChar char="•"/>
            </a:pPr>
            <a:r>
              <a:rPr lang="zh-CN" altLang="en-US" b="1" i="0" dirty="0">
                <a:solidFill>
                  <a:srgbClr val="212326"/>
                </a:solidFill>
                <a:effectLst/>
                <a:latin typeface="ShopifySans"/>
              </a:rPr>
              <a:t>产品描述和差异化。</a:t>
            </a:r>
            <a:r>
              <a:rPr lang="zh-CN" altLang="en-US" b="0" i="0" dirty="0">
                <a:solidFill>
                  <a:srgbClr val="212326"/>
                </a:solidFill>
                <a:effectLst/>
                <a:latin typeface="ShopifySans"/>
              </a:rPr>
              <a:t>你卖什么，为什么它不同？</a:t>
            </a:r>
          </a:p>
          <a:p>
            <a:pPr algn="l">
              <a:buFont typeface="Arial" panose="020B0604020202020204" pitchFamily="34" charset="0"/>
              <a:buChar char="•"/>
            </a:pPr>
            <a:r>
              <a:rPr lang="zh-CN" altLang="en-US" b="1" i="0" dirty="0">
                <a:solidFill>
                  <a:srgbClr val="212326"/>
                </a:solidFill>
                <a:effectLst/>
                <a:latin typeface="ShopifySans"/>
              </a:rPr>
              <a:t>目标市场。</a:t>
            </a:r>
            <a:r>
              <a:rPr lang="zh-CN" altLang="en-US" b="0" i="0" dirty="0">
                <a:solidFill>
                  <a:srgbClr val="212326"/>
                </a:solidFill>
                <a:effectLst/>
                <a:latin typeface="ShopifySans"/>
              </a:rPr>
              <a:t>你卖给谁？</a:t>
            </a:r>
          </a:p>
          <a:p>
            <a:pPr algn="l">
              <a:buFont typeface="Arial" panose="020B0604020202020204" pitchFamily="34" charset="0"/>
              <a:buChar char="•"/>
            </a:pPr>
            <a:r>
              <a:rPr lang="zh-CN" altLang="en-US" b="1" i="0" dirty="0">
                <a:solidFill>
                  <a:srgbClr val="212326"/>
                </a:solidFill>
                <a:effectLst/>
                <a:latin typeface="ShopifySans"/>
              </a:rPr>
              <a:t>营销策略。</a:t>
            </a:r>
            <a:r>
              <a:rPr lang="zh-CN" altLang="en-US" dirty="0">
                <a:solidFill>
                  <a:srgbClr val="212326"/>
                </a:solidFill>
                <a:latin typeface="ShopifySans"/>
              </a:rPr>
              <a:t>你</a:t>
            </a:r>
            <a:r>
              <a:rPr lang="zh-CN" altLang="en-US" b="0" i="0" dirty="0">
                <a:solidFill>
                  <a:srgbClr val="212326"/>
                </a:solidFill>
                <a:effectLst/>
                <a:latin typeface="ShopifySans"/>
              </a:rPr>
              <a:t>计划如何接触客户？</a:t>
            </a:r>
          </a:p>
          <a:p>
            <a:pPr algn="l">
              <a:buFont typeface="Arial" panose="020B0604020202020204" pitchFamily="34" charset="0"/>
              <a:buChar char="•"/>
            </a:pPr>
            <a:r>
              <a:rPr lang="zh-CN" altLang="en-US" b="1" i="0" dirty="0">
                <a:solidFill>
                  <a:srgbClr val="212326"/>
                </a:solidFill>
                <a:effectLst/>
                <a:latin typeface="ShopifySans"/>
              </a:rPr>
              <a:t>当前财务状况。 </a:t>
            </a:r>
            <a:r>
              <a:rPr lang="zh-CN" altLang="en-US" dirty="0">
                <a:solidFill>
                  <a:srgbClr val="212326"/>
                </a:solidFill>
                <a:latin typeface="ShopifySans"/>
              </a:rPr>
              <a:t>你</a:t>
            </a:r>
            <a:r>
              <a:rPr lang="zh-CN" altLang="en-US" b="0" i="0" dirty="0">
                <a:solidFill>
                  <a:srgbClr val="212326"/>
                </a:solidFill>
                <a:effectLst/>
                <a:latin typeface="ShopifySans"/>
              </a:rPr>
              <a:t>目前的收入是多少？</a:t>
            </a:r>
          </a:p>
          <a:p>
            <a:pPr algn="l">
              <a:buFont typeface="Arial" panose="020B0604020202020204" pitchFamily="34" charset="0"/>
              <a:buChar char="•"/>
            </a:pPr>
            <a:r>
              <a:rPr lang="zh-CN" altLang="en-US" b="1" i="0" dirty="0">
                <a:solidFill>
                  <a:srgbClr val="212326"/>
                </a:solidFill>
                <a:effectLst/>
                <a:latin typeface="ShopifySans"/>
              </a:rPr>
              <a:t>预计的财务状况。 </a:t>
            </a:r>
            <a:r>
              <a:rPr lang="zh-CN" altLang="en-US" dirty="0">
                <a:solidFill>
                  <a:srgbClr val="212326"/>
                </a:solidFill>
                <a:latin typeface="ShopifySans"/>
              </a:rPr>
              <a:t>你</a:t>
            </a:r>
            <a:r>
              <a:rPr lang="zh-CN" altLang="en-US" b="0" i="0" dirty="0">
                <a:solidFill>
                  <a:srgbClr val="212326"/>
                </a:solidFill>
                <a:effectLst/>
                <a:latin typeface="ShopifySans"/>
              </a:rPr>
              <a:t>预计收入是多少？</a:t>
            </a:r>
          </a:p>
          <a:p>
            <a:pPr algn="l">
              <a:buFont typeface="Arial" panose="020B0604020202020204" pitchFamily="34" charset="0"/>
              <a:buChar char="•"/>
            </a:pPr>
            <a:r>
              <a:rPr lang="zh-CN" altLang="en-US" b="1" i="0" dirty="0">
                <a:solidFill>
                  <a:srgbClr val="212326"/>
                </a:solidFill>
                <a:effectLst/>
                <a:latin typeface="ShopifySans"/>
              </a:rPr>
              <a:t>所需资金。 </a:t>
            </a:r>
            <a:r>
              <a:rPr lang="zh-CN" altLang="en-US" dirty="0">
                <a:solidFill>
                  <a:srgbClr val="212326"/>
                </a:solidFill>
                <a:latin typeface="ShopifySans"/>
              </a:rPr>
              <a:t>你</a:t>
            </a:r>
            <a:r>
              <a:rPr lang="zh-CN" altLang="en-US" b="0" i="0" dirty="0">
                <a:solidFill>
                  <a:srgbClr val="212326"/>
                </a:solidFill>
                <a:effectLst/>
                <a:latin typeface="ShopifySans"/>
              </a:rPr>
              <a:t>要多少钱？</a:t>
            </a:r>
          </a:p>
          <a:p>
            <a:pPr algn="l">
              <a:buFont typeface="Arial" panose="020B0604020202020204" pitchFamily="34" charset="0"/>
              <a:buChar char="•"/>
            </a:pPr>
            <a:r>
              <a:rPr lang="zh-CN" altLang="en-US" b="1" i="0" dirty="0">
                <a:solidFill>
                  <a:srgbClr val="212326"/>
                </a:solidFill>
                <a:effectLst/>
                <a:latin typeface="ShopifySans"/>
              </a:rPr>
              <a:t>团队。 </a:t>
            </a:r>
            <a:r>
              <a:rPr lang="zh-CN" altLang="en-US" b="0" i="0" dirty="0">
                <a:solidFill>
                  <a:srgbClr val="212326"/>
                </a:solidFill>
                <a:effectLst/>
                <a:latin typeface="ShopifySans"/>
              </a:rPr>
              <a:t>谁参与了这项业务？</a:t>
            </a:r>
          </a:p>
          <a:p>
            <a:endParaRPr lang="zh-CN" altLang="en-US" dirty="0"/>
          </a:p>
        </p:txBody>
      </p:sp>
    </p:spTree>
    <p:extLst>
      <p:ext uri="{BB962C8B-B14F-4D97-AF65-F5344CB8AC3E}">
        <p14:creationId xmlns:p14="http://schemas.microsoft.com/office/powerpoint/2010/main" val="46452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CC735-046C-634F-D429-8025416B9441}"/>
              </a:ext>
            </a:extLst>
          </p:cNvPr>
          <p:cNvSpPr>
            <a:spLocks noGrp="1"/>
          </p:cNvSpPr>
          <p:nvPr>
            <p:ph type="title"/>
          </p:nvPr>
        </p:nvSpPr>
        <p:spPr/>
        <p:txBody>
          <a:bodyPr/>
          <a:lstStyle/>
          <a:p>
            <a:pPr algn="l"/>
            <a:r>
              <a:rPr lang="zh-CN" altLang="en-US" b="0" i="0" dirty="0">
                <a:solidFill>
                  <a:srgbClr val="212326"/>
                </a:solidFill>
                <a:effectLst/>
                <a:latin typeface="ShopifySans"/>
              </a:rPr>
              <a:t>二、描述你的公司</a:t>
            </a:r>
          </a:p>
        </p:txBody>
      </p:sp>
      <p:sp>
        <p:nvSpPr>
          <p:cNvPr id="3" name="内容占位符 2">
            <a:extLst>
              <a:ext uri="{FF2B5EF4-FFF2-40B4-BE49-F238E27FC236}">
                <a16:creationId xmlns:a16="http://schemas.microsoft.com/office/drawing/2014/main" id="{27217861-F067-2178-F1E2-958E9589FD1D}"/>
              </a:ext>
            </a:extLst>
          </p:cNvPr>
          <p:cNvSpPr>
            <a:spLocks noGrp="1"/>
          </p:cNvSpPr>
          <p:nvPr>
            <p:ph idx="1"/>
          </p:nvPr>
        </p:nvSpPr>
        <p:spPr>
          <a:xfrm>
            <a:off x="838200" y="2950757"/>
            <a:ext cx="10515600" cy="4351338"/>
          </a:xfrm>
        </p:spPr>
        <p:txBody>
          <a:bodyPr/>
          <a:lstStyle/>
          <a:p>
            <a:r>
              <a:rPr lang="zh-CN" altLang="en-US" b="0" i="0" dirty="0">
                <a:solidFill>
                  <a:srgbClr val="212326"/>
                </a:solidFill>
                <a:effectLst/>
                <a:latin typeface="ShopifySans"/>
              </a:rPr>
              <a:t>你的商业计划的这一部分应该回答两个基本问题：你是谁，你打算做什么？回答这些问题可以介绍你为什么做生意，为什么你与众不同，你有什么好处，以及为什么你是一个好的投资赌注。</a:t>
            </a:r>
            <a:endParaRPr lang="zh-CN" altLang="en-US" dirty="0"/>
          </a:p>
        </p:txBody>
      </p:sp>
      <mc:AlternateContent xmlns:mc="http://schemas.openxmlformats.org/markup-compatibility/2006">
        <mc:Choice xmlns:pslz="http://schemas.microsoft.com/office/powerpoint/2016/slidezoom" Requires="pslz">
          <p:graphicFrame>
            <p:nvGraphicFramePr>
              <p:cNvPr id="5" name="幻灯片缩放定位 4">
                <a:extLst>
                  <a:ext uri="{FF2B5EF4-FFF2-40B4-BE49-F238E27FC236}">
                    <a16:creationId xmlns:a16="http://schemas.microsoft.com/office/drawing/2014/main" id="{1EA21C74-E7F7-C8AA-BDC9-6D7C52B86A9E}"/>
                  </a:ext>
                </a:extLst>
              </p:cNvPr>
              <p:cNvGraphicFramePr>
                <a:graphicFrameLocks noChangeAspect="1"/>
              </p:cNvGraphicFramePr>
              <p:nvPr>
                <p:extLst>
                  <p:ext uri="{D42A27DB-BD31-4B8C-83A1-F6EECF244321}">
                    <p14:modId xmlns:p14="http://schemas.microsoft.com/office/powerpoint/2010/main" val="3678993144"/>
                  </p:ext>
                </p:extLst>
              </p:nvPr>
            </p:nvGraphicFramePr>
            <p:xfrm>
              <a:off x="1103286" y="4758431"/>
              <a:ext cx="1689432" cy="1427409"/>
            </p:xfrm>
            <a:graphic>
              <a:graphicData uri="http://schemas.microsoft.com/office/powerpoint/2016/slidezoom">
                <pslz:sldZm>
                  <pslz:sldZmObj sldId="265" cId="1030793184">
                    <pslz:zmPr id="{A9464BE4-DA71-4600-9235-1E78E40FF5A5}" transitionDur="1000">
                      <p166:blipFill xmlns:p166="http://schemas.microsoft.com/office/powerpoint/2016/6/main">
                        <a:blip r:embed="rId2"/>
                        <a:stretch>
                          <a:fillRect/>
                        </a:stretch>
                      </p166:blipFill>
                      <p166:spPr xmlns:p166="http://schemas.microsoft.com/office/powerpoint/2016/6/main">
                        <a:xfrm>
                          <a:off x="0" y="0"/>
                          <a:ext cx="1689432" cy="1427409"/>
                        </a:xfrm>
                        <a:prstGeom prst="rect">
                          <a:avLst/>
                        </a:prstGeom>
                        <a:ln w="3175">
                          <a:solidFill>
                            <a:prstClr val="ltGray"/>
                          </a:solidFill>
                        </a:ln>
                        <a:effectLst>
                          <a:softEdge rad="1270000"/>
                        </a:effectLst>
                      </p166:spPr>
                    </pslz:zmPr>
                  </pslz:sldZmObj>
                </pslz:sldZm>
              </a:graphicData>
            </a:graphic>
          </p:graphicFrame>
        </mc:Choice>
        <mc:Fallback>
          <p:pic>
            <p:nvPicPr>
              <p:cNvPr id="5" name="幻灯片缩放定位 4">
                <a:hlinkClick r:id="rId3" action="ppaction://hlinksldjump"/>
                <a:extLst>
                  <a:ext uri="{FF2B5EF4-FFF2-40B4-BE49-F238E27FC236}">
                    <a16:creationId xmlns:a16="http://schemas.microsoft.com/office/drawing/2014/main" id="{1EA21C74-E7F7-C8AA-BDC9-6D7C52B86A9E}"/>
                  </a:ext>
                </a:extLst>
              </p:cNvPr>
              <p:cNvPicPr>
                <a:picLocks noGrp="1" noRot="1" noChangeAspect="1" noMove="1" noResize="1" noEditPoints="1" noAdjustHandles="1" noChangeArrowheads="1" noChangeShapeType="1"/>
              </p:cNvPicPr>
              <p:nvPr/>
            </p:nvPicPr>
            <p:blipFill>
              <a:blip r:embed="rId2"/>
              <a:stretch>
                <a:fillRect/>
              </a:stretch>
            </p:blipFill>
            <p:spPr>
              <a:xfrm>
                <a:off x="1103286" y="4758431"/>
                <a:ext cx="1689432" cy="1427409"/>
              </a:xfrm>
              <a:prstGeom prst="rect">
                <a:avLst/>
              </a:prstGeom>
              <a:ln w="3175">
                <a:solidFill>
                  <a:prstClr val="ltGray"/>
                </a:solidFill>
              </a:ln>
              <a:effectLst>
                <a:softEdge rad="1270000"/>
              </a:effectLst>
            </p:spPr>
          </p:pic>
        </mc:Fallback>
      </mc:AlternateContent>
    </p:spTree>
    <p:extLst>
      <p:ext uri="{BB962C8B-B14F-4D97-AF65-F5344CB8AC3E}">
        <p14:creationId xmlns:p14="http://schemas.microsoft.com/office/powerpoint/2010/main" val="181520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596D9-DAE0-3E8E-4DEA-63F56A989429}"/>
              </a:ext>
            </a:extLst>
          </p:cNvPr>
          <p:cNvSpPr>
            <a:spLocks noGrp="1"/>
          </p:cNvSpPr>
          <p:nvPr>
            <p:ph type="title"/>
          </p:nvPr>
        </p:nvSpPr>
        <p:spPr>
          <a:xfrm>
            <a:off x="838200" y="365125"/>
            <a:ext cx="10515600" cy="664685"/>
          </a:xfrm>
        </p:spPr>
        <p:txBody>
          <a:bodyPr>
            <a:normAutofit/>
          </a:bodyPr>
          <a:lstStyle/>
          <a:p>
            <a:r>
              <a:rPr lang="zh-CN" altLang="en-US" sz="2400" dirty="0"/>
              <a:t>例如，清洁化妆品牌</a:t>
            </a:r>
            <a:r>
              <a:rPr lang="en-US" altLang="zh-CN" sz="2400" dirty="0" err="1">
                <a:solidFill>
                  <a:schemeClr val="accent1">
                    <a:lumMod val="75000"/>
                  </a:schemeClr>
                </a:solidFill>
              </a:rPr>
              <a:t>Saie</a:t>
            </a:r>
            <a:r>
              <a:rPr lang="zh-CN" altLang="en-US" sz="2400" dirty="0"/>
              <a:t>分享了其创始人关于公司使命及其存在原因的一封信。</a:t>
            </a:r>
          </a:p>
        </p:txBody>
      </p:sp>
      <p:pic>
        <p:nvPicPr>
          <p:cNvPr id="1026" name="Picture 2" descr="A letter from the Saie founder next to a picture of a woman putting on mascara">
            <a:extLst>
              <a:ext uri="{FF2B5EF4-FFF2-40B4-BE49-F238E27FC236}">
                <a16:creationId xmlns:a16="http://schemas.microsoft.com/office/drawing/2014/main" id="{2C439D8D-BD94-DC63-3283-06CF52643B2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0396" y="1177555"/>
            <a:ext cx="919406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DE3AC09-77F8-2505-139A-D21B45D143EF}"/>
              </a:ext>
            </a:extLst>
          </p:cNvPr>
          <p:cNvSpPr txBox="1"/>
          <p:nvPr/>
        </p:nvSpPr>
        <p:spPr>
          <a:xfrm>
            <a:off x="2172069" y="5841506"/>
            <a:ext cx="7847861" cy="369332"/>
          </a:xfrm>
          <a:prstGeom prst="rect">
            <a:avLst/>
          </a:prstGeom>
          <a:noFill/>
        </p:spPr>
        <p:txBody>
          <a:bodyPr wrap="square" rtlCol="0">
            <a:spAutoFit/>
          </a:bodyPr>
          <a:lstStyle/>
          <a:p>
            <a:r>
              <a:rPr lang="zh-CN" altLang="en-US" dirty="0"/>
              <a:t>信中用</a:t>
            </a:r>
            <a:r>
              <a:rPr lang="zh-CN" altLang="en-US" b="0" i="0" dirty="0">
                <a:solidFill>
                  <a:srgbClr val="212326"/>
                </a:solidFill>
                <a:effectLst/>
                <a:latin typeface="ShopifySans"/>
              </a:rPr>
              <a:t>用几个短短的句子，清楚的描述了公司是谁以及它的使命是什么</a:t>
            </a:r>
            <a:endParaRPr lang="zh-CN" altLang="en-US" dirty="0"/>
          </a:p>
        </p:txBody>
      </p:sp>
    </p:spTree>
    <p:extLst>
      <p:ext uri="{BB962C8B-B14F-4D97-AF65-F5344CB8AC3E}">
        <p14:creationId xmlns:p14="http://schemas.microsoft.com/office/powerpoint/2010/main" val="103079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A1A52-6CEA-8CB2-D9BD-29775E26C1F1}"/>
              </a:ext>
            </a:extLst>
          </p:cNvPr>
          <p:cNvSpPr>
            <a:spLocks noGrp="1"/>
          </p:cNvSpPr>
          <p:nvPr>
            <p:ph type="title"/>
          </p:nvPr>
        </p:nvSpPr>
        <p:spPr/>
        <p:txBody>
          <a:bodyPr/>
          <a:lstStyle/>
          <a:p>
            <a:r>
              <a:rPr lang="zh-CN" altLang="en-US" dirty="0"/>
              <a:t>三、</a:t>
            </a:r>
            <a:r>
              <a:rPr lang="zh-CN" altLang="en-US" b="0" i="0" dirty="0">
                <a:solidFill>
                  <a:srgbClr val="212326"/>
                </a:solidFill>
                <a:effectLst/>
                <a:latin typeface="ShopifySans"/>
              </a:rPr>
              <a:t>市场分析</a:t>
            </a:r>
            <a:endParaRPr lang="zh-CN" altLang="en-US" dirty="0"/>
          </a:p>
        </p:txBody>
      </p:sp>
      <p:sp>
        <p:nvSpPr>
          <p:cNvPr id="3" name="内容占位符 2">
            <a:extLst>
              <a:ext uri="{FF2B5EF4-FFF2-40B4-BE49-F238E27FC236}">
                <a16:creationId xmlns:a16="http://schemas.microsoft.com/office/drawing/2014/main" id="{C0AF485F-BF84-D557-C8FE-0250CC3FEBC5}"/>
              </a:ext>
            </a:extLst>
          </p:cNvPr>
          <p:cNvSpPr>
            <a:spLocks noGrp="1"/>
          </p:cNvSpPr>
          <p:nvPr>
            <p:ph idx="1"/>
          </p:nvPr>
        </p:nvSpPr>
        <p:spPr/>
        <p:txBody>
          <a:bodyPr/>
          <a:lstStyle/>
          <a:p>
            <a:r>
              <a:rPr lang="zh-CN" altLang="en-US" b="0" i="0" dirty="0">
                <a:solidFill>
                  <a:srgbClr val="212326"/>
                </a:solidFill>
                <a:effectLst/>
                <a:latin typeface="ShopifySans"/>
              </a:rPr>
              <a:t>无论你开始什么类型的业务，毫不夸张地说，你的市场可以成就或破坏它。为您的产品选择合适的市场 </a:t>
            </a:r>
            <a:r>
              <a:rPr lang="en-US" altLang="zh-CN" b="0" i="0" dirty="0">
                <a:solidFill>
                  <a:srgbClr val="212326"/>
                </a:solidFill>
                <a:effectLst/>
                <a:latin typeface="ShopifySans"/>
              </a:rPr>
              <a:t>- </a:t>
            </a:r>
            <a:r>
              <a:rPr lang="zh-CN" altLang="en-US" b="0" i="0" dirty="0">
                <a:solidFill>
                  <a:srgbClr val="212326"/>
                </a:solidFill>
                <a:effectLst/>
                <a:latin typeface="ShopifySans"/>
              </a:rPr>
              <a:t>一个拥有大量了解并需要您的产品的客户的市场 </a:t>
            </a:r>
            <a:r>
              <a:rPr lang="en-US" altLang="zh-CN" b="0" i="0" dirty="0">
                <a:solidFill>
                  <a:srgbClr val="212326"/>
                </a:solidFill>
                <a:effectLst/>
                <a:latin typeface="ShopifySans"/>
              </a:rPr>
              <a:t>- </a:t>
            </a:r>
            <a:r>
              <a:rPr lang="zh-CN" altLang="en-US" b="0" i="0" dirty="0">
                <a:solidFill>
                  <a:srgbClr val="212326"/>
                </a:solidFill>
                <a:effectLst/>
                <a:latin typeface="ShopifySans"/>
              </a:rPr>
              <a:t>您将获得成功的领先优势。如果您选择了错误的市场，或者在错误的时间选择了正确的市场，您可能会发现自己为每笔销售而苦苦挣扎。</a:t>
            </a:r>
            <a:endParaRPr lang="en-US" altLang="zh-CN" b="0" i="0" dirty="0">
              <a:solidFill>
                <a:srgbClr val="212326"/>
              </a:solidFill>
              <a:effectLst/>
              <a:latin typeface="ShopifySans"/>
            </a:endParaRPr>
          </a:p>
          <a:p>
            <a:endParaRPr lang="en-US" altLang="zh-CN" dirty="0">
              <a:solidFill>
                <a:srgbClr val="212326"/>
              </a:solidFill>
              <a:latin typeface="ShopifySans"/>
            </a:endParaRPr>
          </a:p>
          <a:p>
            <a:r>
              <a:rPr lang="zh-CN" altLang="en-US" dirty="0">
                <a:solidFill>
                  <a:srgbClr val="212326"/>
                </a:solidFill>
                <a:latin typeface="ShopifySans"/>
              </a:rPr>
              <a:t>市场分析可从以下两个方面入手：</a:t>
            </a:r>
            <a:endParaRPr lang="en-US" altLang="zh-CN" dirty="0">
              <a:solidFill>
                <a:srgbClr val="212326"/>
              </a:solidFill>
              <a:latin typeface="ShopifySans"/>
            </a:endParaRPr>
          </a:p>
          <a:p>
            <a:r>
              <a:rPr lang="en-US" altLang="zh-CN" dirty="0">
                <a:solidFill>
                  <a:srgbClr val="212326"/>
                </a:solidFill>
                <a:latin typeface="ShopifySans"/>
              </a:rPr>
              <a:t>1.</a:t>
            </a:r>
            <a:r>
              <a:rPr lang="zh-CN" altLang="en-US" b="0" i="0" dirty="0">
                <a:solidFill>
                  <a:srgbClr val="212326"/>
                </a:solidFill>
                <a:effectLst/>
                <a:latin typeface="ShopifySans"/>
              </a:rPr>
              <a:t>您的潜在市场有多大？</a:t>
            </a:r>
          </a:p>
          <a:p>
            <a:r>
              <a:rPr lang="en-US" altLang="zh-CN" dirty="0"/>
              <a:t>2.</a:t>
            </a:r>
            <a:r>
              <a:rPr lang="zh-CN" altLang="en-US" b="0" i="0" dirty="0">
                <a:solidFill>
                  <a:srgbClr val="212326"/>
                </a:solidFill>
                <a:effectLst/>
                <a:latin typeface="ShopifySans"/>
              </a:rPr>
              <a:t>竞争分析</a:t>
            </a:r>
          </a:p>
          <a:p>
            <a:endParaRPr lang="zh-CN" altLang="en-US" dirty="0"/>
          </a:p>
        </p:txBody>
      </p:sp>
      <mc:AlternateContent xmlns:mc="http://schemas.openxmlformats.org/markup-compatibility/2006">
        <mc:Choice xmlns:pslz="http://schemas.microsoft.com/office/powerpoint/2016/slidezoom" Requires="pslz">
          <p:graphicFrame>
            <p:nvGraphicFramePr>
              <p:cNvPr id="5" name="幻灯片缩放定位 4">
                <a:extLst>
                  <a:ext uri="{FF2B5EF4-FFF2-40B4-BE49-F238E27FC236}">
                    <a16:creationId xmlns:a16="http://schemas.microsoft.com/office/drawing/2014/main" id="{782BE07A-0564-00B1-911B-8A635846A429}"/>
                  </a:ext>
                </a:extLst>
              </p:cNvPr>
              <p:cNvGraphicFramePr>
                <a:graphicFrameLocks noChangeAspect="1"/>
              </p:cNvGraphicFramePr>
              <p:nvPr>
                <p:extLst>
                  <p:ext uri="{D42A27DB-BD31-4B8C-83A1-F6EECF244321}">
                    <p14:modId xmlns:p14="http://schemas.microsoft.com/office/powerpoint/2010/main" val="3058885190"/>
                  </p:ext>
                </p:extLst>
              </p:nvPr>
            </p:nvGraphicFramePr>
            <p:xfrm>
              <a:off x="1052209" y="4264362"/>
              <a:ext cx="3048000" cy="1714500"/>
            </p:xfrm>
            <a:graphic>
              <a:graphicData uri="http://schemas.microsoft.com/office/powerpoint/2016/slidezoom">
                <pslz:sldZm>
                  <pslz:sldZmObj sldId="267" cId="3644846800">
                    <pslz:zmPr id="{01F90123-7AEF-431E-9800-1867525260EB}"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a:effectLst>
                          <a:softEdge rad="1270000"/>
                        </a:effectLst>
                      </p166:spPr>
                    </pslz:zmPr>
                  </pslz:sldZmObj>
                </pslz:sldZm>
              </a:graphicData>
            </a:graphic>
          </p:graphicFrame>
        </mc:Choice>
        <mc:Fallback>
          <p:pic>
            <p:nvPicPr>
              <p:cNvPr id="5" name="幻灯片缩放定位 4">
                <a:hlinkClick r:id="rId3" action="ppaction://hlinksldjump"/>
                <a:extLst>
                  <a:ext uri="{FF2B5EF4-FFF2-40B4-BE49-F238E27FC236}">
                    <a16:creationId xmlns:a16="http://schemas.microsoft.com/office/drawing/2014/main" id="{782BE07A-0564-00B1-911B-8A635846A429}"/>
                  </a:ext>
                </a:extLst>
              </p:cNvPr>
              <p:cNvPicPr>
                <a:picLocks noGrp="1" noRot="1" noChangeAspect="1" noMove="1" noResize="1" noEditPoints="1" noAdjustHandles="1" noChangeArrowheads="1" noChangeShapeType="1"/>
              </p:cNvPicPr>
              <p:nvPr/>
            </p:nvPicPr>
            <p:blipFill>
              <a:blip r:embed="rId2"/>
              <a:stretch>
                <a:fillRect/>
              </a:stretch>
            </p:blipFill>
            <p:spPr>
              <a:xfrm>
                <a:off x="1052209" y="4264362"/>
                <a:ext cx="3048000" cy="1714500"/>
              </a:xfrm>
              <a:prstGeom prst="rect">
                <a:avLst/>
              </a:prstGeom>
              <a:ln w="3175">
                <a:solidFill>
                  <a:prstClr val="ltGray"/>
                </a:solidFill>
              </a:ln>
              <a:effectLst>
                <a:softEdge rad="1270000"/>
              </a:effectLst>
            </p:spPr>
          </p:pic>
        </mc:Fallback>
      </mc:AlternateContent>
    </p:spTree>
    <p:extLst>
      <p:ext uri="{BB962C8B-B14F-4D97-AF65-F5344CB8AC3E}">
        <p14:creationId xmlns:p14="http://schemas.microsoft.com/office/powerpoint/2010/main" val="42385195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1086</Words>
  <Application>Microsoft Office PowerPoint</Application>
  <PresentationFormat>宽屏</PresentationFormat>
  <Paragraphs>70</Paragraphs>
  <Slides>16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23" baseType="lpstr">
      <vt:lpstr>-apple-system</vt:lpstr>
      <vt:lpstr>PingFang SC</vt:lpstr>
      <vt:lpstr>ShopifySans</vt:lpstr>
      <vt:lpstr>Arial</vt:lpstr>
      <vt:lpstr>Calibri</vt:lpstr>
      <vt:lpstr>Office 主题</vt:lpstr>
      <vt:lpstr>如何写好商业计划书</vt:lpstr>
      <vt:lpstr>什么是商业计划书？</vt:lpstr>
      <vt:lpstr>商业计划书的作用</vt:lpstr>
      <vt:lpstr>商业计划书的组成部分</vt:lpstr>
      <vt:lpstr>一、执行摘要</vt:lpstr>
      <vt:lpstr>以下是执行摘要应包括的内容：</vt:lpstr>
      <vt:lpstr>二、描述你的公司</vt:lpstr>
      <vt:lpstr>例如，清洁化妆品牌Saie分享了其创始人关于公司使命及其存在原因的一封信。</vt:lpstr>
      <vt:lpstr>三、市场分析</vt:lpstr>
      <vt:lpstr>您的潜在市场有多大？</vt:lpstr>
      <vt:lpstr>竞争分析</vt:lpstr>
      <vt:lpstr>四、团队管理</vt:lpstr>
      <vt:lpstr>五、产品服务</vt:lpstr>
      <vt:lpstr>例如，BAGGU袋店的商业计划书里清楚的列出这些袋子和每个袋子的关键细节。</vt:lpstr>
      <vt:lpstr>六、运营策略</vt:lpstr>
      <vt:lpstr>七、财务分析</vt:lpstr>
      <vt:lpstr>自定义放映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28154</dc:creator>
  <cp:lastModifiedBy>2815423550@qq.com</cp:lastModifiedBy>
  <cp:revision>8</cp:revision>
  <dcterms:created xsi:type="dcterms:W3CDTF">2022-10-22T00:38:06Z</dcterms:created>
  <dcterms:modified xsi:type="dcterms:W3CDTF">2022-10-22T05:45:47Z</dcterms:modified>
</cp:coreProperties>
</file>