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66" r:id="rId3"/>
    <p:sldId id="365" r:id="rId4"/>
    <p:sldId id="368" r:id="rId5"/>
    <p:sldId id="367" r:id="rId6"/>
    <p:sldId id="369" r:id="rId7"/>
    <p:sldId id="347" r:id="rId8"/>
    <p:sldId id="374" r:id="rId9"/>
    <p:sldId id="371" r:id="rId10"/>
    <p:sldId id="370" r:id="rId11"/>
    <p:sldId id="344" r:id="rId12"/>
    <p:sldId id="378" r:id="rId13"/>
    <p:sldId id="377" r:id="rId14"/>
    <p:sldId id="343" r:id="rId15"/>
    <p:sldId id="384" r:id="rId16"/>
    <p:sldId id="383" r:id="rId17"/>
    <p:sldId id="382" r:id="rId18"/>
    <p:sldId id="389" r:id="rId19"/>
    <p:sldId id="392" r:id="rId20"/>
    <p:sldId id="387" r:id="rId21"/>
    <p:sldId id="395" r:id="rId22"/>
    <p:sldId id="396" r:id="rId23"/>
    <p:sldId id="450" r:id="rId24"/>
    <p:sldId id="454" r:id="rId25"/>
    <p:sldId id="453" r:id="rId26"/>
    <p:sldId id="452" r:id="rId27"/>
    <p:sldId id="456" r:id="rId28"/>
    <p:sldId id="460" r:id="rId29"/>
    <p:sldId id="466" r:id="rId30"/>
    <p:sldId id="464" r:id="rId31"/>
    <p:sldId id="463" r:id="rId32"/>
    <p:sldId id="462" r:id="rId33"/>
    <p:sldId id="459" r:id="rId34"/>
    <p:sldId id="458" r:id="rId35"/>
    <p:sldId id="473" r:id="rId36"/>
    <p:sldId id="472" r:id="rId37"/>
    <p:sldId id="471" r:id="rId38"/>
    <p:sldId id="470" r:id="rId39"/>
    <p:sldId id="475" r:id="rId40"/>
    <p:sldId id="477" r:id="rId41"/>
    <p:sldId id="482" r:id="rId42"/>
    <p:sldId id="47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5-1</a:t>
            </a:r>
            <a:r>
              <a:rPr lang="zh-CN" altLang="zh-CN" dirty="0"/>
              <a:t>】值映射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45" y="2060848"/>
            <a:ext cx="8057111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1C4F0-E66B-5C72-E238-DAA219CB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）保存该文件，选择“运行这个转换”选项，在“执行结果”中的“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”预览生成的数据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1E6D1-38DC-6FFA-CC53-F2493CF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072193-6D7E-F7C2-D81E-CFE2FFACDF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276872"/>
            <a:ext cx="803066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7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【例</a:t>
            </a:r>
            <a:r>
              <a:rPr lang="en-US" altLang="zh-CN"/>
              <a:t>5-3</a:t>
            </a:r>
            <a:r>
              <a:rPr lang="zh-CN" altLang="zh-CN"/>
              <a:t>】使用</a:t>
            </a:r>
            <a:r>
              <a:rPr lang="en-US" altLang="zh-CN"/>
              <a:t>kettle</a:t>
            </a:r>
            <a:r>
              <a:rPr lang="zh-CN" altLang="zh-CN"/>
              <a:t>去除重复数据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60" y="2249424"/>
            <a:ext cx="7763481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D75E4-9BD8-F7B1-5DCD-390A182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3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5665816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）双击“去除重复记录”选项，在“字段名称”选择姓名</a:t>
            </a:r>
            <a:endParaRPr lang="zh-CN" altLang="en-US" dirty="0"/>
          </a:p>
        </p:txBody>
      </p:sp>
      <p:pic>
        <p:nvPicPr>
          <p:cNvPr id="9218" name="Picture 2" descr="C:\Users\xxx\Desktop\数据清洗 课件截图\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916833"/>
            <a:ext cx="5040560" cy="47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9066F-C135-C332-1910-BD520AA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136" y="836712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）保存该文件，选择“运行这个转换”选项，在“执行结果”中的“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”预览生成的数据</a:t>
            </a:r>
            <a:endParaRPr lang="zh-CN" altLang="en-US" dirty="0"/>
          </a:p>
        </p:txBody>
      </p:sp>
      <p:pic>
        <p:nvPicPr>
          <p:cNvPr id="10242" name="Picture 2" descr="C:\Users\xxx\Desktop\数据清洗 课件截图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36" y="2276872"/>
            <a:ext cx="841988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03D3-05B5-40E6-06C0-47AFAD20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1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【例</a:t>
            </a:r>
            <a:r>
              <a:rPr lang="en-US" altLang="zh-CN"/>
              <a:t>5-4</a:t>
            </a:r>
            <a:r>
              <a:rPr lang="zh-CN" altLang="zh-CN"/>
              <a:t>】使用</a:t>
            </a:r>
            <a:r>
              <a:rPr lang="en-US" altLang="zh-CN"/>
              <a:t>kettle</a:t>
            </a:r>
            <a:r>
              <a:rPr lang="zh-CN" altLang="zh-CN"/>
              <a:t>清洗超出范围的数据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51074"/>
            <a:ext cx="6884430" cy="457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E8EBA1-DE79-3D55-B34F-B0B92DC0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1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692696"/>
            <a:ext cx="8229600" cy="588184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）双击“自定义常量数据”选项，在“元数据”和“数据”中设置内容</a:t>
            </a:r>
            <a:endParaRPr lang="zh-CN" altLang="en-US" dirty="0"/>
          </a:p>
        </p:txBody>
      </p:sp>
      <p:pic>
        <p:nvPicPr>
          <p:cNvPr id="13314" name="Picture 2" descr="C:\Users\xxx\Desktop\数据清洗 课件截图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530622"/>
            <a:ext cx="5653225" cy="51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898BD-8691-CA28-D848-0A1B3FAC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692696"/>
            <a:ext cx="3888432" cy="4873728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）双击“数据检验”选项，单击“增加检验”按钮，将新增的检验命名为</a:t>
            </a:r>
            <a:r>
              <a:rPr lang="en-US" altLang="zh-CN" dirty="0"/>
              <a:t>sco</a:t>
            </a:r>
            <a:r>
              <a:rPr lang="zh-CN" altLang="zh-CN" dirty="0"/>
              <a:t>。选中</a:t>
            </a:r>
            <a:r>
              <a:rPr lang="en-US" altLang="zh-CN" dirty="0"/>
              <a:t>sco</a:t>
            </a:r>
            <a:r>
              <a:rPr lang="zh-CN" altLang="zh-CN" dirty="0"/>
              <a:t>，将“检验描述”填写为</a:t>
            </a:r>
            <a:r>
              <a:rPr lang="en-US" altLang="zh-CN" dirty="0"/>
              <a:t>sco</a:t>
            </a:r>
            <a:r>
              <a:rPr lang="zh-CN" altLang="zh-CN" dirty="0"/>
              <a:t>，将“要检验的字段名”填写为</a:t>
            </a:r>
            <a:r>
              <a:rPr lang="en-US" altLang="zh-CN" dirty="0"/>
              <a:t>score</a:t>
            </a:r>
            <a:r>
              <a:rPr lang="zh-CN" altLang="zh-CN" dirty="0"/>
              <a:t>，并将</a:t>
            </a:r>
            <a:r>
              <a:rPr lang="en-US" altLang="zh-CN" dirty="0"/>
              <a:t>score</a:t>
            </a:r>
            <a:r>
              <a:rPr lang="zh-CN" altLang="zh-CN" dirty="0"/>
              <a:t>类型中的取值范围设置为</a:t>
            </a:r>
            <a:r>
              <a:rPr lang="en-US" altLang="zh-CN" dirty="0"/>
              <a:t>0-100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F1BB0-B67C-3B18-6C29-083BED8E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23BB8C-6EE9-B520-37A2-2AFA0A7E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668821"/>
            <a:ext cx="4032448" cy="60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）分别双击“文本文件输出”、“文本文件输出</a:t>
            </a:r>
            <a:r>
              <a:rPr lang="en-US" altLang="zh-CN" dirty="0"/>
              <a:t>2</a:t>
            </a:r>
            <a:r>
              <a:rPr lang="zh-CN" altLang="zh-CN" dirty="0"/>
              <a:t>”，分别设置清洗后将要保存的文件路径和文件名，保留数据为</a:t>
            </a:r>
            <a:r>
              <a:rPr lang="en-US" altLang="zh-CN" dirty="0"/>
              <a:t>file6</a:t>
            </a:r>
            <a:r>
              <a:rPr lang="zh-CN" altLang="zh-CN" dirty="0"/>
              <a:t>，抛弃数据为</a:t>
            </a:r>
            <a:r>
              <a:rPr lang="en-US" altLang="zh-CN" dirty="0"/>
              <a:t>file7</a:t>
            </a:r>
            <a:r>
              <a:rPr lang="zh-CN" altLang="zh-CN" dirty="0"/>
              <a:t>。保存该文件，选择“运行这个转换”选项，并在最终保存的文本文件中查看清洗结果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9A8D0-B7E9-E64E-F771-BE24F63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Picture 2" descr="C:\Users\xxx\Desktop\数据清洗 课件截图\34.PNG">
            <a:extLst>
              <a:ext uri="{FF2B5EF4-FFF2-40B4-BE49-F238E27FC236}">
                <a16:creationId xmlns:a16="http://schemas.microsoft.com/office/drawing/2014/main" id="{A61E318A-0F0E-3ECF-2D13-BC64EA3C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14" y="3645024"/>
            <a:ext cx="84640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8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【例</a:t>
            </a:r>
            <a:r>
              <a:rPr lang="en-US" altLang="zh-CN"/>
              <a:t>5-5</a:t>
            </a:r>
            <a:r>
              <a:rPr lang="zh-CN" altLang="zh-CN"/>
              <a:t>】使用</a:t>
            </a:r>
            <a:r>
              <a:rPr lang="en-US" altLang="zh-CN"/>
              <a:t>kettle</a:t>
            </a:r>
            <a:r>
              <a:rPr lang="zh-CN" altLang="zh-CN"/>
              <a:t>过滤记录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）成功运行</a:t>
            </a:r>
            <a:r>
              <a:rPr lang="en-US" altLang="zh-CN" dirty="0"/>
              <a:t>kettle</a:t>
            </a:r>
            <a:r>
              <a:rPr lang="zh-CN" altLang="zh-CN" dirty="0"/>
              <a:t>后在菜单栏单击文件，在“新建”中选择“转换”选项，在“输入”中选择“自定义常量”选项，“流程”中选择“过滤记录”，在“流程”中选择“空操作”选项，将其一一拖动到右侧工作区中，将“空操作”改名为“可以开车”和“不可以开车”，并建立彼此之间的节点连接关系，如图</a:t>
            </a:r>
            <a:r>
              <a:rPr lang="en-US" altLang="zh-CN" dirty="0"/>
              <a:t>5-31</a:t>
            </a:r>
            <a:r>
              <a:rPr lang="zh-CN" altLang="zh-CN" dirty="0"/>
              <a:t>所示。值得注意的是，该流程需要双击“过滤记录”选项，在“发送</a:t>
            </a:r>
            <a:r>
              <a:rPr lang="en-US" altLang="zh-CN" dirty="0"/>
              <a:t>true</a:t>
            </a:r>
            <a:r>
              <a:rPr lang="zh-CN" altLang="zh-CN" dirty="0"/>
              <a:t>数据给步骤”中选择“可以开车”，在“发送</a:t>
            </a:r>
            <a:r>
              <a:rPr lang="en-US" altLang="zh-CN" dirty="0"/>
              <a:t>false</a:t>
            </a:r>
            <a:r>
              <a:rPr lang="zh-CN" altLang="zh-CN" dirty="0"/>
              <a:t>数据给步骤”中选择“不可以开车”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5F4E1-C60F-67A6-769E-26143E1B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9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7503" y="818381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）双击“自定义常量”选项，在“元数据”和“数据”中分别设置以下内容</a:t>
            </a:r>
            <a:endParaRPr lang="zh-CN" altLang="en-US" dirty="0"/>
          </a:p>
        </p:txBody>
      </p:sp>
      <p:pic>
        <p:nvPicPr>
          <p:cNvPr id="18434" name="图片 233" descr="截图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763217"/>
            <a:ext cx="457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232" descr="截图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1" y="2348881"/>
            <a:ext cx="33813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BFD67-692B-6D3B-F09E-BA2F57BA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）双击“生成记录”选项，在“限制”中选择值为</a:t>
            </a:r>
            <a:r>
              <a:rPr lang="en-US" altLang="zh-CN" dirty="0"/>
              <a:t>1000</a:t>
            </a:r>
            <a:r>
              <a:rPr lang="zh-CN" altLang="zh-CN" dirty="0"/>
              <a:t>；并在“字段”选项中设置以下内容，从而生成需要的内容</a:t>
            </a:r>
            <a:endParaRPr lang="zh-CN" altLang="en-US" dirty="0"/>
          </a:p>
        </p:txBody>
      </p:sp>
      <p:pic>
        <p:nvPicPr>
          <p:cNvPr id="2051" name="Picture 3" descr="C:\Users\xxx\Desktop\数据清洗 课件截图\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73" y="2780928"/>
            <a:ext cx="679185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8F598-8D56-30E2-FD71-E4E7723F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8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4529" y="908720"/>
            <a:ext cx="8229600" cy="4325112"/>
          </a:xfrm>
        </p:spPr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3</a:t>
            </a:r>
            <a:r>
              <a:rPr lang="zh-CN" altLang="zh-CN" dirty="0"/>
              <a:t>）双击“过滤记录”选项，设置以下内容，并将条件设置为：</a:t>
            </a:r>
            <a:r>
              <a:rPr lang="en-US" altLang="zh-CN" dirty="0"/>
              <a:t>age&lt;=60</a:t>
            </a:r>
            <a:endParaRPr lang="zh-CN" altLang="en-US" dirty="0"/>
          </a:p>
        </p:txBody>
      </p:sp>
      <p:pic>
        <p:nvPicPr>
          <p:cNvPr id="19458" name="图片 231" descr="截图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89" y="2132856"/>
            <a:ext cx="6743223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416F65-64FD-9283-085E-0DF44D9A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980728"/>
            <a:ext cx="4032448" cy="532859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）保存该文件，选择“运行这个转换”选项，单击“可以开车”选项，在“执行结果”中的“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”中查看运行的结果；单击“不可以开车”选项，在“执行结果”中的“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”中查看运行的结果，如图</a:t>
            </a:r>
            <a:r>
              <a:rPr lang="en-US" altLang="zh-CN" dirty="0"/>
              <a:t>5-36</a:t>
            </a:r>
            <a:r>
              <a:rPr lang="zh-CN" altLang="zh-CN" dirty="0"/>
              <a:t>、图</a:t>
            </a:r>
            <a:r>
              <a:rPr lang="en-US" altLang="zh-CN" dirty="0"/>
              <a:t>5-37</a:t>
            </a:r>
            <a:r>
              <a:rPr lang="zh-CN" altLang="zh-CN" dirty="0"/>
              <a:t>所示。该例通过过滤记录将年龄大于</a:t>
            </a:r>
            <a:r>
              <a:rPr lang="en-US" altLang="zh-CN" dirty="0"/>
              <a:t>60</a:t>
            </a:r>
            <a:r>
              <a:rPr lang="zh-CN" altLang="zh-CN" dirty="0"/>
              <a:t>岁的人设置为“不可以开车”。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9C595-BE42-321D-2358-1E36C59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Picture 2" descr="C:\Users\xxx\Desktop\数据清洗 课件截图\35.PNG">
            <a:extLst>
              <a:ext uri="{FF2B5EF4-FFF2-40B4-BE49-F238E27FC236}">
                <a16:creationId xmlns:a16="http://schemas.microsoft.com/office/drawing/2014/main" id="{A7C03459-6305-1EEB-4BF5-4A187729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826007"/>
            <a:ext cx="4276899" cy="563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5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411AF-2033-1851-06DC-EC8DE406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以下为备用</a:t>
            </a:r>
          </a:p>
        </p:txBody>
      </p:sp>
    </p:spTree>
    <p:extLst>
      <p:ext uri="{BB962C8B-B14F-4D97-AF65-F5344CB8AC3E}">
        <p14:creationId xmlns:p14="http://schemas.microsoft.com/office/powerpoint/2010/main" val="15106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zh-CN"/>
              <a:t>）使用</a:t>
            </a:r>
            <a:r>
              <a:rPr lang="en-US" altLang="zh-CN"/>
              <a:t>Kettle</a:t>
            </a:r>
            <a:r>
              <a:rPr lang="zh-CN" altLang="zh-CN"/>
              <a:t>查看数据中的空值。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）成功运行</a:t>
            </a:r>
            <a:r>
              <a:rPr lang="en-US" altLang="zh-CN" dirty="0"/>
              <a:t>kettle</a:t>
            </a:r>
            <a:r>
              <a:rPr lang="zh-CN" altLang="zh-CN" dirty="0"/>
              <a:t>后在菜单栏单击文件，在“新建”中选择“转换”选项，在“输入”中选择“自定义常量数据”选项，在“检验”中选择“数据检验”选项，在“输出”中选择“文本文件输出”，将其一一拖动到右侧工作区中，“文本文件输出”选项拖动两次，分别命名为“文本文件输出”、“文本文件输出</a:t>
            </a:r>
            <a:r>
              <a:rPr lang="en-US" altLang="zh-CN" dirty="0"/>
              <a:t>2</a:t>
            </a:r>
            <a:r>
              <a:rPr lang="zh-CN" altLang="zh-CN" dirty="0"/>
              <a:t>”，并建立彼此之间的节点连接关系，最终生成的工作如图</a:t>
            </a:r>
            <a:r>
              <a:rPr lang="en-US" altLang="zh-CN" dirty="0"/>
              <a:t>5-84</a:t>
            </a:r>
            <a:r>
              <a:rPr lang="zh-CN" altLang="zh-CN" dirty="0"/>
              <a:t>所示。值得注意的是：在“数据检验”与“文本文件输出</a:t>
            </a:r>
            <a:r>
              <a:rPr lang="en-US" altLang="zh-CN" dirty="0"/>
              <a:t>2</a:t>
            </a:r>
            <a:r>
              <a:rPr lang="zh-CN" altLang="zh-CN" dirty="0"/>
              <a:t>”的节点连接中，需要在“数据检验”中设置错误处理步骤。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0E054-9BBE-2CE4-6D9F-07A44908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2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）双击“自定义常量数据”选项，在“元数据”和“数据”中设置内容</a:t>
            </a:r>
            <a:endParaRPr lang="zh-CN" altLang="en-US" dirty="0"/>
          </a:p>
        </p:txBody>
      </p:sp>
      <p:pic>
        <p:nvPicPr>
          <p:cNvPr id="59394" name="Picture 2" descr="截图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362159"/>
            <a:ext cx="4228371" cy="202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 descr="截图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3384930"/>
            <a:ext cx="3435781" cy="200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C560E-6ECB-2E29-E974-F2F0BEF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5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3</a:t>
            </a:r>
            <a:r>
              <a:rPr lang="zh-CN" altLang="zh-CN" dirty="0"/>
              <a:t>）在设置完成后，单击“预览”按钮</a:t>
            </a:r>
            <a:endParaRPr lang="zh-CN" altLang="en-US" dirty="0"/>
          </a:p>
        </p:txBody>
      </p:sp>
      <p:pic>
        <p:nvPicPr>
          <p:cNvPr id="60418" name="Picture 2" descr="C:\Users\xxx\Desktop\数据清洗 课件截图\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3140968"/>
            <a:ext cx="596423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FB5AB-E5A8-20DC-7D3F-E09066E5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484784"/>
            <a:ext cx="3456384" cy="4824536"/>
          </a:xfrm>
        </p:spPr>
        <p:txBody>
          <a:bodyPr>
            <a:normAutofit/>
          </a:bodyPr>
          <a:lstStyle/>
          <a:p>
            <a:r>
              <a:rPr lang="zh-CN" altLang="zh-CN" dirty="0"/>
              <a:t> （</a:t>
            </a:r>
            <a:r>
              <a:rPr lang="en-US" altLang="zh-CN" dirty="0"/>
              <a:t>4</a:t>
            </a:r>
            <a:r>
              <a:rPr lang="zh-CN" altLang="zh-CN" dirty="0"/>
              <a:t>）双击“数据检验”选项，将“检验描述”填写为</a:t>
            </a:r>
            <a:r>
              <a:rPr lang="en-US" altLang="zh-CN" dirty="0" err="1"/>
              <a:t>na</a:t>
            </a:r>
            <a:r>
              <a:rPr lang="zh-CN" altLang="zh-CN" dirty="0"/>
              <a:t>，“要检验的字段名”填写为</a:t>
            </a:r>
            <a:r>
              <a:rPr lang="en-US" altLang="zh-CN" dirty="0"/>
              <a:t>name</a:t>
            </a:r>
            <a:r>
              <a:rPr lang="zh-CN" altLang="zh-CN" dirty="0"/>
              <a:t>，在合法数据的正则表达式中填写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8F372-CD6C-A51D-74C7-0012B88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Picture 2" descr="截图19">
            <a:extLst>
              <a:ext uri="{FF2B5EF4-FFF2-40B4-BE49-F238E27FC236}">
                <a16:creationId xmlns:a16="http://schemas.microsoft.com/office/drawing/2014/main" id="{5F0A1FAD-256A-14F3-7B9E-B23129F7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836712"/>
            <a:ext cx="3888432" cy="588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2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5</a:t>
            </a:r>
            <a:r>
              <a:rPr lang="zh-CN" altLang="zh-CN" dirty="0"/>
              <a:t>）保存该文件，选择“运行这个转换”选项，单击“文本文件输出”选项，在“执行结果”中的“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”中查看运行的结果；单击“文本文件输出</a:t>
            </a:r>
            <a:r>
              <a:rPr lang="en-US" altLang="zh-CN" dirty="0"/>
              <a:t>1</a:t>
            </a:r>
            <a:r>
              <a:rPr lang="zh-CN" altLang="zh-CN" dirty="0"/>
              <a:t>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4DFEE-79D9-9066-B918-C09AFBD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）使用</a:t>
            </a:r>
            <a:r>
              <a:rPr lang="en-US" altLang="zh-CN"/>
              <a:t>Kettle</a:t>
            </a:r>
            <a:r>
              <a:rPr lang="zh-CN" altLang="zh-CN"/>
              <a:t>采样数据并输出结果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）成功运行</a:t>
            </a:r>
            <a:r>
              <a:rPr lang="en-US" altLang="zh-CN" dirty="0"/>
              <a:t>kettle</a:t>
            </a:r>
            <a:r>
              <a:rPr lang="zh-CN" altLang="zh-CN" dirty="0"/>
              <a:t>后在菜单栏单击文件，在“新建”中选择“转换”选项，在“输入”中选择“</a:t>
            </a:r>
            <a:r>
              <a:rPr lang="en-US" altLang="zh-CN" dirty="0"/>
              <a:t>Excel</a:t>
            </a:r>
            <a:r>
              <a:rPr lang="zh-CN" altLang="zh-CN" dirty="0"/>
              <a:t>输入”选项，在“转换”中选择“排序记录”选项，在“统计”中选择“数据采样”选项，在“流程”中选择“识别留的最后一行”选项，将其一一拖动到右侧工作区中，并建立彼此之间的节点连接关系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35290-58CE-5E81-7C7A-7E4B2452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1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）双击“</a:t>
            </a:r>
            <a:r>
              <a:rPr lang="en-US" altLang="zh-CN" dirty="0"/>
              <a:t>Excel</a:t>
            </a:r>
            <a:r>
              <a:rPr lang="zh-CN" altLang="zh-CN" dirty="0"/>
              <a:t>输入”选项，添加需要的工作表，并获取表中字段</a:t>
            </a:r>
            <a:endParaRPr lang="zh-CN" altLang="en-US" dirty="0"/>
          </a:p>
        </p:txBody>
      </p:sp>
      <p:pic>
        <p:nvPicPr>
          <p:cNvPr id="64514" name="Picture 2" descr="截图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3284984"/>
            <a:ext cx="51339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BF6CC-AF8F-2113-5C09-CD33F7E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9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432511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）单击“预览”，可查看到生成的记录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图片 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4" y="1700808"/>
            <a:ext cx="760581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D398D-DB82-6D33-5B7F-025815B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8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）双击“排序记录”选项，设置字段名称为“成绩”</a:t>
            </a:r>
            <a:endParaRPr lang="zh-CN" altLang="en-US" dirty="0"/>
          </a:p>
        </p:txBody>
      </p:sp>
      <p:pic>
        <p:nvPicPr>
          <p:cNvPr id="66562" name="Picture 2" descr="截图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348881"/>
            <a:ext cx="53530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177E1-B7CA-73D4-0572-355410FE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00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）双击“数据采样”选项，设置</a:t>
            </a:r>
            <a:r>
              <a:rPr lang="en-US" altLang="zh-CN" dirty="0"/>
              <a:t>Sample size</a:t>
            </a:r>
            <a:r>
              <a:rPr lang="zh-CN" altLang="zh-CN" dirty="0"/>
              <a:t>为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Random seed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，其中</a:t>
            </a:r>
            <a:r>
              <a:rPr lang="en-US" altLang="zh-CN" dirty="0"/>
              <a:t>Sample size</a:t>
            </a:r>
            <a:r>
              <a:rPr lang="zh-CN" altLang="zh-CN" dirty="0"/>
              <a:t>表示样本容量，</a:t>
            </a:r>
            <a:r>
              <a:rPr lang="en-US" altLang="zh-CN" dirty="0"/>
              <a:t>Random seed</a:t>
            </a:r>
            <a:r>
              <a:rPr lang="zh-CN" altLang="zh-CN" dirty="0"/>
              <a:t>表示随机种子数</a:t>
            </a:r>
            <a:endParaRPr lang="zh-CN" altLang="en-US" dirty="0"/>
          </a:p>
        </p:txBody>
      </p:sp>
      <p:pic>
        <p:nvPicPr>
          <p:cNvPr id="67586" name="Picture 2" descr="C:\Users\xxx\Desktop\数据清洗 课件截图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933056"/>
            <a:ext cx="5162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FD258-6876-A3C4-B537-5A9397B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03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32511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）双击“识别流的最后一行”选项，设置结果字段名为</a:t>
            </a:r>
            <a:r>
              <a:rPr lang="en-US" altLang="zh-CN" dirty="0"/>
              <a:t>Last</a:t>
            </a:r>
            <a:r>
              <a:rPr lang="zh-CN" altLang="zh-CN" dirty="0"/>
              <a:t>，该字段用于获得最后一行的数据</a:t>
            </a:r>
            <a:endParaRPr lang="zh-CN" altLang="en-US" dirty="0"/>
          </a:p>
        </p:txBody>
      </p:sp>
      <p:pic>
        <p:nvPicPr>
          <p:cNvPr id="68610" name="Picture 2" descr="C:\Users\xxx\Desktop\数据清洗 课件截图\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284985"/>
            <a:ext cx="38671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1C6D3-1214-C998-19EE-4389F292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64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）保存该文件，选择“运行这个转换”选项，单击“</a:t>
            </a:r>
            <a:r>
              <a:rPr lang="en-US" altLang="zh-CN" dirty="0"/>
              <a:t>Excel</a:t>
            </a:r>
            <a:r>
              <a:rPr lang="zh-CN" altLang="zh-CN" dirty="0"/>
              <a:t>输入”选项，在“执行结果”中的“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”中查看运行的结果；单击“排序记录”选项，在“执行结果”中的“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”中查看排序后的结果，单击“数据采样”选项，在“执行结果”中的“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”中查看采样的结果，单击“识别流的最后一行”选项，在“执行结果”中的“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”中查看最终的结果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38980-F7AE-F413-0F9B-EE847AB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90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zh-CN"/>
              <a:t>）使用</a:t>
            </a:r>
            <a:r>
              <a:rPr lang="en-US" altLang="zh-CN"/>
              <a:t>Kettle</a:t>
            </a:r>
            <a:r>
              <a:rPr lang="zh-CN" altLang="zh-CN"/>
              <a:t>实现字符串替换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）成功运行</a:t>
            </a:r>
            <a:r>
              <a:rPr lang="en-US" altLang="zh-CN" dirty="0"/>
              <a:t>kettle</a:t>
            </a:r>
            <a:r>
              <a:rPr lang="zh-CN" altLang="zh-CN" dirty="0"/>
              <a:t>后在菜单栏单击文件，在“新建”中选择“转换”选项，在“输入”中选择“自定义常量数据”选项，在“转换”中选择“字符串替换”选项，将其一一拖动到右侧工作区中，并建立彼此之间的节点连接关系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F4755-BC81-AC2E-CF67-D56A4534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325112"/>
          </a:xfrm>
        </p:spPr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2</a:t>
            </a:r>
            <a:r>
              <a:rPr lang="zh-CN" altLang="zh-CN" dirty="0"/>
              <a:t>）双击“自定义常量数据”选项，在“元数据”选项和“数据”选项中分别设置内容</a:t>
            </a:r>
            <a:endParaRPr lang="zh-CN" altLang="en-US" dirty="0"/>
          </a:p>
        </p:txBody>
      </p:sp>
      <p:pic>
        <p:nvPicPr>
          <p:cNvPr id="71682" name="Picture 2" descr="截图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140968"/>
            <a:ext cx="59055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 descr="截图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068961"/>
            <a:ext cx="40195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FD6E7-7F5B-A0BE-C7BC-76014396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5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）双击“字符串替换”选项，设置内容</a:t>
            </a:r>
            <a:endParaRPr lang="zh-CN" altLang="en-US" dirty="0"/>
          </a:p>
        </p:txBody>
      </p:sp>
      <p:pic>
        <p:nvPicPr>
          <p:cNvPr id="72706" name="Picture 2" descr="截图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212976"/>
            <a:ext cx="62198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29D91-13A1-BE98-C58E-CE26F8F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413764"/>
            <a:ext cx="3203848" cy="4822438"/>
          </a:xfrm>
        </p:spPr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4</a:t>
            </a:r>
            <a:r>
              <a:rPr lang="zh-CN" altLang="zh-CN" dirty="0"/>
              <a:t>）保存该文件，选择“运行这个转换”选项，单击“字符串替换”选项，在“执行结果”中的“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”中查看运行的结果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8489E-B3A2-9301-E7DB-2E98FAC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Picture 2" descr="C:\Users\xxx\Desktop\数据清洗 课件截图\58.PNG">
            <a:extLst>
              <a:ext uri="{FF2B5EF4-FFF2-40B4-BE49-F238E27FC236}">
                <a16:creationId xmlns:a16="http://schemas.microsoft.com/office/drawing/2014/main" id="{B3B3EC52-7666-01B9-9AA5-AC188627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86" y="1121278"/>
            <a:ext cx="5619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44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</a:t>
            </a:r>
            <a:r>
              <a:rPr lang="zh-CN" altLang="zh-CN"/>
              <a:t>）使用</a:t>
            </a:r>
            <a:r>
              <a:rPr lang="en-US" altLang="zh-CN"/>
              <a:t>Kettle</a:t>
            </a:r>
            <a:r>
              <a:rPr lang="zh-CN" altLang="zh-CN"/>
              <a:t>拆分字段并保存为日志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CN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）成功运行</a:t>
            </a:r>
            <a:r>
              <a:rPr lang="en-US" altLang="zh-CN" dirty="0"/>
              <a:t>kettle</a:t>
            </a:r>
            <a:r>
              <a:rPr lang="zh-CN" altLang="zh-CN" dirty="0"/>
              <a:t>后在菜单栏单击文件，在“新建”中选择“转换”选项，在“输入”中选择“自定义常量数据”选项，在“转换”中选择“拆分字段”选项，在“应用”中选择“写日志”选项，将其一一拖动到右侧工作区中，并建立彼此之间的节点连接关系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D0C99-0385-626C-0074-079D025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5809832"/>
          </a:xfrm>
        </p:spPr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2</a:t>
            </a:r>
            <a:r>
              <a:rPr lang="zh-CN" altLang="zh-CN" dirty="0"/>
              <a:t>）双击“自定义常量数据”选项，在“元数据”选项和“数据”选项中分别设置内容</a:t>
            </a:r>
            <a:endParaRPr lang="zh-CN" altLang="en-US" dirty="0"/>
          </a:p>
        </p:txBody>
      </p:sp>
      <p:pic>
        <p:nvPicPr>
          <p:cNvPr id="75778" name="Picture 2" descr="C:\Users\xxx\Desktop\数据清洗 课件截图\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060849"/>
            <a:ext cx="5394074" cy="43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720A6-6F4D-1FDB-6966-A777F828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665816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）双击“值映射”选项，在“使用的字段名”中选择值为</a:t>
            </a:r>
            <a:r>
              <a:rPr lang="en-US" altLang="zh-CN" dirty="0"/>
              <a:t>name</a:t>
            </a:r>
            <a:r>
              <a:rPr lang="zh-CN" altLang="zh-CN" dirty="0"/>
              <a:t>；并在“字段值”选项中设置以下内容，从而生成需要的内容</a:t>
            </a:r>
            <a:endParaRPr lang="zh-CN" altLang="en-US" dirty="0"/>
          </a:p>
        </p:txBody>
      </p:sp>
      <p:pic>
        <p:nvPicPr>
          <p:cNvPr id="3074" name="Picture 2" descr="C:\Users\xxx\Desktop\数据清洗 课件截图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2348880"/>
            <a:ext cx="695028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609F9-6BDF-6FA8-3A4E-E7663CC8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5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6444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）双击“拆分字段”选项，在“需要拆分的字段”中选择</a:t>
            </a:r>
            <a:r>
              <a:rPr lang="en-US" altLang="zh-CN" dirty="0"/>
              <a:t>name</a:t>
            </a:r>
            <a:r>
              <a:rPr lang="zh-CN" altLang="zh-CN" dirty="0"/>
              <a:t>，在“分隔符”中填入“</a:t>
            </a:r>
            <a:r>
              <a:rPr lang="en-US" altLang="zh-CN" dirty="0"/>
              <a:t>,</a:t>
            </a:r>
            <a:r>
              <a:rPr lang="zh-CN" altLang="zh-CN" dirty="0"/>
              <a:t>”，并设置新字段</a:t>
            </a:r>
            <a:endParaRPr lang="zh-CN" altLang="en-US" dirty="0"/>
          </a:p>
        </p:txBody>
      </p:sp>
      <p:pic>
        <p:nvPicPr>
          <p:cNvPr id="76802" name="Picture 2" descr="截图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3789041"/>
            <a:ext cx="62579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53DF5-6E2A-4E9A-5D55-786CD98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7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6444"/>
            <a:ext cx="8229600" cy="4325112"/>
          </a:xfrm>
        </p:spPr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4</a:t>
            </a:r>
            <a:r>
              <a:rPr lang="zh-CN" altLang="zh-CN"/>
              <a:t>）双击“</a:t>
            </a:r>
            <a:r>
              <a:rPr lang="zh-CN" altLang="en-US"/>
              <a:t>写日志</a:t>
            </a:r>
            <a:r>
              <a:rPr lang="zh-CN" altLang="zh-CN"/>
              <a:t>”</a:t>
            </a:r>
            <a:r>
              <a:rPr lang="zh-CN" altLang="en-US"/>
              <a:t>图标</a:t>
            </a:r>
            <a:r>
              <a:rPr lang="zh-CN" altLang="zh-CN"/>
              <a:t>，在</a:t>
            </a:r>
            <a:r>
              <a:rPr lang="zh-CN" altLang="en-US"/>
              <a:t>弹出的对话框中设置字段内容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53DF5-6E2A-4E9A-5D55-786CD98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Picture 2" descr="C:\Users\xxx\Desktop\数据清洗 课件截图\61.PNG">
            <a:extLst>
              <a:ext uri="{FF2B5EF4-FFF2-40B4-BE49-F238E27FC236}">
                <a16:creationId xmlns:a16="http://schemas.microsoft.com/office/drawing/2014/main" id="{251716E6-E321-7730-74DE-4FC3CF44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492896"/>
            <a:ext cx="529383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99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）保存该文件，选择“运行这个转换”选项，单击“自定义常量数据”选项，在“执行结果”中的“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”中查看初始的结果，如图</a:t>
            </a:r>
            <a:r>
              <a:rPr lang="en-US" altLang="zh-CN" dirty="0"/>
              <a:t>5-112</a:t>
            </a:r>
            <a:r>
              <a:rPr lang="zh-CN" altLang="zh-CN" dirty="0"/>
              <a:t>所示。单击“写日志”选项，在“执行结果”中的“</a:t>
            </a:r>
            <a:r>
              <a:rPr lang="en-US" altLang="zh-CN" dirty="0"/>
              <a:t>Preview data</a:t>
            </a:r>
            <a:r>
              <a:rPr lang="zh-CN" altLang="zh-CN" dirty="0"/>
              <a:t>”中查看执行后的结果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1FDCA9-C9FA-1989-38CE-35FFE5B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692696"/>
            <a:ext cx="8229600" cy="5737824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）双击“值映射</a:t>
            </a:r>
            <a:r>
              <a:rPr lang="en-US" altLang="zh-CN" dirty="0"/>
              <a:t>2</a:t>
            </a:r>
            <a:r>
              <a:rPr lang="zh-CN" altLang="zh-CN" dirty="0"/>
              <a:t>”选项，在“使用的字段名”中选择值为</a:t>
            </a:r>
            <a:r>
              <a:rPr lang="en-US" altLang="zh-CN" dirty="0"/>
              <a:t>value</a:t>
            </a:r>
            <a:r>
              <a:rPr lang="zh-CN" altLang="zh-CN" dirty="0"/>
              <a:t>；并在“字段值”选项中设置以下内容，从而生成需要的内容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C:\Users\xxx\Desktop\数据清洗 课件截图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204864"/>
            <a:ext cx="617534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DF764-7E29-6172-2893-B497EDF1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908720"/>
            <a:ext cx="8229600" cy="4325112"/>
          </a:xfrm>
        </p:spPr>
        <p:txBody>
          <a:bodyPr/>
          <a:lstStyle/>
          <a:p>
            <a:r>
              <a:rPr lang="zh-CN" altLang="zh-CN" dirty="0"/>
              <a:t> （</a:t>
            </a:r>
            <a:r>
              <a:rPr lang="en-US" altLang="zh-CN" dirty="0"/>
              <a:t>6</a:t>
            </a:r>
            <a:r>
              <a:rPr lang="zh-CN" altLang="zh-CN" dirty="0"/>
              <a:t>）保存该转换并运行，在执行结果栏的“</a:t>
            </a:r>
            <a:r>
              <a:rPr lang="en-US" altLang="zh-CN" dirty="0"/>
              <a:t>Metrics</a:t>
            </a:r>
            <a:r>
              <a:rPr lang="zh-CN" altLang="zh-CN" dirty="0"/>
              <a:t>”中可查看到数据清洗的过程，在“</a:t>
            </a:r>
            <a:r>
              <a:rPr lang="en-US" altLang="zh-CN" dirty="0"/>
              <a:t>Preview data</a:t>
            </a:r>
            <a:r>
              <a:rPr lang="zh-CN" altLang="zh-CN" dirty="0"/>
              <a:t>”中查看已经清洗好的数据</a:t>
            </a:r>
            <a:endParaRPr lang="zh-CN" altLang="en-US" dirty="0"/>
          </a:p>
        </p:txBody>
      </p:sp>
      <p:pic>
        <p:nvPicPr>
          <p:cNvPr id="5122" name="图片 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2" y="2996952"/>
            <a:ext cx="867591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A51879-D5C4-5B1A-F187-24D313B7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4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【例</a:t>
            </a:r>
            <a:r>
              <a:rPr lang="en-US" altLang="zh-CN"/>
              <a:t>5-2</a:t>
            </a:r>
            <a:r>
              <a:rPr lang="zh-CN" altLang="zh-CN"/>
              <a:t>】使用</a:t>
            </a:r>
            <a:r>
              <a:rPr lang="en-US" altLang="zh-CN"/>
              <a:t>kettle</a:t>
            </a:r>
            <a:r>
              <a:rPr lang="zh-CN" altLang="zh-CN"/>
              <a:t>实现数据排序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082114"/>
            <a:ext cx="7932025" cy="4083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AD4FF-2A31-7C6D-4163-1F0E98F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124744"/>
            <a:ext cx="3889240" cy="4325112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）在“</a:t>
            </a:r>
            <a:r>
              <a:rPr lang="en-US" altLang="zh-CN" dirty="0"/>
              <a:t>Excel</a:t>
            </a:r>
            <a:r>
              <a:rPr lang="zh-CN" altLang="zh-CN" dirty="0"/>
              <a:t>输入”选项中导入</a:t>
            </a:r>
            <a:r>
              <a:rPr lang="en-US" altLang="zh-CN" dirty="0"/>
              <a:t>Excel</a:t>
            </a:r>
            <a:r>
              <a:rPr lang="zh-CN" altLang="zh-CN" dirty="0"/>
              <a:t>数据表，如图</a:t>
            </a:r>
            <a:r>
              <a:rPr lang="en-US" altLang="zh-CN" dirty="0"/>
              <a:t>5-16</a:t>
            </a:r>
            <a:r>
              <a:rPr lang="zh-CN" altLang="zh-CN" dirty="0"/>
              <a:t>所示，数据表内容如图</a:t>
            </a:r>
            <a:r>
              <a:rPr lang="en-US" altLang="zh-CN" dirty="0"/>
              <a:t>5-17</a:t>
            </a:r>
            <a:r>
              <a:rPr lang="zh-CN" altLang="zh-CN" dirty="0"/>
              <a:t>所示；并选中“字段”，单击“获取来自头部数据的字段”，如图</a:t>
            </a:r>
            <a:r>
              <a:rPr lang="en-US" altLang="zh-CN" dirty="0"/>
              <a:t>5-18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8B485-8C1F-7B1C-3935-9E424E5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E1683-F3F2-0C1E-1CB9-CEE4AD7B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692697"/>
            <a:ext cx="4249280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136" y="980728"/>
            <a:ext cx="8229600" cy="432511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）双击“排序记录”选项，对字段中的“成绩”按照降序排序</a:t>
            </a:r>
            <a:endParaRPr lang="zh-CN" altLang="en-US" dirty="0"/>
          </a:p>
        </p:txBody>
      </p:sp>
      <p:pic>
        <p:nvPicPr>
          <p:cNvPr id="8194" name="Picture 2" descr="C:\Users\xxx\Desktop\数据清洗 课件截图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75" y="1988840"/>
            <a:ext cx="909586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D2552-45B3-E21A-D392-55220EC7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1485</Words>
  <Application>Microsoft Office PowerPoint</Application>
  <PresentationFormat>宽屏</PresentationFormat>
  <Paragraphs>88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主题</vt:lpstr>
      <vt:lpstr>【例5-1】值映射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【例5-2】使用kettle实现数据排序</vt:lpstr>
      <vt:lpstr>PowerPoint 演示文稿</vt:lpstr>
      <vt:lpstr>PowerPoint 演示文稿</vt:lpstr>
      <vt:lpstr>PowerPoint 演示文稿</vt:lpstr>
      <vt:lpstr>【例5-3】使用kettle去除重复数据</vt:lpstr>
      <vt:lpstr>PowerPoint 演示文稿</vt:lpstr>
      <vt:lpstr>PowerPoint 演示文稿</vt:lpstr>
      <vt:lpstr>【例5-4】使用kettle清洗超出范围的数据</vt:lpstr>
      <vt:lpstr>PowerPoint 演示文稿</vt:lpstr>
      <vt:lpstr>PowerPoint 演示文稿</vt:lpstr>
      <vt:lpstr>PowerPoint 演示文稿</vt:lpstr>
      <vt:lpstr>【例5-5】使用kettle过滤记录</vt:lpstr>
      <vt:lpstr>PowerPoint 演示文稿</vt:lpstr>
      <vt:lpstr>PowerPoint 演示文稿</vt:lpstr>
      <vt:lpstr>PowerPoint 演示文稿</vt:lpstr>
      <vt:lpstr>以下为备用</vt:lpstr>
      <vt:lpstr>1）使用Kettle查看数据中的空值。</vt:lpstr>
      <vt:lpstr>PowerPoint 演示文稿</vt:lpstr>
      <vt:lpstr>PowerPoint 演示文稿</vt:lpstr>
      <vt:lpstr>PowerPoint 演示文稿</vt:lpstr>
      <vt:lpstr>PowerPoint 演示文稿</vt:lpstr>
      <vt:lpstr>2）使用Kettle采样数据并输出结果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3）使用Kettle实现字符串替换</vt:lpstr>
      <vt:lpstr>PowerPoint 演示文稿</vt:lpstr>
      <vt:lpstr>PowerPoint 演示文稿</vt:lpstr>
      <vt:lpstr>PowerPoint 演示文稿</vt:lpstr>
      <vt:lpstr>4）使用Kettle拆分字段并保存为日志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【例5-1】值映射</dc:title>
  <dc:creator>28154</dc:creator>
  <cp:lastModifiedBy>2815423550@qq.com</cp:lastModifiedBy>
  <cp:revision>3</cp:revision>
  <dcterms:created xsi:type="dcterms:W3CDTF">2022-10-27T03:17:14Z</dcterms:created>
  <dcterms:modified xsi:type="dcterms:W3CDTF">2022-10-27T03:29:59Z</dcterms:modified>
</cp:coreProperties>
</file>