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8" r:id="rId16"/>
    <p:sldId id="279" r:id="rId17"/>
    <p:sldId id="280" r:id="rId18"/>
    <p:sldId id="281" r:id="rId19"/>
    <p:sldId id="282" r:id="rId20"/>
    <p:sldId id="283"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4" r:id="rId38"/>
    <p:sldId id="321" r:id="rId39"/>
    <p:sldId id="308" r:id="rId40"/>
    <p:sldId id="309" r:id="rId41"/>
    <p:sldId id="310" r:id="rId42"/>
    <p:sldId id="311" r:id="rId43"/>
    <p:sldId id="312" r:id="rId44"/>
    <p:sldId id="313" r:id="rId45"/>
    <p:sldId id="315" r:id="rId46"/>
    <p:sldId id="316" r:id="rId47"/>
    <p:sldId id="317" r:id="rId48"/>
    <p:sldId id="318" r:id="rId49"/>
    <p:sldId id="319" r:id="rId50"/>
    <p:sldId id="322"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7B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18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EDC3D-486F-4A7A-B0FA-D55F4803A277}" type="datetimeFigureOut">
              <a:rPr lang="zh-CN" altLang="en-US" smtClean="0"/>
              <a:pPr/>
              <a:t>2016/4/6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9D3FF3-1D95-4842-BD0B-804725251C2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06722-042E-47E9-BEC4-3ACB851AC8A9}" type="slidenum">
              <a:rPr lang="en-US" altLang="zh-CN"/>
              <a:pPr/>
              <a:t>49</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51结构和编程</a:t>
            </a:r>
          </a:p>
        </p:txBody>
      </p:sp>
      <p:sp>
        <p:nvSpPr>
          <p:cNvPr id="6" name="Rectangle 7"/>
          <p:cNvSpPr>
            <a:spLocks noGrp="1" noChangeArrowheads="1"/>
          </p:cNvSpPr>
          <p:nvPr>
            <p:ph type="sldNum" sz="quarter" idx="5"/>
          </p:nvPr>
        </p:nvSpPr>
        <p:spPr>
          <a:ln/>
        </p:spPr>
        <p:txBody>
          <a:bodyPr/>
          <a:lstStyle/>
          <a:p>
            <a:fld id="{DB34B76E-2086-48AC-A455-12D2F0414858}" type="slidenum">
              <a:rPr lang="zh-CN" altLang="en-US"/>
              <a:pPr/>
              <a:t>50</a:t>
            </a:fld>
            <a:endParaRPr lang="en-US" altLang="zh-CN"/>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042DB8FF-45B8-448F-AB5F-CA0D60FDCDE3}" type="slidenum">
              <a:rPr lang="zh-TW" altLang="en-US"/>
              <a:pPr/>
              <a:t>‹#›</a:t>
            </a:fld>
            <a:endParaRPr lang="en-US" altLang="zh-TW"/>
          </a:p>
        </p:txBody>
      </p:sp>
      <p:sp>
        <p:nvSpPr>
          <p:cNvPr id="6" name="日期占位符 5"/>
          <p:cNvSpPr>
            <a:spLocks noGrp="1"/>
          </p:cNvSpPr>
          <p:nvPr>
            <p:ph type="dt" sz="half" idx="12"/>
          </p:nvPr>
        </p:nvSpPr>
        <p:spPr>
          <a:xfrm>
            <a:off x="457200" y="6245225"/>
            <a:ext cx="2133600" cy="476250"/>
          </a:xfrm>
        </p:spPr>
        <p:txBody>
          <a:bodyPr/>
          <a:lstStyle>
            <a:lvl1pPr>
              <a:defRPr/>
            </a:lvl1pPr>
          </a:lstStyle>
          <a:p>
            <a:fld id="{9D70CA48-1E59-462C-89DA-DF4C6AA258E8}" type="datetime1">
              <a:rPr lang="zh-TW" altLang="en-US"/>
              <a:pPr/>
              <a:t>2016/4/6</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981200"/>
            <a:ext cx="4038600" cy="3886200"/>
          </a:xfrm>
        </p:spPr>
        <p:txBody>
          <a:bodyPr/>
          <a:lstStyle/>
          <a:p>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D625DD62-C42A-4679-9355-05017D66F035}" type="slidenum">
              <a:rPr lang="zh-TW" altLang="en-US"/>
              <a:pPr/>
              <a:t>‹#›</a:t>
            </a:fld>
            <a:endParaRPr lang="en-US" altLang="zh-TW"/>
          </a:p>
        </p:txBody>
      </p:sp>
      <p:sp>
        <p:nvSpPr>
          <p:cNvPr id="7" name="日期占位符 6"/>
          <p:cNvSpPr>
            <a:spLocks noGrp="1"/>
          </p:cNvSpPr>
          <p:nvPr>
            <p:ph type="dt" sz="half" idx="12"/>
          </p:nvPr>
        </p:nvSpPr>
        <p:spPr>
          <a:xfrm>
            <a:off x="457200" y="6245225"/>
            <a:ext cx="2133600" cy="476250"/>
          </a:xfrm>
        </p:spPr>
        <p:txBody>
          <a:bodyPr/>
          <a:lstStyle>
            <a:lvl1pPr>
              <a:defRPr/>
            </a:lvl1pPr>
          </a:lstStyle>
          <a:p>
            <a:fld id="{59DE01AB-2329-4D1F-B31D-B40858B05924}" type="datetime1">
              <a:rPr lang="zh-TW" altLang="en-US"/>
              <a:pPr/>
              <a:t>2016/4/6</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4038600" cy="3886200"/>
          </a:xfrm>
        </p:spPr>
        <p:txBody>
          <a:bodyPr/>
          <a:lstStyle/>
          <a:p>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DCEE4F7B-D278-4627-A508-228B0BE4E0DA}" type="slidenum">
              <a:rPr lang="zh-TW" altLang="en-US"/>
              <a:pPr/>
              <a:t>‹#›</a:t>
            </a:fld>
            <a:endParaRPr lang="en-US" altLang="zh-TW"/>
          </a:p>
        </p:txBody>
      </p:sp>
      <p:sp>
        <p:nvSpPr>
          <p:cNvPr id="7" name="日期占位符 6"/>
          <p:cNvSpPr>
            <a:spLocks noGrp="1"/>
          </p:cNvSpPr>
          <p:nvPr>
            <p:ph type="dt" sz="half" idx="12"/>
          </p:nvPr>
        </p:nvSpPr>
        <p:spPr>
          <a:xfrm>
            <a:off x="457200" y="6245225"/>
            <a:ext cx="2133600" cy="476250"/>
          </a:xfrm>
        </p:spPr>
        <p:txBody>
          <a:bodyPr/>
          <a:lstStyle>
            <a:lvl1pPr>
              <a:defRPr/>
            </a:lvl1pPr>
          </a:lstStyle>
          <a:p>
            <a:fld id="{94A87D56-9B32-47CB-B6FB-600F96048EEF}" type="datetime1">
              <a:rPr lang="zh-TW" altLang="en-US"/>
              <a:pPr/>
              <a:t>2016/4/6</a:t>
            </a:fld>
            <a:endParaRPr lang="en-US"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8BBD2731-8AF5-4DEF-BE11-DE911F6D5FD4}" type="slidenum">
              <a:rPr lang="zh-TW" altLang="en-US"/>
              <a:pPr/>
              <a:t>‹#›</a:t>
            </a:fld>
            <a:endParaRPr lang="en-US" altLang="zh-TW"/>
          </a:p>
        </p:txBody>
      </p:sp>
      <p:sp>
        <p:nvSpPr>
          <p:cNvPr id="8" name="日期占位符 7"/>
          <p:cNvSpPr>
            <a:spLocks noGrp="1"/>
          </p:cNvSpPr>
          <p:nvPr>
            <p:ph type="dt" sz="half" idx="12"/>
          </p:nvPr>
        </p:nvSpPr>
        <p:spPr>
          <a:xfrm>
            <a:off x="457200" y="6245225"/>
            <a:ext cx="2133600" cy="476250"/>
          </a:xfrm>
        </p:spPr>
        <p:txBody>
          <a:bodyPr/>
          <a:lstStyle>
            <a:lvl1pPr>
              <a:defRPr/>
            </a:lvl1pPr>
          </a:lstStyle>
          <a:p>
            <a:fld id="{8F48D078-463A-4C99-97D4-17233E1D39B9}" type="datetime1">
              <a:rPr lang="zh-TW" altLang="en-US"/>
              <a:pPr/>
              <a:t>2016/4/6</a:t>
            </a:fld>
            <a:endParaRPr lang="en-US"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8" name="灯片编号占位符 7"/>
          <p:cNvSpPr>
            <a:spLocks noGrp="1"/>
          </p:cNvSpPr>
          <p:nvPr>
            <p:ph type="sldNum" sz="quarter" idx="11"/>
          </p:nvPr>
        </p:nvSpPr>
        <p:spPr>
          <a:xfrm>
            <a:off x="6553200" y="6248400"/>
            <a:ext cx="2133600" cy="457200"/>
          </a:xfrm>
        </p:spPr>
        <p:txBody>
          <a:bodyPr/>
          <a:lstStyle>
            <a:lvl1pPr>
              <a:defRPr/>
            </a:lvl1pPr>
          </a:lstStyle>
          <a:p>
            <a:fld id="{674E613E-EB29-4FB4-AFFB-A31D4A314A59}" type="slidenum">
              <a:rPr lang="zh-TW" altLang="en-US"/>
              <a:pPr/>
              <a:t>‹#›</a:t>
            </a:fld>
            <a:endParaRPr lang="en-US" altLang="zh-TW"/>
          </a:p>
        </p:txBody>
      </p:sp>
      <p:sp>
        <p:nvSpPr>
          <p:cNvPr id="9" name="日期占位符 8"/>
          <p:cNvSpPr>
            <a:spLocks noGrp="1"/>
          </p:cNvSpPr>
          <p:nvPr>
            <p:ph type="dt" sz="half" idx="12"/>
          </p:nvPr>
        </p:nvSpPr>
        <p:spPr>
          <a:xfrm>
            <a:off x="457200" y="6245225"/>
            <a:ext cx="2133600" cy="476250"/>
          </a:xfrm>
        </p:spPr>
        <p:txBody>
          <a:bodyPr/>
          <a:lstStyle>
            <a:lvl1pPr>
              <a:defRPr/>
            </a:lvl1pPr>
          </a:lstStyle>
          <a:p>
            <a:fld id="{EF06694E-CCD3-4F7A-9F7F-983DFF318E5F}" type="datetime1">
              <a:rPr lang="zh-TW" altLang="en-US"/>
              <a:pPr/>
              <a:t>2016/4/6</a:t>
            </a:fld>
            <a:endParaRPr lang="en-US"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3124200" y="6248400"/>
            <a:ext cx="2895600" cy="457200"/>
          </a:xfrm>
        </p:spPr>
        <p:txBody>
          <a:bodyPr/>
          <a:lstStyle>
            <a:lvl1pPr>
              <a:defRPr/>
            </a:lvl1pPr>
          </a:lstStyle>
          <a:p>
            <a:endParaRPr lang="en-US" altLang="zh-TW"/>
          </a:p>
        </p:txBody>
      </p:sp>
      <p:sp>
        <p:nvSpPr>
          <p:cNvPr id="4" name="灯片编号占位符 3"/>
          <p:cNvSpPr>
            <a:spLocks noGrp="1"/>
          </p:cNvSpPr>
          <p:nvPr>
            <p:ph type="sldNum" sz="quarter" idx="11"/>
          </p:nvPr>
        </p:nvSpPr>
        <p:spPr>
          <a:xfrm>
            <a:off x="6553200" y="6248400"/>
            <a:ext cx="2133600" cy="457200"/>
          </a:xfrm>
        </p:spPr>
        <p:txBody>
          <a:bodyPr/>
          <a:lstStyle>
            <a:lvl1pPr>
              <a:defRPr/>
            </a:lvl1pPr>
          </a:lstStyle>
          <a:p>
            <a:fld id="{EE004E36-3547-4FF1-8669-CD456A64515E}" type="slidenum">
              <a:rPr lang="zh-TW" altLang="en-US"/>
              <a:pPr/>
              <a:t>‹#›</a:t>
            </a:fld>
            <a:endParaRPr lang="en-US" altLang="zh-TW"/>
          </a:p>
        </p:txBody>
      </p:sp>
      <p:sp>
        <p:nvSpPr>
          <p:cNvPr id="5" name="日期占位符 4"/>
          <p:cNvSpPr>
            <a:spLocks noGrp="1"/>
          </p:cNvSpPr>
          <p:nvPr>
            <p:ph type="dt" sz="half" idx="12"/>
          </p:nvPr>
        </p:nvSpPr>
        <p:spPr>
          <a:xfrm>
            <a:off x="457200" y="6245225"/>
            <a:ext cx="2133600" cy="476250"/>
          </a:xfrm>
        </p:spPr>
        <p:txBody>
          <a:bodyPr/>
          <a:lstStyle>
            <a:lvl1pPr>
              <a:defRPr/>
            </a:lvl1pPr>
          </a:lstStyle>
          <a:p>
            <a:fld id="{8F869399-8931-4B9B-A8DC-110D9991DA2E}" type="datetime1">
              <a:rPr lang="zh-TW" altLang="en-US"/>
              <a:pPr/>
              <a:t>2016/4/6</a:t>
            </a:fld>
            <a:endParaRPr lang="en-US"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188913"/>
            <a:ext cx="9009063" cy="1052512"/>
            <a:chOff x="0" y="1536"/>
            <a:chExt cx="5675" cy="663"/>
          </a:xfrm>
        </p:grpSpPr>
        <p:grpSp>
          <p:nvGrpSpPr>
            <p:cNvPr id="3" name="Group 3"/>
            <p:cNvGrpSpPr>
              <a:grpSpLocks/>
            </p:cNvGrpSpPr>
            <p:nvPr/>
          </p:nvGrpSpPr>
          <p:grpSpPr bwMode="auto">
            <a:xfrm>
              <a:off x="183" y="1604"/>
              <a:ext cx="448" cy="299"/>
              <a:chOff x="720" y="336"/>
              <a:chExt cx="624" cy="432"/>
            </a:xfrm>
          </p:grpSpPr>
          <p:sp>
            <p:nvSpPr>
              <p:cNvPr id="356356"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35635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4" name="Group 6"/>
            <p:cNvGrpSpPr>
              <a:grpSpLocks/>
            </p:cNvGrpSpPr>
            <p:nvPr/>
          </p:nvGrpSpPr>
          <p:grpSpPr bwMode="auto">
            <a:xfrm>
              <a:off x="261" y="1870"/>
              <a:ext cx="465" cy="299"/>
              <a:chOff x="912" y="2640"/>
              <a:chExt cx="672" cy="432"/>
            </a:xfrm>
          </p:grpSpPr>
          <p:sp>
            <p:nvSpPr>
              <p:cNvPr id="356359"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35636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35636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356362"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35636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356364" name="Rectangle 12"/>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356365" name="Rectangle 13"/>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782CB990-065A-4E14-BD9F-F27233C0D322}" type="datetime2">
              <a:rPr lang="zh-CN" altLang="en-US"/>
              <a:pPr/>
              <a:t>2016年4月6日</a:t>
            </a:fld>
            <a:endParaRPr lang="en-US" altLang="zh-CN"/>
          </a:p>
        </p:txBody>
      </p:sp>
      <p:sp>
        <p:nvSpPr>
          <p:cNvPr id="356366" name="Rectangle 14"/>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zh-CN" altLang="en-US"/>
              <a:t>宁波大学信息科学与工程学院</a:t>
            </a:r>
            <a:endParaRPr lang="en-US" altLang="zh-CN"/>
          </a:p>
        </p:txBody>
      </p:sp>
      <p:sp>
        <p:nvSpPr>
          <p:cNvPr id="356367" name="Rectangle 15"/>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F05F3DC-C9AE-484F-8A24-75A092C6361A}"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20256;&#24863;&#22120;.pp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 Target="slide17.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view/635019.htm" TargetMode="External"/><Relationship Id="rId2" Type="http://schemas.openxmlformats.org/officeDocument/2006/relationships/hyperlink" Target="http://baike.baidu.com/view/141368.htm" TargetMode="External"/><Relationship Id="rId1" Type="http://schemas.openxmlformats.org/officeDocument/2006/relationships/slideLayout" Target="../slideLayouts/slideLayout2.xml"/><Relationship Id="rId4" Type="http://schemas.openxmlformats.org/officeDocument/2006/relationships/hyperlink" Target="http://baike.baidu.com/view/1546676.htm" TargetMode="External"/></Relationships>
</file>

<file path=ppt/slides/_rels/slide3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6.xml"/><Relationship Id="rId5" Type="http://schemas.openxmlformats.org/officeDocument/2006/relationships/image" Target="../media/image42.jpeg"/><Relationship Id="rId4" Type="http://schemas.openxmlformats.org/officeDocument/2006/relationships/image" Target="../media/image41.jpeg"/></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http://www.56dz.com/Article/dgjs/dgjc/201006/1033.html" TargetMode="Externa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hyperlink" Target="http://image.baidu.com/i?ct=503316480&amp;z=0&amp;tn=baiduimagedetail&amp;word=%BC%CC%B5%E7%C6%F7&amp;in=3650&amp;cl=2&amp;lm=-1&amp;pn=6&amp;rn=1&amp;di=17414660055&amp;ln=1&amp;fr=bk&amp;ic=0&amp;s=&amp;se=&amp;sme=1&amp;tab=&amp;width=&amp;height=&amp;face=0&amp;fb=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6.xml"/><Relationship Id="rId5" Type="http://schemas.openxmlformats.org/officeDocument/2006/relationships/image" Target="../media/image58.jpeg"/><Relationship Id="rId4" Type="http://schemas.openxmlformats.org/officeDocument/2006/relationships/image" Target="../media/image57.jpeg"/></Relationships>
</file>

<file path=ppt/slides/_rels/slide4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1.jpeg"/><Relationship Id="rId4" Type="http://schemas.openxmlformats.org/officeDocument/2006/relationships/image" Target="../media/image60.jpe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2.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8"/>
          <p:cNvSpPr>
            <a:spLocks noGrp="1" noChangeArrowheads="1"/>
          </p:cNvSpPr>
          <p:nvPr>
            <p:ph type="sldNum" sz="quarter" idx="4294967295"/>
          </p:nvPr>
        </p:nvSpPr>
        <p:spPr>
          <a:xfrm>
            <a:off x="6553200" y="6248400"/>
            <a:ext cx="2133600" cy="457200"/>
          </a:xfrm>
          <a:prstGeom prst="rect">
            <a:avLst/>
          </a:prstGeom>
        </p:spPr>
        <p:txBody>
          <a:bodyPr/>
          <a:lstStyle/>
          <a:p>
            <a:fld id="{D65824A7-8BDB-4BAD-9389-797E5A739882}" type="slidenum">
              <a:rPr lang="zh-TW" altLang="en-US"/>
              <a:pPr/>
              <a:t>1</a:t>
            </a:fld>
            <a:endParaRPr lang="en-US" altLang="zh-TW"/>
          </a:p>
        </p:txBody>
      </p:sp>
      <p:sp>
        <p:nvSpPr>
          <p:cNvPr id="21506" name="Rectangle 2"/>
          <p:cNvSpPr>
            <a:spLocks noGrp="1" noChangeArrowheads="1"/>
          </p:cNvSpPr>
          <p:nvPr>
            <p:ph type="ctrTitle"/>
          </p:nvPr>
        </p:nvSpPr>
        <p:spPr>
          <a:xfrm>
            <a:off x="1835150" y="1773238"/>
            <a:ext cx="6019800" cy="2209800"/>
          </a:xfrm>
        </p:spPr>
        <p:txBody>
          <a:bodyPr/>
          <a:lstStyle/>
          <a:p>
            <a:pPr algn="ctr"/>
            <a:r>
              <a:rPr lang="zh-CN" altLang="en-US" dirty="0"/>
              <a:t>常用电子元器件</a:t>
            </a:r>
            <a:r>
              <a:rPr lang="zh-CN" altLang="en-US" dirty="0" smtClean="0"/>
              <a:t>基础</a:t>
            </a:r>
            <a:endParaRPr lang="zh-CN" altLang="en-US" dirty="0"/>
          </a:p>
        </p:txBody>
      </p:sp>
      <p:sp>
        <p:nvSpPr>
          <p:cNvPr id="21507" name="Rectangle 3"/>
          <p:cNvSpPr>
            <a:spLocks noGrp="1" noChangeArrowheads="1"/>
          </p:cNvSpPr>
          <p:nvPr>
            <p:ph type="subTitle" idx="1"/>
          </p:nvPr>
        </p:nvSpPr>
        <p:spPr>
          <a:xfrm>
            <a:off x="2771775" y="4149725"/>
            <a:ext cx="6192838" cy="791443"/>
          </a:xfrm>
        </p:spPr>
        <p:txBody>
          <a:bodyPr/>
          <a:lstStyle/>
          <a:p>
            <a:r>
              <a:rPr lang="en-US" altLang="zh-CN" sz="4000" dirty="0" smtClean="0">
                <a:latin typeface="华文细黑" pitchFamily="2" charset="-122"/>
                <a:ea typeface="华文细黑" pitchFamily="2" charset="-122"/>
              </a:rPr>
              <a:t>2016-01-10</a:t>
            </a:r>
            <a:endParaRPr lang="zh-CN" altLang="en-US" sz="4000" dirty="0">
              <a:latin typeface="华文细黑" pitchFamily="2" charset="-122"/>
              <a:ea typeface="华文细黑"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898" decel="100000" fill="hold"/>
                                        <p:tgtEl>
                                          <p:spTgt spid="21506"/>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2150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6"/>
          <p:cNvSpPr>
            <a:spLocks noGrp="1"/>
          </p:cNvSpPr>
          <p:nvPr>
            <p:ph type="sldNum" sz="quarter" idx="11"/>
          </p:nvPr>
        </p:nvSpPr>
        <p:spPr/>
        <p:txBody>
          <a:bodyPr/>
          <a:lstStyle/>
          <a:p>
            <a:fld id="{BA7DB1F1-BA14-4604-A0CF-2CC7768E4C25}" type="slidenum">
              <a:rPr lang="zh-TW" altLang="en-US"/>
              <a:pPr/>
              <a:t>10</a:t>
            </a:fld>
            <a:endParaRPr lang="en-US" altLang="zh-TW"/>
          </a:p>
        </p:txBody>
      </p:sp>
      <p:sp>
        <p:nvSpPr>
          <p:cNvPr id="77826" name="Rectangle 2"/>
          <p:cNvSpPr>
            <a:spLocks noGrp="1" noChangeArrowheads="1"/>
          </p:cNvSpPr>
          <p:nvPr>
            <p:ph type="title"/>
          </p:nvPr>
        </p:nvSpPr>
        <p:spPr>
          <a:xfrm>
            <a:off x="152400" y="762000"/>
            <a:ext cx="8534400" cy="1143000"/>
          </a:xfrm>
        </p:spPr>
        <p:txBody>
          <a:bodyPr/>
          <a:lstStyle/>
          <a:p>
            <a:r>
              <a:rPr lang="zh-CN" altLang="en-US" sz="2400" b="1"/>
              <a:t>四色环</a:t>
            </a:r>
            <a:r>
              <a:rPr lang="zh-CN" altLang="en-US" sz="2000"/>
              <a:t>：</a:t>
            </a:r>
            <a:r>
              <a:rPr lang="zh-CN" altLang="en-US" sz="2000" b="1">
                <a:solidFill>
                  <a:srgbClr val="008000"/>
                </a:solidFill>
                <a:latin typeface="宋体" pitchFamily="2" charset="-122"/>
              </a:rPr>
              <a:t>ＤＤＭ</a:t>
            </a:r>
            <a:r>
              <a:rPr lang="en-US" altLang="zh-CN" sz="2000">
                <a:solidFill>
                  <a:srgbClr val="008080"/>
                </a:solidFill>
                <a:latin typeface="宋体" pitchFamily="2" charset="-122"/>
              </a:rPr>
              <a:t>±</a:t>
            </a:r>
            <a:r>
              <a:rPr lang="en-US" altLang="zh-CN" sz="2000" b="1">
                <a:solidFill>
                  <a:srgbClr val="008080"/>
                </a:solidFill>
                <a:latin typeface="宋体" pitchFamily="2" charset="-122"/>
              </a:rPr>
              <a:t> T</a:t>
            </a:r>
            <a:r>
              <a:rPr lang="zh-CN" altLang="en-US" sz="2000">
                <a:solidFill>
                  <a:srgbClr val="000000"/>
                </a:solidFill>
                <a:latin typeface="宋体" pitchFamily="2" charset="-122"/>
              </a:rPr>
              <a:t>（数字－数字－０的个数</a:t>
            </a:r>
            <a:r>
              <a:rPr lang="en-US" altLang="zh-CN" sz="2000">
                <a:latin typeface="宋体" pitchFamily="2" charset="-122"/>
              </a:rPr>
              <a:t>±</a:t>
            </a:r>
            <a:r>
              <a:rPr lang="zh-CN" altLang="en-US" sz="2000">
                <a:solidFill>
                  <a:srgbClr val="000000"/>
                </a:solidFill>
                <a:latin typeface="宋体" pitchFamily="2" charset="-122"/>
              </a:rPr>
              <a:t>误差）</a:t>
            </a:r>
          </a:p>
        </p:txBody>
      </p:sp>
      <p:sp>
        <p:nvSpPr>
          <p:cNvPr id="77827" name="Rectangle 3"/>
          <p:cNvSpPr>
            <a:spLocks noGrp="1" noChangeArrowheads="1"/>
          </p:cNvSpPr>
          <p:nvPr>
            <p:ph type="body" sz="half" idx="1"/>
          </p:nvPr>
        </p:nvSpPr>
        <p:spPr>
          <a:xfrm>
            <a:off x="76200" y="1981200"/>
            <a:ext cx="5867400" cy="4572000"/>
          </a:xfrm>
        </p:spPr>
        <p:txBody>
          <a:bodyPr/>
          <a:lstStyle/>
          <a:p>
            <a:pPr algn="just">
              <a:lnSpc>
                <a:spcPct val="80000"/>
              </a:lnSpc>
              <a:spcBef>
                <a:spcPct val="50000"/>
              </a:spcBef>
              <a:buClrTx/>
              <a:buSzTx/>
              <a:buFontTx/>
              <a:buNone/>
            </a:pPr>
            <a:r>
              <a:rPr lang="zh-CN" altLang="en-US" sz="2400" b="1">
                <a:solidFill>
                  <a:srgbClr val="0000FF"/>
                </a:solidFill>
              </a:rPr>
              <a:t>范例 ：Ｄ Ｄ Ｍ </a:t>
            </a:r>
            <a:r>
              <a:rPr lang="en-US" altLang="zh-CN" sz="2400" b="1">
                <a:solidFill>
                  <a:srgbClr val="0000FF"/>
                </a:solidFill>
                <a:latin typeface="宋体" pitchFamily="2" charset="-122"/>
              </a:rPr>
              <a:t>± T</a:t>
            </a:r>
            <a:endParaRPr lang="en-US" altLang="zh-CN" sz="2400" b="1">
              <a:solidFill>
                <a:srgbClr val="0000FF"/>
              </a:solidFill>
            </a:endParaRPr>
          </a:p>
          <a:p>
            <a:pPr algn="just">
              <a:lnSpc>
                <a:spcPct val="80000"/>
              </a:lnSpc>
              <a:spcBef>
                <a:spcPct val="50000"/>
              </a:spcBef>
              <a:buClrTx/>
              <a:buSzTx/>
              <a:buFontTx/>
              <a:buNone/>
            </a:pPr>
            <a:r>
              <a:rPr lang="zh-CN" altLang="en-US" sz="2400" b="1"/>
              <a:t>　      </a:t>
            </a:r>
            <a:r>
              <a:rPr lang="en-US" altLang="zh-CN" sz="2400"/>
              <a:t>1)</a:t>
            </a:r>
            <a:r>
              <a:rPr lang="zh-CN" altLang="en-US" sz="2400"/>
              <a:t>黄 白 棕     金</a:t>
            </a:r>
          </a:p>
          <a:p>
            <a:pPr algn="just">
              <a:lnSpc>
                <a:spcPct val="80000"/>
              </a:lnSpc>
              <a:spcBef>
                <a:spcPct val="50000"/>
              </a:spcBef>
              <a:buClrTx/>
              <a:buSzTx/>
              <a:buFontTx/>
              <a:buNone/>
            </a:pPr>
            <a:r>
              <a:rPr lang="zh-CN" altLang="en-US" sz="2400"/>
              <a:t>              </a:t>
            </a:r>
            <a:r>
              <a:rPr lang="en-US" altLang="zh-CN" sz="2400"/>
              <a:t>4   9   0      5%      490</a:t>
            </a:r>
            <a:r>
              <a:rPr lang="en-US" altLang="zh-CN" sz="2400">
                <a:sym typeface="Symbol" pitchFamily="18" charset="2"/>
              </a:rPr>
              <a:t></a:t>
            </a:r>
            <a:r>
              <a:rPr lang="en-US" altLang="zh-CN" sz="2400">
                <a:latin typeface="宋体" pitchFamily="2" charset="-122"/>
              </a:rPr>
              <a:t>±5</a:t>
            </a:r>
            <a:r>
              <a:rPr lang="zh-CN" altLang="en-US" sz="2400">
                <a:latin typeface="宋体" pitchFamily="2" charset="-122"/>
              </a:rPr>
              <a:t>％</a:t>
            </a:r>
          </a:p>
          <a:p>
            <a:pPr algn="just">
              <a:lnSpc>
                <a:spcPct val="80000"/>
              </a:lnSpc>
              <a:spcBef>
                <a:spcPct val="50000"/>
              </a:spcBef>
              <a:buClrTx/>
              <a:buSzTx/>
              <a:buFontTx/>
              <a:buNone/>
            </a:pPr>
            <a:r>
              <a:rPr lang="zh-CN" altLang="en-US" sz="2400"/>
              <a:t>          </a:t>
            </a:r>
            <a:r>
              <a:rPr lang="en-US" altLang="zh-CN" sz="2400"/>
              <a:t>2)</a:t>
            </a:r>
            <a:r>
              <a:rPr lang="zh-CN" altLang="en-US" sz="2400"/>
              <a:t>红 红 橙     金</a:t>
            </a:r>
            <a:endParaRPr lang="zh-CN" altLang="en-US" sz="2400">
              <a:latin typeface="宋体" pitchFamily="2" charset="-122"/>
            </a:endParaRPr>
          </a:p>
          <a:p>
            <a:pPr algn="just">
              <a:lnSpc>
                <a:spcPct val="80000"/>
              </a:lnSpc>
              <a:spcBef>
                <a:spcPct val="50000"/>
              </a:spcBef>
              <a:buClrTx/>
              <a:buSzTx/>
              <a:buFontTx/>
              <a:buNone/>
            </a:pPr>
            <a:r>
              <a:rPr lang="zh-CN" altLang="en-US" sz="2400">
                <a:latin typeface="宋体" pitchFamily="2" charset="-122"/>
              </a:rPr>
              <a:t>       </a:t>
            </a:r>
            <a:r>
              <a:rPr lang="en-US" altLang="zh-CN" sz="2400"/>
              <a:t>2   2  000</a:t>
            </a:r>
            <a:r>
              <a:rPr lang="en-US" altLang="zh-CN" sz="2400">
                <a:latin typeface="宋体" pitchFamily="2" charset="-122"/>
              </a:rPr>
              <a:t>  </a:t>
            </a:r>
            <a:r>
              <a:rPr lang="en-US" altLang="zh-CN" sz="2400"/>
              <a:t>5%  </a:t>
            </a:r>
            <a:r>
              <a:rPr lang="en-US" altLang="zh-CN" sz="2400">
                <a:latin typeface="宋体" pitchFamily="2" charset="-122"/>
              </a:rPr>
              <a:t> </a:t>
            </a:r>
            <a:r>
              <a:rPr lang="en-US" altLang="zh-CN" sz="2400"/>
              <a:t>22000</a:t>
            </a:r>
            <a:r>
              <a:rPr lang="en-US" altLang="zh-CN" sz="2400">
                <a:sym typeface="Symbol" pitchFamily="18" charset="2"/>
              </a:rPr>
              <a:t></a:t>
            </a:r>
            <a:r>
              <a:rPr lang="en-US" altLang="zh-CN" sz="2400">
                <a:latin typeface="宋体" pitchFamily="2" charset="-122"/>
                <a:cs typeface="Times New Roman" pitchFamily="18" charset="0"/>
              </a:rPr>
              <a:t>±</a:t>
            </a:r>
            <a:r>
              <a:rPr lang="en-US" altLang="zh-CN" sz="2400">
                <a:latin typeface="宋体" pitchFamily="2" charset="-122"/>
              </a:rPr>
              <a:t>5</a:t>
            </a:r>
            <a:r>
              <a:rPr lang="zh-CN" altLang="en-US" sz="2400">
                <a:latin typeface="宋体" pitchFamily="2" charset="-122"/>
                <a:cs typeface="Times New Roman" pitchFamily="18" charset="0"/>
              </a:rPr>
              <a:t>％</a:t>
            </a:r>
          </a:p>
          <a:p>
            <a:pPr algn="just">
              <a:spcBef>
                <a:spcPct val="50000"/>
              </a:spcBef>
              <a:buClrTx/>
              <a:buSzTx/>
              <a:buFontTx/>
              <a:buNone/>
            </a:pPr>
            <a:r>
              <a:rPr lang="zh-CN" altLang="en-US" sz="2400">
                <a:latin typeface="宋体" pitchFamily="2" charset="-122"/>
                <a:cs typeface="Times New Roman" pitchFamily="18" charset="0"/>
              </a:rPr>
              <a:t>     </a:t>
            </a:r>
            <a:r>
              <a:rPr lang="en-US" altLang="zh-CN" sz="2400"/>
              <a:t>3)</a:t>
            </a:r>
            <a:r>
              <a:rPr lang="zh-CN" altLang="en-US" sz="2400"/>
              <a:t>棕 黑 黄     银</a:t>
            </a:r>
            <a:endParaRPr lang="zh-CN" altLang="en-US" sz="2400">
              <a:latin typeface="宋体" pitchFamily="2" charset="-122"/>
            </a:endParaRPr>
          </a:p>
          <a:p>
            <a:pPr algn="just">
              <a:spcBef>
                <a:spcPct val="50000"/>
              </a:spcBef>
              <a:buClrTx/>
              <a:buSzTx/>
              <a:buFontTx/>
              <a:buNone/>
            </a:pPr>
            <a:r>
              <a:rPr lang="zh-CN" altLang="en-US" sz="2400">
                <a:latin typeface="宋体" pitchFamily="2" charset="-122"/>
              </a:rPr>
              <a:t>       </a:t>
            </a:r>
            <a:r>
              <a:rPr lang="en-US" altLang="zh-CN" sz="2400"/>
              <a:t>1   0 0000 10%</a:t>
            </a:r>
            <a:r>
              <a:rPr lang="en-US" altLang="zh-CN" sz="2400">
                <a:latin typeface="宋体" pitchFamily="2" charset="-122"/>
              </a:rPr>
              <a:t> </a:t>
            </a:r>
            <a:r>
              <a:rPr lang="en-US" altLang="zh-CN" sz="2400"/>
              <a:t>100K</a:t>
            </a:r>
            <a:r>
              <a:rPr lang="en-US" altLang="zh-CN" sz="2400">
                <a:sym typeface="Symbol" pitchFamily="18" charset="2"/>
              </a:rPr>
              <a:t></a:t>
            </a:r>
            <a:r>
              <a:rPr lang="en-US" altLang="zh-CN" sz="2400"/>
              <a:t>±10</a:t>
            </a:r>
            <a:r>
              <a:rPr lang="zh-CN" altLang="en-US" sz="2400"/>
              <a:t>％</a:t>
            </a:r>
          </a:p>
          <a:p>
            <a:pPr algn="just">
              <a:spcBef>
                <a:spcPct val="50000"/>
              </a:spcBef>
              <a:buClrTx/>
              <a:buSzTx/>
              <a:buFontTx/>
              <a:buNone/>
            </a:pPr>
            <a:r>
              <a:rPr lang="zh-CN" altLang="en-US" sz="2400"/>
              <a:t>          </a:t>
            </a:r>
            <a:r>
              <a:rPr lang="en-US" altLang="zh-CN" sz="2400"/>
              <a:t>4)</a:t>
            </a:r>
            <a:r>
              <a:rPr lang="zh-CN" altLang="en-US" sz="2400"/>
              <a:t>蓝黄 绿         银</a:t>
            </a:r>
          </a:p>
          <a:p>
            <a:pPr algn="just">
              <a:spcBef>
                <a:spcPct val="50000"/>
              </a:spcBef>
              <a:buClrTx/>
              <a:buSzTx/>
              <a:buFontTx/>
              <a:buNone/>
            </a:pPr>
            <a:r>
              <a:rPr lang="zh-CN" altLang="en-US" sz="2400"/>
              <a:t>              </a:t>
            </a:r>
            <a:r>
              <a:rPr lang="en-US" altLang="zh-CN" sz="2400"/>
              <a:t>6  4  00000   10%  6.4</a:t>
            </a:r>
            <a:r>
              <a:rPr lang="zh-CN" altLang="en-US" sz="2400"/>
              <a:t>Ｍ</a:t>
            </a:r>
            <a:r>
              <a:rPr lang="zh-CN" altLang="en-US" sz="2400">
                <a:sym typeface="Symbol" pitchFamily="18" charset="2"/>
              </a:rPr>
              <a:t></a:t>
            </a:r>
            <a:r>
              <a:rPr lang="en-US" altLang="zh-CN" sz="2400"/>
              <a:t>±10</a:t>
            </a:r>
            <a:r>
              <a:rPr lang="zh-CN" altLang="en-US" sz="2400"/>
              <a:t>％ </a:t>
            </a:r>
          </a:p>
        </p:txBody>
      </p:sp>
      <p:pic>
        <p:nvPicPr>
          <p:cNvPr id="77828" name="Picture 4" descr="4"/>
          <p:cNvPicPr>
            <a:picLocks noChangeAspect="1" noChangeArrowheads="1"/>
          </p:cNvPicPr>
          <p:nvPr/>
        </p:nvPicPr>
        <p:blipFill>
          <a:blip r:embed="rId2" cstate="print"/>
          <a:srcRect/>
          <a:stretch>
            <a:fillRect/>
          </a:stretch>
        </p:blipFill>
        <p:spPr bwMode="auto">
          <a:xfrm>
            <a:off x="5486400" y="1600200"/>
            <a:ext cx="3429000" cy="1371600"/>
          </a:xfrm>
          <a:prstGeom prst="rect">
            <a:avLst/>
          </a:prstGeom>
          <a:noFill/>
        </p:spPr>
      </p:pic>
      <p:sp>
        <p:nvSpPr>
          <p:cNvPr id="77829" name="Text Box 5"/>
          <p:cNvSpPr txBox="1">
            <a:spLocks noChangeArrowheads="1"/>
          </p:cNvSpPr>
          <p:nvPr/>
        </p:nvSpPr>
        <p:spPr bwMode="auto">
          <a:xfrm>
            <a:off x="5867400" y="3886200"/>
            <a:ext cx="3124200" cy="28305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a:latin typeface="Times New Roman" pitchFamily="18" charset="0"/>
              </a:rPr>
              <a:t>四环电阻：半精密电阻，误差</a:t>
            </a:r>
            <a:r>
              <a:rPr kumimoji="1" lang="en-US" altLang="zh-CN" sz="2400">
                <a:latin typeface="Times New Roman" pitchFamily="18" charset="0"/>
              </a:rPr>
              <a:t>&gt;2%</a:t>
            </a:r>
            <a:r>
              <a:rPr kumimoji="1" lang="zh-CN" altLang="en-US" sz="2400">
                <a:latin typeface="Times New Roman" pitchFamily="18" charset="0"/>
              </a:rPr>
              <a:t>，多为碳膜电阻（</a:t>
            </a:r>
            <a:r>
              <a:rPr kumimoji="1" lang="en-US" altLang="zh-CN" sz="2400">
                <a:latin typeface="Times New Roman" pitchFamily="18" charset="0"/>
              </a:rPr>
              <a:t>RT</a:t>
            </a:r>
            <a:r>
              <a:rPr kumimoji="1" lang="zh-CN" altLang="en-US" sz="2400">
                <a:latin typeface="Times New Roman" pitchFamily="18" charset="0"/>
              </a:rPr>
              <a:t>）；</a:t>
            </a:r>
          </a:p>
          <a:p>
            <a:pPr>
              <a:spcBef>
                <a:spcPct val="50000"/>
              </a:spcBef>
              <a:buFontTx/>
              <a:buChar char="•"/>
            </a:pPr>
            <a:r>
              <a:rPr kumimoji="1" lang="zh-CN" altLang="en-US" sz="2400">
                <a:latin typeface="Times New Roman" pitchFamily="18" charset="0"/>
              </a:rPr>
              <a:t>四环电阻读取时金</a:t>
            </a:r>
            <a:r>
              <a:rPr kumimoji="1" lang="en-US" altLang="zh-CN" sz="2400">
                <a:latin typeface="Times New Roman" pitchFamily="18" charset="0"/>
              </a:rPr>
              <a:t>(</a:t>
            </a:r>
            <a:r>
              <a:rPr kumimoji="1" lang="zh-CN" altLang="en-US" sz="2400">
                <a:latin typeface="Times New Roman" pitchFamily="18" charset="0"/>
              </a:rPr>
              <a:t>银</a:t>
            </a:r>
            <a:r>
              <a:rPr kumimoji="1" lang="en-US" altLang="zh-CN" sz="2400">
                <a:latin typeface="Times New Roman" pitchFamily="18" charset="0"/>
              </a:rPr>
              <a:t>)</a:t>
            </a:r>
            <a:r>
              <a:rPr kumimoji="1" lang="zh-CN" altLang="en-US" sz="2400">
                <a:latin typeface="Times New Roman" pitchFamily="18" charset="0"/>
              </a:rPr>
              <a:t>色环放置右端，依次序</a:t>
            </a:r>
            <a:r>
              <a:rPr kumimoji="1" lang="zh-CN" altLang="en-US" sz="2400" u="sng">
                <a:solidFill>
                  <a:srgbClr val="0000FF"/>
                </a:solidFill>
                <a:latin typeface="Times New Roman" pitchFamily="18" charset="0"/>
              </a:rPr>
              <a:t>从左向右</a:t>
            </a:r>
            <a:r>
              <a:rPr kumimoji="1" lang="zh-CN" altLang="en-US" sz="2400">
                <a:latin typeface="Times New Roman" pitchFamily="18" charset="0"/>
              </a:rPr>
              <a:t>读取；</a:t>
            </a:r>
          </a:p>
        </p:txBody>
      </p:sp>
      <p:sp>
        <p:nvSpPr>
          <p:cNvPr id="77830" name="Text Box 6"/>
          <p:cNvSpPr txBox="1">
            <a:spLocks noChangeArrowheads="1"/>
          </p:cNvSpPr>
          <p:nvPr/>
        </p:nvSpPr>
        <p:spPr bwMode="auto">
          <a:xfrm>
            <a:off x="6324600" y="2895600"/>
            <a:ext cx="458788" cy="990600"/>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a:latin typeface="Times New Roman" pitchFamily="18" charset="0"/>
              </a:rPr>
              <a:t>数字环</a:t>
            </a:r>
          </a:p>
        </p:txBody>
      </p:sp>
      <p:sp>
        <p:nvSpPr>
          <p:cNvPr id="77831" name="Text Box 7"/>
          <p:cNvSpPr txBox="1">
            <a:spLocks noChangeArrowheads="1"/>
          </p:cNvSpPr>
          <p:nvPr/>
        </p:nvSpPr>
        <p:spPr bwMode="auto">
          <a:xfrm>
            <a:off x="6705600" y="2895600"/>
            <a:ext cx="457200" cy="914400"/>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a:latin typeface="Times New Roman" pitchFamily="18" charset="0"/>
              </a:rPr>
              <a:t>数字环</a:t>
            </a:r>
          </a:p>
        </p:txBody>
      </p:sp>
      <p:sp>
        <p:nvSpPr>
          <p:cNvPr id="77832" name="Text Box 8"/>
          <p:cNvSpPr txBox="1">
            <a:spLocks noChangeArrowheads="1"/>
          </p:cNvSpPr>
          <p:nvPr/>
        </p:nvSpPr>
        <p:spPr bwMode="auto">
          <a:xfrm>
            <a:off x="7085013" y="2895600"/>
            <a:ext cx="458787" cy="1066800"/>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en-US" altLang="zh-CN">
                <a:latin typeface="Times New Roman" pitchFamily="18" charset="0"/>
              </a:rPr>
              <a:t>0</a:t>
            </a:r>
            <a:r>
              <a:rPr kumimoji="1" lang="zh-CN" altLang="en-US">
                <a:latin typeface="Times New Roman" pitchFamily="18" charset="0"/>
              </a:rPr>
              <a:t>的个数</a:t>
            </a:r>
          </a:p>
        </p:txBody>
      </p:sp>
      <p:sp>
        <p:nvSpPr>
          <p:cNvPr id="77833" name="Text Box 9"/>
          <p:cNvSpPr txBox="1">
            <a:spLocks noChangeArrowheads="1"/>
          </p:cNvSpPr>
          <p:nvPr/>
        </p:nvSpPr>
        <p:spPr bwMode="auto">
          <a:xfrm>
            <a:off x="7542213" y="2971800"/>
            <a:ext cx="458787" cy="990600"/>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b="1">
                <a:solidFill>
                  <a:srgbClr val="FF0066"/>
                </a:solidFill>
                <a:latin typeface="Times New Roman" pitchFamily="18" charset="0"/>
              </a:rPr>
              <a:t>误差</a:t>
            </a:r>
          </a:p>
        </p:txBody>
      </p:sp>
      <p:sp>
        <p:nvSpPr>
          <p:cNvPr id="77834" name="Line 10"/>
          <p:cNvSpPr>
            <a:spLocks noChangeShapeType="1"/>
          </p:cNvSpPr>
          <p:nvPr/>
        </p:nvSpPr>
        <p:spPr bwMode="auto">
          <a:xfrm>
            <a:off x="6553200" y="2133600"/>
            <a:ext cx="0" cy="762000"/>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7835" name="Line 11"/>
          <p:cNvSpPr>
            <a:spLocks noChangeShapeType="1"/>
          </p:cNvSpPr>
          <p:nvPr/>
        </p:nvSpPr>
        <p:spPr bwMode="auto">
          <a:xfrm>
            <a:off x="6934200" y="2133600"/>
            <a:ext cx="0" cy="762000"/>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7836" name="Line 12"/>
          <p:cNvSpPr>
            <a:spLocks noChangeShapeType="1"/>
          </p:cNvSpPr>
          <p:nvPr/>
        </p:nvSpPr>
        <p:spPr bwMode="auto">
          <a:xfrm>
            <a:off x="7315200" y="2133600"/>
            <a:ext cx="0" cy="762000"/>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7837" name="Line 13"/>
          <p:cNvSpPr>
            <a:spLocks noChangeShapeType="1"/>
          </p:cNvSpPr>
          <p:nvPr/>
        </p:nvSpPr>
        <p:spPr bwMode="auto">
          <a:xfrm>
            <a:off x="7772400" y="2133600"/>
            <a:ext cx="0" cy="762000"/>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7829"/>
                                        </p:tgtEl>
                                        <p:attrNameLst>
                                          <p:attrName>style.visibility</p:attrName>
                                        </p:attrNameLst>
                                      </p:cBhvr>
                                      <p:to>
                                        <p:strVal val="visible"/>
                                      </p:to>
                                    </p:set>
                                    <p:anim calcmode="lin" valueType="num">
                                      <p:cBhvr>
                                        <p:cTn id="7" dur="500" fill="hold"/>
                                        <p:tgtEl>
                                          <p:spTgt spid="77829"/>
                                        </p:tgtEl>
                                        <p:attrNameLst>
                                          <p:attrName>ppt_w</p:attrName>
                                        </p:attrNameLst>
                                      </p:cBhvr>
                                      <p:tavLst>
                                        <p:tav tm="0">
                                          <p:val>
                                            <p:fltVal val="0"/>
                                          </p:val>
                                        </p:tav>
                                        <p:tav tm="100000">
                                          <p:val>
                                            <p:strVal val="#ppt_w"/>
                                          </p:val>
                                        </p:tav>
                                      </p:tavLst>
                                    </p:anim>
                                    <p:anim calcmode="lin" valueType="num">
                                      <p:cBhvr>
                                        <p:cTn id="8" dur="500" fill="hold"/>
                                        <p:tgtEl>
                                          <p:spTgt spid="7782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1" presetClass="entr" presetSubtype="0" fill="hold" grpId="0" nodeType="clickEffect">
                                  <p:stCondLst>
                                    <p:cond delay="0"/>
                                  </p:stCondLst>
                                  <p:childTnLst>
                                    <p:set>
                                      <p:cBhvr>
                                        <p:cTn id="12" dur="75">
                                          <p:stCondLst>
                                            <p:cond delay="0"/>
                                          </p:stCondLst>
                                        </p:cTn>
                                        <p:tgtEl>
                                          <p:spTgt spid="77834"/>
                                        </p:tgtEl>
                                        <p:attrNameLst>
                                          <p:attrName>style.visibility</p:attrName>
                                        </p:attrNameLst>
                                      </p:cBhvr>
                                      <p:to>
                                        <p:strVal val="visible"/>
                                      </p:to>
                                    </p:set>
                                  </p:childTnLst>
                                  <p:subTnLst>
                                    <p:animClr>
                                      <p:cBhvr override="childStyle">
                                        <p:cTn dur="1" fill="hold" display="0" masterRel="nextClick" afterEffect="1"/>
                                        <p:tgtEl>
                                          <p:spTgt spid="77834"/>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77830"/>
                                        </p:tgtEl>
                                        <p:attrNameLst>
                                          <p:attrName>style.visibility</p:attrName>
                                        </p:attrNameLst>
                                      </p:cBhvr>
                                      <p:to>
                                        <p:strVal val="visible"/>
                                      </p:to>
                                    </p:set>
                                    <p:anim calcmode="lin" valueType="num">
                                      <p:cBhvr>
                                        <p:cTn id="17" dur="1000" fill="hold"/>
                                        <p:tgtEl>
                                          <p:spTgt spid="77830"/>
                                        </p:tgtEl>
                                        <p:attrNameLst>
                                          <p:attrName>ppt_w</p:attrName>
                                        </p:attrNameLst>
                                      </p:cBhvr>
                                      <p:tavLst>
                                        <p:tav tm="0">
                                          <p:val>
                                            <p:fltVal val="0"/>
                                          </p:val>
                                        </p:tav>
                                        <p:tav tm="100000">
                                          <p:val>
                                            <p:strVal val="#ppt_w"/>
                                          </p:val>
                                        </p:tav>
                                      </p:tavLst>
                                    </p:anim>
                                    <p:anim calcmode="lin" valueType="num">
                                      <p:cBhvr>
                                        <p:cTn id="18" dur="1000" fill="hold"/>
                                        <p:tgtEl>
                                          <p:spTgt spid="77830"/>
                                        </p:tgtEl>
                                        <p:attrNameLst>
                                          <p:attrName>ppt_h</p:attrName>
                                        </p:attrNameLst>
                                      </p:cBhvr>
                                      <p:tavLst>
                                        <p:tav tm="0">
                                          <p:val>
                                            <p:fltVal val="0"/>
                                          </p:val>
                                        </p:tav>
                                        <p:tav tm="100000">
                                          <p:val>
                                            <p:strVal val="#ppt_h"/>
                                          </p:val>
                                        </p:tav>
                                      </p:tavLst>
                                    </p:anim>
                                    <p:anim calcmode="lin" valueType="num">
                                      <p:cBhvr>
                                        <p:cTn id="19" dur="1000" fill="hold"/>
                                        <p:tgtEl>
                                          <p:spTgt spid="7783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778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1" presetClass="entr" presetSubtype="0" fill="hold" grpId="0" nodeType="clickEffect">
                                  <p:stCondLst>
                                    <p:cond delay="0"/>
                                  </p:stCondLst>
                                  <p:childTnLst>
                                    <p:set>
                                      <p:cBhvr>
                                        <p:cTn id="24" dur="75">
                                          <p:stCondLst>
                                            <p:cond delay="0"/>
                                          </p:stCondLst>
                                        </p:cTn>
                                        <p:tgtEl>
                                          <p:spTgt spid="77835"/>
                                        </p:tgtEl>
                                        <p:attrNameLst>
                                          <p:attrName>style.visibility</p:attrName>
                                        </p:attrNameLst>
                                      </p:cBhvr>
                                      <p:to>
                                        <p:strVal val="visible"/>
                                      </p:to>
                                    </p:set>
                                  </p:childTnLst>
                                  <p:subTnLst>
                                    <p:animClr>
                                      <p:cBhvr override="childStyle">
                                        <p:cTn dur="1" fill="hold" display="0" masterRel="nextClick" afterEffect="1"/>
                                        <p:tgtEl>
                                          <p:spTgt spid="77835"/>
                                        </p:tgtEl>
                                        <p:attrNameLst>
                                          <p:attrName>ppt_c</p:attrName>
                                        </p:attrNameLst>
                                      </p:cBhvr>
                                      <p:to>
                                        <a:schemeClr val="tx1"/>
                                      </p:to>
                                    </p:animClr>
                                  </p:sub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77831"/>
                                        </p:tgtEl>
                                        <p:attrNameLst>
                                          <p:attrName>style.visibility</p:attrName>
                                        </p:attrNameLst>
                                      </p:cBhvr>
                                      <p:to>
                                        <p:strVal val="visible"/>
                                      </p:to>
                                    </p:set>
                                    <p:anim calcmode="lin" valueType="num">
                                      <p:cBhvr>
                                        <p:cTn id="29" dur="1000" fill="hold"/>
                                        <p:tgtEl>
                                          <p:spTgt spid="77831"/>
                                        </p:tgtEl>
                                        <p:attrNameLst>
                                          <p:attrName>ppt_w</p:attrName>
                                        </p:attrNameLst>
                                      </p:cBhvr>
                                      <p:tavLst>
                                        <p:tav tm="0">
                                          <p:val>
                                            <p:fltVal val="0"/>
                                          </p:val>
                                        </p:tav>
                                        <p:tav tm="100000">
                                          <p:val>
                                            <p:strVal val="#ppt_w"/>
                                          </p:val>
                                        </p:tav>
                                      </p:tavLst>
                                    </p:anim>
                                    <p:anim calcmode="lin" valueType="num">
                                      <p:cBhvr>
                                        <p:cTn id="30" dur="1000" fill="hold"/>
                                        <p:tgtEl>
                                          <p:spTgt spid="77831"/>
                                        </p:tgtEl>
                                        <p:attrNameLst>
                                          <p:attrName>ppt_h</p:attrName>
                                        </p:attrNameLst>
                                      </p:cBhvr>
                                      <p:tavLst>
                                        <p:tav tm="0">
                                          <p:val>
                                            <p:fltVal val="0"/>
                                          </p:val>
                                        </p:tav>
                                        <p:tav tm="100000">
                                          <p:val>
                                            <p:strVal val="#ppt_h"/>
                                          </p:val>
                                        </p:tav>
                                      </p:tavLst>
                                    </p:anim>
                                    <p:anim calcmode="lin" valueType="num">
                                      <p:cBhvr>
                                        <p:cTn id="31" dur="1000" fill="hold"/>
                                        <p:tgtEl>
                                          <p:spTgt spid="7783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778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1" presetClass="entr" presetSubtype="0" fill="hold" grpId="0" nodeType="clickEffect">
                                  <p:stCondLst>
                                    <p:cond delay="0"/>
                                  </p:stCondLst>
                                  <p:childTnLst>
                                    <p:set>
                                      <p:cBhvr>
                                        <p:cTn id="36" dur="75">
                                          <p:stCondLst>
                                            <p:cond delay="0"/>
                                          </p:stCondLst>
                                        </p:cTn>
                                        <p:tgtEl>
                                          <p:spTgt spid="77836"/>
                                        </p:tgtEl>
                                        <p:attrNameLst>
                                          <p:attrName>style.visibility</p:attrName>
                                        </p:attrNameLst>
                                      </p:cBhvr>
                                      <p:to>
                                        <p:strVal val="visible"/>
                                      </p:to>
                                    </p:set>
                                  </p:childTnLst>
                                  <p:subTnLst>
                                    <p:animClr>
                                      <p:cBhvr override="childStyle">
                                        <p:cTn dur="1" fill="hold" display="0" masterRel="nextClick" afterEffect="1"/>
                                        <p:tgtEl>
                                          <p:spTgt spid="77836"/>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77832"/>
                                        </p:tgtEl>
                                        <p:attrNameLst>
                                          <p:attrName>style.visibility</p:attrName>
                                        </p:attrNameLst>
                                      </p:cBhvr>
                                      <p:to>
                                        <p:strVal val="visible"/>
                                      </p:to>
                                    </p:set>
                                    <p:anim calcmode="lin" valueType="num">
                                      <p:cBhvr>
                                        <p:cTn id="41" dur="1000" fill="hold"/>
                                        <p:tgtEl>
                                          <p:spTgt spid="77832"/>
                                        </p:tgtEl>
                                        <p:attrNameLst>
                                          <p:attrName>ppt_w</p:attrName>
                                        </p:attrNameLst>
                                      </p:cBhvr>
                                      <p:tavLst>
                                        <p:tav tm="0">
                                          <p:val>
                                            <p:fltVal val="0"/>
                                          </p:val>
                                        </p:tav>
                                        <p:tav tm="100000">
                                          <p:val>
                                            <p:strVal val="#ppt_w"/>
                                          </p:val>
                                        </p:tav>
                                      </p:tavLst>
                                    </p:anim>
                                    <p:anim calcmode="lin" valueType="num">
                                      <p:cBhvr>
                                        <p:cTn id="42" dur="1000" fill="hold"/>
                                        <p:tgtEl>
                                          <p:spTgt spid="77832"/>
                                        </p:tgtEl>
                                        <p:attrNameLst>
                                          <p:attrName>ppt_h</p:attrName>
                                        </p:attrNameLst>
                                      </p:cBhvr>
                                      <p:tavLst>
                                        <p:tav tm="0">
                                          <p:val>
                                            <p:fltVal val="0"/>
                                          </p:val>
                                        </p:tav>
                                        <p:tav tm="100000">
                                          <p:val>
                                            <p:strVal val="#ppt_h"/>
                                          </p:val>
                                        </p:tav>
                                      </p:tavLst>
                                    </p:anim>
                                    <p:anim calcmode="lin" valueType="num">
                                      <p:cBhvr>
                                        <p:cTn id="43" dur="1000" fill="hold"/>
                                        <p:tgtEl>
                                          <p:spTgt spid="77832"/>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778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11" presetClass="entr" presetSubtype="0" fill="hold" grpId="0" nodeType="clickEffect">
                                  <p:stCondLst>
                                    <p:cond delay="0"/>
                                  </p:stCondLst>
                                  <p:childTnLst>
                                    <p:set>
                                      <p:cBhvr>
                                        <p:cTn id="48" dur="75">
                                          <p:stCondLst>
                                            <p:cond delay="0"/>
                                          </p:stCondLst>
                                        </p:cTn>
                                        <p:tgtEl>
                                          <p:spTgt spid="77837"/>
                                        </p:tgtEl>
                                        <p:attrNameLst>
                                          <p:attrName>style.visibility</p:attrName>
                                        </p:attrNameLst>
                                      </p:cBhvr>
                                      <p:to>
                                        <p:strVal val="visible"/>
                                      </p:to>
                                    </p:set>
                                  </p:childTnLst>
                                  <p:subTnLst>
                                    <p:animClr>
                                      <p:cBhvr override="childStyle">
                                        <p:cTn dur="1" fill="hold" display="0" masterRel="nextClick" afterEffect="1"/>
                                        <p:tgtEl>
                                          <p:spTgt spid="77837"/>
                                        </p:tgtEl>
                                        <p:attrNameLst>
                                          <p:attrName>ppt_c</p:attrName>
                                        </p:attrNameLst>
                                      </p:cBhvr>
                                      <p:to>
                                        <a:schemeClr val="tx1"/>
                                      </p:to>
                                    </p:animClr>
                                  </p:subTnLst>
                                </p:cTn>
                              </p:par>
                            </p:childTnLst>
                          </p:cTn>
                        </p:par>
                      </p:childTnLst>
                    </p:cTn>
                  </p:par>
                  <p:par>
                    <p:cTn id="49" fill="hold">
                      <p:stCondLst>
                        <p:cond delay="indefinite"/>
                      </p:stCondLst>
                      <p:childTnLst>
                        <p:par>
                          <p:cTn id="50" fill="hold">
                            <p:stCondLst>
                              <p:cond delay="0"/>
                            </p:stCondLst>
                            <p:childTnLst>
                              <p:par>
                                <p:cTn id="51" presetID="15" presetClass="entr" presetSubtype="0" fill="hold" grpId="0" nodeType="clickEffect">
                                  <p:stCondLst>
                                    <p:cond delay="0"/>
                                  </p:stCondLst>
                                  <p:childTnLst>
                                    <p:set>
                                      <p:cBhvr>
                                        <p:cTn id="52" dur="1" fill="hold">
                                          <p:stCondLst>
                                            <p:cond delay="0"/>
                                          </p:stCondLst>
                                        </p:cTn>
                                        <p:tgtEl>
                                          <p:spTgt spid="77833"/>
                                        </p:tgtEl>
                                        <p:attrNameLst>
                                          <p:attrName>style.visibility</p:attrName>
                                        </p:attrNameLst>
                                      </p:cBhvr>
                                      <p:to>
                                        <p:strVal val="visible"/>
                                      </p:to>
                                    </p:set>
                                    <p:anim calcmode="lin" valueType="num">
                                      <p:cBhvr>
                                        <p:cTn id="53" dur="1000" fill="hold"/>
                                        <p:tgtEl>
                                          <p:spTgt spid="77833"/>
                                        </p:tgtEl>
                                        <p:attrNameLst>
                                          <p:attrName>ppt_w</p:attrName>
                                        </p:attrNameLst>
                                      </p:cBhvr>
                                      <p:tavLst>
                                        <p:tav tm="0">
                                          <p:val>
                                            <p:fltVal val="0"/>
                                          </p:val>
                                        </p:tav>
                                        <p:tav tm="100000">
                                          <p:val>
                                            <p:strVal val="#ppt_w"/>
                                          </p:val>
                                        </p:tav>
                                      </p:tavLst>
                                    </p:anim>
                                    <p:anim calcmode="lin" valueType="num">
                                      <p:cBhvr>
                                        <p:cTn id="54" dur="1000" fill="hold"/>
                                        <p:tgtEl>
                                          <p:spTgt spid="77833"/>
                                        </p:tgtEl>
                                        <p:attrNameLst>
                                          <p:attrName>ppt_h</p:attrName>
                                        </p:attrNameLst>
                                      </p:cBhvr>
                                      <p:tavLst>
                                        <p:tav tm="0">
                                          <p:val>
                                            <p:fltVal val="0"/>
                                          </p:val>
                                        </p:tav>
                                        <p:tav tm="100000">
                                          <p:val>
                                            <p:strVal val="#ppt_h"/>
                                          </p:val>
                                        </p:tav>
                                      </p:tavLst>
                                    </p:anim>
                                    <p:anim calcmode="lin" valueType="num">
                                      <p:cBhvr>
                                        <p:cTn id="55" dur="1000" fill="hold"/>
                                        <p:tgtEl>
                                          <p:spTgt spid="77833"/>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778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7" fill="hold">
                      <p:stCondLst>
                        <p:cond delay="indefinite"/>
                      </p:stCondLst>
                      <p:childTnLst>
                        <p:par>
                          <p:cTn id="58" fill="hold">
                            <p:stCondLst>
                              <p:cond delay="0"/>
                            </p:stCondLst>
                            <p:childTnLst>
                              <p:par>
                                <p:cTn id="59" presetID="5" presetClass="entr" presetSubtype="5" fill="hold" grpId="0" nodeType="clickEffect">
                                  <p:stCondLst>
                                    <p:cond delay="0"/>
                                  </p:stCondLst>
                                  <p:childTnLst>
                                    <p:set>
                                      <p:cBhvr>
                                        <p:cTn id="60" dur="1" fill="hold">
                                          <p:stCondLst>
                                            <p:cond delay="0"/>
                                          </p:stCondLst>
                                        </p:cTn>
                                        <p:tgtEl>
                                          <p:spTgt spid="77827"/>
                                        </p:tgtEl>
                                        <p:attrNameLst>
                                          <p:attrName>style.visibility</p:attrName>
                                        </p:attrNameLst>
                                      </p:cBhvr>
                                      <p:to>
                                        <p:strVal val="visible"/>
                                      </p:to>
                                    </p:set>
                                    <p:animEffect transition="in" filter="checkerboard(down)">
                                      <p:cBhvr>
                                        <p:cTn id="61"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9" grpId="0" autoUpdateAnimBg="0"/>
      <p:bldP spid="77830" grpId="0" autoUpdateAnimBg="0"/>
      <p:bldP spid="77831" grpId="0" autoUpdateAnimBg="0"/>
      <p:bldP spid="77832" grpId="0" autoUpdateAnimBg="0"/>
      <p:bldP spid="77833" grpId="0" autoUpdateAnimBg="0"/>
      <p:bldP spid="77834" grpId="0" animBg="1"/>
      <p:bldP spid="77835" grpId="0" animBg="1"/>
      <p:bldP spid="77836" grpId="0" animBg="1"/>
      <p:bldP spid="7783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灯片编号占位符 6"/>
          <p:cNvSpPr>
            <a:spLocks noGrp="1"/>
          </p:cNvSpPr>
          <p:nvPr>
            <p:ph type="sldNum" sz="quarter" idx="11"/>
          </p:nvPr>
        </p:nvSpPr>
        <p:spPr/>
        <p:txBody>
          <a:bodyPr/>
          <a:lstStyle/>
          <a:p>
            <a:fld id="{41A4578E-5A23-40E1-A8AF-FA1B12DE9B71}" type="slidenum">
              <a:rPr lang="zh-TW" altLang="en-US"/>
              <a:pPr/>
              <a:t>11</a:t>
            </a:fld>
            <a:endParaRPr lang="en-US" altLang="zh-TW"/>
          </a:p>
        </p:txBody>
      </p:sp>
      <p:sp>
        <p:nvSpPr>
          <p:cNvPr id="78851" name="Rectangle 3"/>
          <p:cNvSpPr>
            <a:spLocks noGrp="1" noChangeArrowheads="1"/>
          </p:cNvSpPr>
          <p:nvPr>
            <p:ph type="title"/>
          </p:nvPr>
        </p:nvSpPr>
        <p:spPr>
          <a:xfrm>
            <a:off x="381000" y="990600"/>
            <a:ext cx="8534400" cy="609600"/>
          </a:xfrm>
        </p:spPr>
        <p:txBody>
          <a:bodyPr/>
          <a:lstStyle/>
          <a:p>
            <a:r>
              <a:rPr lang="zh-CN" altLang="en-US" sz="2400" b="1"/>
              <a:t>五色环</a:t>
            </a:r>
            <a:r>
              <a:rPr lang="zh-CN" altLang="en-US" sz="2000"/>
              <a:t>：</a:t>
            </a:r>
            <a:r>
              <a:rPr lang="zh-CN" altLang="en-US" sz="2000" b="1">
                <a:solidFill>
                  <a:srgbClr val="008000"/>
                </a:solidFill>
                <a:latin typeface="宋体" pitchFamily="2" charset="-122"/>
              </a:rPr>
              <a:t>ＤＤＤＭ</a:t>
            </a:r>
            <a:r>
              <a:rPr lang="en-US" altLang="zh-CN" sz="2000">
                <a:solidFill>
                  <a:srgbClr val="008080"/>
                </a:solidFill>
                <a:latin typeface="宋体" pitchFamily="2" charset="-122"/>
              </a:rPr>
              <a:t>±</a:t>
            </a:r>
            <a:r>
              <a:rPr lang="en-US" altLang="zh-CN" sz="2000" b="1">
                <a:solidFill>
                  <a:srgbClr val="008080"/>
                </a:solidFill>
                <a:latin typeface="宋体" pitchFamily="2" charset="-122"/>
              </a:rPr>
              <a:t> T</a:t>
            </a:r>
            <a:r>
              <a:rPr lang="zh-CN" altLang="en-US" sz="2000">
                <a:solidFill>
                  <a:srgbClr val="000000"/>
                </a:solidFill>
                <a:latin typeface="宋体" pitchFamily="2" charset="-122"/>
              </a:rPr>
              <a:t>（数字－数字－数字－０的个数</a:t>
            </a:r>
            <a:r>
              <a:rPr lang="en-US" altLang="zh-CN" sz="2000">
                <a:latin typeface="宋体" pitchFamily="2" charset="-122"/>
              </a:rPr>
              <a:t>±</a:t>
            </a:r>
            <a:r>
              <a:rPr lang="zh-CN" altLang="en-US" sz="2000">
                <a:solidFill>
                  <a:srgbClr val="000000"/>
                </a:solidFill>
                <a:latin typeface="宋体" pitchFamily="2" charset="-122"/>
              </a:rPr>
              <a:t>误差）</a:t>
            </a:r>
          </a:p>
        </p:txBody>
      </p:sp>
      <p:sp>
        <p:nvSpPr>
          <p:cNvPr id="78852" name="Rectangle 4"/>
          <p:cNvSpPr>
            <a:spLocks noGrp="1" noChangeArrowheads="1"/>
          </p:cNvSpPr>
          <p:nvPr>
            <p:ph type="body" sz="half" idx="1"/>
          </p:nvPr>
        </p:nvSpPr>
        <p:spPr>
          <a:xfrm>
            <a:off x="228600" y="1752600"/>
            <a:ext cx="5638800" cy="4648200"/>
          </a:xfrm>
        </p:spPr>
        <p:txBody>
          <a:bodyPr/>
          <a:lstStyle/>
          <a:p>
            <a:pPr algn="just">
              <a:lnSpc>
                <a:spcPct val="80000"/>
              </a:lnSpc>
              <a:spcBef>
                <a:spcPct val="50000"/>
              </a:spcBef>
              <a:buClrTx/>
              <a:buSzTx/>
              <a:buFontTx/>
              <a:buNone/>
            </a:pPr>
            <a:r>
              <a:rPr lang="zh-CN" altLang="en-US" sz="2400" b="1" dirty="0">
                <a:solidFill>
                  <a:srgbClr val="0000FF"/>
                </a:solidFill>
              </a:rPr>
              <a:t>范例 ：Ｄ ＤＤＭ </a:t>
            </a:r>
            <a:r>
              <a:rPr lang="en-US" altLang="zh-CN" sz="2400" b="1" dirty="0">
                <a:solidFill>
                  <a:srgbClr val="0000FF"/>
                </a:solidFill>
                <a:latin typeface="宋体" pitchFamily="2" charset="-122"/>
              </a:rPr>
              <a:t>± T</a:t>
            </a:r>
            <a:endParaRPr lang="en-US" altLang="zh-CN" sz="2400" b="1" dirty="0">
              <a:solidFill>
                <a:srgbClr val="0000FF"/>
              </a:solidFill>
            </a:endParaRPr>
          </a:p>
          <a:p>
            <a:pPr algn="just">
              <a:lnSpc>
                <a:spcPct val="80000"/>
              </a:lnSpc>
              <a:spcBef>
                <a:spcPct val="50000"/>
              </a:spcBef>
              <a:buClrTx/>
              <a:buSzTx/>
              <a:buFontTx/>
              <a:buNone/>
            </a:pPr>
            <a:r>
              <a:rPr lang="zh-CN" altLang="en-US" sz="2400" b="1" dirty="0"/>
              <a:t>　</a:t>
            </a:r>
            <a:r>
              <a:rPr lang="en-US" altLang="zh-CN" sz="2400" dirty="0"/>
              <a:t>1)</a:t>
            </a:r>
            <a:r>
              <a:rPr lang="zh-CN" altLang="en-US" sz="2400" dirty="0"/>
              <a:t>红紫 绿  红  棕</a:t>
            </a:r>
          </a:p>
          <a:p>
            <a:pPr algn="just">
              <a:lnSpc>
                <a:spcPct val="80000"/>
              </a:lnSpc>
              <a:spcBef>
                <a:spcPct val="50000"/>
              </a:spcBef>
              <a:buClrTx/>
              <a:buSzTx/>
              <a:buFontTx/>
              <a:buNone/>
            </a:pPr>
            <a:r>
              <a:rPr lang="zh-CN" altLang="en-US" sz="2400" dirty="0"/>
              <a:t>        </a:t>
            </a:r>
            <a:r>
              <a:rPr lang="en-US" altLang="zh-CN" sz="2400" dirty="0"/>
              <a:t>2   7   5  00   1%      27.5k</a:t>
            </a:r>
            <a:r>
              <a:rPr lang="en-US" altLang="zh-CN" sz="2400" dirty="0">
                <a:sym typeface="Symbol" pitchFamily="18" charset="2"/>
              </a:rPr>
              <a:t></a:t>
            </a:r>
            <a:r>
              <a:rPr lang="en-US" altLang="zh-CN" sz="2400" dirty="0">
                <a:latin typeface="宋体" pitchFamily="2" charset="-122"/>
              </a:rPr>
              <a:t>±1</a:t>
            </a:r>
            <a:r>
              <a:rPr lang="zh-CN" altLang="en-US" sz="2400" dirty="0">
                <a:latin typeface="宋体" pitchFamily="2" charset="-122"/>
              </a:rPr>
              <a:t>％</a:t>
            </a:r>
          </a:p>
          <a:p>
            <a:pPr algn="just">
              <a:lnSpc>
                <a:spcPct val="80000"/>
              </a:lnSpc>
              <a:spcBef>
                <a:spcPct val="50000"/>
              </a:spcBef>
              <a:buClrTx/>
              <a:buSzTx/>
              <a:buFontTx/>
              <a:buNone/>
            </a:pPr>
            <a:r>
              <a:rPr lang="zh-CN" altLang="en-US" sz="2400" dirty="0"/>
              <a:t>    </a:t>
            </a:r>
            <a:r>
              <a:rPr lang="en-US" altLang="zh-CN" sz="2400" dirty="0"/>
              <a:t>2)</a:t>
            </a:r>
            <a:r>
              <a:rPr lang="zh-CN" altLang="en-US" sz="2400" dirty="0"/>
              <a:t>紫绿 棕  黑  棕</a:t>
            </a:r>
            <a:endParaRPr lang="zh-CN" altLang="en-US" sz="2400" dirty="0">
              <a:latin typeface="宋体" pitchFamily="2" charset="-122"/>
            </a:endParaRPr>
          </a:p>
          <a:p>
            <a:pPr algn="just">
              <a:lnSpc>
                <a:spcPct val="80000"/>
              </a:lnSpc>
              <a:spcBef>
                <a:spcPct val="50000"/>
              </a:spcBef>
              <a:buClrTx/>
              <a:buSzTx/>
              <a:buFontTx/>
              <a:buNone/>
            </a:pPr>
            <a:r>
              <a:rPr lang="zh-CN" altLang="en-US" sz="2400" dirty="0">
                <a:latin typeface="宋体" pitchFamily="2" charset="-122"/>
              </a:rPr>
              <a:t>    </a:t>
            </a:r>
            <a:r>
              <a:rPr lang="en-US" altLang="zh-CN" sz="2400" dirty="0"/>
              <a:t>7   5  1</a:t>
            </a:r>
            <a:r>
              <a:rPr lang="en-US" altLang="zh-CN" sz="2400" dirty="0">
                <a:latin typeface="宋体" pitchFamily="2" charset="-122"/>
              </a:rPr>
              <a:t>     </a:t>
            </a:r>
            <a:r>
              <a:rPr lang="en-US" altLang="zh-CN" sz="2400" dirty="0"/>
              <a:t>1%  </a:t>
            </a:r>
            <a:r>
              <a:rPr lang="en-US" altLang="zh-CN" sz="2400" dirty="0">
                <a:latin typeface="宋体" pitchFamily="2" charset="-122"/>
              </a:rPr>
              <a:t>  </a:t>
            </a:r>
            <a:r>
              <a:rPr lang="en-US" altLang="zh-CN" sz="2400" dirty="0"/>
              <a:t>751</a:t>
            </a:r>
            <a:r>
              <a:rPr lang="en-US" altLang="zh-CN" sz="2400" dirty="0">
                <a:sym typeface="Symbol" pitchFamily="18" charset="2"/>
              </a:rPr>
              <a:t></a:t>
            </a:r>
            <a:r>
              <a:rPr lang="en-US" altLang="zh-CN" sz="2400" dirty="0">
                <a:latin typeface="宋体" pitchFamily="2" charset="-122"/>
                <a:cs typeface="Times New Roman" pitchFamily="18" charset="0"/>
              </a:rPr>
              <a:t>±</a:t>
            </a:r>
            <a:r>
              <a:rPr lang="en-US" altLang="zh-CN" sz="2400" dirty="0">
                <a:latin typeface="宋体" pitchFamily="2" charset="-122"/>
              </a:rPr>
              <a:t>1</a:t>
            </a:r>
            <a:r>
              <a:rPr lang="zh-CN" altLang="en-US" sz="2400" dirty="0">
                <a:latin typeface="宋体" pitchFamily="2" charset="-122"/>
                <a:cs typeface="Times New Roman" pitchFamily="18" charset="0"/>
              </a:rPr>
              <a:t>％</a:t>
            </a:r>
          </a:p>
          <a:p>
            <a:pPr algn="just">
              <a:spcBef>
                <a:spcPct val="50000"/>
              </a:spcBef>
              <a:buClrTx/>
              <a:buSzTx/>
              <a:buFontTx/>
              <a:buNone/>
            </a:pPr>
            <a:r>
              <a:rPr lang="zh-CN" altLang="en-US" sz="2400" dirty="0">
                <a:latin typeface="宋体" pitchFamily="2" charset="-122"/>
                <a:cs typeface="Times New Roman" pitchFamily="18" charset="0"/>
              </a:rPr>
              <a:t>  </a:t>
            </a:r>
            <a:r>
              <a:rPr lang="en-US" altLang="zh-CN" sz="2400" dirty="0"/>
              <a:t>3)</a:t>
            </a:r>
            <a:r>
              <a:rPr lang="zh-CN" altLang="en-US" sz="2400" dirty="0"/>
              <a:t>棕红紫  金      红</a:t>
            </a:r>
            <a:endParaRPr lang="zh-CN" altLang="en-US" sz="2400" dirty="0">
              <a:latin typeface="宋体" pitchFamily="2" charset="-122"/>
            </a:endParaRPr>
          </a:p>
          <a:p>
            <a:pPr algn="just">
              <a:spcBef>
                <a:spcPct val="50000"/>
              </a:spcBef>
              <a:buClrTx/>
              <a:buSzTx/>
              <a:buFontTx/>
              <a:buNone/>
            </a:pPr>
            <a:r>
              <a:rPr lang="zh-CN" altLang="en-US" sz="2400" dirty="0">
                <a:latin typeface="宋体" pitchFamily="2" charset="-122"/>
              </a:rPr>
              <a:t>    </a:t>
            </a:r>
            <a:r>
              <a:rPr lang="en-US" altLang="zh-CN" sz="2400" dirty="0"/>
              <a:t>1  2  7  10</a:t>
            </a:r>
            <a:r>
              <a:rPr lang="zh-CN" altLang="en-US" sz="2400" baseline="30000" dirty="0">
                <a:latin typeface="ËÎÌå" charset="0"/>
              </a:rPr>
              <a:t>－１</a:t>
            </a:r>
            <a:r>
              <a:rPr lang="zh-CN" altLang="en-US" sz="2400" dirty="0"/>
              <a:t>  </a:t>
            </a:r>
            <a:r>
              <a:rPr lang="en-US" altLang="zh-CN" sz="2400" dirty="0"/>
              <a:t>2%</a:t>
            </a:r>
            <a:r>
              <a:rPr lang="en-US" altLang="zh-CN" sz="2400" dirty="0">
                <a:latin typeface="宋体" pitchFamily="2" charset="-122"/>
              </a:rPr>
              <a:t>  </a:t>
            </a:r>
            <a:r>
              <a:rPr lang="en-US" altLang="zh-CN" sz="2400" dirty="0"/>
              <a:t>12.7</a:t>
            </a:r>
            <a:r>
              <a:rPr lang="en-US" altLang="zh-CN" sz="2400" dirty="0">
                <a:sym typeface="Symbol" pitchFamily="18" charset="2"/>
              </a:rPr>
              <a:t></a:t>
            </a:r>
            <a:r>
              <a:rPr lang="en-US" altLang="zh-CN" sz="2400" dirty="0"/>
              <a:t>±2</a:t>
            </a:r>
            <a:r>
              <a:rPr lang="zh-CN" altLang="en-US" sz="2400" dirty="0"/>
              <a:t>％</a:t>
            </a:r>
          </a:p>
          <a:p>
            <a:pPr algn="just">
              <a:spcBef>
                <a:spcPct val="50000"/>
              </a:spcBef>
              <a:buClrTx/>
              <a:buSzTx/>
              <a:buFontTx/>
              <a:buNone/>
            </a:pPr>
            <a:r>
              <a:rPr lang="zh-CN" altLang="en-US" sz="2400" dirty="0"/>
              <a:t>    </a:t>
            </a:r>
            <a:r>
              <a:rPr lang="en-US" altLang="zh-CN" sz="2400" dirty="0"/>
              <a:t>4)</a:t>
            </a:r>
            <a:r>
              <a:rPr lang="zh-CN" altLang="en-US" sz="2400" dirty="0"/>
              <a:t>紫绿黑  银      棕</a:t>
            </a:r>
          </a:p>
          <a:p>
            <a:pPr algn="just">
              <a:spcBef>
                <a:spcPct val="50000"/>
              </a:spcBef>
              <a:buClrTx/>
              <a:buSzTx/>
              <a:buFontTx/>
              <a:buNone/>
            </a:pPr>
            <a:r>
              <a:rPr lang="zh-CN" altLang="en-US" sz="2400" dirty="0"/>
              <a:t>         </a:t>
            </a:r>
            <a:r>
              <a:rPr lang="en-US" altLang="zh-CN" sz="2400" dirty="0"/>
              <a:t>7  5  0 10</a:t>
            </a:r>
            <a:r>
              <a:rPr lang="zh-CN" altLang="en-US" sz="2400" baseline="30000" dirty="0">
                <a:latin typeface="ËÎÌå" charset="0"/>
              </a:rPr>
              <a:t>－２</a:t>
            </a:r>
            <a:r>
              <a:rPr lang="zh-CN" altLang="en-US" sz="2400" dirty="0"/>
              <a:t>   </a:t>
            </a:r>
            <a:r>
              <a:rPr lang="en-US" altLang="zh-CN" sz="2400" dirty="0"/>
              <a:t>1%   7.50</a:t>
            </a:r>
            <a:r>
              <a:rPr lang="en-US" altLang="zh-CN" sz="2400" dirty="0">
                <a:sym typeface="Symbol" pitchFamily="18" charset="2"/>
              </a:rPr>
              <a:t></a:t>
            </a:r>
            <a:r>
              <a:rPr lang="en-US" altLang="zh-CN" sz="2400" dirty="0"/>
              <a:t>±1</a:t>
            </a:r>
            <a:r>
              <a:rPr lang="zh-CN" altLang="en-US" sz="2400" dirty="0"/>
              <a:t>％ </a:t>
            </a:r>
          </a:p>
        </p:txBody>
      </p:sp>
      <p:sp>
        <p:nvSpPr>
          <p:cNvPr id="78853" name="Text Box 5"/>
          <p:cNvSpPr txBox="1">
            <a:spLocks noChangeArrowheads="1"/>
          </p:cNvSpPr>
          <p:nvPr/>
        </p:nvSpPr>
        <p:spPr bwMode="auto">
          <a:xfrm>
            <a:off x="5715000" y="4235450"/>
            <a:ext cx="3048000" cy="2317750"/>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a:latin typeface="Times New Roman" pitchFamily="18" charset="0"/>
              </a:rPr>
              <a:t>五环电阻：精密电阻，误差≤</a:t>
            </a:r>
            <a:r>
              <a:rPr kumimoji="1" lang="en-US" altLang="zh-CN" sz="2400">
                <a:latin typeface="Times New Roman" pitchFamily="18" charset="0"/>
              </a:rPr>
              <a:t>2%</a:t>
            </a:r>
            <a:r>
              <a:rPr kumimoji="1" lang="zh-CN" altLang="en-US" sz="2400">
                <a:latin typeface="Times New Roman" pitchFamily="18" charset="0"/>
              </a:rPr>
              <a:t>，多为金属膜电阻（</a:t>
            </a:r>
            <a:r>
              <a:rPr kumimoji="1" lang="en-US" altLang="zh-CN" sz="2400">
                <a:latin typeface="Times New Roman" pitchFamily="18" charset="0"/>
              </a:rPr>
              <a:t>RJ</a:t>
            </a:r>
            <a:r>
              <a:rPr kumimoji="1" lang="zh-CN" altLang="en-US" sz="2400">
                <a:latin typeface="Times New Roman" pitchFamily="18" charset="0"/>
              </a:rPr>
              <a:t>）；</a:t>
            </a:r>
          </a:p>
          <a:p>
            <a:pPr>
              <a:lnSpc>
                <a:spcPct val="80000"/>
              </a:lnSpc>
              <a:spcBef>
                <a:spcPct val="50000"/>
              </a:spcBef>
              <a:buFontTx/>
              <a:buChar char="•"/>
            </a:pPr>
            <a:r>
              <a:rPr kumimoji="1" lang="zh-CN" altLang="en-US" sz="2000">
                <a:latin typeface="Times New Roman" pitchFamily="18" charset="0"/>
              </a:rPr>
              <a:t>五环电阻读取时色环密集一方放置左端，右端误差环一般为棕、红色，依次序</a:t>
            </a:r>
            <a:r>
              <a:rPr kumimoji="1" lang="zh-CN" altLang="en-US" sz="2000" u="sng">
                <a:solidFill>
                  <a:srgbClr val="0000FF"/>
                </a:solidFill>
                <a:latin typeface="Times New Roman" pitchFamily="18" charset="0"/>
              </a:rPr>
              <a:t>从左向右</a:t>
            </a:r>
            <a:r>
              <a:rPr kumimoji="1" lang="zh-CN" altLang="en-US" sz="2000">
                <a:latin typeface="Times New Roman" pitchFamily="18" charset="0"/>
              </a:rPr>
              <a:t>读取；</a:t>
            </a:r>
          </a:p>
        </p:txBody>
      </p:sp>
      <p:grpSp>
        <p:nvGrpSpPr>
          <p:cNvPr id="2" name="Group 16"/>
          <p:cNvGrpSpPr>
            <a:grpSpLocks/>
          </p:cNvGrpSpPr>
          <p:nvPr/>
        </p:nvGrpSpPr>
        <p:grpSpPr bwMode="auto">
          <a:xfrm>
            <a:off x="6019800" y="1524000"/>
            <a:ext cx="2819400" cy="2743200"/>
            <a:chOff x="3648" y="768"/>
            <a:chExt cx="1776" cy="1728"/>
          </a:xfrm>
        </p:grpSpPr>
        <p:pic>
          <p:nvPicPr>
            <p:cNvPr id="78850" name="Picture 2" descr="5huandianzu"/>
            <p:cNvPicPr>
              <a:picLocks noChangeAspect="1" noChangeArrowheads="1"/>
            </p:cNvPicPr>
            <p:nvPr/>
          </p:nvPicPr>
          <p:blipFill>
            <a:blip r:embed="rId2" cstate="print"/>
            <a:srcRect t="9949" b="15440"/>
            <a:stretch>
              <a:fillRect/>
            </a:stretch>
          </p:blipFill>
          <p:spPr bwMode="auto">
            <a:xfrm>
              <a:off x="3648" y="768"/>
              <a:ext cx="1776" cy="720"/>
            </a:xfrm>
            <a:prstGeom prst="rect">
              <a:avLst/>
            </a:prstGeom>
            <a:noFill/>
          </p:spPr>
        </p:pic>
        <p:sp>
          <p:nvSpPr>
            <p:cNvPr id="78854" name="Text Box 6"/>
            <p:cNvSpPr txBox="1">
              <a:spLocks noChangeArrowheads="1"/>
            </p:cNvSpPr>
            <p:nvPr/>
          </p:nvSpPr>
          <p:spPr bwMode="auto">
            <a:xfrm>
              <a:off x="4031" y="1824"/>
              <a:ext cx="289" cy="624"/>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a:latin typeface="Times New Roman" pitchFamily="18" charset="0"/>
                </a:rPr>
                <a:t>数字环</a:t>
              </a:r>
            </a:p>
          </p:txBody>
        </p:sp>
        <p:sp>
          <p:nvSpPr>
            <p:cNvPr id="78855" name="Text Box 7"/>
            <p:cNvSpPr txBox="1">
              <a:spLocks noChangeArrowheads="1"/>
            </p:cNvSpPr>
            <p:nvPr/>
          </p:nvSpPr>
          <p:spPr bwMode="auto">
            <a:xfrm>
              <a:off x="4224" y="1824"/>
              <a:ext cx="288" cy="576"/>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a:latin typeface="Times New Roman" pitchFamily="18" charset="0"/>
                </a:rPr>
                <a:t>数字环</a:t>
              </a:r>
            </a:p>
          </p:txBody>
        </p:sp>
        <p:sp>
          <p:nvSpPr>
            <p:cNvPr id="78856" name="Text Box 8"/>
            <p:cNvSpPr txBox="1">
              <a:spLocks noChangeArrowheads="1"/>
            </p:cNvSpPr>
            <p:nvPr/>
          </p:nvSpPr>
          <p:spPr bwMode="auto">
            <a:xfrm>
              <a:off x="4559" y="1824"/>
              <a:ext cx="289" cy="672"/>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en-US" altLang="zh-CN">
                  <a:latin typeface="Times New Roman" pitchFamily="18" charset="0"/>
                </a:rPr>
                <a:t>0</a:t>
              </a:r>
              <a:r>
                <a:rPr kumimoji="1" lang="zh-CN" altLang="en-US">
                  <a:latin typeface="Times New Roman" pitchFamily="18" charset="0"/>
                </a:rPr>
                <a:t>的个数</a:t>
              </a:r>
            </a:p>
          </p:txBody>
        </p:sp>
        <p:sp>
          <p:nvSpPr>
            <p:cNvPr id="78857" name="Text Box 9"/>
            <p:cNvSpPr txBox="1">
              <a:spLocks noChangeArrowheads="1"/>
            </p:cNvSpPr>
            <p:nvPr/>
          </p:nvSpPr>
          <p:spPr bwMode="auto">
            <a:xfrm>
              <a:off x="4751" y="1872"/>
              <a:ext cx="289" cy="624"/>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b="1">
                  <a:solidFill>
                    <a:srgbClr val="FF0066"/>
                  </a:solidFill>
                  <a:latin typeface="Times New Roman" pitchFamily="18" charset="0"/>
                </a:rPr>
                <a:t>误差</a:t>
              </a:r>
            </a:p>
          </p:txBody>
        </p:sp>
        <p:sp>
          <p:nvSpPr>
            <p:cNvPr id="78858" name="Line 10"/>
            <p:cNvSpPr>
              <a:spLocks noChangeShapeType="1"/>
            </p:cNvSpPr>
            <p:nvPr/>
          </p:nvSpPr>
          <p:spPr bwMode="auto">
            <a:xfrm>
              <a:off x="4176" y="1200"/>
              <a:ext cx="0" cy="576"/>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8859" name="Line 11"/>
            <p:cNvSpPr>
              <a:spLocks noChangeShapeType="1"/>
            </p:cNvSpPr>
            <p:nvPr/>
          </p:nvSpPr>
          <p:spPr bwMode="auto">
            <a:xfrm>
              <a:off x="4368" y="1200"/>
              <a:ext cx="0" cy="576"/>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8860" name="Text Box 12"/>
            <p:cNvSpPr txBox="1">
              <a:spLocks noChangeArrowheads="1"/>
            </p:cNvSpPr>
            <p:nvPr/>
          </p:nvSpPr>
          <p:spPr bwMode="auto">
            <a:xfrm>
              <a:off x="4368" y="1824"/>
              <a:ext cx="288" cy="576"/>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a:latin typeface="Times New Roman" pitchFamily="18" charset="0"/>
                </a:rPr>
                <a:t>数字环</a:t>
              </a:r>
            </a:p>
          </p:txBody>
        </p:sp>
        <p:sp>
          <p:nvSpPr>
            <p:cNvPr id="78861" name="Line 13"/>
            <p:cNvSpPr>
              <a:spLocks noChangeShapeType="1"/>
            </p:cNvSpPr>
            <p:nvPr/>
          </p:nvSpPr>
          <p:spPr bwMode="auto">
            <a:xfrm>
              <a:off x="4512" y="1200"/>
              <a:ext cx="0" cy="576"/>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8862" name="Line 14"/>
            <p:cNvSpPr>
              <a:spLocks noChangeShapeType="1"/>
            </p:cNvSpPr>
            <p:nvPr/>
          </p:nvSpPr>
          <p:spPr bwMode="auto">
            <a:xfrm>
              <a:off x="4656" y="1200"/>
              <a:ext cx="0" cy="576"/>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8863" name="Line 15"/>
            <p:cNvSpPr>
              <a:spLocks noChangeShapeType="1"/>
            </p:cNvSpPr>
            <p:nvPr/>
          </p:nvSpPr>
          <p:spPr bwMode="auto">
            <a:xfrm>
              <a:off x="4848" y="1200"/>
              <a:ext cx="0" cy="576"/>
            </a:xfrm>
            <a:prstGeom prst="line">
              <a:avLst/>
            </a:prstGeom>
            <a:noFill/>
            <a:ln w="12700">
              <a:solidFill>
                <a:schemeClr val="tx1"/>
              </a:solidFill>
              <a:round/>
              <a:headEnd type="none" w="sm" len="sm"/>
              <a:tailEnd type="triangle" w="med" len="lg"/>
            </a:ln>
            <a:effectLst/>
          </p:spPr>
          <p:txBody>
            <a:bodyPr wrap="none"/>
            <a:lstStyle/>
            <a:p>
              <a:endParaRPr lang="zh-CN" altLang="en-US"/>
            </a:p>
          </p:txBody>
        </p:sp>
      </p:gr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8852"/>
                                        </p:tgtEl>
                                        <p:attrNameLst>
                                          <p:attrName>style.visibility</p:attrName>
                                        </p:attrNameLst>
                                      </p:cBhvr>
                                      <p:to>
                                        <p:strVal val="visible"/>
                                      </p:to>
                                    </p:set>
                                    <p:animEffect transition="in" filter="dissolve">
                                      <p:cBhvr>
                                        <p:cTn id="15"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1"/>
          </p:nvPr>
        </p:nvSpPr>
        <p:spPr/>
        <p:txBody>
          <a:bodyPr/>
          <a:lstStyle/>
          <a:p>
            <a:fld id="{A3490938-7FF4-4792-B255-92AA722DB192}" type="slidenum">
              <a:rPr lang="zh-TW" altLang="en-US"/>
              <a:pPr/>
              <a:t>12</a:t>
            </a:fld>
            <a:endParaRPr lang="en-US" altLang="zh-TW"/>
          </a:p>
        </p:txBody>
      </p:sp>
      <p:sp>
        <p:nvSpPr>
          <p:cNvPr id="125954" name="Rectangle 2"/>
          <p:cNvSpPr>
            <a:spLocks noChangeArrowheads="1"/>
          </p:cNvSpPr>
          <p:nvPr/>
        </p:nvSpPr>
        <p:spPr bwMode="auto">
          <a:xfrm>
            <a:off x="4786314" y="1643050"/>
            <a:ext cx="2071702" cy="3970318"/>
          </a:xfrm>
          <a:prstGeom prst="rect">
            <a:avLst/>
          </a:prstGeom>
          <a:noFill/>
          <a:ln w="9525">
            <a:noFill/>
            <a:miter lim="800000"/>
            <a:headEnd/>
            <a:tailEnd/>
          </a:ln>
          <a:effectLst/>
        </p:spPr>
        <p:txBody>
          <a:bodyPr wrap="square">
            <a:spAutoFit/>
          </a:bodyPr>
          <a:lstStyle/>
          <a:p>
            <a:r>
              <a:rPr lang="zh-TW" altLang="en-US" sz="3600" dirty="0">
                <a:solidFill>
                  <a:srgbClr val="000000"/>
                </a:solidFill>
                <a:latin typeface="MingLiU" pitchFamily="49" charset="-120"/>
                <a:ea typeface="MingLiU" pitchFamily="49" charset="-120"/>
              </a:rPr>
              <a:t>其規格主要有</a:t>
            </a:r>
            <a:r>
              <a:rPr lang="zh-TW" altLang="en-US" sz="3600" dirty="0" smtClean="0">
                <a:solidFill>
                  <a:srgbClr val="000000"/>
                </a:solidFill>
                <a:latin typeface="MingLiU" pitchFamily="49" charset="-120"/>
                <a:ea typeface="MingLiU" pitchFamily="49" charset="-120"/>
              </a:rPr>
              <a:t>:</a:t>
            </a:r>
            <a:endParaRPr lang="en-US" altLang="zh-TW" sz="3600" dirty="0" smtClean="0">
              <a:solidFill>
                <a:srgbClr val="000000"/>
              </a:solidFill>
              <a:latin typeface="MingLiU" pitchFamily="49" charset="-120"/>
              <a:ea typeface="MingLiU" pitchFamily="49" charset="-120"/>
            </a:endParaRPr>
          </a:p>
          <a:p>
            <a:r>
              <a:rPr lang="zh-TW" altLang="en-US" sz="3600" dirty="0" smtClean="0">
                <a:solidFill>
                  <a:srgbClr val="000000"/>
                </a:solidFill>
                <a:latin typeface="MingLiU" pitchFamily="49" charset="-120"/>
                <a:ea typeface="MingLiU" pitchFamily="49" charset="-120"/>
              </a:rPr>
              <a:t>0402、0603、0805、1206、1210</a:t>
            </a:r>
            <a:r>
              <a:rPr lang="zh-TW" altLang="en-US" sz="3600" dirty="0">
                <a:solidFill>
                  <a:srgbClr val="000000"/>
                </a:solidFill>
                <a:latin typeface="MingLiU" pitchFamily="49" charset="-120"/>
                <a:ea typeface="MingLiU" pitchFamily="49" charset="-120"/>
              </a:rPr>
              <a:t>等</a:t>
            </a:r>
            <a:r>
              <a:rPr lang="zh-CN" altLang="en-US" sz="3600" dirty="0">
                <a:solidFill>
                  <a:srgbClr val="000000"/>
                </a:solidFill>
              </a:rPr>
              <a:t> </a:t>
            </a:r>
          </a:p>
        </p:txBody>
      </p:sp>
      <p:sp>
        <p:nvSpPr>
          <p:cNvPr id="125955" name="Rectangle 3"/>
          <p:cNvSpPr>
            <a:spLocks noChangeArrowheads="1"/>
          </p:cNvSpPr>
          <p:nvPr/>
        </p:nvSpPr>
        <p:spPr bwMode="auto">
          <a:xfrm>
            <a:off x="1258888" y="4311650"/>
            <a:ext cx="1219200" cy="336550"/>
          </a:xfrm>
          <a:prstGeom prst="rect">
            <a:avLst/>
          </a:prstGeom>
          <a:noFill/>
          <a:ln w="9525">
            <a:noFill/>
            <a:miter lim="800000"/>
            <a:headEnd/>
            <a:tailEnd/>
          </a:ln>
          <a:effectLst/>
        </p:spPr>
        <p:txBody>
          <a:bodyPr>
            <a:spAutoFit/>
          </a:bodyPr>
          <a:lstStyle/>
          <a:p>
            <a:r>
              <a:rPr lang="zh-TW" altLang="en-US" sz="1600" b="1">
                <a:solidFill>
                  <a:srgbClr val="000000"/>
                </a:solidFill>
                <a:latin typeface="MingLiU" pitchFamily="49" charset="-120"/>
                <a:ea typeface="MingLiU" pitchFamily="49" charset="-120"/>
              </a:rPr>
              <a:t>晶片電阻</a:t>
            </a:r>
            <a:r>
              <a:rPr lang="zh-CN" altLang="en-US" sz="1600" b="1">
                <a:solidFill>
                  <a:srgbClr val="000000"/>
                </a:solidFill>
              </a:rPr>
              <a:t> </a:t>
            </a:r>
          </a:p>
        </p:txBody>
      </p:sp>
      <p:sp>
        <p:nvSpPr>
          <p:cNvPr id="125959" name="Text Box 7"/>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pic>
        <p:nvPicPr>
          <p:cNvPr id="125961" name="Picture 9" descr="105系列2">
            <a:hlinkClick r:id="" action="ppaction://noaction"/>
          </p:cNvPr>
          <p:cNvPicPr>
            <a:picLocks noChangeAspect="1" noChangeArrowheads="1"/>
          </p:cNvPicPr>
          <p:nvPr/>
        </p:nvPicPr>
        <p:blipFill>
          <a:blip r:embed="rId2" cstate="print">
            <a:lum bright="36000" contrast="54000"/>
          </a:blip>
          <a:srcRect l="32689" t="40253" r="58318" b="49675"/>
          <a:stretch>
            <a:fillRect/>
          </a:stretch>
        </p:blipFill>
        <p:spPr bwMode="auto">
          <a:xfrm>
            <a:off x="1116013" y="2255838"/>
            <a:ext cx="2481262" cy="2087562"/>
          </a:xfrm>
          <a:prstGeom prst="rect">
            <a:avLst/>
          </a:prstGeom>
          <a:noFill/>
          <a:ln w="25400">
            <a:noFill/>
            <a:miter lim="800000"/>
            <a:headEnd/>
            <a:tailEnd/>
          </a:ln>
        </p:spPr>
      </p:pic>
      <p:sp>
        <p:nvSpPr>
          <p:cNvPr id="125962" name="Rectangle 10"/>
          <p:cNvSpPr>
            <a:spLocks noChangeArrowheads="1"/>
          </p:cNvSpPr>
          <p:nvPr/>
        </p:nvSpPr>
        <p:spPr bwMode="auto">
          <a:xfrm>
            <a:off x="152400" y="1066800"/>
            <a:ext cx="8080375" cy="533400"/>
          </a:xfrm>
          <a:prstGeom prst="rect">
            <a:avLst/>
          </a:prstGeom>
          <a:noFill/>
          <a:ln w="9525">
            <a:noFill/>
            <a:miter lim="800000"/>
            <a:headEnd/>
            <a:tailEnd/>
          </a:ln>
          <a:effectLst/>
        </p:spPr>
        <p:txBody>
          <a:bodyPr lIns="92075" tIns="46038" rIns="92075" bIns="46038" anchor="ctr"/>
          <a:lstStyle/>
          <a:p>
            <a:r>
              <a:rPr lang="zh-CN" altLang="en-US" sz="3600" b="1" dirty="0">
                <a:solidFill>
                  <a:srgbClr val="008080"/>
                </a:solidFill>
              </a:rPr>
              <a:t>电</a:t>
            </a:r>
            <a:r>
              <a:rPr lang="zh-CN" altLang="en-US" sz="3600" b="1" dirty="0" smtClean="0">
                <a:solidFill>
                  <a:srgbClr val="008080"/>
                </a:solidFill>
              </a:rPr>
              <a:t>阻封装</a:t>
            </a:r>
            <a:endParaRPr lang="en-US" altLang="zh-CN" sz="3600" b="1" dirty="0" smtClean="0">
              <a:solidFill>
                <a:srgbClr val="00808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p:cTn id="7" dur="500" fill="hold"/>
                                        <p:tgtEl>
                                          <p:spTgt spid="125955"/>
                                        </p:tgtEl>
                                        <p:attrNameLst>
                                          <p:attrName>ppt_w</p:attrName>
                                        </p:attrNameLst>
                                      </p:cBhvr>
                                      <p:tavLst>
                                        <p:tav tm="0">
                                          <p:val>
                                            <p:fltVal val="0"/>
                                          </p:val>
                                        </p:tav>
                                        <p:tav tm="100000">
                                          <p:val>
                                            <p:strVal val="#ppt_w"/>
                                          </p:val>
                                        </p:tav>
                                      </p:tavLst>
                                    </p:anim>
                                    <p:anim calcmode="lin" valueType="num">
                                      <p:cBhvr>
                                        <p:cTn id="8" dur="500" fill="hold"/>
                                        <p:tgtEl>
                                          <p:spTgt spid="12595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25954"/>
                                        </p:tgtEl>
                                        <p:attrNameLst>
                                          <p:attrName>style.visibility</p:attrName>
                                        </p:attrNameLst>
                                      </p:cBhvr>
                                      <p:to>
                                        <p:strVal val="visible"/>
                                      </p:to>
                                    </p:set>
                                    <p:anim calcmode="lin" valueType="num">
                                      <p:cBhvr>
                                        <p:cTn id="13" dur="500" fill="hold"/>
                                        <p:tgtEl>
                                          <p:spTgt spid="125954"/>
                                        </p:tgtEl>
                                        <p:attrNameLst>
                                          <p:attrName>ppt_w</p:attrName>
                                        </p:attrNameLst>
                                      </p:cBhvr>
                                      <p:tavLst>
                                        <p:tav tm="0">
                                          <p:val>
                                            <p:fltVal val="0"/>
                                          </p:val>
                                        </p:tav>
                                        <p:tav tm="100000">
                                          <p:val>
                                            <p:strVal val="#ppt_w"/>
                                          </p:val>
                                        </p:tav>
                                      </p:tavLst>
                                    </p:anim>
                                    <p:anim calcmode="lin" valueType="num">
                                      <p:cBhvr>
                                        <p:cTn id="14" dur="500" fill="hold"/>
                                        <p:tgtEl>
                                          <p:spTgt spid="12595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25961"/>
                                        </p:tgtEl>
                                        <p:attrNameLst>
                                          <p:attrName>style.visibility</p:attrName>
                                        </p:attrNameLst>
                                      </p:cBhvr>
                                      <p:to>
                                        <p:strVal val="visible"/>
                                      </p:to>
                                    </p:set>
                                    <p:anim calcmode="lin" valueType="num">
                                      <p:cBhvr>
                                        <p:cTn id="19" dur="500" fill="hold"/>
                                        <p:tgtEl>
                                          <p:spTgt spid="125961"/>
                                        </p:tgtEl>
                                        <p:attrNameLst>
                                          <p:attrName>ppt_w</p:attrName>
                                        </p:attrNameLst>
                                      </p:cBhvr>
                                      <p:tavLst>
                                        <p:tav tm="0">
                                          <p:val>
                                            <p:fltVal val="0"/>
                                          </p:val>
                                        </p:tav>
                                        <p:tav tm="100000">
                                          <p:val>
                                            <p:strVal val="#ppt_w"/>
                                          </p:val>
                                        </p:tav>
                                      </p:tavLst>
                                    </p:anim>
                                    <p:anim calcmode="lin" valueType="num">
                                      <p:cBhvr>
                                        <p:cTn id="20" dur="500" fill="hold"/>
                                        <p:tgtEl>
                                          <p:spTgt spid="1259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1"/>
          </p:nvPr>
        </p:nvSpPr>
        <p:spPr/>
        <p:txBody>
          <a:bodyPr/>
          <a:lstStyle/>
          <a:p>
            <a:fld id="{D2CE3F3C-8ADF-45DF-87DA-77A56DEED5A3}" type="slidenum">
              <a:rPr lang="zh-TW" altLang="en-US"/>
              <a:pPr/>
              <a:t>13</a:t>
            </a:fld>
            <a:endParaRPr lang="en-US" altLang="zh-TW"/>
          </a:p>
        </p:txBody>
      </p:sp>
      <p:sp>
        <p:nvSpPr>
          <p:cNvPr id="119810" name="Rectangle 2"/>
          <p:cNvSpPr>
            <a:spLocks noGrp="1" noChangeArrowheads="1"/>
          </p:cNvSpPr>
          <p:nvPr>
            <p:ph type="title" sz="quarter"/>
          </p:nvPr>
        </p:nvSpPr>
        <p:spPr>
          <a:xfrm>
            <a:off x="152400" y="914400"/>
            <a:ext cx="8080375" cy="381000"/>
          </a:xfrm>
        </p:spPr>
        <p:txBody>
          <a:bodyPr>
            <a:normAutofit fontScale="90000"/>
          </a:bodyPr>
          <a:lstStyle/>
          <a:p>
            <a:r>
              <a:rPr lang="zh-CN" altLang="en-US" sz="3600" b="1">
                <a:solidFill>
                  <a:srgbClr val="008080"/>
                </a:solidFill>
              </a:rPr>
              <a:t>电阻网络（排阻）</a:t>
            </a:r>
          </a:p>
        </p:txBody>
      </p:sp>
      <p:sp>
        <p:nvSpPr>
          <p:cNvPr id="119811" name="Text Box 3"/>
          <p:cNvSpPr txBox="1">
            <a:spLocks noChangeArrowheads="1"/>
          </p:cNvSpPr>
          <p:nvPr/>
        </p:nvSpPr>
        <p:spPr bwMode="auto">
          <a:xfrm>
            <a:off x="0" y="1524000"/>
            <a:ext cx="9144000" cy="762000"/>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000">
                <a:latin typeface="宋体" pitchFamily="2" charset="-122"/>
              </a:rPr>
              <a:t>    </a:t>
            </a:r>
            <a:r>
              <a:rPr kumimoji="1" lang="zh-CN" altLang="en-US" sz="2000">
                <a:latin typeface="宋体" pitchFamily="2" charset="-122"/>
              </a:rPr>
              <a:t>电阻网络与色环电阻相比具有整齐、少占空间的优点，它的内部实际上是由很多个电阻整齐的排在一起，所以也叫做排阻！</a:t>
            </a:r>
            <a:r>
              <a:rPr kumimoji="1" lang="zh-CN" altLang="en-US" sz="2400">
                <a:latin typeface="Times New Roman" pitchFamily="18" charset="0"/>
              </a:rPr>
              <a:t> </a:t>
            </a:r>
            <a:r>
              <a:rPr kumimoji="1" lang="zh-CN" altLang="en-US" sz="2400">
                <a:solidFill>
                  <a:srgbClr val="0000FF"/>
                </a:solidFill>
                <a:latin typeface="Times New Roman" pitchFamily="18" charset="0"/>
              </a:rPr>
              <a:t>（排阻有方向性）</a:t>
            </a:r>
          </a:p>
        </p:txBody>
      </p:sp>
      <p:sp>
        <p:nvSpPr>
          <p:cNvPr id="119812" name="Text Box 4"/>
          <p:cNvSpPr txBox="1">
            <a:spLocks noChangeArrowheads="1"/>
          </p:cNvSpPr>
          <p:nvPr/>
        </p:nvSpPr>
        <p:spPr bwMode="auto">
          <a:xfrm>
            <a:off x="685800" y="2362200"/>
            <a:ext cx="32766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a:latin typeface="Times New Roman" pitchFamily="18" charset="0"/>
              </a:rPr>
              <a:t>（</a:t>
            </a:r>
            <a:r>
              <a:rPr kumimoji="1" lang="en-US" altLang="zh-CN" sz="2400">
                <a:latin typeface="Times New Roman" pitchFamily="18" charset="0"/>
              </a:rPr>
              <a:t>SIP</a:t>
            </a:r>
            <a:r>
              <a:rPr kumimoji="1" lang="zh-CN" altLang="en-US" sz="2400">
                <a:latin typeface="Times New Roman" pitchFamily="18" charset="0"/>
              </a:rPr>
              <a:t>）单列直插排阻</a:t>
            </a:r>
          </a:p>
        </p:txBody>
      </p:sp>
      <p:sp>
        <p:nvSpPr>
          <p:cNvPr id="119813" name="Text Box 5"/>
          <p:cNvSpPr txBox="1">
            <a:spLocks noChangeArrowheads="1"/>
          </p:cNvSpPr>
          <p:nvPr/>
        </p:nvSpPr>
        <p:spPr bwMode="auto">
          <a:xfrm>
            <a:off x="5105400" y="2438400"/>
            <a:ext cx="31242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a:latin typeface="Times New Roman" pitchFamily="18" charset="0"/>
              </a:rPr>
              <a:t>（</a:t>
            </a:r>
            <a:r>
              <a:rPr kumimoji="1" lang="en-US" altLang="zh-CN" sz="2400">
                <a:latin typeface="Times New Roman" pitchFamily="18" charset="0"/>
              </a:rPr>
              <a:t>DIP</a:t>
            </a:r>
            <a:r>
              <a:rPr kumimoji="1" lang="zh-CN" altLang="en-US" sz="2400">
                <a:latin typeface="Times New Roman" pitchFamily="18" charset="0"/>
              </a:rPr>
              <a:t>）双列直插排阻</a:t>
            </a:r>
          </a:p>
        </p:txBody>
      </p:sp>
      <p:pic>
        <p:nvPicPr>
          <p:cNvPr id="119814" name="Picture 6" descr="p1"/>
          <p:cNvPicPr>
            <a:picLocks noGrp="1" noChangeAspect="1" noChangeArrowheads="1"/>
          </p:cNvPicPr>
          <p:nvPr>
            <p:ph sz="quarter" idx="3"/>
          </p:nvPr>
        </p:nvPicPr>
        <p:blipFill>
          <a:blip r:embed="rId2" cstate="print"/>
          <a:srcRect/>
          <a:stretch>
            <a:fillRect/>
          </a:stretch>
        </p:blipFill>
        <p:spPr>
          <a:xfrm>
            <a:off x="304800" y="3101975"/>
            <a:ext cx="3886200" cy="2079625"/>
          </a:xfrm>
          <a:noFill/>
          <a:ln/>
        </p:spPr>
      </p:pic>
      <p:pic>
        <p:nvPicPr>
          <p:cNvPr id="119815" name="Picture 7" descr="001"/>
          <p:cNvPicPr>
            <a:picLocks noGrp="1" noChangeAspect="1" noChangeArrowheads="1"/>
          </p:cNvPicPr>
          <p:nvPr>
            <p:ph sz="quarter" idx="4"/>
          </p:nvPr>
        </p:nvPicPr>
        <p:blipFill>
          <a:blip r:embed="rId3" cstate="print"/>
          <a:srcRect/>
          <a:stretch>
            <a:fillRect/>
          </a:stretch>
        </p:blipFill>
        <p:spPr>
          <a:xfrm>
            <a:off x="4724400" y="3157538"/>
            <a:ext cx="4343400" cy="2100262"/>
          </a:xfrm>
          <a:noFill/>
          <a:ln/>
        </p:spPr>
      </p:pic>
      <p:sp>
        <p:nvSpPr>
          <p:cNvPr id="119816" name="Text Box 8"/>
          <p:cNvSpPr txBox="1">
            <a:spLocks noChangeArrowheads="1"/>
          </p:cNvSpPr>
          <p:nvPr/>
        </p:nvSpPr>
        <p:spPr bwMode="auto">
          <a:xfrm>
            <a:off x="304800" y="5394325"/>
            <a:ext cx="8610600" cy="1311275"/>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000" dirty="0">
                <a:solidFill>
                  <a:srgbClr val="FF0000"/>
                </a:solidFill>
                <a:latin typeface="Times New Roman" pitchFamily="18" charset="0"/>
              </a:rPr>
              <a:t>方向性</a:t>
            </a:r>
            <a:r>
              <a:rPr kumimoji="1" lang="zh-CN" altLang="en-US" sz="2000" dirty="0">
                <a:solidFill>
                  <a:srgbClr val="0000FF"/>
                </a:solidFill>
                <a:latin typeface="Times New Roman" pitchFamily="18" charset="0"/>
              </a:rPr>
              <a:t>：</a:t>
            </a:r>
            <a:r>
              <a:rPr kumimoji="1" lang="zh-CN" altLang="en-US" sz="2000" dirty="0">
                <a:latin typeface="Times New Roman" pitchFamily="18" charset="0"/>
              </a:rPr>
              <a:t>排阻有方向性，如图示，一号管脚</a:t>
            </a:r>
            <a:r>
              <a:rPr kumimoji="1" lang="zh-CN" altLang="en-US" sz="2000" dirty="0">
                <a:latin typeface="宋体" pitchFamily="2" charset="-122"/>
              </a:rPr>
              <a:t>由小圆点来表示，当你拿着元件  </a:t>
            </a:r>
          </a:p>
          <a:p>
            <a:pPr>
              <a:spcBef>
                <a:spcPct val="50000"/>
              </a:spcBef>
            </a:pPr>
            <a:r>
              <a:rPr kumimoji="1" lang="zh-CN" altLang="en-US" sz="2000" dirty="0">
                <a:latin typeface="宋体" pitchFamily="2" charset="-122"/>
              </a:rPr>
              <a:t>        时，使元件主体面对自己，槽或小圆点向上，左边的第一个管脚是 </a:t>
            </a:r>
          </a:p>
          <a:p>
            <a:pPr>
              <a:spcBef>
                <a:spcPct val="50000"/>
              </a:spcBef>
            </a:pPr>
            <a:r>
              <a:rPr kumimoji="1" lang="zh-CN" altLang="en-US" sz="2000" dirty="0">
                <a:latin typeface="宋体" pitchFamily="2" charset="-122"/>
              </a:rPr>
              <a:t>        第一号管脚！</a:t>
            </a:r>
            <a:endParaRPr kumimoji="1" lang="zh-CN" altLang="en-US" sz="20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1E1C28DE-DB5E-41C6-9109-4C307B64FF56}" type="slidenum">
              <a:rPr lang="zh-TW" altLang="en-US"/>
              <a:pPr/>
              <a:t>14</a:t>
            </a:fld>
            <a:endParaRPr lang="en-US" altLang="zh-TW"/>
          </a:p>
        </p:txBody>
      </p:sp>
      <p:sp>
        <p:nvSpPr>
          <p:cNvPr id="120834" name="Rectangle 2"/>
          <p:cNvSpPr>
            <a:spLocks noGrp="1" noChangeArrowheads="1"/>
          </p:cNvSpPr>
          <p:nvPr>
            <p:ph type="title"/>
          </p:nvPr>
        </p:nvSpPr>
        <p:spPr>
          <a:xfrm>
            <a:off x="152400" y="990600"/>
            <a:ext cx="8080375" cy="533400"/>
          </a:xfrm>
        </p:spPr>
        <p:txBody>
          <a:bodyPr>
            <a:normAutofit fontScale="90000"/>
          </a:bodyPr>
          <a:lstStyle/>
          <a:p>
            <a:r>
              <a:rPr lang="zh-CN" altLang="en-US" sz="3600" b="1">
                <a:solidFill>
                  <a:srgbClr val="008080"/>
                </a:solidFill>
              </a:rPr>
              <a:t>可变电阻（电位器）</a:t>
            </a:r>
          </a:p>
        </p:txBody>
      </p:sp>
      <p:sp>
        <p:nvSpPr>
          <p:cNvPr id="120835" name="Text Box 3"/>
          <p:cNvSpPr txBox="1">
            <a:spLocks noChangeArrowheads="1"/>
          </p:cNvSpPr>
          <p:nvPr/>
        </p:nvSpPr>
        <p:spPr bwMode="auto">
          <a:xfrm>
            <a:off x="228600" y="3489325"/>
            <a:ext cx="2971800" cy="3292475"/>
          </a:xfrm>
          <a:prstGeom prst="rect">
            <a:avLst/>
          </a:prstGeom>
          <a:noFill/>
          <a:ln w="12700">
            <a:noFill/>
            <a:miter lim="800000"/>
            <a:headEnd type="none" w="sm" len="sm"/>
            <a:tailEnd type="none" w="sm" len="sm"/>
          </a:ln>
          <a:effectLst/>
        </p:spPr>
        <p:txBody>
          <a:bodyPr>
            <a:spAutoFit/>
          </a:bodyPr>
          <a:lstStyle/>
          <a:p>
            <a:pPr>
              <a:spcBef>
                <a:spcPct val="50000"/>
              </a:spcBef>
              <a:buFontTx/>
              <a:buChar char="•"/>
            </a:pPr>
            <a:r>
              <a:rPr kumimoji="1" lang="zh-CN" altLang="en-US" sz="2000">
                <a:solidFill>
                  <a:srgbClr val="0000FF"/>
                </a:solidFill>
                <a:latin typeface="Times New Roman" pitchFamily="18" charset="0"/>
              </a:rPr>
              <a:t>特点：</a:t>
            </a:r>
          </a:p>
          <a:p>
            <a:pPr>
              <a:lnSpc>
                <a:spcPct val="0"/>
              </a:lnSpc>
              <a:spcBef>
                <a:spcPct val="50000"/>
              </a:spcBef>
            </a:pPr>
            <a:endParaRPr kumimoji="1" lang="zh-CN" altLang="en-US" sz="2000">
              <a:solidFill>
                <a:srgbClr val="0000FF"/>
              </a:solidFill>
              <a:latin typeface="Times New Roman" pitchFamily="18" charset="0"/>
            </a:endParaRPr>
          </a:p>
          <a:p>
            <a:pPr>
              <a:spcBef>
                <a:spcPct val="50000"/>
              </a:spcBef>
              <a:buFontTx/>
              <a:buChar char="•"/>
            </a:pPr>
            <a:r>
              <a:rPr kumimoji="1" lang="zh-CN" altLang="en-US" sz="2000">
                <a:latin typeface="Times New Roman" pitchFamily="18" charset="0"/>
              </a:rPr>
              <a:t>可变电阻的阻值是可以改变的；</a:t>
            </a:r>
          </a:p>
          <a:p>
            <a:pPr>
              <a:spcBef>
                <a:spcPct val="50000"/>
              </a:spcBef>
              <a:buFontTx/>
              <a:buChar char="•"/>
            </a:pPr>
            <a:r>
              <a:rPr kumimoji="1" lang="zh-CN" altLang="en-US" sz="2000">
                <a:latin typeface="Times New Roman" pitchFamily="18" charset="0"/>
              </a:rPr>
              <a:t>可变电阻通常有</a:t>
            </a:r>
            <a:r>
              <a:rPr kumimoji="1" lang="en-US" altLang="zh-CN" sz="2000">
                <a:latin typeface="Times New Roman" pitchFamily="18" charset="0"/>
              </a:rPr>
              <a:t>3</a:t>
            </a:r>
            <a:r>
              <a:rPr kumimoji="1" lang="zh-CN" altLang="en-US" sz="2000">
                <a:latin typeface="Times New Roman" pitchFamily="18" charset="0"/>
              </a:rPr>
              <a:t>个或更多的引脚；</a:t>
            </a:r>
          </a:p>
          <a:p>
            <a:pPr>
              <a:spcBef>
                <a:spcPct val="50000"/>
              </a:spcBef>
            </a:pPr>
            <a:r>
              <a:rPr kumimoji="1" lang="zh-CN" altLang="en-US" sz="2000">
                <a:latin typeface="Times New Roman" pitchFamily="18" charset="0"/>
              </a:rPr>
              <a:t> </a:t>
            </a:r>
            <a:r>
              <a:rPr kumimoji="1" lang="en-US" altLang="zh-CN" sz="2000">
                <a:latin typeface="Times New Roman" pitchFamily="18" charset="0"/>
              </a:rPr>
              <a:t>1</a:t>
            </a:r>
            <a:r>
              <a:rPr kumimoji="1" lang="zh-CN" altLang="en-US" sz="2000">
                <a:latin typeface="Times New Roman" pitchFamily="18" charset="0"/>
              </a:rPr>
              <a:t>个可调的</a:t>
            </a:r>
            <a:r>
              <a:rPr kumimoji="1" lang="zh-CN" altLang="en-US" sz="2000">
                <a:solidFill>
                  <a:srgbClr val="FF0066"/>
                </a:solidFill>
                <a:latin typeface="Times New Roman" pitchFamily="18" charset="0"/>
              </a:rPr>
              <a:t>柄</a:t>
            </a:r>
            <a:r>
              <a:rPr kumimoji="1" lang="zh-CN" altLang="en-US" sz="2000">
                <a:latin typeface="Times New Roman" pitchFamily="18" charset="0"/>
              </a:rPr>
              <a:t>或</a:t>
            </a:r>
            <a:r>
              <a:rPr kumimoji="1" lang="zh-CN" altLang="en-US" sz="2000">
                <a:solidFill>
                  <a:srgbClr val="FF0066"/>
                </a:solidFill>
                <a:latin typeface="Times New Roman" pitchFamily="18" charset="0"/>
              </a:rPr>
              <a:t>螺丝</a:t>
            </a:r>
            <a:r>
              <a:rPr kumimoji="1" lang="zh-CN" altLang="en-US" sz="2000">
                <a:latin typeface="Times New Roman" pitchFamily="18" charset="0"/>
              </a:rPr>
              <a:t>；</a:t>
            </a:r>
          </a:p>
          <a:p>
            <a:pPr>
              <a:spcBef>
                <a:spcPct val="50000"/>
              </a:spcBef>
              <a:buFontTx/>
              <a:buChar char="•"/>
            </a:pPr>
            <a:r>
              <a:rPr kumimoji="1" lang="zh-CN" altLang="en-US" sz="2000">
                <a:latin typeface="Times New Roman" pitchFamily="18" charset="0"/>
              </a:rPr>
              <a:t>阻值与误差用数字和字母印刷在元件上；</a:t>
            </a:r>
          </a:p>
        </p:txBody>
      </p:sp>
      <p:pic>
        <p:nvPicPr>
          <p:cNvPr id="120836" name="Picture 4" descr="可变电阻"/>
          <p:cNvPicPr>
            <a:picLocks noChangeAspect="1" noChangeArrowheads="1"/>
          </p:cNvPicPr>
          <p:nvPr/>
        </p:nvPicPr>
        <p:blipFill>
          <a:blip r:embed="rId2" cstate="print"/>
          <a:srcRect/>
          <a:stretch>
            <a:fillRect/>
          </a:stretch>
        </p:blipFill>
        <p:spPr bwMode="auto">
          <a:xfrm>
            <a:off x="3352800" y="2057400"/>
            <a:ext cx="5715000" cy="4229100"/>
          </a:xfrm>
          <a:prstGeom prst="rect">
            <a:avLst/>
          </a:prstGeom>
          <a:noFill/>
        </p:spPr>
      </p:pic>
      <p:sp>
        <p:nvSpPr>
          <p:cNvPr id="120837" name="Text Box 5"/>
          <p:cNvSpPr txBox="1">
            <a:spLocks noChangeArrowheads="1"/>
          </p:cNvSpPr>
          <p:nvPr/>
        </p:nvSpPr>
        <p:spPr bwMode="auto">
          <a:xfrm>
            <a:off x="5029200" y="1371600"/>
            <a:ext cx="2667000" cy="396875"/>
          </a:xfrm>
          <a:prstGeom prst="rect">
            <a:avLst/>
          </a:prstGeom>
          <a:solidFill>
            <a:srgbClr val="CCFFFF"/>
          </a:solidFill>
          <a:ln w="12700">
            <a:noFill/>
            <a:miter lim="800000"/>
            <a:headEnd type="none" w="sm" len="sm"/>
            <a:tailEnd type="none" w="sm" len="sm"/>
          </a:ln>
          <a:effectLst/>
        </p:spPr>
        <p:txBody>
          <a:bodyPr>
            <a:spAutoFit/>
          </a:bodyPr>
          <a:lstStyle/>
          <a:p>
            <a:pPr algn="ctr">
              <a:spcBef>
                <a:spcPct val="50000"/>
              </a:spcBef>
            </a:pPr>
            <a:r>
              <a:rPr kumimoji="1" lang="zh-CN" altLang="en-US" sz="2000" b="1">
                <a:solidFill>
                  <a:srgbClr val="CC0099"/>
                </a:solidFill>
                <a:latin typeface="Times New Roman" pitchFamily="18" charset="0"/>
              </a:rPr>
              <a:t>形形色色的可变电阻</a:t>
            </a:r>
          </a:p>
        </p:txBody>
      </p:sp>
      <p:pic>
        <p:nvPicPr>
          <p:cNvPr id="120838" name="Picture 6" descr="111"/>
          <p:cNvPicPr>
            <a:picLocks noChangeAspect="1" noChangeArrowheads="1"/>
          </p:cNvPicPr>
          <p:nvPr/>
        </p:nvPicPr>
        <p:blipFill>
          <a:blip r:embed="rId3" cstate="print"/>
          <a:srcRect/>
          <a:stretch>
            <a:fillRect/>
          </a:stretch>
        </p:blipFill>
        <p:spPr bwMode="auto">
          <a:xfrm>
            <a:off x="914400" y="1600200"/>
            <a:ext cx="1143000" cy="1752600"/>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301625" y="685800"/>
            <a:ext cx="8540750" cy="436563"/>
          </a:xfrm>
        </p:spPr>
        <p:txBody>
          <a:bodyPr>
            <a:normAutofit fontScale="90000"/>
          </a:bodyPr>
          <a:lstStyle/>
          <a:p>
            <a:r>
              <a:rPr lang="zh-CN" altLang="en-US" sz="3200">
                <a:solidFill>
                  <a:srgbClr val="FF0066"/>
                </a:solidFill>
              </a:rPr>
              <a:t>敏感电阻器</a:t>
            </a:r>
          </a:p>
        </p:txBody>
      </p:sp>
      <p:sp>
        <p:nvSpPr>
          <p:cNvPr id="94211" name="Rectangle 3"/>
          <p:cNvSpPr>
            <a:spLocks noGrp="1" noRot="1" noChangeArrowheads="1"/>
          </p:cNvSpPr>
          <p:nvPr>
            <p:ph type="body" idx="1"/>
          </p:nvPr>
        </p:nvSpPr>
        <p:spPr>
          <a:xfrm>
            <a:off x="457200" y="981075"/>
            <a:ext cx="8229600" cy="4886325"/>
          </a:xfrm>
        </p:spPr>
        <p:txBody>
          <a:bodyPr/>
          <a:lstStyle/>
          <a:p>
            <a:r>
              <a:rPr lang="zh-CN" altLang="en-US" sz="2800" dirty="0">
                <a:solidFill>
                  <a:schemeClr val="tx2"/>
                </a:solidFill>
                <a:latin typeface="宋体" pitchFamily="2" charset="-122"/>
                <a:hlinkClick r:id="rId2" action="ppaction://hlinkpres?slideindex=1&amp;slidetitle="/>
              </a:rPr>
              <a:t>敏感电阻器</a:t>
            </a:r>
            <a:r>
              <a:rPr lang="zh-CN" altLang="en-US" sz="2800" dirty="0">
                <a:solidFill>
                  <a:schemeClr val="tx2"/>
                </a:solidFill>
                <a:latin typeface="宋体" pitchFamily="2" charset="-122"/>
              </a:rPr>
              <a:t>属于传感器，它</a:t>
            </a:r>
            <a:r>
              <a:rPr kumimoji="1" lang="zh-CN" altLang="en-US" sz="2800" dirty="0">
                <a:solidFill>
                  <a:schemeClr val="tx2"/>
                </a:solidFill>
                <a:latin typeface="宋体" pitchFamily="2" charset="-122"/>
              </a:rPr>
              <a:t>在现代信息技术、生产自动化、军事、交通、环保、能源、医疗、家电等领域起着巨大的作用。从各种复杂工程系统到人们日常生活的衣食住行，都离不开各种各样的</a:t>
            </a:r>
            <a:r>
              <a:rPr lang="zh-CN" altLang="en-US" sz="2800" dirty="0">
                <a:solidFill>
                  <a:schemeClr val="tx2"/>
                </a:solidFill>
                <a:latin typeface="宋体" pitchFamily="2" charset="-122"/>
              </a:rPr>
              <a:t>敏感电阻器</a:t>
            </a:r>
            <a:r>
              <a:rPr kumimoji="1" lang="zh-CN" altLang="en-US" sz="2800" dirty="0">
                <a:solidFill>
                  <a:schemeClr val="tx2"/>
                </a:solidFill>
                <a:latin typeface="宋体" pitchFamily="2" charset="-122"/>
              </a:rPr>
              <a:t>。如果说计算机相当于人的大脑，通信相当于人的神经，那么</a:t>
            </a:r>
            <a:r>
              <a:rPr kumimoji="1" lang="zh-CN" altLang="en-US" sz="2800" dirty="0">
                <a:solidFill>
                  <a:srgbClr val="6600CC"/>
                </a:solidFill>
                <a:latin typeface="宋体" pitchFamily="2" charset="-122"/>
              </a:rPr>
              <a:t>传感器就相当于人的感官。</a:t>
            </a:r>
          </a:p>
          <a:p>
            <a:r>
              <a:rPr kumimoji="1" lang="zh-CN" altLang="en-US" sz="2800" dirty="0">
                <a:latin typeface="宋体" pitchFamily="2" charset="-122"/>
              </a:rPr>
              <a:t>   从狭义上讲，</a:t>
            </a:r>
            <a:r>
              <a:rPr kumimoji="1" lang="zh-CN" altLang="en-US" sz="2800" b="1" dirty="0">
                <a:solidFill>
                  <a:srgbClr val="6600CC"/>
                </a:solidFill>
                <a:latin typeface="宋体" pitchFamily="2" charset="-122"/>
              </a:rPr>
              <a:t>传感器就是将外界信息转换成电信号的装置</a:t>
            </a:r>
            <a:r>
              <a:rPr kumimoji="1" lang="zh-CN" altLang="en-US" sz="2800" dirty="0">
                <a:latin typeface="宋体" pitchFamily="2" charset="-122"/>
              </a:rPr>
              <a:t>。举例来说：</a:t>
            </a:r>
          </a:p>
          <a:p>
            <a:pPr>
              <a:buFont typeface="Wingdings" pitchFamily="2" charset="2"/>
              <a:buNone/>
            </a:pPr>
            <a:r>
              <a:rPr kumimoji="1" lang="zh-CN" altLang="en-US" sz="2400" dirty="0"/>
              <a:t>  </a:t>
            </a:r>
          </a:p>
          <a:p>
            <a:endParaRPr lang="en-US" altLang="zh-C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rrowheads="1"/>
          </p:cNvSpPr>
          <p:nvPr>
            <p:ph type="title"/>
          </p:nvPr>
        </p:nvSpPr>
        <p:spPr/>
        <p:txBody>
          <a:bodyPr/>
          <a:lstStyle/>
          <a:p>
            <a:r>
              <a:rPr lang="zh-CN" altLang="en-US"/>
              <a:t>光敏电阻</a:t>
            </a:r>
          </a:p>
        </p:txBody>
      </p:sp>
      <p:sp>
        <p:nvSpPr>
          <p:cNvPr id="182275" name="Rectangle 3"/>
          <p:cNvSpPr>
            <a:spLocks noGrp="1" noRot="1" noChangeArrowheads="1"/>
          </p:cNvSpPr>
          <p:nvPr>
            <p:ph type="body" idx="1"/>
          </p:nvPr>
        </p:nvSpPr>
        <p:spPr>
          <a:xfrm>
            <a:off x="304800" y="1981200"/>
            <a:ext cx="5562600" cy="3886200"/>
          </a:xfrm>
        </p:spPr>
        <p:txBody>
          <a:bodyPr/>
          <a:lstStyle/>
          <a:p>
            <a:pPr>
              <a:buFont typeface="Wingdings" pitchFamily="2" charset="2"/>
              <a:buNone/>
            </a:pPr>
            <a:r>
              <a:rPr lang="en-US" altLang="zh-CN"/>
              <a:t>      </a:t>
            </a:r>
            <a:r>
              <a:rPr lang="zh-CN" altLang="en-US"/>
              <a:t>光敏电阻又称光导管，常用的制作材料为硫化镉等。</a:t>
            </a:r>
          </a:p>
          <a:p>
            <a:pPr>
              <a:buFont typeface="Wingdings" pitchFamily="2" charset="2"/>
              <a:buNone/>
            </a:pPr>
            <a:r>
              <a:rPr lang="zh-CN" altLang="en-US"/>
              <a:t>      这些制作材料具有在特定波长的光照射下，其阻值迅速减小的特性。 </a:t>
            </a:r>
          </a:p>
        </p:txBody>
      </p:sp>
      <p:pic>
        <p:nvPicPr>
          <p:cNvPr id="182277" name="Picture 5" descr="cbc17b385daf921997ddd897"/>
          <p:cNvPicPr>
            <a:picLocks noChangeAspect="1" noChangeArrowheads="1"/>
          </p:cNvPicPr>
          <p:nvPr/>
        </p:nvPicPr>
        <p:blipFill>
          <a:blip r:embed="rId2" cstate="print"/>
          <a:srcRect/>
          <a:stretch>
            <a:fillRect/>
          </a:stretch>
        </p:blipFill>
        <p:spPr bwMode="auto">
          <a:xfrm>
            <a:off x="6019800" y="3276600"/>
            <a:ext cx="2857500" cy="2657475"/>
          </a:xfrm>
          <a:prstGeom prst="rect">
            <a:avLst/>
          </a:prstGeom>
          <a:noFill/>
        </p:spPr>
      </p:pic>
      <p:pic>
        <p:nvPicPr>
          <p:cNvPr id="182279" name="Picture 7" descr="1a94b36e624152e080cb4a64"/>
          <p:cNvPicPr>
            <a:picLocks noChangeAspect="1" noChangeArrowheads="1"/>
          </p:cNvPicPr>
          <p:nvPr/>
        </p:nvPicPr>
        <p:blipFill>
          <a:blip r:embed="rId3" cstate="print"/>
          <a:srcRect/>
          <a:stretch>
            <a:fillRect/>
          </a:stretch>
        </p:blipFill>
        <p:spPr bwMode="auto">
          <a:xfrm>
            <a:off x="6019800" y="1066800"/>
            <a:ext cx="2733675" cy="17049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rrowheads="1"/>
          </p:cNvSpPr>
          <p:nvPr>
            <p:ph type="title"/>
          </p:nvPr>
        </p:nvSpPr>
        <p:spPr/>
        <p:txBody>
          <a:bodyPr/>
          <a:lstStyle/>
          <a:p>
            <a:r>
              <a:rPr lang="zh-CN" altLang="en-US"/>
              <a:t>压敏电阻</a:t>
            </a:r>
          </a:p>
        </p:txBody>
      </p:sp>
      <p:sp>
        <p:nvSpPr>
          <p:cNvPr id="183299" name="Rectangle 3"/>
          <p:cNvSpPr>
            <a:spLocks noGrp="1" noRot="1" noChangeArrowheads="1"/>
          </p:cNvSpPr>
          <p:nvPr>
            <p:ph type="body" idx="1"/>
          </p:nvPr>
        </p:nvSpPr>
        <p:spPr>
          <a:xfrm>
            <a:off x="228600" y="2057400"/>
            <a:ext cx="6096000" cy="3886200"/>
          </a:xfrm>
        </p:spPr>
        <p:txBody>
          <a:bodyPr/>
          <a:lstStyle/>
          <a:p>
            <a:pPr>
              <a:lnSpc>
                <a:spcPct val="90000"/>
              </a:lnSpc>
              <a:buFont typeface="Wingdings" pitchFamily="2" charset="2"/>
              <a:buNone/>
            </a:pPr>
            <a:r>
              <a:rPr lang="en-US" altLang="zh-CN" sz="2400"/>
              <a:t>        “</a:t>
            </a:r>
            <a:r>
              <a:rPr lang="zh-CN" altLang="en-US" sz="2400"/>
              <a:t>压敏电阻”意思是在一定电流电压范围内电阻值随电压而变，或者是说“电阻值对电压敏感”的阻器 </a:t>
            </a:r>
          </a:p>
          <a:p>
            <a:pPr>
              <a:lnSpc>
                <a:spcPct val="90000"/>
              </a:lnSpc>
              <a:buFont typeface="Wingdings" pitchFamily="2" charset="2"/>
              <a:buNone/>
            </a:pPr>
            <a:r>
              <a:rPr lang="zh-CN" altLang="en-US" sz="2400"/>
              <a:t>         压敏电阻有什么用？压敏电阻的最大特点是当加在它上面的电压低于它的阀值“</a:t>
            </a:r>
            <a:r>
              <a:rPr lang="en-US" altLang="zh-CN" sz="2400"/>
              <a:t>UN”</a:t>
            </a:r>
            <a:r>
              <a:rPr lang="zh-CN" altLang="en-US" sz="2400"/>
              <a:t>时，流过它的电流极小，相当于一只关死的阀门，当电压超过</a:t>
            </a:r>
            <a:r>
              <a:rPr lang="en-US" altLang="zh-CN" sz="2400"/>
              <a:t>UN</a:t>
            </a:r>
            <a:r>
              <a:rPr lang="zh-CN" altLang="en-US" sz="2400"/>
              <a:t>时，流过它的电流激增，相当于阀门打开。利用这一功能，可以抑制电路中经常出现的异常过电压，保护电路免受过电压的损害。</a:t>
            </a:r>
          </a:p>
          <a:p>
            <a:pPr>
              <a:lnSpc>
                <a:spcPct val="90000"/>
              </a:lnSpc>
              <a:buFont typeface="Wingdings" pitchFamily="2" charset="2"/>
              <a:buNone/>
            </a:pPr>
            <a:r>
              <a:rPr lang="zh-CN" altLang="en-US" sz="2400"/>
              <a:t>  例如  </a:t>
            </a:r>
            <a:r>
              <a:rPr lang="en-US" altLang="zh-CN" sz="2400"/>
              <a:t>220V </a:t>
            </a:r>
          </a:p>
        </p:txBody>
      </p:sp>
      <p:pic>
        <p:nvPicPr>
          <p:cNvPr id="183301" name="Picture 5" descr="ac7547825afda29d0cf4d2af"/>
          <p:cNvPicPr>
            <a:picLocks noChangeAspect="1" noChangeArrowheads="1"/>
          </p:cNvPicPr>
          <p:nvPr/>
        </p:nvPicPr>
        <p:blipFill>
          <a:blip r:embed="rId2" cstate="print"/>
          <a:srcRect/>
          <a:stretch>
            <a:fillRect/>
          </a:stretch>
        </p:blipFill>
        <p:spPr bwMode="auto">
          <a:xfrm>
            <a:off x="6400800" y="685800"/>
            <a:ext cx="2438400" cy="2667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rrowheads="1"/>
          </p:cNvSpPr>
          <p:nvPr>
            <p:ph type="title"/>
          </p:nvPr>
        </p:nvSpPr>
        <p:spPr/>
        <p:txBody>
          <a:bodyPr/>
          <a:lstStyle/>
          <a:p>
            <a:r>
              <a:rPr lang="zh-CN" altLang="en-US"/>
              <a:t>热敏电阻</a:t>
            </a:r>
          </a:p>
        </p:txBody>
      </p:sp>
      <p:sp>
        <p:nvSpPr>
          <p:cNvPr id="184323" name="Rectangle 3"/>
          <p:cNvSpPr>
            <a:spLocks noGrp="1" noRot="1" noChangeArrowheads="1"/>
          </p:cNvSpPr>
          <p:nvPr>
            <p:ph type="body" idx="1"/>
          </p:nvPr>
        </p:nvSpPr>
        <p:spPr>
          <a:xfrm>
            <a:off x="304800" y="1981200"/>
            <a:ext cx="4800600" cy="3886200"/>
          </a:xfrm>
        </p:spPr>
        <p:txBody>
          <a:bodyPr/>
          <a:lstStyle/>
          <a:p>
            <a:r>
              <a:rPr lang="zh-CN" altLang="en-US" dirty="0"/>
              <a:t>热敏电阻是开发早、种类多、发展较成熟的敏感元器件．热敏电阻由半导体陶瓷材料组成。</a:t>
            </a:r>
          </a:p>
          <a:p>
            <a:r>
              <a:rPr lang="zh-CN" altLang="en-US" dirty="0"/>
              <a:t>其阻值随温度变化的曲线呈非线性。 </a:t>
            </a:r>
          </a:p>
        </p:txBody>
      </p:sp>
      <p:pic>
        <p:nvPicPr>
          <p:cNvPr id="184325" name="Picture 5" descr="27d647ee7adf8dbbb3fb9550"/>
          <p:cNvPicPr>
            <a:picLocks noChangeAspect="1" noChangeArrowheads="1"/>
          </p:cNvPicPr>
          <p:nvPr/>
        </p:nvPicPr>
        <p:blipFill>
          <a:blip r:embed="rId2" cstate="print"/>
          <a:srcRect/>
          <a:stretch>
            <a:fillRect/>
          </a:stretch>
        </p:blipFill>
        <p:spPr bwMode="auto">
          <a:xfrm>
            <a:off x="4953000" y="3505200"/>
            <a:ext cx="3543300" cy="2638425"/>
          </a:xfrm>
          <a:prstGeom prst="rect">
            <a:avLst/>
          </a:prstGeom>
          <a:noFill/>
        </p:spPr>
      </p:pic>
      <p:pic>
        <p:nvPicPr>
          <p:cNvPr id="184327" name="Picture 7" descr="072818428ct"/>
          <p:cNvPicPr>
            <a:picLocks noChangeAspect="1" noChangeArrowheads="1"/>
          </p:cNvPicPr>
          <p:nvPr/>
        </p:nvPicPr>
        <p:blipFill>
          <a:blip r:embed="rId3" cstate="print"/>
          <a:srcRect/>
          <a:stretch>
            <a:fillRect/>
          </a:stretch>
        </p:blipFill>
        <p:spPr bwMode="auto">
          <a:xfrm>
            <a:off x="6019800" y="533400"/>
            <a:ext cx="2143125" cy="28575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62000" y="990600"/>
            <a:ext cx="7772400" cy="4876800"/>
          </a:xfrm>
        </p:spPr>
        <p:txBody>
          <a:bodyPr/>
          <a:lstStyle/>
          <a:p>
            <a:pPr algn="just">
              <a:lnSpc>
                <a:spcPct val="90000"/>
              </a:lnSpc>
              <a:buFont typeface="Wingdings" pitchFamily="2" charset="2"/>
              <a:buNone/>
            </a:pPr>
            <a:r>
              <a:rPr lang="en-US" altLang="zh-TW" sz="2800" b="1" dirty="0">
                <a:latin typeface="宋体" pitchFamily="2" charset="-122"/>
              </a:rPr>
              <a:t>5</a:t>
            </a:r>
            <a:r>
              <a:rPr lang="zh-CN" altLang="en-US" sz="2800" b="1" dirty="0">
                <a:latin typeface="宋体" pitchFamily="2" charset="-122"/>
              </a:rPr>
              <a:t>、电</a:t>
            </a:r>
            <a:r>
              <a:rPr lang="zh-TW" altLang="en-US" sz="2800" b="1" dirty="0">
                <a:latin typeface="宋体" pitchFamily="2" charset="-122"/>
              </a:rPr>
              <a:t>阻的</a:t>
            </a:r>
            <a:r>
              <a:rPr lang="zh-CN" altLang="en-US" sz="2800" b="1" dirty="0">
                <a:latin typeface="宋体" pitchFamily="2" charset="-122"/>
              </a:rPr>
              <a:t>电</a:t>
            </a:r>
            <a:r>
              <a:rPr lang="zh-TW" altLang="en-US" sz="2800" b="1" dirty="0">
                <a:latin typeface="宋体" pitchFamily="2" charset="-122"/>
              </a:rPr>
              <a:t>路符</a:t>
            </a:r>
            <a:r>
              <a:rPr lang="zh-CN" altLang="en-US" sz="2800" b="1" dirty="0">
                <a:latin typeface="宋体" pitchFamily="2" charset="-122"/>
              </a:rPr>
              <a:t>号</a:t>
            </a:r>
            <a:r>
              <a:rPr lang="zh-TW" altLang="en-US" sz="2800" b="1" dirty="0">
                <a:latin typeface="宋体" pitchFamily="2" charset="-122"/>
              </a:rPr>
              <a:t>及字母表示﹕</a:t>
            </a:r>
          </a:p>
          <a:p>
            <a:pPr algn="just">
              <a:lnSpc>
                <a:spcPct val="90000"/>
              </a:lnSpc>
              <a:buFont typeface="Wingdings" pitchFamily="2" charset="2"/>
              <a:buNone/>
            </a:pPr>
            <a:r>
              <a:rPr lang="en-US" altLang="zh-CN" sz="2800" dirty="0">
                <a:latin typeface="宋体" pitchFamily="2" charset="-122"/>
              </a:rPr>
              <a:t>   </a:t>
            </a:r>
            <a:r>
              <a:rPr lang="zh-TW" altLang="en-US" sz="2800" dirty="0">
                <a:latin typeface="宋体" pitchFamily="2" charset="-122"/>
              </a:rPr>
              <a:t>常用的</a:t>
            </a:r>
            <a:r>
              <a:rPr lang="zh-CN" altLang="en-US" sz="2800" dirty="0">
                <a:latin typeface="宋体" pitchFamily="2" charset="-122"/>
              </a:rPr>
              <a:t>电</a:t>
            </a:r>
            <a:r>
              <a:rPr lang="zh-TW" altLang="en-US" sz="2800" dirty="0">
                <a:latin typeface="宋体" pitchFamily="2" charset="-122"/>
              </a:rPr>
              <a:t>路符</a:t>
            </a:r>
            <a:r>
              <a:rPr lang="zh-CN" altLang="en-US" sz="2800" dirty="0">
                <a:latin typeface="宋体" pitchFamily="2" charset="-122"/>
              </a:rPr>
              <a:t>号</a:t>
            </a:r>
            <a:r>
              <a:rPr lang="zh-TW" altLang="en-US" sz="2800" dirty="0">
                <a:latin typeface="宋体" pitchFamily="2" charset="-122"/>
              </a:rPr>
              <a:t>有兩</a:t>
            </a:r>
            <a:r>
              <a:rPr lang="zh-CN" altLang="en-US" sz="2800" dirty="0">
                <a:latin typeface="宋体" pitchFamily="2" charset="-122"/>
              </a:rPr>
              <a:t>种</a:t>
            </a:r>
            <a:r>
              <a:rPr lang="zh-TW" altLang="en-US" sz="2800" dirty="0">
                <a:latin typeface="宋体" pitchFamily="2" charset="-122"/>
              </a:rPr>
              <a:t>﹕</a:t>
            </a:r>
          </a:p>
          <a:p>
            <a:pPr algn="just">
              <a:lnSpc>
                <a:spcPct val="90000"/>
              </a:lnSpc>
              <a:buFont typeface="Wingdings" pitchFamily="2" charset="2"/>
              <a:buNone/>
            </a:pPr>
            <a:endParaRPr lang="zh-TW" altLang="en-US" sz="2800" dirty="0">
              <a:latin typeface="宋体" pitchFamily="2" charset="-122"/>
            </a:endParaRPr>
          </a:p>
          <a:p>
            <a:pPr algn="just">
              <a:lnSpc>
                <a:spcPct val="90000"/>
              </a:lnSpc>
              <a:buFont typeface="Wingdings" pitchFamily="2" charset="2"/>
              <a:buNone/>
            </a:pPr>
            <a:r>
              <a:rPr lang="zh-TW" altLang="en-US" sz="2800" dirty="0">
                <a:latin typeface="宋体" pitchFamily="2" charset="-122"/>
              </a:rPr>
              <a:t>   字母表示﹕</a:t>
            </a:r>
            <a:r>
              <a:rPr lang="en-US" altLang="zh-TW" sz="2800" dirty="0">
                <a:latin typeface="宋体" pitchFamily="2" charset="-122"/>
              </a:rPr>
              <a:t>R</a:t>
            </a:r>
          </a:p>
          <a:p>
            <a:pPr algn="just">
              <a:lnSpc>
                <a:spcPct val="90000"/>
              </a:lnSpc>
              <a:buFont typeface="Wingdings" pitchFamily="2" charset="2"/>
              <a:buNone/>
            </a:pPr>
            <a:endParaRPr lang="en-US" altLang="zh-TW" sz="2800" dirty="0">
              <a:latin typeface="宋体" pitchFamily="2" charset="-122"/>
            </a:endParaRPr>
          </a:p>
          <a:p>
            <a:pPr algn="just">
              <a:lnSpc>
                <a:spcPct val="90000"/>
              </a:lnSpc>
              <a:buFont typeface="Wingdings" pitchFamily="2" charset="2"/>
              <a:buNone/>
            </a:pPr>
            <a:r>
              <a:rPr lang="en-US" altLang="zh-TW" sz="2800" b="1" dirty="0">
                <a:latin typeface="宋体" pitchFamily="2" charset="-122"/>
              </a:rPr>
              <a:t>6</a:t>
            </a:r>
            <a:r>
              <a:rPr lang="zh-CN" altLang="en-US" sz="2800" b="1" dirty="0">
                <a:latin typeface="宋体" pitchFamily="2" charset="-122"/>
              </a:rPr>
              <a:t>、电阻</a:t>
            </a:r>
            <a:r>
              <a:rPr lang="zh-TW" altLang="en-US" sz="2800" b="1" dirty="0">
                <a:latin typeface="宋体" pitchFamily="2" charset="-122"/>
              </a:rPr>
              <a:t>的作用﹕</a:t>
            </a:r>
          </a:p>
          <a:p>
            <a:pPr algn="just">
              <a:lnSpc>
                <a:spcPct val="90000"/>
              </a:lnSpc>
              <a:buFont typeface="Wingdings" pitchFamily="2" charset="2"/>
              <a:buNone/>
            </a:pPr>
            <a:r>
              <a:rPr lang="zh-TW" altLang="en-US" sz="2800" dirty="0">
                <a:latin typeface="宋体" pitchFamily="2" charset="-122"/>
              </a:rPr>
              <a:t>   </a:t>
            </a:r>
            <a:r>
              <a:rPr lang="zh-CN" altLang="en-US" sz="2800" dirty="0">
                <a:latin typeface="宋体" pitchFamily="2" charset="-122"/>
              </a:rPr>
              <a:t>限</a:t>
            </a:r>
            <a:r>
              <a:rPr lang="zh-TW" altLang="en-US" sz="2800" dirty="0">
                <a:latin typeface="宋体" pitchFamily="2" charset="-122"/>
              </a:rPr>
              <a:t>流和</a:t>
            </a:r>
            <a:r>
              <a:rPr lang="zh-CN" altLang="en-US" sz="2800" dirty="0">
                <a:latin typeface="宋体" pitchFamily="2" charset="-122"/>
              </a:rPr>
              <a:t>分压</a:t>
            </a:r>
            <a:r>
              <a:rPr lang="zh-TW" altLang="en-US" sz="2800" dirty="0">
                <a:latin typeface="宋体" pitchFamily="2" charset="-122"/>
              </a:rPr>
              <a:t>。</a:t>
            </a:r>
            <a:endParaRPr lang="zh-TW" altLang="zh-CN" sz="2800" dirty="0">
              <a:latin typeface="宋体" pitchFamily="2" charset="-122"/>
            </a:endParaRPr>
          </a:p>
          <a:p>
            <a:pPr algn="just">
              <a:lnSpc>
                <a:spcPct val="90000"/>
              </a:lnSpc>
              <a:buFont typeface="Wingdings" pitchFamily="2" charset="2"/>
              <a:buNone/>
            </a:pPr>
            <a:r>
              <a:rPr lang="zh-CN" altLang="en-US" sz="2800" dirty="0">
                <a:latin typeface="宋体" pitchFamily="2" charset="-122"/>
              </a:rPr>
              <a:t>   </a:t>
            </a:r>
            <a:r>
              <a:rPr lang="en-US" altLang="zh-CN" sz="2800" dirty="0">
                <a:latin typeface="宋体" pitchFamily="2" charset="-122"/>
              </a:rPr>
              <a:t>I=U/R</a:t>
            </a:r>
            <a:r>
              <a:rPr lang="zh-CN" altLang="en-US" sz="2800" dirty="0">
                <a:latin typeface="宋体" pitchFamily="2" charset="-122"/>
              </a:rPr>
              <a:t>，</a:t>
            </a:r>
            <a:r>
              <a:rPr lang="en-US" altLang="zh-CN" sz="2800" dirty="0" err="1">
                <a:latin typeface="宋体" pitchFamily="2" charset="-122"/>
              </a:rPr>
              <a:t>Ux</a:t>
            </a:r>
            <a:r>
              <a:rPr lang="en-US" altLang="zh-CN" sz="2800" dirty="0">
                <a:latin typeface="宋体" pitchFamily="2" charset="-122"/>
              </a:rPr>
              <a:t>=U*R2/(R1+R2)</a:t>
            </a:r>
          </a:p>
          <a:p>
            <a:pPr algn="just">
              <a:lnSpc>
                <a:spcPct val="90000"/>
              </a:lnSpc>
              <a:buFont typeface="Wingdings" pitchFamily="2" charset="2"/>
              <a:buNone/>
            </a:pPr>
            <a:r>
              <a:rPr lang="en-US" altLang="zh-CN" sz="2800" dirty="0">
                <a:latin typeface="宋体" pitchFamily="2" charset="-122"/>
              </a:rPr>
              <a:t>   </a:t>
            </a:r>
            <a:r>
              <a:rPr lang="zh-CN" altLang="en-US" sz="2800" dirty="0">
                <a:solidFill>
                  <a:srgbClr val="FF0000"/>
                </a:solidFill>
                <a:latin typeface="宋体" pitchFamily="2" charset="-122"/>
              </a:rPr>
              <a:t>串联</a:t>
            </a:r>
            <a:r>
              <a:rPr lang="zh-CN" altLang="en-US" sz="2800" dirty="0">
                <a:latin typeface="宋体" pitchFamily="2" charset="-122"/>
              </a:rPr>
              <a:t>：</a:t>
            </a:r>
            <a:r>
              <a:rPr lang="en-US" altLang="zh-CN" sz="2800" dirty="0">
                <a:latin typeface="宋体" pitchFamily="2" charset="-122"/>
              </a:rPr>
              <a:t>R</a:t>
            </a:r>
            <a:r>
              <a:rPr lang="zh-CN" altLang="en-US" sz="1800" dirty="0">
                <a:latin typeface="宋体" pitchFamily="2" charset="-122"/>
              </a:rPr>
              <a:t>总</a:t>
            </a:r>
            <a:r>
              <a:rPr lang="en-US" altLang="zh-CN" sz="2800" dirty="0">
                <a:latin typeface="宋体" pitchFamily="2" charset="-122"/>
              </a:rPr>
              <a:t>=R</a:t>
            </a:r>
            <a:r>
              <a:rPr lang="en-US" altLang="zh-CN" sz="2000" dirty="0">
                <a:latin typeface="宋体" pitchFamily="2" charset="-122"/>
              </a:rPr>
              <a:t>1</a:t>
            </a:r>
            <a:r>
              <a:rPr lang="en-US" altLang="zh-CN" sz="2800" dirty="0">
                <a:latin typeface="宋体" pitchFamily="2" charset="-122"/>
              </a:rPr>
              <a:t>+R</a:t>
            </a:r>
            <a:r>
              <a:rPr lang="en-US" altLang="zh-CN" sz="2000" dirty="0">
                <a:latin typeface="宋体" pitchFamily="2" charset="-122"/>
              </a:rPr>
              <a:t>2</a:t>
            </a:r>
            <a:r>
              <a:rPr lang="en-US" altLang="zh-CN" sz="2000" dirty="0">
                <a:latin typeface="Arial"/>
              </a:rPr>
              <a:t>…</a:t>
            </a:r>
            <a:r>
              <a:rPr lang="en-US" altLang="zh-CN" sz="2800" dirty="0">
                <a:latin typeface="宋体" pitchFamily="2" charset="-122"/>
              </a:rPr>
              <a:t>+</a:t>
            </a:r>
            <a:r>
              <a:rPr lang="en-US" altLang="zh-CN" sz="2800" dirty="0" err="1">
                <a:latin typeface="宋体" pitchFamily="2" charset="-122"/>
              </a:rPr>
              <a:t>R</a:t>
            </a:r>
            <a:r>
              <a:rPr lang="en-US" altLang="zh-CN" sz="2000" dirty="0" err="1">
                <a:latin typeface="宋体" pitchFamily="2" charset="-122"/>
              </a:rPr>
              <a:t>n</a:t>
            </a:r>
            <a:endParaRPr lang="en-US" altLang="zh-TW" sz="2000" dirty="0">
              <a:latin typeface="宋体" pitchFamily="2" charset="-122"/>
            </a:endParaRPr>
          </a:p>
          <a:p>
            <a:pPr>
              <a:lnSpc>
                <a:spcPct val="90000"/>
              </a:lnSpc>
            </a:pPr>
            <a:r>
              <a:rPr lang="en-US" altLang="zh-CN" sz="2800" dirty="0">
                <a:latin typeface="宋体" pitchFamily="2" charset="-122"/>
              </a:rPr>
              <a:t> </a:t>
            </a:r>
            <a:r>
              <a:rPr lang="zh-CN" altLang="en-US" sz="2800" dirty="0">
                <a:solidFill>
                  <a:srgbClr val="FF0000"/>
                </a:solidFill>
                <a:latin typeface="宋体" pitchFamily="2" charset="-122"/>
              </a:rPr>
              <a:t>并联</a:t>
            </a:r>
            <a:r>
              <a:rPr lang="zh-CN" altLang="en-US" sz="2800" dirty="0">
                <a:latin typeface="宋体" pitchFamily="2" charset="-122"/>
              </a:rPr>
              <a:t>：</a:t>
            </a:r>
            <a:r>
              <a:rPr lang="en-US" altLang="zh-CN" sz="2800" dirty="0">
                <a:latin typeface="宋体" pitchFamily="2" charset="-122"/>
              </a:rPr>
              <a:t>1/R</a:t>
            </a:r>
            <a:r>
              <a:rPr lang="zh-CN" altLang="en-US" sz="1800" dirty="0">
                <a:latin typeface="宋体" pitchFamily="2" charset="-122"/>
              </a:rPr>
              <a:t>总</a:t>
            </a:r>
            <a:r>
              <a:rPr lang="en-US" altLang="zh-CN" sz="2800" dirty="0">
                <a:latin typeface="宋体" pitchFamily="2" charset="-122"/>
              </a:rPr>
              <a:t>=1/R</a:t>
            </a:r>
            <a:r>
              <a:rPr lang="en-US" altLang="zh-CN" sz="2000" dirty="0">
                <a:latin typeface="宋体" pitchFamily="2" charset="-122"/>
              </a:rPr>
              <a:t>1</a:t>
            </a:r>
            <a:r>
              <a:rPr lang="en-US" altLang="zh-CN" sz="2800" dirty="0">
                <a:latin typeface="宋体" pitchFamily="2" charset="-122"/>
              </a:rPr>
              <a:t>+1/R</a:t>
            </a:r>
            <a:r>
              <a:rPr lang="en-US" altLang="zh-CN" sz="2000" dirty="0">
                <a:latin typeface="宋体" pitchFamily="2" charset="-122"/>
              </a:rPr>
              <a:t>2</a:t>
            </a:r>
            <a:r>
              <a:rPr lang="en-US" altLang="zh-CN" sz="2000" dirty="0">
                <a:latin typeface="Arial"/>
              </a:rPr>
              <a:t>…</a:t>
            </a:r>
            <a:r>
              <a:rPr lang="en-US" altLang="zh-CN" sz="2800" dirty="0">
                <a:latin typeface="宋体" pitchFamily="2" charset="-122"/>
              </a:rPr>
              <a:t>+1/</a:t>
            </a:r>
            <a:r>
              <a:rPr lang="en-US" altLang="zh-CN" sz="2800" dirty="0" err="1">
                <a:latin typeface="宋体" pitchFamily="2" charset="-122"/>
              </a:rPr>
              <a:t>R</a:t>
            </a:r>
            <a:r>
              <a:rPr lang="en-US" altLang="zh-CN" sz="2000" dirty="0" err="1">
                <a:latin typeface="宋体" pitchFamily="2" charset="-122"/>
              </a:rPr>
              <a:t>n</a:t>
            </a:r>
            <a:endParaRPr lang="en-US" altLang="zh-TW" sz="2000" dirty="0">
              <a:latin typeface="宋体" pitchFamily="2" charset="-122"/>
            </a:endParaRPr>
          </a:p>
          <a:p>
            <a:pPr>
              <a:lnSpc>
                <a:spcPct val="90000"/>
              </a:lnSpc>
            </a:pPr>
            <a:endParaRPr lang="en-US" altLang="zh-CN" sz="2800" dirty="0">
              <a:latin typeface="宋体" pitchFamily="2" charset="-122"/>
            </a:endParaRPr>
          </a:p>
        </p:txBody>
      </p:sp>
      <p:grpSp>
        <p:nvGrpSpPr>
          <p:cNvPr id="2" name="Group 37"/>
          <p:cNvGrpSpPr>
            <a:grpSpLocks/>
          </p:cNvGrpSpPr>
          <p:nvPr/>
        </p:nvGrpSpPr>
        <p:grpSpPr bwMode="auto">
          <a:xfrm>
            <a:off x="3733800" y="2895600"/>
            <a:ext cx="4648200" cy="381000"/>
            <a:chOff x="2352" y="1824"/>
            <a:chExt cx="2928" cy="240"/>
          </a:xfrm>
        </p:grpSpPr>
        <p:sp>
          <p:nvSpPr>
            <p:cNvPr id="6159" name="Rectangle 15"/>
            <p:cNvSpPr>
              <a:spLocks noChangeArrowheads="1"/>
            </p:cNvSpPr>
            <p:nvPr/>
          </p:nvSpPr>
          <p:spPr bwMode="auto">
            <a:xfrm>
              <a:off x="2736" y="1872"/>
              <a:ext cx="480" cy="19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6160" name="Line 16"/>
            <p:cNvSpPr>
              <a:spLocks noChangeShapeType="1"/>
            </p:cNvSpPr>
            <p:nvPr/>
          </p:nvSpPr>
          <p:spPr bwMode="auto">
            <a:xfrm flipV="1">
              <a:off x="3216" y="1968"/>
              <a:ext cx="384" cy="0"/>
            </a:xfrm>
            <a:prstGeom prst="line">
              <a:avLst/>
            </a:prstGeom>
            <a:noFill/>
            <a:ln w="9525">
              <a:solidFill>
                <a:schemeClr val="tx1"/>
              </a:solidFill>
              <a:miter lim="800000"/>
              <a:headEnd/>
              <a:tailEnd/>
            </a:ln>
            <a:effectLst/>
          </p:spPr>
          <p:txBody>
            <a:bodyPr wrap="none"/>
            <a:lstStyle/>
            <a:p>
              <a:endParaRPr lang="zh-CN" altLang="en-US"/>
            </a:p>
          </p:txBody>
        </p:sp>
        <p:sp>
          <p:nvSpPr>
            <p:cNvPr id="6161" name="Line 17"/>
            <p:cNvSpPr>
              <a:spLocks noChangeShapeType="1"/>
            </p:cNvSpPr>
            <p:nvPr/>
          </p:nvSpPr>
          <p:spPr bwMode="auto">
            <a:xfrm flipH="1">
              <a:off x="2352" y="1968"/>
              <a:ext cx="384" cy="0"/>
            </a:xfrm>
            <a:prstGeom prst="line">
              <a:avLst/>
            </a:prstGeom>
            <a:noFill/>
            <a:ln w="9525">
              <a:solidFill>
                <a:schemeClr val="tx1"/>
              </a:solidFill>
              <a:miter lim="800000"/>
              <a:headEnd/>
              <a:tailEnd/>
            </a:ln>
            <a:effectLst/>
          </p:spPr>
          <p:txBody>
            <a:bodyPr wrap="none"/>
            <a:lstStyle/>
            <a:p>
              <a:endParaRPr lang="zh-CN" altLang="en-US"/>
            </a:p>
          </p:txBody>
        </p:sp>
        <p:grpSp>
          <p:nvGrpSpPr>
            <p:cNvPr id="3" name="Group 32"/>
            <p:cNvGrpSpPr>
              <a:grpSpLocks/>
            </p:cNvGrpSpPr>
            <p:nvPr/>
          </p:nvGrpSpPr>
          <p:grpSpPr bwMode="auto">
            <a:xfrm>
              <a:off x="3744" y="1824"/>
              <a:ext cx="1536" cy="144"/>
              <a:chOff x="1056" y="3648"/>
              <a:chExt cx="1536" cy="144"/>
            </a:xfrm>
          </p:grpSpPr>
          <p:sp>
            <p:nvSpPr>
              <p:cNvPr id="6163" name="Line 19"/>
              <p:cNvSpPr>
                <a:spLocks noChangeShapeType="1"/>
              </p:cNvSpPr>
              <p:nvPr/>
            </p:nvSpPr>
            <p:spPr bwMode="auto">
              <a:xfrm flipV="1">
                <a:off x="1392" y="3648"/>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6164" name="Line 20"/>
              <p:cNvSpPr>
                <a:spLocks noChangeShapeType="1"/>
              </p:cNvSpPr>
              <p:nvPr/>
            </p:nvSpPr>
            <p:spPr bwMode="auto">
              <a:xfrm>
                <a:off x="1536" y="3648"/>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6169" name="Line 25"/>
              <p:cNvSpPr>
                <a:spLocks noChangeShapeType="1"/>
              </p:cNvSpPr>
              <p:nvPr/>
            </p:nvSpPr>
            <p:spPr bwMode="auto">
              <a:xfrm flipV="1">
                <a:off x="1632" y="3648"/>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6170" name="Line 26"/>
              <p:cNvSpPr>
                <a:spLocks noChangeShapeType="1"/>
              </p:cNvSpPr>
              <p:nvPr/>
            </p:nvSpPr>
            <p:spPr bwMode="auto">
              <a:xfrm>
                <a:off x="1776" y="3648"/>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6172" name="Line 28"/>
              <p:cNvSpPr>
                <a:spLocks noChangeShapeType="1"/>
              </p:cNvSpPr>
              <p:nvPr/>
            </p:nvSpPr>
            <p:spPr bwMode="auto">
              <a:xfrm flipV="1">
                <a:off x="1872" y="3648"/>
                <a:ext cx="144" cy="144"/>
              </a:xfrm>
              <a:prstGeom prst="line">
                <a:avLst/>
              </a:prstGeom>
              <a:noFill/>
              <a:ln w="9525">
                <a:solidFill>
                  <a:schemeClr val="tx1"/>
                </a:solidFill>
                <a:miter lim="800000"/>
                <a:headEnd/>
                <a:tailEnd/>
              </a:ln>
              <a:effectLst/>
            </p:spPr>
            <p:txBody>
              <a:bodyPr wrap="none"/>
              <a:lstStyle/>
              <a:p>
                <a:endParaRPr lang="zh-CN" altLang="en-US"/>
              </a:p>
            </p:txBody>
          </p:sp>
          <p:sp>
            <p:nvSpPr>
              <p:cNvPr id="6173" name="Line 29"/>
              <p:cNvSpPr>
                <a:spLocks noChangeShapeType="1"/>
              </p:cNvSpPr>
              <p:nvPr/>
            </p:nvSpPr>
            <p:spPr bwMode="auto">
              <a:xfrm>
                <a:off x="2016" y="3648"/>
                <a:ext cx="96" cy="144"/>
              </a:xfrm>
              <a:prstGeom prst="line">
                <a:avLst/>
              </a:prstGeom>
              <a:noFill/>
              <a:ln w="9525">
                <a:solidFill>
                  <a:schemeClr val="tx1"/>
                </a:solidFill>
                <a:miter lim="800000"/>
                <a:headEnd/>
                <a:tailEnd/>
              </a:ln>
              <a:effectLst/>
            </p:spPr>
            <p:txBody>
              <a:bodyPr wrap="none"/>
              <a:lstStyle/>
              <a:p>
                <a:endParaRPr lang="zh-CN" altLang="en-US"/>
              </a:p>
            </p:txBody>
          </p:sp>
          <p:sp>
            <p:nvSpPr>
              <p:cNvPr id="6174" name="Line 30"/>
              <p:cNvSpPr>
                <a:spLocks noChangeShapeType="1"/>
              </p:cNvSpPr>
              <p:nvPr/>
            </p:nvSpPr>
            <p:spPr bwMode="auto">
              <a:xfrm>
                <a:off x="2112" y="3792"/>
                <a:ext cx="480" cy="0"/>
              </a:xfrm>
              <a:prstGeom prst="line">
                <a:avLst/>
              </a:prstGeom>
              <a:noFill/>
              <a:ln w="9525">
                <a:solidFill>
                  <a:schemeClr val="tx1"/>
                </a:solidFill>
                <a:miter lim="800000"/>
                <a:headEnd/>
                <a:tailEnd/>
              </a:ln>
              <a:effectLst/>
            </p:spPr>
            <p:txBody>
              <a:bodyPr wrap="none"/>
              <a:lstStyle/>
              <a:p>
                <a:endParaRPr lang="zh-CN" altLang="en-US"/>
              </a:p>
            </p:txBody>
          </p:sp>
          <p:sp>
            <p:nvSpPr>
              <p:cNvPr id="6175" name="Line 31"/>
              <p:cNvSpPr>
                <a:spLocks noChangeShapeType="1"/>
              </p:cNvSpPr>
              <p:nvPr/>
            </p:nvSpPr>
            <p:spPr bwMode="auto">
              <a:xfrm flipH="1">
                <a:off x="1056" y="3792"/>
                <a:ext cx="336" cy="0"/>
              </a:xfrm>
              <a:prstGeom prst="line">
                <a:avLst/>
              </a:prstGeom>
              <a:noFill/>
              <a:ln w="9525">
                <a:solidFill>
                  <a:schemeClr val="tx1"/>
                </a:solidFill>
                <a:miter lim="800000"/>
                <a:headEnd/>
                <a:tailEnd/>
              </a:ln>
              <a:effectLst/>
            </p:spPr>
            <p:txBody>
              <a:bodyPr wrap="none"/>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lide(fromBottom)">
                                      <p:cBhvr>
                                        <p:cTn id="7" dur="500"/>
                                        <p:tgtEl>
                                          <p:spTgt spid="6147">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Effect transition="in" filter="slide(fromBottom)">
                                      <p:cBhvr>
                                        <p:cTn id="11" dur="500"/>
                                        <p:tgtEl>
                                          <p:spTgt spid="6147">
                                            <p:txEl>
                                              <p:pRg st="1" end="1"/>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animEffect transition="in" filter="slide(fromBottom)">
                                      <p:cBhvr>
                                        <p:cTn id="15" dur="500"/>
                                        <p:tgtEl>
                                          <p:spTgt spid="6147">
                                            <p:txEl>
                                              <p:pRg st="3" end="3"/>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animEffect transition="in" filter="slide(fromBottom)">
                                      <p:cBhvr>
                                        <p:cTn id="19" dur="500"/>
                                        <p:tgtEl>
                                          <p:spTgt spid="6147">
                                            <p:txEl>
                                              <p:pRg st="5" end="5"/>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animEffect transition="in" filter="slide(fromBottom)">
                                      <p:cBhvr>
                                        <p:cTn id="23" dur="500"/>
                                        <p:tgtEl>
                                          <p:spTgt spid="6147">
                                            <p:txEl>
                                              <p:pRg st="6" end="6"/>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animEffect transition="in" filter="slide(fromBottom)">
                                      <p:cBhvr>
                                        <p:cTn id="27" dur="500"/>
                                        <p:tgtEl>
                                          <p:spTgt spid="6147">
                                            <p:txEl>
                                              <p:pRg st="7" end="7"/>
                                            </p:txEl>
                                          </p:spTgt>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6147">
                                            <p:txEl>
                                              <p:pRg st="8" end="8"/>
                                            </p:txEl>
                                          </p:spTgt>
                                        </p:tgtEl>
                                        <p:attrNameLst>
                                          <p:attrName>style.visibility</p:attrName>
                                        </p:attrNameLst>
                                      </p:cBhvr>
                                      <p:to>
                                        <p:strVal val="visible"/>
                                      </p:to>
                                    </p:set>
                                    <p:animEffect transition="in" filter="slide(fromBottom)">
                                      <p:cBhvr>
                                        <p:cTn id="31" dur="500"/>
                                        <p:tgtEl>
                                          <p:spTgt spid="6147">
                                            <p:txEl>
                                              <p:pRg st="8" end="8"/>
                                            </p:txEl>
                                          </p:spTgt>
                                        </p:tgtEl>
                                      </p:cBhvr>
                                    </p:animEffect>
                                  </p:childTnLst>
                                </p:cTn>
                              </p:par>
                            </p:childTnLst>
                          </p:cTn>
                        </p:par>
                        <p:par>
                          <p:cTn id="32" fill="hold">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animEffect transition="in" filter="slide(fromBottom)">
                                      <p:cBhvr>
                                        <p:cTn id="35" dur="500"/>
                                        <p:tgtEl>
                                          <p:spTgt spid="6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 name="灯片编号占位符 4"/>
          <p:cNvSpPr>
            <a:spLocks noGrp="1"/>
          </p:cNvSpPr>
          <p:nvPr>
            <p:ph type="sldNum" sz="quarter" idx="11"/>
          </p:nvPr>
        </p:nvSpPr>
        <p:spPr/>
        <p:txBody>
          <a:bodyPr/>
          <a:lstStyle/>
          <a:p>
            <a:fld id="{02266F57-00B7-46F2-9839-BC336736D523}" type="slidenum">
              <a:rPr lang="zh-TW" altLang="en-US"/>
              <a:pPr/>
              <a:t>2</a:t>
            </a:fld>
            <a:endParaRPr lang="en-US" altLang="zh-TW"/>
          </a:p>
        </p:txBody>
      </p:sp>
      <p:sp>
        <p:nvSpPr>
          <p:cNvPr id="66562" name="Rectangle 2"/>
          <p:cNvSpPr>
            <a:spLocks noGrp="1" noChangeArrowheads="1"/>
          </p:cNvSpPr>
          <p:nvPr>
            <p:ph type="title"/>
          </p:nvPr>
        </p:nvSpPr>
        <p:spPr>
          <a:xfrm>
            <a:off x="0" y="990600"/>
            <a:ext cx="8839200" cy="381000"/>
          </a:xfrm>
        </p:spPr>
        <p:txBody>
          <a:bodyPr>
            <a:normAutofit fontScale="90000"/>
          </a:bodyPr>
          <a:lstStyle/>
          <a:p>
            <a:pPr algn="ctr"/>
            <a:r>
              <a:rPr lang="zh-CN" altLang="en-US" sz="4000"/>
              <a:t>基本电子元件特性一览表</a:t>
            </a:r>
          </a:p>
        </p:txBody>
      </p:sp>
      <p:graphicFrame>
        <p:nvGraphicFramePr>
          <p:cNvPr id="66671" name="Group 111"/>
          <p:cNvGraphicFramePr>
            <a:graphicFrameLocks noGrp="1"/>
          </p:cNvGraphicFramePr>
          <p:nvPr>
            <p:ph type="tbl" idx="1"/>
          </p:nvPr>
        </p:nvGraphicFramePr>
        <p:xfrm>
          <a:off x="152400" y="1524000"/>
          <a:ext cx="8763000" cy="5212464"/>
        </p:xfrm>
        <a:graphic>
          <a:graphicData uri="http://schemas.openxmlformats.org/drawingml/2006/table">
            <a:tbl>
              <a:tblPr/>
              <a:tblGrid>
                <a:gridCol w="1143000"/>
                <a:gridCol w="1143000"/>
                <a:gridCol w="1752600"/>
                <a:gridCol w="1371600"/>
                <a:gridCol w="1143000"/>
                <a:gridCol w="2209800"/>
              </a:tblGrid>
              <a:tr h="457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PCB</a:t>
                      </a:r>
                      <a:r>
                        <a:rPr kumimoji="0" lang="zh-CN" altLang="en-US" sz="1200" b="0" i="0" u="none" strike="noStrike" cap="none" normalizeH="0" baseline="0" smtClean="0">
                          <a:ln>
                            <a:noFill/>
                          </a:ln>
                          <a:solidFill>
                            <a:schemeClr val="tx1"/>
                          </a:solidFill>
                          <a:effectLst/>
                          <a:latin typeface="Arial" pitchFamily="34" charset="0"/>
                          <a:ea typeface="宋体" pitchFamily="2" charset="-122"/>
                        </a:rPr>
                        <a:t>板上字母标志</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元件名称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特    性</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极性</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or</a:t>
                      </a:r>
                      <a:r>
                        <a:rPr kumimoji="0" lang="zh-CN" altLang="en-US" sz="1200" b="0" i="0" u="none" strike="noStrike" cap="none" normalizeH="0" baseline="0" smtClean="0">
                          <a:ln>
                            <a:noFill/>
                          </a:ln>
                          <a:solidFill>
                            <a:schemeClr val="tx1"/>
                          </a:solidFill>
                          <a:effectLst/>
                          <a:latin typeface="Arial" pitchFamily="34" charset="0"/>
                          <a:ea typeface="宋体" pitchFamily="2" charset="-122"/>
                        </a:rPr>
                        <a:t>方向</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计量单位</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功   能</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(RN/RP)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电阻</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有色环</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SIP/DIP/SMD</a:t>
                      </a:r>
                      <a:r>
                        <a:rPr kumimoji="0" lang="zh-CN" altLang="en-US" sz="1200" b="0" i="0" u="none" strike="noStrike" cap="none" normalizeH="0" baseline="0" smtClean="0">
                          <a:ln>
                            <a:noFill/>
                          </a:ln>
                          <a:solidFill>
                            <a:schemeClr val="tx1"/>
                          </a:solidFill>
                          <a:effectLst/>
                          <a:latin typeface="Arial" pitchFamily="34" charset="0"/>
                          <a:ea typeface="宋体" pitchFamily="2" charset="-122"/>
                        </a:rPr>
                        <a:t>封装</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SIP/DIP</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有方向</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欧姆</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Ω/KΩ /MΩ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限制电流</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电容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色彩明亮、标有</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DC/VDC/pF/uF</a:t>
                      </a:r>
                      <a:r>
                        <a:rPr kumimoji="0" lang="zh-CN" altLang="en-US" sz="1200" b="0" i="0" u="none" strike="noStrike" cap="none" normalizeH="0" baseline="0" smtClean="0">
                          <a:ln>
                            <a:noFill/>
                          </a:ln>
                          <a:solidFill>
                            <a:schemeClr val="tx1"/>
                          </a:solidFill>
                          <a:effectLst/>
                          <a:latin typeface="Arial" pitchFamily="34" charset="0"/>
                          <a:ea typeface="宋体" pitchFamily="2" charset="-122"/>
                        </a:rPr>
                        <a:t>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部分有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法拉</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pF/nF/uF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存储电荷，阻直流、通交流</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电感</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单线圈</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无</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亨利</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uH/mH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存储磁场能量</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通直流</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a:t>
                      </a:r>
                      <a:r>
                        <a:rPr kumimoji="0" lang="zh-CN" altLang="en-US" sz="1200" b="0" i="0" u="none" strike="noStrike" cap="none" normalizeH="0" baseline="0" smtClean="0">
                          <a:ln>
                            <a:noFill/>
                          </a:ln>
                          <a:solidFill>
                            <a:schemeClr val="tx1"/>
                          </a:solidFill>
                          <a:effectLst/>
                          <a:latin typeface="Arial" pitchFamily="34" charset="0"/>
                          <a:ea typeface="宋体" pitchFamily="2" charset="-122"/>
                        </a:rPr>
                        <a:t>阻交流</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变压器</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两个或以上线圈</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匝比数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调节交流电的电压与电流</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D</a:t>
                      </a:r>
                      <a:r>
                        <a:rPr kumimoji="0" lang="zh-CN" altLang="en-US" sz="1200" b="0" i="0" u="none" strike="noStrike" cap="none" normalizeH="0" baseline="0" smtClean="0">
                          <a:ln>
                            <a:noFill/>
                          </a:ln>
                          <a:solidFill>
                            <a:srgbClr val="0000FF"/>
                          </a:solidFill>
                          <a:effectLst/>
                          <a:latin typeface="Arial" pitchFamily="34" charset="0"/>
                          <a:ea typeface="宋体" pitchFamily="2" charset="-122"/>
                        </a:rPr>
                        <a:t>或</a:t>
                      </a:r>
                      <a:r>
                        <a:rPr kumimoji="0" lang="en-US" altLang="zh-CN" sz="1200" b="0" i="0" u="none" strike="noStrike" cap="none" normalizeH="0" baseline="0" smtClean="0">
                          <a:ln>
                            <a:noFill/>
                          </a:ln>
                          <a:solidFill>
                            <a:srgbClr val="0000FF"/>
                          </a:solidFill>
                          <a:effectLst/>
                          <a:latin typeface="Arial" pitchFamily="34" charset="0"/>
                          <a:ea typeface="宋体" pitchFamily="2" charset="-122"/>
                        </a:rPr>
                        <a:t>CR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二极管</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小玻璃体，一条色环</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标记为</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1Nxxx/</a:t>
                      </a:r>
                      <a:r>
                        <a:rPr kumimoji="0" lang="en-US" altLang="zh-CN" sz="1200" b="0" i="0" u="none" strike="noStrike" cap="none" normalizeH="0" baseline="0" smtClean="0">
                          <a:ln>
                            <a:noFill/>
                          </a:ln>
                          <a:solidFill>
                            <a:srgbClr val="0000FF"/>
                          </a:solidFill>
                          <a:effectLst/>
                          <a:latin typeface="Arial" pitchFamily="34" charset="0"/>
                          <a:ea typeface="宋体" pitchFamily="2" charset="-122"/>
                        </a:rPr>
                        <a:t>LED</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允许电流单向流动</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19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Q</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三极管</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三只引脚，通常标记为</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2Nxxx/DIP/SOT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放大倍数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用作放大器或开关</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349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U</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集成电路</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IC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多种电路的集合</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X</a:t>
                      </a:r>
                      <a:r>
                        <a:rPr kumimoji="0" lang="zh-CN" altLang="en-US" sz="1200" b="0" i="0" u="none" strike="noStrike" cap="none" normalizeH="0" baseline="0" smtClean="0">
                          <a:ln>
                            <a:noFill/>
                          </a:ln>
                          <a:solidFill>
                            <a:srgbClr val="0000FF"/>
                          </a:solidFill>
                          <a:effectLst/>
                          <a:latin typeface="Arial" pitchFamily="34" charset="0"/>
                          <a:ea typeface="宋体" pitchFamily="2" charset="-122"/>
                        </a:rPr>
                        <a:t>或</a:t>
                      </a:r>
                      <a:r>
                        <a:rPr kumimoji="0" lang="en-US" altLang="zh-CN" sz="1200" b="0" i="0" u="none" strike="noStrike" cap="none" normalizeH="0" baseline="0" smtClean="0">
                          <a:ln>
                            <a:noFill/>
                          </a:ln>
                          <a:solidFill>
                            <a:srgbClr val="0000FF"/>
                          </a:solidFill>
                          <a:effectLst/>
                          <a:latin typeface="Arial" pitchFamily="34" charset="0"/>
                          <a:ea typeface="宋体" pitchFamily="2" charset="-122"/>
                        </a:rPr>
                        <a: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晶振</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crystal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金属体</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赫兹（</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Hz</a:t>
                      </a:r>
                      <a:r>
                        <a:rPr kumimoji="0" lang="zh-CN" altLang="en-US" sz="12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产生振荡频率</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保险丝</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fuse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无</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安培（</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A</a:t>
                      </a:r>
                      <a:r>
                        <a:rPr kumimoji="0" lang="zh-CN" altLang="en-US" sz="12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电路过载保护</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09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S</a:t>
                      </a:r>
                      <a:r>
                        <a:rPr kumimoji="0" lang="zh-CN" altLang="en-US" sz="1200" b="0" i="0" u="none" strike="noStrike" cap="none" normalizeH="0" baseline="0" smtClean="0">
                          <a:ln>
                            <a:noFill/>
                          </a:ln>
                          <a:solidFill>
                            <a:srgbClr val="0000FF"/>
                          </a:solidFill>
                          <a:effectLst/>
                          <a:latin typeface="Arial" pitchFamily="34" charset="0"/>
                          <a:ea typeface="宋体" pitchFamily="2" charset="-122"/>
                        </a:rPr>
                        <a:t>或</a:t>
                      </a:r>
                      <a:r>
                        <a:rPr kumimoji="0" lang="en-US" altLang="zh-CN" sz="1200" b="0" i="0" u="none" strike="noStrike" cap="none" normalizeH="0" baseline="0" smtClean="0">
                          <a:ln>
                            <a:noFill/>
                          </a:ln>
                          <a:solidFill>
                            <a:srgbClr val="0000FF"/>
                          </a:solidFill>
                          <a:effectLst/>
                          <a:latin typeface="Arial" pitchFamily="34" charset="0"/>
                          <a:ea typeface="宋体" pitchFamily="2" charset="-122"/>
                        </a:rPr>
                        <a:t>SW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开关</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switch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有触发式、按键式及旋转式，通常为</a:t>
                      </a:r>
                      <a:r>
                        <a:rPr kumimoji="0" lang="en-US" altLang="zh-CN" sz="1200" b="0" i="0" u="none" strike="noStrike" cap="none" normalizeH="0" baseline="0" smtClean="0">
                          <a:ln>
                            <a:noFill/>
                          </a:ln>
                          <a:solidFill>
                            <a:schemeClr val="tx1"/>
                          </a:solidFill>
                          <a:effectLst/>
                          <a:latin typeface="Arial" pitchFamily="34" charset="0"/>
                          <a:ea typeface="宋体" pitchFamily="2" charset="-122"/>
                        </a:rPr>
                        <a:t>DIP</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触点数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通断电路</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J</a:t>
                      </a:r>
                      <a:r>
                        <a:rPr kumimoji="0" lang="zh-CN" altLang="en-US" sz="1200" b="0" i="0" u="none" strike="noStrike" cap="none" normalizeH="0" baseline="0" smtClean="0">
                          <a:ln>
                            <a:noFill/>
                          </a:ln>
                          <a:solidFill>
                            <a:srgbClr val="0000FF"/>
                          </a:solidFill>
                          <a:effectLst/>
                          <a:latin typeface="Arial" pitchFamily="34" charset="0"/>
                          <a:ea typeface="宋体" pitchFamily="2" charset="-122"/>
                        </a:rPr>
                        <a:t>或</a:t>
                      </a:r>
                      <a:r>
                        <a:rPr kumimoji="0" lang="en-US" altLang="zh-CN" sz="1200" b="0" i="0" u="none" strike="noStrike" cap="none" normalizeH="0" baseline="0" smtClean="0">
                          <a:ln>
                            <a:noFill/>
                          </a:ln>
                          <a:solidFill>
                            <a:srgbClr val="0000FF"/>
                          </a:solidFill>
                          <a:effectLst/>
                          <a:latin typeface="Arial" pitchFamily="34" charset="0"/>
                          <a:ea typeface="宋体" pitchFamily="2" charset="-122"/>
                        </a:rPr>
                        <a:t>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连接器</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引脚数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连接电路板</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85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rgbClr val="0000FF"/>
                          </a:solidFill>
                          <a:effectLst/>
                          <a:latin typeface="Arial" pitchFamily="34" charset="0"/>
                          <a:ea typeface="宋体" pitchFamily="2" charset="-122"/>
                        </a:rPr>
                        <a:t>B</a:t>
                      </a:r>
                      <a:r>
                        <a:rPr kumimoji="0" lang="zh-CN" altLang="en-US" sz="1200" b="0" i="0" u="none" strike="noStrike" cap="none" normalizeH="0" baseline="0" smtClean="0">
                          <a:ln>
                            <a:noFill/>
                          </a:ln>
                          <a:solidFill>
                            <a:srgbClr val="0000FF"/>
                          </a:solidFill>
                          <a:effectLst/>
                          <a:latin typeface="Arial" pitchFamily="34" charset="0"/>
                          <a:ea typeface="宋体" pitchFamily="2" charset="-122"/>
                        </a:rPr>
                        <a:t>或</a:t>
                      </a:r>
                      <a:r>
                        <a:rPr kumimoji="0" lang="en-US" altLang="zh-CN" sz="1200" b="0" i="0" u="none" strike="noStrike" cap="none" normalizeH="0" baseline="0" smtClean="0">
                          <a:ln>
                            <a:noFill/>
                          </a:ln>
                          <a:solidFill>
                            <a:srgbClr val="0000FF"/>
                          </a:solidFill>
                          <a:effectLst/>
                          <a:latin typeface="Arial" pitchFamily="34" charset="0"/>
                          <a:ea typeface="宋体" pitchFamily="2" charset="-122"/>
                        </a:rPr>
                        <a:t>BJT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电池</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正负极，电压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伏特（安培）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提供直流电流</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ox(out)">
                                      <p:cBhvr>
                                        <p:cTn id="7" dur="500"/>
                                        <p:tgtEl>
                                          <p:spTgt spid="6656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6671"/>
                                        </p:tgtEl>
                                        <p:attrNameLst>
                                          <p:attrName>style.visibility</p:attrName>
                                        </p:attrNameLst>
                                      </p:cBhvr>
                                      <p:to>
                                        <p:strVal val="visible"/>
                                      </p:to>
                                    </p:set>
                                    <p:animEffect transition="in" filter="strips(downRight)">
                                      <p:cBhvr>
                                        <p:cTn id="12" dur="500"/>
                                        <p:tgtEl>
                                          <p:spTgt spid="66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页脚占位符 4"/>
          <p:cNvSpPr>
            <a:spLocks noGrp="1"/>
          </p:cNvSpPr>
          <p:nvPr>
            <p:ph type="ftr" sz="quarter" idx="11"/>
          </p:nvPr>
        </p:nvSpPr>
        <p:spPr/>
        <p:txBody>
          <a:bodyPr/>
          <a:lstStyle/>
          <a:p>
            <a:fld id="{548C03F3-70E8-4D3B-B2A3-924069C126EC}" type="slidenum">
              <a:rPr lang="zh-CN" altLang="en-US"/>
              <a:pPr/>
              <a:t>20</a:t>
            </a:fld>
            <a:r>
              <a:rPr lang="zh-CN" altLang="en-US"/>
              <a:t>／</a:t>
            </a:r>
            <a:r>
              <a:rPr lang="en-US" altLang="zh-CN"/>
              <a:t>581</a:t>
            </a:r>
          </a:p>
        </p:txBody>
      </p:sp>
      <p:sp>
        <p:nvSpPr>
          <p:cNvPr id="170082" name="Rectangle 98"/>
          <p:cNvSpPr>
            <a:spLocks noChangeArrowheads="1"/>
          </p:cNvSpPr>
          <p:nvPr/>
        </p:nvSpPr>
        <p:spPr bwMode="auto">
          <a:xfrm>
            <a:off x="1142976" y="214291"/>
            <a:ext cx="7500990" cy="6494085"/>
          </a:xfrm>
          <a:prstGeom prst="rect">
            <a:avLst/>
          </a:prstGeom>
          <a:noFill/>
          <a:ln w="9525">
            <a:noFill/>
            <a:miter lim="800000"/>
            <a:headEnd/>
            <a:tailEnd/>
          </a:ln>
          <a:effectLst/>
        </p:spPr>
        <p:txBody>
          <a:bodyPr wrap="square" anchor="ctr">
            <a:spAutoFit/>
          </a:bodyPr>
          <a:lstStyle/>
          <a:p>
            <a:pPr indent="276225">
              <a:tabLst>
                <a:tab pos="495300" algn="l"/>
              </a:tabLst>
            </a:pPr>
            <a:r>
              <a:rPr lang="zh-CN" altLang="en-US" sz="3200" b="1" dirty="0" smtClean="0"/>
              <a:t>用</a:t>
            </a:r>
            <a:r>
              <a:rPr lang="zh-CN" altLang="en-US" sz="3200" b="1" dirty="0"/>
              <a:t>万用表测量电阻器、电位器的</a:t>
            </a:r>
            <a:r>
              <a:rPr lang="zh-CN" altLang="en-US" sz="3200" b="1" dirty="0" smtClean="0"/>
              <a:t>阻值</a:t>
            </a:r>
            <a:endParaRPr lang="en-US" altLang="zh-CN" sz="3200" b="1" dirty="0" smtClean="0"/>
          </a:p>
          <a:p>
            <a:pPr indent="276225">
              <a:tabLst>
                <a:tab pos="495300" algn="l"/>
              </a:tabLst>
            </a:pPr>
            <a:endParaRPr lang="en-US" altLang="zh-CN" sz="2400" dirty="0" smtClean="0"/>
          </a:p>
          <a:p>
            <a:pPr indent="276225">
              <a:tabLst>
                <a:tab pos="495300" algn="l"/>
              </a:tabLst>
            </a:pPr>
            <a:r>
              <a:rPr lang="zh-CN" altLang="en-US" sz="2400" dirty="0" smtClean="0"/>
              <a:t>     电阻器</a:t>
            </a:r>
            <a:r>
              <a:rPr lang="zh-CN" altLang="en-US" sz="2400" dirty="0"/>
              <a:t>的测量</a:t>
            </a:r>
          </a:p>
          <a:p>
            <a:pPr>
              <a:tabLst>
                <a:tab pos="495300" algn="l"/>
              </a:tabLst>
            </a:pPr>
            <a:r>
              <a:rPr lang="zh-CN" altLang="en-US" sz="2400" dirty="0"/>
              <a:t>电阻器在使用时要进行测量，看其阻值与标称值是否相符。用万用表测量电阻时，应用万用表中的欧姆档进行测量，测量电阻时应根据电阻值的大小选择合适的量程，以提高测量精度。同时在测量时应注意手不能同时接触被测电阻的两根引线以避免人体电阻的影响</a:t>
            </a:r>
            <a:r>
              <a:rPr lang="zh-CN" altLang="en-US" sz="2400" dirty="0" smtClean="0"/>
              <a:t>。</a:t>
            </a:r>
            <a:endParaRPr lang="en-US" altLang="zh-CN" sz="2400" dirty="0" smtClean="0"/>
          </a:p>
          <a:p>
            <a:pPr>
              <a:tabLst>
                <a:tab pos="495300" algn="l"/>
              </a:tabLst>
            </a:pPr>
            <a:endParaRPr lang="en-US" altLang="zh-CN" sz="2400" dirty="0" smtClean="0"/>
          </a:p>
          <a:p>
            <a:pPr>
              <a:tabLst>
                <a:tab pos="495300" algn="l"/>
              </a:tabLst>
            </a:pPr>
            <a:r>
              <a:rPr lang="zh-CN" altLang="en-US" sz="2400" dirty="0" smtClean="0"/>
              <a:t>         电位器的测量</a:t>
            </a:r>
          </a:p>
          <a:p>
            <a:pPr>
              <a:tabLst>
                <a:tab pos="495300" algn="l"/>
              </a:tabLst>
            </a:pPr>
            <a:r>
              <a:rPr lang="zh-CN" altLang="en-US" sz="2400" dirty="0" smtClean="0"/>
              <a:t>电位器的引线脚分别为</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，开关引线脚为</a:t>
            </a:r>
            <a:r>
              <a:rPr lang="en-US" altLang="zh-CN" sz="2400" dirty="0" smtClean="0"/>
              <a:t>K</a:t>
            </a:r>
            <a:r>
              <a:rPr lang="zh-CN" altLang="en-US" sz="2400" dirty="0" smtClean="0"/>
              <a:t>和</a:t>
            </a:r>
            <a:r>
              <a:rPr lang="en-US" altLang="zh-CN" sz="2400" dirty="0" smtClean="0"/>
              <a:t>S</a:t>
            </a:r>
            <a:r>
              <a:rPr lang="zh-CN" altLang="en-US" sz="2400" dirty="0" smtClean="0"/>
              <a:t>。首先用万用表测电位器的标称值。然后再测量</a:t>
            </a:r>
            <a:r>
              <a:rPr lang="en-US" altLang="zh-CN" sz="2400" dirty="0" smtClean="0"/>
              <a:t>A</a:t>
            </a:r>
            <a:r>
              <a:rPr lang="zh-CN" altLang="en-US" sz="2400" dirty="0" smtClean="0"/>
              <a:t>、</a:t>
            </a:r>
            <a:r>
              <a:rPr lang="en-US" altLang="zh-CN" sz="2400" dirty="0" smtClean="0"/>
              <a:t>B</a:t>
            </a:r>
            <a:r>
              <a:rPr lang="zh-CN" altLang="en-US" sz="2400" dirty="0" smtClean="0"/>
              <a:t>两端或</a:t>
            </a:r>
            <a:r>
              <a:rPr lang="en-US" altLang="zh-CN" sz="2400" dirty="0" smtClean="0"/>
              <a:t>B</a:t>
            </a:r>
            <a:r>
              <a:rPr lang="zh-CN" altLang="en-US" sz="2400" dirty="0" smtClean="0"/>
              <a:t>、</a:t>
            </a:r>
            <a:r>
              <a:rPr lang="en-US" altLang="zh-CN" sz="2400" dirty="0" smtClean="0"/>
              <a:t>C</a:t>
            </a:r>
            <a:r>
              <a:rPr lang="zh-CN" altLang="en-US" sz="2400" dirty="0" smtClean="0"/>
              <a:t>两端的电阻值。并慢慢地旋转轴，若这时表针平稳的朝一个方向移动没有跳跃现象，表明滑动触点与电阻体接触良好，最后再测量</a:t>
            </a:r>
            <a:r>
              <a:rPr lang="en-US" altLang="zh-CN" sz="2400" dirty="0" smtClean="0"/>
              <a:t>K</a:t>
            </a:r>
            <a:r>
              <a:rPr lang="zh-CN" altLang="en-US" sz="2400" dirty="0" smtClean="0"/>
              <a:t>与</a:t>
            </a:r>
            <a:r>
              <a:rPr lang="en-US" altLang="zh-CN" sz="2400" dirty="0" smtClean="0"/>
              <a:t>S</a:t>
            </a:r>
            <a:r>
              <a:rPr lang="zh-CN" altLang="en-US" sz="2400" dirty="0" smtClean="0"/>
              <a:t>之间开关功能。</a:t>
            </a:r>
          </a:p>
          <a:p>
            <a:pPr indent="276225">
              <a:tabLst>
                <a:tab pos="495300" algn="l"/>
              </a:tabLst>
            </a:pPr>
            <a:endParaRPr lang="en-US" altLang="zh-CN" sz="2400" dirty="0" smtClean="0"/>
          </a:p>
          <a:p>
            <a:pPr indent="276225">
              <a:tabLst>
                <a:tab pos="495300" algn="l"/>
              </a:tabLst>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0082"/>
                                        </p:tgtEl>
                                        <p:attrNameLst>
                                          <p:attrName>style.visibility</p:attrName>
                                        </p:attrNameLst>
                                      </p:cBhvr>
                                      <p:to>
                                        <p:strVal val="visible"/>
                                      </p:to>
                                    </p:set>
                                    <p:animEffect transition="in" filter="wipe(left)">
                                      <p:cBhvr>
                                        <p:cTn id="7" dur="500"/>
                                        <p:tgtEl>
                                          <p:spTgt spid="170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4"/>
          <p:cNvSpPr>
            <a:spLocks noGrp="1"/>
          </p:cNvSpPr>
          <p:nvPr>
            <p:ph type="sldNum" sz="quarter" idx="11"/>
          </p:nvPr>
        </p:nvSpPr>
        <p:spPr/>
        <p:txBody>
          <a:bodyPr/>
          <a:lstStyle/>
          <a:p>
            <a:fld id="{28F0F717-F276-498F-BA03-C52E671A9434}" type="slidenum">
              <a:rPr lang="zh-TW" altLang="en-US"/>
              <a:pPr/>
              <a:t>21</a:t>
            </a:fld>
            <a:endParaRPr lang="en-US" altLang="zh-TW"/>
          </a:p>
        </p:txBody>
      </p:sp>
      <p:grpSp>
        <p:nvGrpSpPr>
          <p:cNvPr id="2" name="Group 2"/>
          <p:cNvGrpSpPr>
            <a:grpSpLocks/>
          </p:cNvGrpSpPr>
          <p:nvPr/>
        </p:nvGrpSpPr>
        <p:grpSpPr bwMode="auto">
          <a:xfrm>
            <a:off x="3059113" y="4286256"/>
            <a:ext cx="1155697" cy="742944"/>
            <a:chOff x="3030" y="6045"/>
            <a:chExt cx="1934" cy="735"/>
          </a:xfrm>
        </p:grpSpPr>
        <p:sp>
          <p:nvSpPr>
            <p:cNvPr id="83971" name="Line 3"/>
            <p:cNvSpPr>
              <a:spLocks noChangeShapeType="1"/>
            </p:cNvSpPr>
            <p:nvPr/>
          </p:nvSpPr>
          <p:spPr bwMode="auto">
            <a:xfrm>
              <a:off x="3030" y="6420"/>
              <a:ext cx="764" cy="0"/>
            </a:xfrm>
            <a:prstGeom prst="line">
              <a:avLst/>
            </a:prstGeom>
            <a:noFill/>
            <a:ln w="28575">
              <a:solidFill>
                <a:srgbClr val="000000"/>
              </a:solidFill>
              <a:round/>
              <a:headEnd/>
              <a:tailEnd/>
            </a:ln>
          </p:spPr>
          <p:txBody>
            <a:bodyPr/>
            <a:lstStyle/>
            <a:p>
              <a:endParaRPr lang="zh-CN" altLang="en-US"/>
            </a:p>
          </p:txBody>
        </p:sp>
        <p:sp>
          <p:nvSpPr>
            <p:cNvPr id="83972" name="Line 4"/>
            <p:cNvSpPr>
              <a:spLocks noChangeShapeType="1"/>
            </p:cNvSpPr>
            <p:nvPr/>
          </p:nvSpPr>
          <p:spPr bwMode="auto">
            <a:xfrm>
              <a:off x="3796" y="6045"/>
              <a:ext cx="0" cy="735"/>
            </a:xfrm>
            <a:prstGeom prst="line">
              <a:avLst/>
            </a:prstGeom>
            <a:noFill/>
            <a:ln w="28575">
              <a:solidFill>
                <a:srgbClr val="000000"/>
              </a:solidFill>
              <a:round/>
              <a:headEnd/>
              <a:tailEnd/>
            </a:ln>
          </p:spPr>
          <p:txBody>
            <a:bodyPr/>
            <a:lstStyle/>
            <a:p>
              <a:endParaRPr lang="zh-CN" altLang="en-US"/>
            </a:p>
          </p:txBody>
        </p:sp>
        <p:sp>
          <p:nvSpPr>
            <p:cNvPr id="83973" name="Line 5"/>
            <p:cNvSpPr>
              <a:spLocks noChangeShapeType="1"/>
            </p:cNvSpPr>
            <p:nvPr/>
          </p:nvSpPr>
          <p:spPr bwMode="auto">
            <a:xfrm>
              <a:off x="4186" y="6060"/>
              <a:ext cx="0" cy="720"/>
            </a:xfrm>
            <a:prstGeom prst="line">
              <a:avLst/>
            </a:prstGeom>
            <a:noFill/>
            <a:ln w="28575">
              <a:solidFill>
                <a:srgbClr val="000000"/>
              </a:solidFill>
              <a:round/>
              <a:headEnd/>
              <a:tailEnd/>
            </a:ln>
          </p:spPr>
          <p:txBody>
            <a:bodyPr/>
            <a:lstStyle/>
            <a:p>
              <a:endParaRPr lang="zh-CN" altLang="en-US"/>
            </a:p>
          </p:txBody>
        </p:sp>
        <p:sp>
          <p:nvSpPr>
            <p:cNvPr id="83974" name="Line 6"/>
            <p:cNvSpPr>
              <a:spLocks noChangeShapeType="1"/>
            </p:cNvSpPr>
            <p:nvPr/>
          </p:nvSpPr>
          <p:spPr bwMode="auto">
            <a:xfrm>
              <a:off x="4200" y="6405"/>
              <a:ext cx="764" cy="0"/>
            </a:xfrm>
            <a:prstGeom prst="line">
              <a:avLst/>
            </a:prstGeom>
            <a:noFill/>
            <a:ln w="28575">
              <a:solidFill>
                <a:srgbClr val="000000"/>
              </a:solidFill>
              <a:round/>
              <a:headEnd/>
              <a:tailEnd/>
            </a:ln>
          </p:spPr>
          <p:txBody>
            <a:bodyPr/>
            <a:lstStyle/>
            <a:p>
              <a:endParaRPr lang="zh-CN" altLang="en-US"/>
            </a:p>
          </p:txBody>
        </p:sp>
      </p:grpSp>
      <p:sp>
        <p:nvSpPr>
          <p:cNvPr id="83975" name="Rectangle 7"/>
          <p:cNvSpPr>
            <a:spLocks noChangeArrowheads="1"/>
          </p:cNvSpPr>
          <p:nvPr/>
        </p:nvSpPr>
        <p:spPr bwMode="auto">
          <a:xfrm>
            <a:off x="214282" y="1142984"/>
            <a:ext cx="8582056" cy="3477875"/>
          </a:xfrm>
          <a:prstGeom prst="rect">
            <a:avLst/>
          </a:prstGeom>
          <a:noFill/>
          <a:ln w="9525" algn="ctr">
            <a:noFill/>
            <a:miter lim="800000"/>
            <a:headEnd/>
            <a:tailEnd/>
          </a:ln>
          <a:effectLst/>
        </p:spPr>
        <p:txBody>
          <a:bodyPr wrap="square" anchor="ctr">
            <a:spAutoFit/>
          </a:bodyPr>
          <a:lstStyle/>
          <a:p>
            <a:pPr eaLnBrk="0" hangingPunct="0">
              <a:tabLst>
                <a:tab pos="266700" algn="l"/>
              </a:tabLst>
            </a:pPr>
            <a:r>
              <a:rPr lang="en-US" altLang="zh-CN" sz="2000" b="1" dirty="0" smtClean="0">
                <a:solidFill>
                  <a:srgbClr val="000000"/>
                </a:solidFill>
                <a:latin typeface="Times New Roman" pitchFamily="18" charset="0"/>
                <a:cs typeface="Times New Roman" pitchFamily="18" charset="0"/>
              </a:rPr>
              <a:t>1</a:t>
            </a:r>
            <a:r>
              <a:rPr lang="en-US" altLang="zh-CN" sz="2000" b="1" dirty="0">
                <a:solidFill>
                  <a:srgbClr val="000000"/>
                </a:solidFill>
                <a:latin typeface="Times New Roman" pitchFamily="18" charset="0"/>
                <a:cs typeface="Times New Roman" pitchFamily="18" charset="0"/>
              </a:rPr>
              <a:t>.</a:t>
            </a:r>
            <a:r>
              <a:rPr lang="zh-CN" altLang="en-US" sz="2000" b="1" dirty="0">
                <a:solidFill>
                  <a:srgbClr val="000000"/>
                </a:solidFill>
                <a:latin typeface="Times New Roman" pitchFamily="18" charset="0"/>
                <a:cs typeface="Times New Roman" pitchFamily="18" charset="0"/>
              </a:rPr>
              <a:t>电容概述</a:t>
            </a:r>
            <a:endParaRPr lang="zh-CN" altLang="en-US" sz="2000" b="1" dirty="0">
              <a:solidFill>
                <a:srgbClr val="000000"/>
              </a:solidFill>
              <a:latin typeface="宋体" pitchFamily="2" charset="-122"/>
            </a:endParaRPr>
          </a:p>
          <a:p>
            <a:pPr eaLnBrk="0" hangingPunct="0">
              <a:tabLst>
                <a:tab pos="266700" algn="l"/>
              </a:tabLst>
            </a:pPr>
            <a:r>
              <a:rPr lang="zh-CN" altLang="en-US" sz="2000" dirty="0">
                <a:solidFill>
                  <a:srgbClr val="000000"/>
                </a:solidFill>
                <a:latin typeface="Times New Roman" pitchFamily="18" charset="0"/>
                <a:cs typeface="Times New Roman" pitchFamily="18" charset="0"/>
              </a:rPr>
              <a:t>电容是由两片金属电极，中间夹着一层电介质所组成的电子元件。电容的技术指标</a:t>
            </a:r>
            <a:endParaRPr lang="zh-CN" altLang="en-US" sz="2000" dirty="0">
              <a:solidFill>
                <a:srgbClr val="000000"/>
              </a:solidFill>
              <a:latin typeface="宋体" pitchFamily="2" charset="-122"/>
            </a:endParaRPr>
          </a:p>
          <a:p>
            <a:pPr eaLnBrk="0" hangingPunct="0">
              <a:tabLst>
                <a:tab pos="266700" algn="l"/>
              </a:tabLst>
            </a:pPr>
            <a:r>
              <a:rPr lang="zh-CN" altLang="en-US" sz="2000" dirty="0">
                <a:solidFill>
                  <a:srgbClr val="000000"/>
                </a:solidFill>
                <a:latin typeface="Times New Roman" pitchFamily="18" charset="0"/>
                <a:cs typeface="Times New Roman" pitchFamily="18" charset="0"/>
              </a:rPr>
              <a:t>有</a:t>
            </a:r>
            <a:r>
              <a:rPr lang="zh-CN" altLang="en-US" sz="2000" dirty="0">
                <a:solidFill>
                  <a:srgbClr val="0000FF"/>
                </a:solidFill>
                <a:latin typeface="Times New Roman" pitchFamily="18" charset="0"/>
                <a:cs typeface="Times New Roman" pitchFamily="18" charset="0"/>
              </a:rPr>
              <a:t>容值、耐压与绝缘电阻</a:t>
            </a:r>
            <a:r>
              <a:rPr lang="zh-CN" altLang="en-US" sz="2000" dirty="0">
                <a:solidFill>
                  <a:srgbClr val="000000"/>
                </a:solidFill>
                <a:latin typeface="Times New Roman" pitchFamily="18" charset="0"/>
                <a:cs typeface="Times New Roman" pitchFamily="18" charset="0"/>
              </a:rPr>
              <a:t>等。</a:t>
            </a:r>
            <a:endParaRPr lang="zh-CN" altLang="en-US" sz="2000" dirty="0">
              <a:solidFill>
                <a:srgbClr val="000000"/>
              </a:solidFill>
              <a:latin typeface="宋体" pitchFamily="2" charset="-122"/>
            </a:endParaRPr>
          </a:p>
          <a:p>
            <a:pPr eaLnBrk="0" hangingPunct="0">
              <a:tabLst>
                <a:tab pos="266700" algn="l"/>
              </a:tabLst>
            </a:pPr>
            <a:r>
              <a:rPr lang="zh-CN" altLang="en-US" sz="2000" dirty="0" smtClean="0">
                <a:solidFill>
                  <a:srgbClr val="FF0000"/>
                </a:solidFill>
                <a:latin typeface="Times New Roman" pitchFamily="18" charset="0"/>
                <a:cs typeface="Times New Roman" pitchFamily="18" charset="0"/>
              </a:rPr>
              <a:t>分类：</a:t>
            </a:r>
            <a:r>
              <a:rPr lang="zh-CN" altLang="en-US" sz="2000" dirty="0" smtClean="0">
                <a:solidFill>
                  <a:srgbClr val="000000"/>
                </a:solidFill>
                <a:latin typeface="Times New Roman" pitchFamily="18" charset="0"/>
                <a:cs typeface="Times New Roman" pitchFamily="18" charset="0"/>
              </a:rPr>
              <a:t>电容</a:t>
            </a:r>
            <a:r>
              <a:rPr lang="zh-CN" altLang="en-US" sz="2000" dirty="0">
                <a:solidFill>
                  <a:srgbClr val="000000"/>
                </a:solidFill>
                <a:latin typeface="Times New Roman" pitchFamily="18" charset="0"/>
                <a:cs typeface="Times New Roman" pitchFamily="18" charset="0"/>
              </a:rPr>
              <a:t>可分为陶瓷电容、铝电解电容、厚膜电容、钽质电容等。</a:t>
            </a:r>
            <a:endParaRPr lang="zh-CN" altLang="en-US" sz="2000" dirty="0">
              <a:solidFill>
                <a:srgbClr val="000000"/>
              </a:solidFill>
              <a:latin typeface="宋体" pitchFamily="2" charset="-122"/>
            </a:endParaRPr>
          </a:p>
          <a:p>
            <a:pPr eaLnBrk="0" hangingPunct="0">
              <a:tabLst>
                <a:tab pos="266700" algn="l"/>
              </a:tabLst>
            </a:pPr>
            <a:r>
              <a:rPr lang="zh-CN" altLang="en-US" sz="2000" dirty="0" smtClean="0">
                <a:solidFill>
                  <a:srgbClr val="FF0000"/>
                </a:solidFill>
                <a:latin typeface="Times New Roman" pitchFamily="18" charset="0"/>
                <a:cs typeface="Times New Roman" pitchFamily="18" charset="0"/>
              </a:rPr>
              <a:t>作用：</a:t>
            </a:r>
            <a:r>
              <a:rPr lang="zh-CN" altLang="en-US" sz="2000" dirty="0" smtClean="0">
                <a:solidFill>
                  <a:srgbClr val="000000"/>
                </a:solidFill>
                <a:latin typeface="Times New Roman" pitchFamily="18" charset="0"/>
                <a:cs typeface="Times New Roman" pitchFamily="18" charset="0"/>
              </a:rPr>
              <a:t>电容</a:t>
            </a:r>
            <a:r>
              <a:rPr lang="zh-CN" altLang="en-US" sz="2000" dirty="0">
                <a:solidFill>
                  <a:srgbClr val="000000"/>
                </a:solidFill>
                <a:latin typeface="Times New Roman" pitchFamily="18" charset="0"/>
                <a:cs typeface="Times New Roman" pitchFamily="18" charset="0"/>
              </a:rPr>
              <a:t>在电路中起隔直流、旁路、滤波（</a:t>
            </a:r>
            <a:r>
              <a:rPr lang="en-US" altLang="zh-CN" sz="2000" dirty="0">
                <a:solidFill>
                  <a:srgbClr val="000000"/>
                </a:solidFill>
                <a:latin typeface="Times New Roman" pitchFamily="18" charset="0"/>
                <a:cs typeface="Times New Roman" pitchFamily="18" charset="0"/>
              </a:rPr>
              <a:t>RC</a:t>
            </a:r>
            <a:r>
              <a:rPr lang="zh-CN" altLang="en-US" sz="2000" dirty="0">
                <a:solidFill>
                  <a:srgbClr val="000000"/>
                </a:solidFill>
                <a:latin typeface="Times New Roman" pitchFamily="18" charset="0"/>
                <a:cs typeface="Times New Roman" pitchFamily="18" charset="0"/>
              </a:rPr>
              <a:t>、</a:t>
            </a:r>
            <a:r>
              <a:rPr lang="en-US" altLang="zh-CN" sz="2000" dirty="0">
                <a:solidFill>
                  <a:srgbClr val="000000"/>
                </a:solidFill>
                <a:latin typeface="Times New Roman" pitchFamily="18" charset="0"/>
                <a:cs typeface="Times New Roman" pitchFamily="18" charset="0"/>
              </a:rPr>
              <a:t>LC</a:t>
            </a:r>
            <a:r>
              <a:rPr lang="zh-CN" altLang="en-US" sz="2000" dirty="0">
                <a:solidFill>
                  <a:srgbClr val="000000"/>
                </a:solidFill>
                <a:latin typeface="Times New Roman" pitchFamily="18" charset="0"/>
                <a:cs typeface="Times New Roman" pitchFamily="18" charset="0"/>
              </a:rPr>
              <a:t>）与</a:t>
            </a:r>
            <a:r>
              <a:rPr lang="en-US" altLang="zh-CN" sz="2000" dirty="0">
                <a:solidFill>
                  <a:srgbClr val="000000"/>
                </a:solidFill>
                <a:latin typeface="Times New Roman" pitchFamily="18" charset="0"/>
                <a:cs typeface="Times New Roman" pitchFamily="18" charset="0"/>
              </a:rPr>
              <a:t>LC</a:t>
            </a:r>
            <a:r>
              <a:rPr lang="zh-CN" altLang="en-US" sz="2000" dirty="0">
                <a:solidFill>
                  <a:srgbClr val="000000"/>
                </a:solidFill>
                <a:latin typeface="Times New Roman" pitchFamily="18" charset="0"/>
                <a:cs typeface="Times New Roman" pitchFamily="18" charset="0"/>
              </a:rPr>
              <a:t>振荡器。</a:t>
            </a:r>
            <a:endParaRPr lang="zh-CN" altLang="en-US" sz="2000" dirty="0">
              <a:solidFill>
                <a:srgbClr val="000000"/>
              </a:solidFill>
              <a:latin typeface="宋体" pitchFamily="2" charset="-122"/>
            </a:endParaRPr>
          </a:p>
          <a:p>
            <a:pPr eaLnBrk="0" hangingPunct="0">
              <a:tabLst>
                <a:tab pos="266700" algn="l"/>
              </a:tabLst>
            </a:pPr>
            <a:r>
              <a:rPr lang="zh-CN" altLang="en-US" sz="2000" dirty="0">
                <a:solidFill>
                  <a:srgbClr val="000000"/>
                </a:solidFill>
                <a:latin typeface="Times New Roman" pitchFamily="18" charset="0"/>
                <a:cs typeface="Times New Roman" pitchFamily="18" charset="0"/>
              </a:rPr>
              <a:t>电容的单位是</a:t>
            </a:r>
            <a:r>
              <a:rPr lang="zh-CN" altLang="en-US" sz="2000" dirty="0">
                <a:solidFill>
                  <a:srgbClr val="0000FF"/>
                </a:solidFill>
                <a:latin typeface="Times New Roman" pitchFamily="18" charset="0"/>
                <a:cs typeface="Times New Roman" pitchFamily="18" charset="0"/>
              </a:rPr>
              <a:t>法拉（</a:t>
            </a:r>
            <a:r>
              <a:rPr lang="en-US" altLang="zh-CN" sz="2000" dirty="0">
                <a:solidFill>
                  <a:srgbClr val="0000FF"/>
                </a:solidFill>
                <a:latin typeface="Times New Roman" pitchFamily="18" charset="0"/>
                <a:cs typeface="Times New Roman" pitchFamily="18" charset="0"/>
              </a:rPr>
              <a:t>F</a:t>
            </a:r>
            <a:r>
              <a:rPr lang="zh-CN" altLang="en-US" sz="2000" dirty="0">
                <a:solidFill>
                  <a:srgbClr val="0000FF"/>
                </a:solidFill>
                <a:latin typeface="Times New Roman" pitchFamily="18" charset="0"/>
                <a:cs typeface="Times New Roman" pitchFamily="18" charset="0"/>
              </a:rPr>
              <a:t>），</a:t>
            </a:r>
            <a:r>
              <a:rPr lang="zh-CN" altLang="en-US" sz="2000" dirty="0">
                <a:solidFill>
                  <a:srgbClr val="000000"/>
                </a:solidFill>
                <a:latin typeface="Times New Roman" pitchFamily="18" charset="0"/>
                <a:cs typeface="Times New Roman" pitchFamily="18" charset="0"/>
              </a:rPr>
              <a:t>常用的单位有皮法（</a:t>
            </a:r>
            <a:r>
              <a:rPr lang="en-US" altLang="zh-CN" sz="2000" dirty="0">
                <a:solidFill>
                  <a:srgbClr val="000000"/>
                </a:solidFill>
                <a:latin typeface="Times New Roman" pitchFamily="18" charset="0"/>
                <a:cs typeface="Times New Roman" pitchFamily="18" charset="0"/>
              </a:rPr>
              <a:t>pF</a:t>
            </a:r>
            <a:r>
              <a:rPr lang="zh-CN" altLang="en-US" sz="2000" dirty="0">
                <a:solidFill>
                  <a:srgbClr val="000000"/>
                </a:solidFill>
                <a:latin typeface="Times New Roman" pitchFamily="18" charset="0"/>
                <a:cs typeface="Times New Roman" pitchFamily="18" charset="0"/>
              </a:rPr>
              <a:t>），微法（</a:t>
            </a:r>
            <a:r>
              <a:rPr lang="en-US" altLang="zh-CN" sz="2000" dirty="0" err="1">
                <a:solidFill>
                  <a:srgbClr val="000000"/>
                </a:solidFill>
                <a:latin typeface="Times New Roman" pitchFamily="18" charset="0"/>
                <a:cs typeface="Times New Roman" pitchFamily="18" charset="0"/>
              </a:rPr>
              <a:t>uF</a:t>
            </a:r>
            <a:r>
              <a:rPr lang="zh-CN" altLang="en-US" sz="2000" dirty="0">
                <a:solidFill>
                  <a:srgbClr val="000000"/>
                </a:solidFill>
                <a:latin typeface="Times New Roman" pitchFamily="18" charset="0"/>
                <a:cs typeface="Times New Roman" pitchFamily="18" charset="0"/>
              </a:rPr>
              <a:t>）</a:t>
            </a:r>
            <a:r>
              <a:rPr lang="zh-CN" altLang="en-US" sz="2000" dirty="0">
                <a:solidFill>
                  <a:srgbClr val="000000"/>
                </a:solidFill>
              </a:rPr>
              <a:t>，</a:t>
            </a:r>
            <a:r>
              <a:rPr lang="zh-CN" altLang="en-US" sz="2000" dirty="0">
                <a:solidFill>
                  <a:srgbClr val="000000"/>
                </a:solidFill>
                <a:latin typeface="Times New Roman" pitchFamily="18" charset="0"/>
                <a:cs typeface="Times New Roman" pitchFamily="18" charset="0"/>
              </a:rPr>
              <a:t>拉法（</a:t>
            </a:r>
            <a:r>
              <a:rPr lang="en-US" altLang="zh-CN" sz="2000" dirty="0" err="1">
                <a:solidFill>
                  <a:srgbClr val="000000"/>
                </a:solidFill>
                <a:latin typeface="Times New Roman" pitchFamily="18" charset="0"/>
                <a:cs typeface="Times New Roman" pitchFamily="18" charset="0"/>
              </a:rPr>
              <a:t>nF</a:t>
            </a:r>
            <a:r>
              <a:rPr lang="zh-CN" altLang="en-US" sz="2000" dirty="0">
                <a:solidFill>
                  <a:srgbClr val="000000"/>
                </a:solidFill>
              </a:rPr>
              <a:t>） </a:t>
            </a:r>
            <a:r>
              <a:rPr lang="zh-CN" altLang="en-US" sz="2000" dirty="0" smtClean="0">
                <a:solidFill>
                  <a:srgbClr val="000000"/>
                </a:solidFill>
              </a:rPr>
              <a:t>。</a:t>
            </a:r>
            <a:endParaRPr lang="zh-CN" altLang="en-US" sz="2000" dirty="0">
              <a:solidFill>
                <a:srgbClr val="000000"/>
              </a:solidFill>
              <a:latin typeface="Times New Roman" pitchFamily="18" charset="0"/>
              <a:cs typeface="Times New Roman" pitchFamily="18" charset="0"/>
            </a:endParaRPr>
          </a:p>
          <a:p>
            <a:pPr eaLnBrk="0" hangingPunct="0">
              <a:tabLst>
                <a:tab pos="266700" algn="l"/>
              </a:tabLst>
            </a:pPr>
            <a:r>
              <a:rPr lang="zh-CN" altLang="en-US" sz="2000" dirty="0">
                <a:solidFill>
                  <a:srgbClr val="000000"/>
                </a:solidFill>
                <a:latin typeface="Times New Roman" pitchFamily="18" charset="0"/>
                <a:cs typeface="Times New Roman" pitchFamily="18" charset="0"/>
              </a:rPr>
              <a:t>它们的换算关系为：</a:t>
            </a:r>
            <a:endParaRPr lang="zh-CN" altLang="en-US" sz="2000" dirty="0">
              <a:solidFill>
                <a:srgbClr val="0000FF"/>
              </a:solidFill>
              <a:latin typeface="Times New Roman" pitchFamily="18" charset="0"/>
              <a:cs typeface="Times New Roman" pitchFamily="18" charset="0"/>
            </a:endParaRPr>
          </a:p>
          <a:p>
            <a:pPr eaLnBrk="0" hangingPunct="0">
              <a:tabLst>
                <a:tab pos="266700" algn="l"/>
              </a:tabLst>
            </a:pPr>
            <a:r>
              <a:rPr lang="en-US" altLang="zh-CN" sz="2000" dirty="0">
                <a:solidFill>
                  <a:srgbClr val="0000FF"/>
                </a:solidFill>
                <a:latin typeface="Times New Roman" pitchFamily="18" charset="0"/>
                <a:cs typeface="Times New Roman" pitchFamily="18" charset="0"/>
              </a:rPr>
              <a:t>1F=10</a:t>
            </a:r>
            <a:r>
              <a:rPr lang="en-US" altLang="zh-CN" sz="2000" baseline="30000" dirty="0">
                <a:solidFill>
                  <a:srgbClr val="0000FF"/>
                </a:solidFill>
                <a:latin typeface="Times New Roman" pitchFamily="18" charset="0"/>
                <a:cs typeface="Times New Roman" pitchFamily="18" charset="0"/>
              </a:rPr>
              <a:t>6 </a:t>
            </a:r>
            <a:r>
              <a:rPr lang="en-US" altLang="zh-CN" sz="2000" dirty="0">
                <a:solidFill>
                  <a:srgbClr val="0000FF"/>
                </a:solidFill>
                <a:latin typeface="Times New Roman" pitchFamily="18" charset="0"/>
                <a:cs typeface="Times New Roman" pitchFamily="18" charset="0"/>
              </a:rPr>
              <a:t> </a:t>
            </a:r>
            <a:r>
              <a:rPr lang="en-US" altLang="zh-CN" sz="2000" dirty="0" err="1">
                <a:solidFill>
                  <a:srgbClr val="0000FF"/>
                </a:solidFill>
                <a:latin typeface="Times New Roman" pitchFamily="18" charset="0"/>
                <a:cs typeface="Times New Roman" pitchFamily="18" charset="0"/>
              </a:rPr>
              <a:t>uF</a:t>
            </a:r>
            <a:r>
              <a:rPr lang="en-US" altLang="zh-CN" sz="2000" dirty="0">
                <a:solidFill>
                  <a:srgbClr val="0000FF"/>
                </a:solidFill>
                <a:latin typeface="Times New Roman" pitchFamily="18" charset="0"/>
                <a:cs typeface="Times New Roman" pitchFamily="18" charset="0"/>
              </a:rPr>
              <a:t>=10</a:t>
            </a:r>
            <a:r>
              <a:rPr lang="en-US" altLang="zh-CN" sz="2000" baseline="30000" dirty="0">
                <a:solidFill>
                  <a:srgbClr val="0000FF"/>
                </a:solidFill>
                <a:latin typeface="Times New Roman" pitchFamily="18" charset="0"/>
                <a:cs typeface="Times New Roman" pitchFamily="18" charset="0"/>
              </a:rPr>
              <a:t>12 </a:t>
            </a:r>
            <a:r>
              <a:rPr lang="en-US" altLang="zh-CN" sz="2000" dirty="0">
                <a:solidFill>
                  <a:srgbClr val="0000FF"/>
                </a:solidFill>
                <a:latin typeface="Times New Roman" pitchFamily="18" charset="0"/>
                <a:cs typeface="Times New Roman" pitchFamily="18" charset="0"/>
              </a:rPr>
              <a:t>pF,  1uF=10</a:t>
            </a:r>
            <a:r>
              <a:rPr lang="en-US" altLang="zh-CN" sz="2000" baseline="30000" dirty="0">
                <a:solidFill>
                  <a:srgbClr val="0000FF"/>
                </a:solidFill>
                <a:latin typeface="Times New Roman" pitchFamily="18" charset="0"/>
                <a:cs typeface="Times New Roman" pitchFamily="18" charset="0"/>
              </a:rPr>
              <a:t>6</a:t>
            </a:r>
            <a:r>
              <a:rPr lang="en-US" altLang="zh-CN" sz="2000" dirty="0">
                <a:solidFill>
                  <a:srgbClr val="0000FF"/>
                </a:solidFill>
                <a:latin typeface="Times New Roman" pitchFamily="18" charset="0"/>
                <a:cs typeface="Times New Roman" pitchFamily="18" charset="0"/>
              </a:rPr>
              <a:t>pF,1uF=1000nF=1000000pF   	</a:t>
            </a:r>
            <a:endParaRPr lang="en-US" altLang="zh-CN" sz="2000" dirty="0">
              <a:solidFill>
                <a:srgbClr val="000000"/>
              </a:solidFill>
              <a:latin typeface="Times New Roman" pitchFamily="18" charset="0"/>
              <a:cs typeface="Times New Roman" pitchFamily="18" charset="0"/>
            </a:endParaRPr>
          </a:p>
          <a:p>
            <a:pPr eaLnBrk="0" hangingPunct="0">
              <a:tabLst>
                <a:tab pos="266700" algn="l"/>
              </a:tabLst>
            </a:pPr>
            <a:r>
              <a:rPr lang="zh-CN" altLang="en-US" sz="2000" dirty="0">
                <a:solidFill>
                  <a:srgbClr val="000000"/>
                </a:solidFill>
                <a:latin typeface="Times New Roman" pitchFamily="18" charset="0"/>
                <a:cs typeface="Times New Roman" pitchFamily="18" charset="0"/>
              </a:rPr>
              <a:t>在电路中，</a:t>
            </a:r>
            <a:r>
              <a:rPr lang="zh-CN" altLang="en-US" sz="2000" dirty="0">
                <a:solidFill>
                  <a:srgbClr val="0000FF"/>
                </a:solidFill>
                <a:latin typeface="Times New Roman" pitchFamily="18" charset="0"/>
                <a:cs typeface="Times New Roman" pitchFamily="18" charset="0"/>
              </a:rPr>
              <a:t>电容的符号为</a:t>
            </a:r>
            <a:r>
              <a:rPr lang="zh-CN" altLang="en-US" sz="2000" dirty="0">
                <a:solidFill>
                  <a:srgbClr val="000000"/>
                </a:solidFill>
                <a:latin typeface="Times New Roman" pitchFamily="18" charset="0"/>
                <a:cs typeface="Times New Roman" pitchFamily="18" charset="0"/>
              </a:rPr>
              <a:t>：</a:t>
            </a:r>
          </a:p>
        </p:txBody>
      </p:sp>
      <p:sp>
        <p:nvSpPr>
          <p:cNvPr id="83977" name="Rectangle 9">
            <a:hlinkClick r:id="rId2" action="ppaction://hlinksldjump"/>
          </p:cNvPr>
          <p:cNvSpPr>
            <a:spLocks noChangeArrowheads="1"/>
          </p:cNvSpPr>
          <p:nvPr/>
        </p:nvSpPr>
        <p:spPr bwMode="auto">
          <a:xfrm>
            <a:off x="428596" y="214290"/>
            <a:ext cx="8569325" cy="579438"/>
          </a:xfrm>
          <a:prstGeom prst="rect">
            <a:avLst/>
          </a:prstGeom>
          <a:noFill/>
          <a:ln w="9525" algn="ctr">
            <a:noFill/>
            <a:miter lim="800000"/>
            <a:headEnd/>
            <a:tailEnd/>
          </a:ln>
          <a:effectLst/>
        </p:spPr>
        <p:txBody>
          <a:bodyPr>
            <a:spAutoFit/>
          </a:bodyPr>
          <a:lstStyle/>
          <a:p>
            <a:pPr marL="914400" lvl="1" indent="-457200" algn="ctr"/>
            <a:r>
              <a:rPr lang="zh-CN" altLang="en-US" sz="3200" b="1" dirty="0">
                <a:solidFill>
                  <a:srgbClr val="000000"/>
                </a:solidFill>
                <a:latin typeface="宋体" pitchFamily="2" charset="-122"/>
              </a:rPr>
              <a:t>电容（</a:t>
            </a:r>
            <a:r>
              <a:rPr lang="en-US" altLang="zh-CN" sz="3200" b="1" dirty="0">
                <a:solidFill>
                  <a:srgbClr val="000000"/>
                </a:solidFill>
                <a:latin typeface="宋体" pitchFamily="2" charset="-122"/>
              </a:rPr>
              <a:t>C</a:t>
            </a:r>
            <a:r>
              <a:rPr lang="zh-CN" altLang="en-US" sz="3200" b="1" dirty="0">
                <a:solidFill>
                  <a:srgbClr val="000000"/>
                </a:solidFill>
                <a:latin typeface="宋体" pitchFamily="2" charset="-122"/>
              </a:rPr>
              <a:t>：</a:t>
            </a:r>
            <a:r>
              <a:rPr lang="en-US" altLang="zh-CN" sz="3200" b="1" dirty="0">
                <a:solidFill>
                  <a:srgbClr val="000000"/>
                </a:solidFill>
                <a:latin typeface="宋体" pitchFamily="2" charset="-122"/>
              </a:rPr>
              <a:t>Capacitor</a:t>
            </a:r>
            <a:r>
              <a:rPr lang="zh-CN" altLang="en-US" sz="3200" b="1" dirty="0">
                <a:solidFill>
                  <a:srgbClr val="000000"/>
                </a:solidFill>
                <a:latin typeface="宋体" pitchFamily="2" charset="-122"/>
              </a:rPr>
              <a:t>）</a:t>
            </a:r>
          </a:p>
        </p:txBody>
      </p:sp>
      <p:grpSp>
        <p:nvGrpSpPr>
          <p:cNvPr id="3" name="Group 10"/>
          <p:cNvGrpSpPr>
            <a:grpSpLocks/>
          </p:cNvGrpSpPr>
          <p:nvPr/>
        </p:nvGrpSpPr>
        <p:grpSpPr bwMode="auto">
          <a:xfrm>
            <a:off x="5105400" y="4214818"/>
            <a:ext cx="1609740" cy="836607"/>
            <a:chOff x="2971" y="2115"/>
            <a:chExt cx="1137" cy="542"/>
          </a:xfrm>
        </p:grpSpPr>
        <p:sp>
          <p:nvSpPr>
            <p:cNvPr id="83979" name="Text Box 11"/>
            <p:cNvSpPr txBox="1">
              <a:spLocks noChangeArrowheads="1"/>
            </p:cNvSpPr>
            <p:nvPr/>
          </p:nvSpPr>
          <p:spPr bwMode="auto">
            <a:xfrm>
              <a:off x="2971" y="2164"/>
              <a:ext cx="496" cy="250"/>
            </a:xfrm>
            <a:prstGeom prst="rect">
              <a:avLst/>
            </a:prstGeom>
            <a:noFill/>
            <a:ln w="9525" algn="ctr">
              <a:noFill/>
              <a:miter lim="800000"/>
              <a:headEnd/>
              <a:tailEnd/>
            </a:ln>
            <a:effectLst/>
          </p:spPr>
          <p:txBody>
            <a:bodyPr wrap="none">
              <a:spAutoFit/>
            </a:bodyPr>
            <a:lstStyle/>
            <a:p>
              <a:pPr indent="476250"/>
              <a:r>
                <a:rPr lang="en-US" altLang="zh-CN" sz="2000" b="1">
                  <a:solidFill>
                    <a:srgbClr val="000000"/>
                  </a:solidFill>
                  <a:latin typeface="宋体" pitchFamily="2" charset="-122"/>
                </a:rPr>
                <a:t>+</a:t>
              </a:r>
            </a:p>
          </p:txBody>
        </p:sp>
        <p:grpSp>
          <p:nvGrpSpPr>
            <p:cNvPr id="4" name="Group 12"/>
            <p:cNvGrpSpPr>
              <a:grpSpLocks/>
            </p:cNvGrpSpPr>
            <p:nvPr/>
          </p:nvGrpSpPr>
          <p:grpSpPr bwMode="auto">
            <a:xfrm>
              <a:off x="3152" y="2115"/>
              <a:ext cx="956" cy="542"/>
              <a:chOff x="3103" y="2121"/>
              <a:chExt cx="956" cy="542"/>
            </a:xfrm>
          </p:grpSpPr>
          <p:grpSp>
            <p:nvGrpSpPr>
              <p:cNvPr id="5" name="Group 13"/>
              <p:cNvGrpSpPr>
                <a:grpSpLocks/>
              </p:cNvGrpSpPr>
              <p:nvPr/>
            </p:nvGrpSpPr>
            <p:grpSpPr bwMode="auto">
              <a:xfrm>
                <a:off x="3103" y="2121"/>
                <a:ext cx="956" cy="542"/>
                <a:chOff x="3030" y="6045"/>
                <a:chExt cx="1934" cy="735"/>
              </a:xfrm>
            </p:grpSpPr>
            <p:sp>
              <p:nvSpPr>
                <p:cNvPr id="83982" name="Line 14"/>
                <p:cNvSpPr>
                  <a:spLocks noChangeShapeType="1"/>
                </p:cNvSpPr>
                <p:nvPr/>
              </p:nvSpPr>
              <p:spPr bwMode="auto">
                <a:xfrm>
                  <a:off x="3030" y="6420"/>
                  <a:ext cx="764" cy="0"/>
                </a:xfrm>
                <a:prstGeom prst="line">
                  <a:avLst/>
                </a:prstGeom>
                <a:noFill/>
                <a:ln w="28575">
                  <a:solidFill>
                    <a:srgbClr val="000000"/>
                  </a:solidFill>
                  <a:round/>
                  <a:headEnd/>
                  <a:tailEnd/>
                </a:ln>
              </p:spPr>
              <p:txBody>
                <a:bodyPr/>
                <a:lstStyle/>
                <a:p>
                  <a:endParaRPr lang="zh-CN" altLang="en-US"/>
                </a:p>
              </p:txBody>
            </p:sp>
            <p:sp>
              <p:nvSpPr>
                <p:cNvPr id="83983" name="Line 15"/>
                <p:cNvSpPr>
                  <a:spLocks noChangeShapeType="1"/>
                </p:cNvSpPr>
                <p:nvPr/>
              </p:nvSpPr>
              <p:spPr bwMode="auto">
                <a:xfrm>
                  <a:off x="3796" y="6045"/>
                  <a:ext cx="0" cy="735"/>
                </a:xfrm>
                <a:prstGeom prst="line">
                  <a:avLst/>
                </a:prstGeom>
                <a:noFill/>
                <a:ln w="28575">
                  <a:solidFill>
                    <a:srgbClr val="000000"/>
                  </a:solidFill>
                  <a:round/>
                  <a:headEnd/>
                  <a:tailEnd/>
                </a:ln>
              </p:spPr>
              <p:txBody>
                <a:bodyPr/>
                <a:lstStyle/>
                <a:p>
                  <a:endParaRPr lang="zh-CN" altLang="en-US"/>
                </a:p>
              </p:txBody>
            </p:sp>
            <p:sp>
              <p:nvSpPr>
                <p:cNvPr id="83984" name="Line 16"/>
                <p:cNvSpPr>
                  <a:spLocks noChangeShapeType="1"/>
                </p:cNvSpPr>
                <p:nvPr/>
              </p:nvSpPr>
              <p:spPr bwMode="auto">
                <a:xfrm>
                  <a:off x="4186" y="6060"/>
                  <a:ext cx="0" cy="720"/>
                </a:xfrm>
                <a:prstGeom prst="line">
                  <a:avLst/>
                </a:prstGeom>
                <a:noFill/>
                <a:ln w="28575">
                  <a:solidFill>
                    <a:srgbClr val="000000"/>
                  </a:solidFill>
                  <a:round/>
                  <a:headEnd/>
                  <a:tailEnd/>
                </a:ln>
              </p:spPr>
              <p:txBody>
                <a:bodyPr/>
                <a:lstStyle/>
                <a:p>
                  <a:endParaRPr lang="zh-CN" altLang="en-US"/>
                </a:p>
              </p:txBody>
            </p:sp>
            <p:sp>
              <p:nvSpPr>
                <p:cNvPr id="83985" name="Line 17"/>
                <p:cNvSpPr>
                  <a:spLocks noChangeShapeType="1"/>
                </p:cNvSpPr>
                <p:nvPr/>
              </p:nvSpPr>
              <p:spPr bwMode="auto">
                <a:xfrm>
                  <a:off x="4200" y="6405"/>
                  <a:ext cx="764" cy="0"/>
                </a:xfrm>
                <a:prstGeom prst="line">
                  <a:avLst/>
                </a:prstGeom>
                <a:noFill/>
                <a:ln w="28575">
                  <a:solidFill>
                    <a:srgbClr val="000000"/>
                  </a:solidFill>
                  <a:round/>
                  <a:headEnd/>
                  <a:tailEnd/>
                </a:ln>
              </p:spPr>
              <p:txBody>
                <a:bodyPr/>
                <a:lstStyle/>
                <a:p>
                  <a:endParaRPr lang="zh-CN" altLang="en-US"/>
                </a:p>
              </p:txBody>
            </p:sp>
          </p:grpSp>
          <p:sp>
            <p:nvSpPr>
              <p:cNvPr id="83986" name="Text Box 18"/>
              <p:cNvSpPr txBox="1">
                <a:spLocks noChangeArrowheads="1"/>
              </p:cNvSpPr>
              <p:nvPr/>
            </p:nvSpPr>
            <p:spPr bwMode="auto">
              <a:xfrm>
                <a:off x="3379" y="2164"/>
                <a:ext cx="496" cy="250"/>
              </a:xfrm>
              <a:prstGeom prst="rect">
                <a:avLst/>
              </a:prstGeom>
              <a:noFill/>
              <a:ln w="9525" algn="ctr">
                <a:noFill/>
                <a:miter lim="800000"/>
                <a:headEnd/>
                <a:tailEnd/>
              </a:ln>
              <a:effectLst/>
            </p:spPr>
            <p:txBody>
              <a:bodyPr wrap="none">
                <a:spAutoFit/>
              </a:bodyPr>
              <a:lstStyle/>
              <a:p>
                <a:pPr indent="476250"/>
                <a:r>
                  <a:rPr lang="en-US" altLang="zh-CN" sz="2000" b="1">
                    <a:solidFill>
                      <a:srgbClr val="000000"/>
                    </a:solidFill>
                    <a:latin typeface="宋体" pitchFamily="2" charset="-122"/>
                  </a:rPr>
                  <a:t>-</a:t>
                </a:r>
              </a:p>
            </p:txBody>
          </p:sp>
        </p:grpSp>
      </p:grpSp>
      <p:sp>
        <p:nvSpPr>
          <p:cNvPr id="83988" name="Rectangle 20"/>
          <p:cNvSpPr>
            <a:spLocks noChangeArrowheads="1"/>
          </p:cNvSpPr>
          <p:nvPr/>
        </p:nvSpPr>
        <p:spPr bwMode="auto">
          <a:xfrm>
            <a:off x="1042988" y="5226050"/>
            <a:ext cx="1584325" cy="336550"/>
          </a:xfrm>
          <a:prstGeom prst="rect">
            <a:avLst/>
          </a:prstGeom>
          <a:noFill/>
          <a:ln w="9525" algn="ctr">
            <a:noFill/>
            <a:miter lim="800000"/>
            <a:headEnd/>
            <a:tailEnd/>
          </a:ln>
          <a:effectLst/>
        </p:spPr>
        <p:txBody>
          <a:bodyPr anchor="ctr">
            <a:spAutoFit/>
          </a:bodyPr>
          <a:lstStyle/>
          <a:p>
            <a:r>
              <a:rPr lang="en-US" altLang="zh-CN" sz="1600" b="1">
                <a:solidFill>
                  <a:srgbClr val="000000"/>
                </a:solidFill>
                <a:latin typeface="Times New Roman" pitchFamily="18" charset="0"/>
                <a:cs typeface="Times New Roman" pitchFamily="18" charset="0"/>
              </a:rPr>
              <a:t>2</a:t>
            </a:r>
            <a:r>
              <a:rPr lang="zh-CN" altLang="en-US" sz="1600" b="1">
                <a:solidFill>
                  <a:srgbClr val="000000"/>
                </a:solidFill>
                <a:latin typeface="Times New Roman" pitchFamily="18" charset="0"/>
                <a:cs typeface="Times New Roman" pitchFamily="18" charset="0"/>
              </a:rPr>
              <a:t>．</a:t>
            </a:r>
            <a:r>
              <a:rPr lang="zh-CN" altLang="en-US" sz="1600" b="1">
                <a:solidFill>
                  <a:srgbClr val="000000"/>
                </a:solidFill>
                <a:latin typeface="Times New Roman" pitchFamily="18" charset="0"/>
              </a:rPr>
              <a:t>陶瓷</a:t>
            </a:r>
            <a:r>
              <a:rPr lang="zh-CN" altLang="en-US" sz="1600" b="1">
                <a:solidFill>
                  <a:srgbClr val="000000"/>
                </a:solidFill>
                <a:latin typeface="Times New Roman" pitchFamily="18" charset="0"/>
                <a:cs typeface="Times New Roman" pitchFamily="18" charset="0"/>
              </a:rPr>
              <a:t>电容</a:t>
            </a:r>
            <a:endParaRPr lang="zh-CN" altLang="en-US" sz="1600" b="1">
              <a:solidFill>
                <a:srgbClr val="000000"/>
              </a:solidFill>
            </a:endParaRPr>
          </a:p>
        </p:txBody>
      </p:sp>
      <p:grpSp>
        <p:nvGrpSpPr>
          <p:cNvPr id="6" name="Group 21"/>
          <p:cNvGrpSpPr>
            <a:grpSpLocks/>
          </p:cNvGrpSpPr>
          <p:nvPr/>
        </p:nvGrpSpPr>
        <p:grpSpPr bwMode="auto">
          <a:xfrm>
            <a:off x="2987675" y="5372100"/>
            <a:ext cx="1295400" cy="571500"/>
            <a:chOff x="4980" y="8199"/>
            <a:chExt cx="2040" cy="900"/>
          </a:xfrm>
        </p:grpSpPr>
        <p:sp>
          <p:nvSpPr>
            <p:cNvPr id="83990" name="AutoShape 22"/>
            <p:cNvSpPr>
              <a:spLocks noChangeArrowheads="1"/>
            </p:cNvSpPr>
            <p:nvPr/>
          </p:nvSpPr>
          <p:spPr bwMode="auto">
            <a:xfrm>
              <a:off x="4980" y="8199"/>
              <a:ext cx="2026" cy="464"/>
            </a:xfrm>
            <a:prstGeom prst="parallelogram">
              <a:avLst>
                <a:gd name="adj" fmla="val 109159"/>
              </a:avLst>
            </a:prstGeom>
            <a:solidFill>
              <a:srgbClr val="FFFFFF"/>
            </a:solidFill>
            <a:ln w="9525">
              <a:solidFill>
                <a:srgbClr val="000000"/>
              </a:solidFill>
              <a:miter lim="800000"/>
              <a:headEnd/>
              <a:tailEnd/>
            </a:ln>
          </p:spPr>
          <p:txBody>
            <a:bodyPr/>
            <a:lstStyle/>
            <a:p>
              <a:endParaRPr lang="zh-CN" altLang="en-US"/>
            </a:p>
          </p:txBody>
        </p:sp>
        <p:sp>
          <p:nvSpPr>
            <p:cNvPr id="83991" name="Rectangle 23"/>
            <p:cNvSpPr>
              <a:spLocks noChangeArrowheads="1"/>
            </p:cNvSpPr>
            <p:nvPr/>
          </p:nvSpPr>
          <p:spPr bwMode="auto">
            <a:xfrm>
              <a:off x="4980" y="8663"/>
              <a:ext cx="1524" cy="422"/>
            </a:xfrm>
            <a:prstGeom prst="rect">
              <a:avLst/>
            </a:prstGeom>
            <a:solidFill>
              <a:srgbClr val="FFFFFF"/>
            </a:solidFill>
            <a:ln w="9525">
              <a:solidFill>
                <a:srgbClr val="000000"/>
              </a:solidFill>
              <a:miter lim="800000"/>
              <a:headEnd/>
              <a:tailEnd/>
            </a:ln>
          </p:spPr>
          <p:txBody>
            <a:bodyPr/>
            <a:lstStyle/>
            <a:p>
              <a:endParaRPr lang="zh-CN" altLang="en-US"/>
            </a:p>
          </p:txBody>
        </p:sp>
        <p:sp>
          <p:nvSpPr>
            <p:cNvPr id="83992" name="Line 24"/>
            <p:cNvSpPr>
              <a:spLocks noChangeShapeType="1"/>
            </p:cNvSpPr>
            <p:nvPr/>
          </p:nvSpPr>
          <p:spPr bwMode="auto">
            <a:xfrm flipH="1">
              <a:off x="7020" y="8213"/>
              <a:ext cx="0" cy="394"/>
            </a:xfrm>
            <a:prstGeom prst="line">
              <a:avLst/>
            </a:prstGeom>
            <a:noFill/>
            <a:ln w="9525">
              <a:solidFill>
                <a:srgbClr val="000000"/>
              </a:solidFill>
              <a:round/>
              <a:headEnd/>
              <a:tailEnd/>
            </a:ln>
          </p:spPr>
          <p:txBody>
            <a:bodyPr/>
            <a:lstStyle/>
            <a:p>
              <a:endParaRPr lang="zh-CN" altLang="en-US"/>
            </a:p>
          </p:txBody>
        </p:sp>
        <p:sp>
          <p:nvSpPr>
            <p:cNvPr id="83993" name="Line 25"/>
            <p:cNvSpPr>
              <a:spLocks noChangeShapeType="1"/>
            </p:cNvSpPr>
            <p:nvPr/>
          </p:nvSpPr>
          <p:spPr bwMode="auto">
            <a:xfrm flipH="1">
              <a:off x="6505" y="8593"/>
              <a:ext cx="505" cy="506"/>
            </a:xfrm>
            <a:prstGeom prst="line">
              <a:avLst/>
            </a:prstGeom>
            <a:noFill/>
            <a:ln w="9525">
              <a:solidFill>
                <a:srgbClr val="000000"/>
              </a:solidFill>
              <a:round/>
              <a:headEnd/>
              <a:tailEnd/>
            </a:ln>
          </p:spPr>
          <p:txBody>
            <a:bodyPr/>
            <a:lstStyle/>
            <a:p>
              <a:endParaRPr lang="zh-CN" altLang="en-US"/>
            </a:p>
          </p:txBody>
        </p:sp>
        <p:sp>
          <p:nvSpPr>
            <p:cNvPr id="83994" name="Rectangle 26"/>
            <p:cNvSpPr>
              <a:spLocks noChangeArrowheads="1"/>
            </p:cNvSpPr>
            <p:nvPr/>
          </p:nvSpPr>
          <p:spPr bwMode="auto">
            <a:xfrm>
              <a:off x="5156" y="8664"/>
              <a:ext cx="1088" cy="423"/>
            </a:xfrm>
            <a:prstGeom prst="rect">
              <a:avLst/>
            </a:prstGeom>
            <a:solidFill>
              <a:srgbClr val="996633"/>
            </a:solidFill>
            <a:ln w="9525">
              <a:solidFill>
                <a:srgbClr val="000000"/>
              </a:solidFill>
              <a:miter lim="800000"/>
              <a:headEnd/>
              <a:tailEnd/>
            </a:ln>
          </p:spPr>
          <p:txBody>
            <a:bodyPr/>
            <a:lstStyle/>
            <a:p>
              <a:endParaRPr lang="zh-CN" altLang="en-US"/>
            </a:p>
          </p:txBody>
        </p:sp>
        <p:sp>
          <p:nvSpPr>
            <p:cNvPr id="83995" name="AutoShape 27"/>
            <p:cNvSpPr>
              <a:spLocks noChangeArrowheads="1"/>
            </p:cNvSpPr>
            <p:nvPr/>
          </p:nvSpPr>
          <p:spPr bwMode="auto">
            <a:xfrm>
              <a:off x="5174" y="8199"/>
              <a:ext cx="1546" cy="464"/>
            </a:xfrm>
            <a:prstGeom prst="parallelogram">
              <a:avLst>
                <a:gd name="adj" fmla="val 102795"/>
              </a:avLst>
            </a:prstGeom>
            <a:solidFill>
              <a:srgbClr val="996633"/>
            </a:solidFill>
            <a:ln w="9525">
              <a:solidFill>
                <a:srgbClr val="000000"/>
              </a:solidFill>
              <a:miter lim="800000"/>
              <a:headEnd/>
              <a:tailEnd/>
            </a:ln>
          </p:spPr>
          <p:txBody>
            <a:bodyPr/>
            <a:lstStyle/>
            <a:p>
              <a:endParaRPr lang="zh-CN" altLang="en-US"/>
            </a:p>
          </p:txBody>
        </p:sp>
      </p:grpSp>
      <p:sp>
        <p:nvSpPr>
          <p:cNvPr id="83996" name="Rectangle 28">
            <a:hlinkClick r:id="rId2" action="ppaction://hlinksldjump"/>
          </p:cNvPr>
          <p:cNvSpPr>
            <a:spLocks noChangeArrowheads="1"/>
          </p:cNvSpPr>
          <p:nvPr/>
        </p:nvSpPr>
        <p:spPr bwMode="auto">
          <a:xfrm>
            <a:off x="3059113" y="6216650"/>
            <a:ext cx="809625" cy="336550"/>
          </a:xfrm>
          <a:prstGeom prst="rect">
            <a:avLst/>
          </a:prstGeom>
          <a:noFill/>
          <a:ln w="9525">
            <a:noFill/>
            <a:miter lim="800000"/>
            <a:headEnd/>
            <a:tailEnd/>
          </a:ln>
          <a:effectLst/>
        </p:spPr>
        <p:txBody>
          <a:bodyPr wrap="none">
            <a:spAutoFit/>
          </a:bodyPr>
          <a:lstStyle/>
          <a:p>
            <a:r>
              <a:rPr lang="en-US" altLang="zh-CN" sz="1600" b="1">
                <a:solidFill>
                  <a:srgbClr val="000000"/>
                </a:solidFill>
                <a:latin typeface="Times New Roman" pitchFamily="18" charset="0"/>
                <a:cs typeface="Times New Roman" pitchFamily="18" charset="0"/>
              </a:rPr>
              <a:t>Chip C</a:t>
            </a:r>
          </a:p>
        </p:txBody>
      </p:sp>
      <p:grpSp>
        <p:nvGrpSpPr>
          <p:cNvPr id="7" name="Group 29"/>
          <p:cNvGrpSpPr>
            <a:grpSpLocks/>
          </p:cNvGrpSpPr>
          <p:nvPr/>
        </p:nvGrpSpPr>
        <p:grpSpPr bwMode="auto">
          <a:xfrm>
            <a:off x="5435600" y="5216525"/>
            <a:ext cx="1079500" cy="1031875"/>
            <a:chOff x="3016" y="3430"/>
            <a:chExt cx="680" cy="650"/>
          </a:xfrm>
        </p:grpSpPr>
        <p:sp>
          <p:nvSpPr>
            <p:cNvPr id="83998" name="Line 30"/>
            <p:cNvSpPr>
              <a:spLocks noChangeShapeType="1"/>
            </p:cNvSpPr>
            <p:nvPr/>
          </p:nvSpPr>
          <p:spPr bwMode="auto">
            <a:xfrm>
              <a:off x="3401" y="3761"/>
              <a:ext cx="0" cy="90"/>
            </a:xfrm>
            <a:prstGeom prst="line">
              <a:avLst/>
            </a:prstGeom>
            <a:noFill/>
            <a:ln w="9525">
              <a:solidFill>
                <a:srgbClr val="000000"/>
              </a:solidFill>
              <a:round/>
              <a:headEnd/>
              <a:tailEnd/>
            </a:ln>
          </p:spPr>
          <p:txBody>
            <a:bodyPr/>
            <a:lstStyle/>
            <a:p>
              <a:endParaRPr lang="zh-CN" altLang="en-US"/>
            </a:p>
          </p:txBody>
        </p:sp>
        <p:sp>
          <p:nvSpPr>
            <p:cNvPr id="83999" name="Line 31"/>
            <p:cNvSpPr>
              <a:spLocks noChangeShapeType="1"/>
            </p:cNvSpPr>
            <p:nvPr/>
          </p:nvSpPr>
          <p:spPr bwMode="auto">
            <a:xfrm flipH="1">
              <a:off x="3340" y="3885"/>
              <a:ext cx="60" cy="186"/>
            </a:xfrm>
            <a:prstGeom prst="line">
              <a:avLst/>
            </a:prstGeom>
            <a:noFill/>
            <a:ln w="9525">
              <a:solidFill>
                <a:srgbClr val="000000"/>
              </a:solidFill>
              <a:round/>
              <a:headEnd/>
              <a:tailEnd/>
            </a:ln>
          </p:spPr>
          <p:txBody>
            <a:bodyPr/>
            <a:lstStyle/>
            <a:p>
              <a:endParaRPr lang="zh-CN" altLang="en-US"/>
            </a:p>
          </p:txBody>
        </p:sp>
        <p:sp>
          <p:nvSpPr>
            <p:cNvPr id="84000" name="Freeform 32"/>
            <p:cNvSpPr>
              <a:spLocks/>
            </p:cNvSpPr>
            <p:nvPr/>
          </p:nvSpPr>
          <p:spPr bwMode="auto">
            <a:xfrm>
              <a:off x="3395" y="3822"/>
              <a:ext cx="36" cy="66"/>
            </a:xfrm>
            <a:custGeom>
              <a:avLst/>
              <a:gdLst/>
              <a:ahLst/>
              <a:cxnLst>
                <a:cxn ang="0">
                  <a:pos x="15" y="0"/>
                </a:cxn>
                <a:cxn ang="0">
                  <a:pos x="105" y="15"/>
                </a:cxn>
                <a:cxn ang="0">
                  <a:pos x="120" y="60"/>
                </a:cxn>
                <a:cxn ang="0">
                  <a:pos x="75" y="225"/>
                </a:cxn>
                <a:cxn ang="0">
                  <a:pos x="0" y="225"/>
                </a:cxn>
              </a:cxnLst>
              <a:rect l="0" t="0" r="r" b="b"/>
              <a:pathLst>
                <a:path w="120" h="241">
                  <a:moveTo>
                    <a:pt x="15" y="0"/>
                  </a:moveTo>
                  <a:cubicBezTo>
                    <a:pt x="45" y="5"/>
                    <a:pt x="79" y="0"/>
                    <a:pt x="105" y="15"/>
                  </a:cubicBezTo>
                  <a:cubicBezTo>
                    <a:pt x="119" y="23"/>
                    <a:pt x="120" y="44"/>
                    <a:pt x="120" y="60"/>
                  </a:cubicBezTo>
                  <a:cubicBezTo>
                    <a:pt x="120" y="82"/>
                    <a:pt x="87" y="215"/>
                    <a:pt x="75" y="225"/>
                  </a:cubicBezTo>
                  <a:cubicBezTo>
                    <a:pt x="56" y="241"/>
                    <a:pt x="25" y="225"/>
                    <a:pt x="0" y="225"/>
                  </a:cubicBezTo>
                </a:path>
              </a:pathLst>
            </a:custGeom>
            <a:noFill/>
            <a:ln w="9525">
              <a:solidFill>
                <a:srgbClr val="000000"/>
              </a:solidFill>
              <a:round/>
              <a:headEnd/>
              <a:tailEnd/>
            </a:ln>
          </p:spPr>
          <p:txBody>
            <a:bodyPr/>
            <a:lstStyle/>
            <a:p>
              <a:endParaRPr lang="zh-CN" altLang="en-US"/>
            </a:p>
          </p:txBody>
        </p:sp>
        <p:sp>
          <p:nvSpPr>
            <p:cNvPr id="84001" name="Line 33"/>
            <p:cNvSpPr>
              <a:spLocks noChangeShapeType="1"/>
            </p:cNvSpPr>
            <p:nvPr/>
          </p:nvSpPr>
          <p:spPr bwMode="auto">
            <a:xfrm>
              <a:off x="3551" y="3761"/>
              <a:ext cx="0" cy="90"/>
            </a:xfrm>
            <a:prstGeom prst="line">
              <a:avLst/>
            </a:prstGeom>
            <a:noFill/>
            <a:ln w="9525">
              <a:solidFill>
                <a:srgbClr val="000000"/>
              </a:solidFill>
              <a:round/>
              <a:headEnd/>
              <a:tailEnd/>
            </a:ln>
          </p:spPr>
          <p:txBody>
            <a:bodyPr/>
            <a:lstStyle/>
            <a:p>
              <a:endParaRPr lang="zh-CN" altLang="en-US"/>
            </a:p>
          </p:txBody>
        </p:sp>
        <p:sp>
          <p:nvSpPr>
            <p:cNvPr id="84002" name="Line 34"/>
            <p:cNvSpPr>
              <a:spLocks noChangeShapeType="1"/>
            </p:cNvSpPr>
            <p:nvPr/>
          </p:nvSpPr>
          <p:spPr bwMode="auto">
            <a:xfrm rot="9376997" flipH="1">
              <a:off x="3567" y="3884"/>
              <a:ext cx="39" cy="196"/>
            </a:xfrm>
            <a:prstGeom prst="line">
              <a:avLst/>
            </a:prstGeom>
            <a:noFill/>
            <a:ln w="9525">
              <a:solidFill>
                <a:srgbClr val="000000"/>
              </a:solidFill>
              <a:round/>
              <a:headEnd/>
              <a:tailEnd/>
            </a:ln>
          </p:spPr>
          <p:txBody>
            <a:bodyPr/>
            <a:lstStyle/>
            <a:p>
              <a:endParaRPr lang="zh-CN" altLang="en-US"/>
            </a:p>
          </p:txBody>
        </p:sp>
        <p:sp>
          <p:nvSpPr>
            <p:cNvPr id="84003" name="Freeform 35"/>
            <p:cNvSpPr>
              <a:spLocks/>
            </p:cNvSpPr>
            <p:nvPr/>
          </p:nvSpPr>
          <p:spPr bwMode="auto">
            <a:xfrm>
              <a:off x="3506" y="3816"/>
              <a:ext cx="57" cy="76"/>
            </a:xfrm>
            <a:custGeom>
              <a:avLst/>
              <a:gdLst/>
              <a:ahLst/>
              <a:cxnLst>
                <a:cxn ang="0">
                  <a:pos x="128" y="0"/>
                </a:cxn>
                <a:cxn ang="0">
                  <a:pos x="68" y="210"/>
                </a:cxn>
                <a:cxn ang="0">
                  <a:pos x="158" y="210"/>
                </a:cxn>
              </a:cxnLst>
              <a:rect l="0" t="0" r="r" b="b"/>
              <a:pathLst>
                <a:path w="158" h="235">
                  <a:moveTo>
                    <a:pt x="128" y="0"/>
                  </a:moveTo>
                  <a:cubicBezTo>
                    <a:pt x="46" y="27"/>
                    <a:pt x="0" y="113"/>
                    <a:pt x="68" y="210"/>
                  </a:cubicBezTo>
                  <a:cubicBezTo>
                    <a:pt x="85" y="235"/>
                    <a:pt x="128" y="210"/>
                    <a:pt x="158" y="210"/>
                  </a:cubicBezTo>
                </a:path>
              </a:pathLst>
            </a:custGeom>
            <a:noFill/>
            <a:ln w="9525">
              <a:solidFill>
                <a:srgbClr val="000000"/>
              </a:solidFill>
              <a:round/>
              <a:headEnd/>
              <a:tailEnd/>
            </a:ln>
          </p:spPr>
          <p:txBody>
            <a:bodyPr/>
            <a:lstStyle/>
            <a:p>
              <a:endParaRPr lang="zh-CN" altLang="en-US"/>
            </a:p>
          </p:txBody>
        </p:sp>
        <p:sp>
          <p:nvSpPr>
            <p:cNvPr id="84004" name="Oval 36"/>
            <p:cNvSpPr>
              <a:spLocks noChangeArrowheads="1"/>
            </p:cNvSpPr>
            <p:nvPr/>
          </p:nvSpPr>
          <p:spPr bwMode="auto">
            <a:xfrm>
              <a:off x="3270" y="3430"/>
              <a:ext cx="426" cy="331"/>
            </a:xfrm>
            <a:prstGeom prst="ellipse">
              <a:avLst/>
            </a:prstGeom>
            <a:solidFill>
              <a:srgbClr val="FF9900"/>
            </a:solidFill>
            <a:ln w="9525">
              <a:solidFill>
                <a:srgbClr val="DDDDDD"/>
              </a:solidFill>
              <a:round/>
              <a:headEnd/>
              <a:tailEnd/>
            </a:ln>
          </p:spPr>
          <p:txBody>
            <a:bodyPr/>
            <a:lstStyle/>
            <a:p>
              <a:pPr indent="476250" algn="just"/>
              <a:endParaRPr lang="zh-CN" altLang="zh-CN" sz="1400">
                <a:solidFill>
                  <a:srgbClr val="000000"/>
                </a:solidFill>
                <a:latin typeface="宋体" pitchFamily="2" charset="-122"/>
              </a:endParaRPr>
            </a:p>
          </p:txBody>
        </p:sp>
        <p:sp>
          <p:nvSpPr>
            <p:cNvPr id="84005" name="Text Box 37"/>
            <p:cNvSpPr txBox="1">
              <a:spLocks noChangeArrowheads="1"/>
            </p:cNvSpPr>
            <p:nvPr/>
          </p:nvSpPr>
          <p:spPr bwMode="auto">
            <a:xfrm>
              <a:off x="3016" y="3484"/>
              <a:ext cx="635" cy="231"/>
            </a:xfrm>
            <a:prstGeom prst="rect">
              <a:avLst/>
            </a:prstGeom>
            <a:noFill/>
            <a:ln w="9525" algn="ctr">
              <a:noFill/>
              <a:miter lim="800000"/>
              <a:headEnd/>
              <a:tailEnd/>
            </a:ln>
            <a:effectLst/>
          </p:spPr>
          <p:txBody>
            <a:bodyPr wrap="none">
              <a:spAutoFit/>
            </a:bodyPr>
            <a:lstStyle/>
            <a:p>
              <a:pPr indent="476250" algn="ctr"/>
              <a:r>
                <a:rPr lang="en-US" altLang="zh-CN" b="1">
                  <a:solidFill>
                    <a:srgbClr val="000000"/>
                  </a:solidFill>
                  <a:latin typeface="宋体" pitchFamily="2" charset="-122"/>
                </a:rPr>
                <a:t>471</a:t>
              </a:r>
            </a:p>
          </p:txBody>
        </p:sp>
      </p:grpSp>
      <p:sp>
        <p:nvSpPr>
          <p:cNvPr id="84006" name="Text Box 38">
            <a:hlinkClick r:id="rId3" action="ppaction://hlinksldjump"/>
          </p:cNvPr>
          <p:cNvSpPr txBox="1">
            <a:spLocks noChangeArrowheads="1"/>
          </p:cNvSpPr>
          <p:nvPr/>
        </p:nvSpPr>
        <p:spPr bwMode="auto">
          <a:xfrm>
            <a:off x="5867400" y="6216650"/>
            <a:ext cx="854075" cy="336550"/>
          </a:xfrm>
          <a:prstGeom prst="rect">
            <a:avLst/>
          </a:prstGeom>
          <a:noFill/>
          <a:ln w="9525">
            <a:noFill/>
            <a:miter lim="800000"/>
            <a:headEnd/>
            <a:tailEnd/>
          </a:ln>
          <a:effectLst/>
        </p:spPr>
        <p:txBody>
          <a:bodyPr>
            <a:spAutoFit/>
          </a:bodyPr>
          <a:lstStyle/>
          <a:p>
            <a:r>
              <a:rPr lang="zh-CN" altLang="en-US" sz="1600" b="1">
                <a:solidFill>
                  <a:srgbClr val="000000"/>
                </a:solidFill>
              </a:rPr>
              <a:t>插件 </a:t>
            </a:r>
            <a:r>
              <a:rPr lang="en-US" altLang="zh-CN" sz="1600" b="1">
                <a:solidFill>
                  <a:srgbClr val="000000"/>
                </a:solidFill>
              </a:rPr>
              <a:t>C</a:t>
            </a:r>
          </a:p>
        </p:txBody>
      </p:sp>
      <p:sp>
        <p:nvSpPr>
          <p:cNvPr id="84007" name="Text Box 39"/>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 calcmode="lin" valueType="num">
                                      <p:cBhvr>
                                        <p:cTn id="7" dur="500" fill="hold"/>
                                        <p:tgtEl>
                                          <p:spTgt spid="83977"/>
                                        </p:tgtEl>
                                        <p:attrNameLst>
                                          <p:attrName>ppt_w</p:attrName>
                                        </p:attrNameLst>
                                      </p:cBhvr>
                                      <p:tavLst>
                                        <p:tav tm="0">
                                          <p:val>
                                            <p:fltVal val="0"/>
                                          </p:val>
                                        </p:tav>
                                        <p:tav tm="100000">
                                          <p:val>
                                            <p:strVal val="#ppt_w"/>
                                          </p:val>
                                        </p:tav>
                                      </p:tavLst>
                                    </p:anim>
                                    <p:anim calcmode="lin" valueType="num">
                                      <p:cBhvr>
                                        <p:cTn id="8" dur="500" fill="hold"/>
                                        <p:tgtEl>
                                          <p:spTgt spid="8397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3975"/>
                                        </p:tgtEl>
                                        <p:attrNameLst>
                                          <p:attrName>style.visibility</p:attrName>
                                        </p:attrNameLst>
                                      </p:cBhvr>
                                      <p:to>
                                        <p:strVal val="visible"/>
                                      </p:to>
                                    </p:set>
                                    <p:anim calcmode="lin" valueType="num">
                                      <p:cBhvr>
                                        <p:cTn id="13" dur="500" fill="hold"/>
                                        <p:tgtEl>
                                          <p:spTgt spid="83975"/>
                                        </p:tgtEl>
                                        <p:attrNameLst>
                                          <p:attrName>ppt_w</p:attrName>
                                        </p:attrNameLst>
                                      </p:cBhvr>
                                      <p:tavLst>
                                        <p:tav tm="0">
                                          <p:val>
                                            <p:fltVal val="0"/>
                                          </p:val>
                                        </p:tav>
                                        <p:tav tm="100000">
                                          <p:val>
                                            <p:strVal val="#ppt_w"/>
                                          </p:val>
                                        </p:tav>
                                      </p:tavLst>
                                    </p:anim>
                                    <p:anim calcmode="lin" valueType="num">
                                      <p:cBhvr>
                                        <p:cTn id="14" dur="500" fill="hold"/>
                                        <p:tgtEl>
                                          <p:spTgt spid="8397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3988"/>
                                        </p:tgtEl>
                                        <p:attrNameLst>
                                          <p:attrName>style.visibility</p:attrName>
                                        </p:attrNameLst>
                                      </p:cBhvr>
                                      <p:to>
                                        <p:strVal val="visible"/>
                                      </p:to>
                                    </p:set>
                                    <p:anim calcmode="lin" valueType="num">
                                      <p:cBhvr>
                                        <p:cTn id="25" dur="500" fill="hold"/>
                                        <p:tgtEl>
                                          <p:spTgt spid="83988"/>
                                        </p:tgtEl>
                                        <p:attrNameLst>
                                          <p:attrName>ppt_w</p:attrName>
                                        </p:attrNameLst>
                                      </p:cBhvr>
                                      <p:tavLst>
                                        <p:tav tm="0">
                                          <p:val>
                                            <p:fltVal val="0"/>
                                          </p:val>
                                        </p:tav>
                                        <p:tav tm="100000">
                                          <p:val>
                                            <p:strVal val="#ppt_w"/>
                                          </p:val>
                                        </p:tav>
                                      </p:tavLst>
                                    </p:anim>
                                    <p:anim calcmode="lin" valueType="num">
                                      <p:cBhvr>
                                        <p:cTn id="26" dur="500" fill="hold"/>
                                        <p:tgtEl>
                                          <p:spTgt spid="8398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83996"/>
                                        </p:tgtEl>
                                        <p:attrNameLst>
                                          <p:attrName>style.visibility</p:attrName>
                                        </p:attrNameLst>
                                      </p:cBhvr>
                                      <p:to>
                                        <p:strVal val="visible"/>
                                      </p:to>
                                    </p:set>
                                    <p:anim calcmode="lin" valueType="num">
                                      <p:cBhvr>
                                        <p:cTn id="37" dur="500" fill="hold"/>
                                        <p:tgtEl>
                                          <p:spTgt spid="83996"/>
                                        </p:tgtEl>
                                        <p:attrNameLst>
                                          <p:attrName>ppt_w</p:attrName>
                                        </p:attrNameLst>
                                      </p:cBhvr>
                                      <p:tavLst>
                                        <p:tav tm="0">
                                          <p:val>
                                            <p:fltVal val="0"/>
                                          </p:val>
                                        </p:tav>
                                        <p:tav tm="100000">
                                          <p:val>
                                            <p:strVal val="#ppt_w"/>
                                          </p:val>
                                        </p:tav>
                                      </p:tavLst>
                                    </p:anim>
                                    <p:anim calcmode="lin" valueType="num">
                                      <p:cBhvr>
                                        <p:cTn id="38" dur="500" fill="hold"/>
                                        <p:tgtEl>
                                          <p:spTgt spid="8399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84006"/>
                                        </p:tgtEl>
                                        <p:attrNameLst>
                                          <p:attrName>style.visibility</p:attrName>
                                        </p:attrNameLst>
                                      </p:cBhvr>
                                      <p:to>
                                        <p:strVal val="visible"/>
                                      </p:to>
                                    </p:set>
                                    <p:anim calcmode="lin" valueType="num">
                                      <p:cBhvr>
                                        <p:cTn id="49" dur="500" fill="hold"/>
                                        <p:tgtEl>
                                          <p:spTgt spid="84006"/>
                                        </p:tgtEl>
                                        <p:attrNameLst>
                                          <p:attrName>ppt_w</p:attrName>
                                        </p:attrNameLst>
                                      </p:cBhvr>
                                      <p:tavLst>
                                        <p:tav tm="0">
                                          <p:val>
                                            <p:fltVal val="0"/>
                                          </p:val>
                                        </p:tav>
                                        <p:tav tm="100000">
                                          <p:val>
                                            <p:strVal val="#ppt_w"/>
                                          </p:val>
                                        </p:tav>
                                      </p:tavLst>
                                    </p:anim>
                                    <p:anim calcmode="lin" valueType="num">
                                      <p:cBhvr>
                                        <p:cTn id="50" dur="500" fill="hold"/>
                                        <p:tgtEl>
                                          <p:spTgt spid="840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P spid="83977" grpId="0"/>
      <p:bldP spid="83988" grpId="0"/>
      <p:bldP spid="83996" grpId="0"/>
      <p:bldP spid="840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1"/>
          </p:nvPr>
        </p:nvSpPr>
        <p:spPr/>
        <p:txBody>
          <a:bodyPr/>
          <a:lstStyle/>
          <a:p>
            <a:fld id="{75517D3A-578E-470A-A40F-A2EF2FDAAA8B}" type="slidenum">
              <a:rPr lang="zh-TW" altLang="en-US"/>
              <a:pPr/>
              <a:t>22</a:t>
            </a:fld>
            <a:endParaRPr lang="en-US" altLang="zh-TW"/>
          </a:p>
        </p:txBody>
      </p:sp>
      <p:sp>
        <p:nvSpPr>
          <p:cNvPr id="113666" name="Rectangle 2"/>
          <p:cNvSpPr>
            <a:spLocks noChangeArrowheads="1"/>
          </p:cNvSpPr>
          <p:nvPr/>
        </p:nvSpPr>
        <p:spPr bwMode="auto">
          <a:xfrm>
            <a:off x="1371600" y="5499100"/>
            <a:ext cx="2209800" cy="825500"/>
          </a:xfrm>
          <a:prstGeom prst="rect">
            <a:avLst/>
          </a:prstGeom>
          <a:noFill/>
          <a:ln w="9525">
            <a:noFill/>
            <a:miter lim="800000"/>
            <a:headEnd/>
            <a:tailEnd/>
          </a:ln>
          <a:effectLst/>
        </p:spPr>
        <p:txBody>
          <a:bodyPr>
            <a:spAutoFit/>
          </a:bodyPr>
          <a:lstStyle/>
          <a:p>
            <a:r>
              <a:rPr lang="zh-TW" altLang="en-US" sz="1600" dirty="0">
                <a:solidFill>
                  <a:srgbClr val="000000"/>
                </a:solidFill>
                <a:latin typeface="MingLiU" pitchFamily="49" charset="-120"/>
                <a:ea typeface="MingLiU" pitchFamily="49" charset="-120"/>
              </a:rPr>
              <a:t>其規格主要有: 0402、0603、0805、1206、1210等,</a:t>
            </a:r>
            <a:r>
              <a:rPr lang="en-US" altLang="zh-CN" sz="1600" dirty="0">
                <a:solidFill>
                  <a:srgbClr val="000000"/>
                </a:solidFill>
              </a:rPr>
              <a:t> </a:t>
            </a:r>
          </a:p>
        </p:txBody>
      </p:sp>
      <p:sp>
        <p:nvSpPr>
          <p:cNvPr id="113667" name="Rectangle 3"/>
          <p:cNvSpPr>
            <a:spLocks noChangeArrowheads="1"/>
          </p:cNvSpPr>
          <p:nvPr/>
        </p:nvSpPr>
        <p:spPr bwMode="auto">
          <a:xfrm>
            <a:off x="1295400" y="5043488"/>
            <a:ext cx="1981200" cy="366712"/>
          </a:xfrm>
          <a:prstGeom prst="rect">
            <a:avLst/>
          </a:prstGeom>
          <a:noFill/>
          <a:ln w="9525">
            <a:noFill/>
            <a:miter lim="800000"/>
            <a:headEnd/>
            <a:tailEnd/>
          </a:ln>
          <a:effectLst/>
        </p:spPr>
        <p:txBody>
          <a:bodyPr>
            <a:spAutoFit/>
          </a:bodyPr>
          <a:lstStyle/>
          <a:p>
            <a:r>
              <a:rPr lang="zh-CN" altLang="en-US" b="1" dirty="0">
                <a:solidFill>
                  <a:srgbClr val="000000"/>
                </a:solidFill>
                <a:latin typeface="PMingLiU" pitchFamily="18" charset="-120"/>
                <a:ea typeface="PMingLiU" pitchFamily="18" charset="-120"/>
              </a:rPr>
              <a:t>积层</a:t>
            </a:r>
            <a:r>
              <a:rPr lang="zh-CN" altLang="en-US" b="1" dirty="0">
                <a:solidFill>
                  <a:srgbClr val="000000"/>
                </a:solidFill>
                <a:latin typeface="PMingLiU" pitchFamily="18" charset="-120"/>
              </a:rPr>
              <a:t>陶瓷</a:t>
            </a:r>
            <a:r>
              <a:rPr lang="zh-TW" altLang="en-US" b="1" dirty="0">
                <a:solidFill>
                  <a:srgbClr val="000000"/>
                </a:solidFill>
                <a:latin typeface="PMingLiU" pitchFamily="18" charset="-120"/>
                <a:ea typeface="PMingLiU" pitchFamily="18" charset="-120"/>
              </a:rPr>
              <a:t>電容</a:t>
            </a:r>
            <a:r>
              <a:rPr lang="zh-CN" altLang="en-US" sz="1600" b="1" dirty="0">
                <a:solidFill>
                  <a:srgbClr val="000000"/>
                </a:solidFill>
              </a:rPr>
              <a:t> </a:t>
            </a:r>
          </a:p>
        </p:txBody>
      </p:sp>
      <p:sp>
        <p:nvSpPr>
          <p:cNvPr id="113668" name="Text Box 4"/>
          <p:cNvSpPr txBox="1">
            <a:spLocks noChangeArrowheads="1"/>
          </p:cNvSpPr>
          <p:nvPr/>
        </p:nvSpPr>
        <p:spPr bwMode="auto">
          <a:xfrm>
            <a:off x="4427538" y="3838575"/>
            <a:ext cx="4105275" cy="581025"/>
          </a:xfrm>
          <a:prstGeom prst="rect">
            <a:avLst/>
          </a:prstGeom>
          <a:noFill/>
          <a:ln w="9525">
            <a:noFill/>
            <a:miter lim="800000"/>
            <a:headEnd/>
            <a:tailEnd/>
          </a:ln>
          <a:effectLst/>
        </p:spPr>
        <p:txBody>
          <a:bodyPr>
            <a:spAutoFit/>
          </a:bodyPr>
          <a:lstStyle/>
          <a:p>
            <a:r>
              <a:rPr lang="zh-CN" altLang="en-US" sz="1600" dirty="0">
                <a:solidFill>
                  <a:srgbClr val="000000"/>
                </a:solidFill>
              </a:rPr>
              <a:t>矩形片状瓷介质电容少数为单层结构，大多数为层叠结构。</a:t>
            </a:r>
          </a:p>
        </p:txBody>
      </p:sp>
      <p:sp>
        <p:nvSpPr>
          <p:cNvPr id="113669" name="Rectangle 5"/>
          <p:cNvSpPr>
            <a:spLocks noChangeArrowheads="1"/>
          </p:cNvSpPr>
          <p:nvPr/>
        </p:nvSpPr>
        <p:spPr bwMode="auto">
          <a:xfrm>
            <a:off x="4419600" y="2603500"/>
            <a:ext cx="4114800" cy="825500"/>
          </a:xfrm>
          <a:prstGeom prst="rect">
            <a:avLst/>
          </a:prstGeom>
          <a:noFill/>
          <a:ln w="9525" algn="ctr">
            <a:noFill/>
            <a:miter lim="800000"/>
            <a:headEnd/>
            <a:tailEnd/>
          </a:ln>
          <a:effectLst/>
        </p:spPr>
        <p:txBody>
          <a:bodyPr>
            <a:spAutoFit/>
          </a:bodyPr>
          <a:lstStyle/>
          <a:p>
            <a:r>
              <a:rPr lang="zh-CN" altLang="en-US" sz="1600" dirty="0">
                <a:solidFill>
                  <a:srgbClr val="000000"/>
                </a:solidFill>
              </a:rPr>
              <a:t>贴片电容本体上没有标示性的文字，其一些基本的参数标在卷盘的标签上，读数法与贴片电阻一样，参考单位为</a:t>
            </a:r>
            <a:r>
              <a:rPr lang="en-US" altLang="zh-CN" sz="1600" dirty="0">
                <a:solidFill>
                  <a:srgbClr val="000000"/>
                </a:solidFill>
              </a:rPr>
              <a:t>pF</a:t>
            </a:r>
            <a:r>
              <a:rPr lang="zh-CN" altLang="en-US" sz="1600" dirty="0">
                <a:solidFill>
                  <a:srgbClr val="000000"/>
                </a:solidFill>
              </a:rPr>
              <a:t>。</a:t>
            </a:r>
          </a:p>
        </p:txBody>
      </p:sp>
      <p:sp>
        <p:nvSpPr>
          <p:cNvPr id="113671" name="Text Box 7"/>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pic>
        <p:nvPicPr>
          <p:cNvPr id="113672" name="Picture 8"/>
          <p:cNvPicPr>
            <a:picLocks noChangeAspect="1" noChangeArrowheads="1"/>
          </p:cNvPicPr>
          <p:nvPr/>
        </p:nvPicPr>
        <p:blipFill>
          <a:blip r:embed="rId2" cstate="print"/>
          <a:srcRect l="4013" t="10742" r="11993" b="10181"/>
          <a:stretch>
            <a:fillRect/>
          </a:stretch>
        </p:blipFill>
        <p:spPr bwMode="auto">
          <a:xfrm>
            <a:off x="971550" y="2339975"/>
            <a:ext cx="3024188" cy="2232025"/>
          </a:xfrm>
          <a:prstGeom prst="rect">
            <a:avLst/>
          </a:prstGeom>
          <a:noFill/>
        </p:spPr>
      </p:pic>
      <p:sp>
        <p:nvSpPr>
          <p:cNvPr id="113673" name="Rectangle 9"/>
          <p:cNvSpPr>
            <a:spLocks noChangeArrowheads="1"/>
          </p:cNvSpPr>
          <p:nvPr/>
        </p:nvSpPr>
        <p:spPr bwMode="auto">
          <a:xfrm>
            <a:off x="152400" y="990600"/>
            <a:ext cx="8080375" cy="1143000"/>
          </a:xfrm>
          <a:prstGeom prst="rect">
            <a:avLst/>
          </a:prstGeom>
          <a:noFill/>
          <a:ln w="9525">
            <a:noFill/>
            <a:miter lim="800000"/>
            <a:headEnd/>
            <a:tailEnd/>
          </a:ln>
          <a:effectLst/>
        </p:spPr>
        <p:txBody>
          <a:bodyPr lIns="92075" tIns="46038" rIns="92075" bIns="46038" anchor="ctr"/>
          <a:lstStyle/>
          <a:p>
            <a:r>
              <a:rPr lang="zh-CN" altLang="en-US" sz="3600" b="1">
                <a:solidFill>
                  <a:srgbClr val="008080"/>
                </a:solidFill>
              </a:rPr>
              <a:t>电容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 calcmode="lin" valueType="num">
                                      <p:cBhvr>
                                        <p:cTn id="7" dur="500" fill="hold"/>
                                        <p:tgtEl>
                                          <p:spTgt spid="113667"/>
                                        </p:tgtEl>
                                        <p:attrNameLst>
                                          <p:attrName>ppt_w</p:attrName>
                                        </p:attrNameLst>
                                      </p:cBhvr>
                                      <p:tavLst>
                                        <p:tav tm="0">
                                          <p:val>
                                            <p:fltVal val="0"/>
                                          </p:val>
                                        </p:tav>
                                        <p:tav tm="100000">
                                          <p:val>
                                            <p:strVal val="#ppt_w"/>
                                          </p:val>
                                        </p:tav>
                                      </p:tavLst>
                                    </p:anim>
                                    <p:anim calcmode="lin" valueType="num">
                                      <p:cBhvr>
                                        <p:cTn id="8" dur="500" fill="hold"/>
                                        <p:tgtEl>
                                          <p:spTgt spid="11366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3666"/>
                                        </p:tgtEl>
                                        <p:attrNameLst>
                                          <p:attrName>style.visibility</p:attrName>
                                        </p:attrNameLst>
                                      </p:cBhvr>
                                      <p:to>
                                        <p:strVal val="visible"/>
                                      </p:to>
                                    </p:set>
                                    <p:anim calcmode="lin" valueType="num">
                                      <p:cBhvr>
                                        <p:cTn id="13" dur="500" fill="hold"/>
                                        <p:tgtEl>
                                          <p:spTgt spid="113666"/>
                                        </p:tgtEl>
                                        <p:attrNameLst>
                                          <p:attrName>ppt_w</p:attrName>
                                        </p:attrNameLst>
                                      </p:cBhvr>
                                      <p:tavLst>
                                        <p:tav tm="0">
                                          <p:val>
                                            <p:fltVal val="0"/>
                                          </p:val>
                                        </p:tav>
                                        <p:tav tm="100000">
                                          <p:val>
                                            <p:strVal val="#ppt_w"/>
                                          </p:val>
                                        </p:tav>
                                      </p:tavLst>
                                    </p:anim>
                                    <p:anim calcmode="lin" valueType="num">
                                      <p:cBhvr>
                                        <p:cTn id="14" dur="500" fill="hold"/>
                                        <p:tgtEl>
                                          <p:spTgt spid="11366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13669"/>
                                        </p:tgtEl>
                                        <p:attrNameLst>
                                          <p:attrName>style.visibility</p:attrName>
                                        </p:attrNameLst>
                                      </p:cBhvr>
                                      <p:to>
                                        <p:strVal val="visible"/>
                                      </p:to>
                                    </p:set>
                                    <p:anim calcmode="lin" valueType="num">
                                      <p:cBhvr>
                                        <p:cTn id="19" dur="500" fill="hold"/>
                                        <p:tgtEl>
                                          <p:spTgt spid="113669"/>
                                        </p:tgtEl>
                                        <p:attrNameLst>
                                          <p:attrName>ppt_w</p:attrName>
                                        </p:attrNameLst>
                                      </p:cBhvr>
                                      <p:tavLst>
                                        <p:tav tm="0">
                                          <p:val>
                                            <p:fltVal val="0"/>
                                          </p:val>
                                        </p:tav>
                                        <p:tav tm="100000">
                                          <p:val>
                                            <p:strVal val="#ppt_w"/>
                                          </p:val>
                                        </p:tav>
                                      </p:tavLst>
                                    </p:anim>
                                    <p:anim calcmode="lin" valueType="num">
                                      <p:cBhvr>
                                        <p:cTn id="20" dur="500" fill="hold"/>
                                        <p:tgtEl>
                                          <p:spTgt spid="11366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13668"/>
                                        </p:tgtEl>
                                        <p:attrNameLst>
                                          <p:attrName>style.visibility</p:attrName>
                                        </p:attrNameLst>
                                      </p:cBhvr>
                                      <p:to>
                                        <p:strVal val="visible"/>
                                      </p:to>
                                    </p:set>
                                    <p:anim calcmode="lin" valueType="num">
                                      <p:cBhvr>
                                        <p:cTn id="25" dur="500" fill="hold"/>
                                        <p:tgtEl>
                                          <p:spTgt spid="113668"/>
                                        </p:tgtEl>
                                        <p:attrNameLst>
                                          <p:attrName>ppt_w</p:attrName>
                                        </p:attrNameLst>
                                      </p:cBhvr>
                                      <p:tavLst>
                                        <p:tav tm="0">
                                          <p:val>
                                            <p:fltVal val="0"/>
                                          </p:val>
                                        </p:tav>
                                        <p:tav tm="100000">
                                          <p:val>
                                            <p:strVal val="#ppt_w"/>
                                          </p:val>
                                        </p:tav>
                                      </p:tavLst>
                                    </p:anim>
                                    <p:anim calcmode="lin" valueType="num">
                                      <p:cBhvr>
                                        <p:cTn id="26" dur="500" fill="hold"/>
                                        <p:tgtEl>
                                          <p:spTgt spid="1136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p:bldP spid="113668" grpId="0"/>
      <p:bldP spid="1136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2"/>
          <p:cNvSpPr>
            <a:spLocks noGrp="1"/>
          </p:cNvSpPr>
          <p:nvPr>
            <p:ph type="sldNum" sz="quarter" idx="11"/>
          </p:nvPr>
        </p:nvSpPr>
        <p:spPr/>
        <p:txBody>
          <a:bodyPr/>
          <a:lstStyle/>
          <a:p>
            <a:fld id="{52CFF7BF-81CD-4BF1-AE4A-C6D9BE64DB69}" type="slidenum">
              <a:rPr lang="zh-TW" altLang="en-US"/>
              <a:pPr/>
              <a:t>23</a:t>
            </a:fld>
            <a:endParaRPr lang="en-US" altLang="zh-TW"/>
          </a:p>
        </p:txBody>
      </p:sp>
      <p:pic>
        <p:nvPicPr>
          <p:cNvPr id="114690" name="Picture 2" descr="1172618180(2)"/>
          <p:cNvPicPr>
            <a:picLocks noChangeAspect="1" noChangeArrowheads="1"/>
          </p:cNvPicPr>
          <p:nvPr/>
        </p:nvPicPr>
        <p:blipFill>
          <a:blip r:embed="rId2" cstate="print">
            <a:lum bright="12000"/>
          </a:blip>
          <a:srcRect l="38708" t="43388" r="46967" b="44476"/>
          <a:stretch>
            <a:fillRect/>
          </a:stretch>
        </p:blipFill>
        <p:spPr bwMode="auto">
          <a:xfrm>
            <a:off x="3581400" y="1828800"/>
            <a:ext cx="4189413" cy="2663825"/>
          </a:xfrm>
          <a:prstGeom prst="rect">
            <a:avLst/>
          </a:prstGeom>
          <a:noFill/>
          <a:ln w="25400">
            <a:noFill/>
            <a:miter lim="800000"/>
            <a:headEnd/>
            <a:tailEnd/>
          </a:ln>
        </p:spPr>
      </p:pic>
      <p:sp>
        <p:nvSpPr>
          <p:cNvPr id="114691" name="Text Box 3"/>
          <p:cNvSpPr txBox="1">
            <a:spLocks noChangeArrowheads="1"/>
          </p:cNvSpPr>
          <p:nvPr/>
        </p:nvSpPr>
        <p:spPr bwMode="auto">
          <a:xfrm>
            <a:off x="4267200" y="4692650"/>
            <a:ext cx="2911475" cy="336550"/>
          </a:xfrm>
          <a:prstGeom prst="rect">
            <a:avLst/>
          </a:prstGeom>
          <a:noFill/>
          <a:ln w="9525">
            <a:noFill/>
            <a:miter lim="800000"/>
            <a:headEnd/>
            <a:tailEnd/>
          </a:ln>
          <a:effectLst/>
        </p:spPr>
        <p:txBody>
          <a:bodyPr wrap="none">
            <a:spAutoFit/>
          </a:bodyPr>
          <a:lstStyle/>
          <a:p>
            <a:r>
              <a:rPr lang="zh-CN" altLang="en-US" sz="1600" b="1" dirty="0">
                <a:solidFill>
                  <a:srgbClr val="000000"/>
                </a:solidFill>
              </a:rPr>
              <a:t>排容（</a:t>
            </a:r>
            <a:r>
              <a:rPr lang="en-US" altLang="zh-CN" sz="1600" b="1" dirty="0">
                <a:solidFill>
                  <a:srgbClr val="000000"/>
                </a:solidFill>
              </a:rPr>
              <a:t>Capacitor Networks</a:t>
            </a:r>
            <a:r>
              <a:rPr lang="zh-CN" altLang="en-US" sz="1600" b="1" dirty="0">
                <a:solidFill>
                  <a:srgbClr val="000000"/>
                </a:solidFill>
              </a:rPr>
              <a:t>）</a:t>
            </a:r>
          </a:p>
        </p:txBody>
      </p:sp>
      <p:sp>
        <p:nvSpPr>
          <p:cNvPr id="114693" name="Text Box 5"/>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sp>
        <p:nvSpPr>
          <p:cNvPr id="114694" name="Rectangle 6"/>
          <p:cNvSpPr>
            <a:spLocks noChangeArrowheads="1"/>
          </p:cNvSpPr>
          <p:nvPr/>
        </p:nvSpPr>
        <p:spPr bwMode="auto">
          <a:xfrm>
            <a:off x="107950" y="5346700"/>
            <a:ext cx="6735763" cy="825500"/>
          </a:xfrm>
          <a:prstGeom prst="rect">
            <a:avLst/>
          </a:prstGeom>
          <a:noFill/>
          <a:ln w="9525" algn="ctr">
            <a:noFill/>
            <a:miter lim="800000"/>
            <a:headEnd/>
            <a:tailEnd/>
          </a:ln>
          <a:effectLst/>
        </p:spPr>
        <p:txBody>
          <a:bodyPr anchor="ctr">
            <a:spAutoFit/>
          </a:bodyPr>
          <a:lstStyle/>
          <a:p>
            <a:endParaRPr lang="en-US" altLang="zh-CN" sz="1600" dirty="0">
              <a:solidFill>
                <a:srgbClr val="000000"/>
              </a:solidFill>
              <a:latin typeface="Times New Roman" pitchFamily="18" charset="0"/>
              <a:cs typeface="Times New Roman" pitchFamily="18" charset="0"/>
            </a:endParaRPr>
          </a:p>
          <a:p>
            <a:pPr eaLnBrk="0" hangingPunct="0"/>
            <a:r>
              <a:rPr lang="zh-CN" altLang="en-US" sz="1600" dirty="0">
                <a:solidFill>
                  <a:srgbClr val="000000"/>
                </a:solidFill>
                <a:latin typeface="Times New Roman" pitchFamily="18" charset="0"/>
                <a:cs typeface="Times New Roman" pitchFamily="18" charset="0"/>
              </a:rPr>
              <a:t>其无极性，属于插件元件，采用文字标示法。其一般容值比较小，但耐压较高。</a:t>
            </a:r>
            <a:endParaRPr lang="zh-CN" altLang="en-US" sz="1600" dirty="0">
              <a:solidFill>
                <a:srgbClr val="000000"/>
              </a:solidFill>
            </a:endParaRPr>
          </a:p>
        </p:txBody>
      </p:sp>
      <p:grpSp>
        <p:nvGrpSpPr>
          <p:cNvPr id="2" name="Group 7"/>
          <p:cNvGrpSpPr>
            <a:grpSpLocks/>
          </p:cNvGrpSpPr>
          <p:nvPr/>
        </p:nvGrpSpPr>
        <p:grpSpPr bwMode="auto">
          <a:xfrm>
            <a:off x="152400" y="3657600"/>
            <a:ext cx="1350963" cy="1296988"/>
            <a:chOff x="3119" y="3430"/>
            <a:chExt cx="577" cy="650"/>
          </a:xfrm>
        </p:grpSpPr>
        <p:sp>
          <p:nvSpPr>
            <p:cNvPr id="114696" name="Line 8"/>
            <p:cNvSpPr>
              <a:spLocks noChangeShapeType="1"/>
            </p:cNvSpPr>
            <p:nvPr/>
          </p:nvSpPr>
          <p:spPr bwMode="auto">
            <a:xfrm>
              <a:off x="3401" y="3761"/>
              <a:ext cx="0" cy="90"/>
            </a:xfrm>
            <a:prstGeom prst="line">
              <a:avLst/>
            </a:prstGeom>
            <a:noFill/>
            <a:ln w="9525">
              <a:solidFill>
                <a:srgbClr val="000000"/>
              </a:solidFill>
              <a:round/>
              <a:headEnd/>
              <a:tailEnd/>
            </a:ln>
          </p:spPr>
          <p:txBody>
            <a:bodyPr/>
            <a:lstStyle/>
            <a:p>
              <a:endParaRPr lang="zh-CN" altLang="en-US"/>
            </a:p>
          </p:txBody>
        </p:sp>
        <p:sp>
          <p:nvSpPr>
            <p:cNvPr id="114697" name="Line 9"/>
            <p:cNvSpPr>
              <a:spLocks noChangeShapeType="1"/>
            </p:cNvSpPr>
            <p:nvPr/>
          </p:nvSpPr>
          <p:spPr bwMode="auto">
            <a:xfrm flipH="1">
              <a:off x="3340" y="3885"/>
              <a:ext cx="60" cy="186"/>
            </a:xfrm>
            <a:prstGeom prst="line">
              <a:avLst/>
            </a:prstGeom>
            <a:noFill/>
            <a:ln w="9525">
              <a:solidFill>
                <a:srgbClr val="000000"/>
              </a:solidFill>
              <a:round/>
              <a:headEnd/>
              <a:tailEnd/>
            </a:ln>
          </p:spPr>
          <p:txBody>
            <a:bodyPr/>
            <a:lstStyle/>
            <a:p>
              <a:endParaRPr lang="zh-CN" altLang="en-US"/>
            </a:p>
          </p:txBody>
        </p:sp>
        <p:sp>
          <p:nvSpPr>
            <p:cNvPr id="114698" name="Freeform 10"/>
            <p:cNvSpPr>
              <a:spLocks/>
            </p:cNvSpPr>
            <p:nvPr/>
          </p:nvSpPr>
          <p:spPr bwMode="auto">
            <a:xfrm>
              <a:off x="3395" y="3822"/>
              <a:ext cx="36" cy="66"/>
            </a:xfrm>
            <a:custGeom>
              <a:avLst/>
              <a:gdLst/>
              <a:ahLst/>
              <a:cxnLst>
                <a:cxn ang="0">
                  <a:pos x="15" y="0"/>
                </a:cxn>
                <a:cxn ang="0">
                  <a:pos x="105" y="15"/>
                </a:cxn>
                <a:cxn ang="0">
                  <a:pos x="120" y="60"/>
                </a:cxn>
                <a:cxn ang="0">
                  <a:pos x="75" y="225"/>
                </a:cxn>
                <a:cxn ang="0">
                  <a:pos x="0" y="225"/>
                </a:cxn>
              </a:cxnLst>
              <a:rect l="0" t="0" r="r" b="b"/>
              <a:pathLst>
                <a:path w="120" h="241">
                  <a:moveTo>
                    <a:pt x="15" y="0"/>
                  </a:moveTo>
                  <a:cubicBezTo>
                    <a:pt x="45" y="5"/>
                    <a:pt x="79" y="0"/>
                    <a:pt x="105" y="15"/>
                  </a:cubicBezTo>
                  <a:cubicBezTo>
                    <a:pt x="119" y="23"/>
                    <a:pt x="120" y="44"/>
                    <a:pt x="120" y="60"/>
                  </a:cubicBezTo>
                  <a:cubicBezTo>
                    <a:pt x="120" y="82"/>
                    <a:pt x="87" y="215"/>
                    <a:pt x="75" y="225"/>
                  </a:cubicBezTo>
                  <a:cubicBezTo>
                    <a:pt x="56" y="241"/>
                    <a:pt x="25" y="225"/>
                    <a:pt x="0" y="225"/>
                  </a:cubicBezTo>
                </a:path>
              </a:pathLst>
            </a:custGeom>
            <a:noFill/>
            <a:ln w="9525">
              <a:solidFill>
                <a:srgbClr val="000000"/>
              </a:solidFill>
              <a:round/>
              <a:headEnd/>
              <a:tailEnd/>
            </a:ln>
          </p:spPr>
          <p:txBody>
            <a:bodyPr/>
            <a:lstStyle/>
            <a:p>
              <a:endParaRPr lang="zh-CN" altLang="en-US"/>
            </a:p>
          </p:txBody>
        </p:sp>
        <p:sp>
          <p:nvSpPr>
            <p:cNvPr id="114699" name="Line 11"/>
            <p:cNvSpPr>
              <a:spLocks noChangeShapeType="1"/>
            </p:cNvSpPr>
            <p:nvPr/>
          </p:nvSpPr>
          <p:spPr bwMode="auto">
            <a:xfrm>
              <a:off x="3551" y="3761"/>
              <a:ext cx="0" cy="90"/>
            </a:xfrm>
            <a:prstGeom prst="line">
              <a:avLst/>
            </a:prstGeom>
            <a:noFill/>
            <a:ln w="9525">
              <a:solidFill>
                <a:srgbClr val="000000"/>
              </a:solidFill>
              <a:round/>
              <a:headEnd/>
              <a:tailEnd/>
            </a:ln>
          </p:spPr>
          <p:txBody>
            <a:bodyPr/>
            <a:lstStyle/>
            <a:p>
              <a:endParaRPr lang="zh-CN" altLang="en-US"/>
            </a:p>
          </p:txBody>
        </p:sp>
        <p:sp>
          <p:nvSpPr>
            <p:cNvPr id="114700" name="Line 12"/>
            <p:cNvSpPr>
              <a:spLocks noChangeShapeType="1"/>
            </p:cNvSpPr>
            <p:nvPr/>
          </p:nvSpPr>
          <p:spPr bwMode="auto">
            <a:xfrm rot="9376997" flipH="1">
              <a:off x="3567" y="3884"/>
              <a:ext cx="39" cy="196"/>
            </a:xfrm>
            <a:prstGeom prst="line">
              <a:avLst/>
            </a:prstGeom>
            <a:noFill/>
            <a:ln w="9525">
              <a:solidFill>
                <a:srgbClr val="000000"/>
              </a:solidFill>
              <a:round/>
              <a:headEnd/>
              <a:tailEnd/>
            </a:ln>
          </p:spPr>
          <p:txBody>
            <a:bodyPr/>
            <a:lstStyle/>
            <a:p>
              <a:endParaRPr lang="zh-CN" altLang="en-US"/>
            </a:p>
          </p:txBody>
        </p:sp>
        <p:sp>
          <p:nvSpPr>
            <p:cNvPr id="114701" name="Freeform 13"/>
            <p:cNvSpPr>
              <a:spLocks/>
            </p:cNvSpPr>
            <p:nvPr/>
          </p:nvSpPr>
          <p:spPr bwMode="auto">
            <a:xfrm>
              <a:off x="3506" y="3816"/>
              <a:ext cx="57" cy="76"/>
            </a:xfrm>
            <a:custGeom>
              <a:avLst/>
              <a:gdLst/>
              <a:ahLst/>
              <a:cxnLst>
                <a:cxn ang="0">
                  <a:pos x="128" y="0"/>
                </a:cxn>
                <a:cxn ang="0">
                  <a:pos x="68" y="210"/>
                </a:cxn>
                <a:cxn ang="0">
                  <a:pos x="158" y="210"/>
                </a:cxn>
              </a:cxnLst>
              <a:rect l="0" t="0" r="r" b="b"/>
              <a:pathLst>
                <a:path w="158" h="235">
                  <a:moveTo>
                    <a:pt x="128" y="0"/>
                  </a:moveTo>
                  <a:cubicBezTo>
                    <a:pt x="46" y="27"/>
                    <a:pt x="0" y="113"/>
                    <a:pt x="68" y="210"/>
                  </a:cubicBezTo>
                  <a:cubicBezTo>
                    <a:pt x="85" y="235"/>
                    <a:pt x="128" y="210"/>
                    <a:pt x="158" y="210"/>
                  </a:cubicBezTo>
                </a:path>
              </a:pathLst>
            </a:custGeom>
            <a:noFill/>
            <a:ln w="9525">
              <a:solidFill>
                <a:srgbClr val="000000"/>
              </a:solidFill>
              <a:round/>
              <a:headEnd/>
              <a:tailEnd/>
            </a:ln>
          </p:spPr>
          <p:txBody>
            <a:bodyPr/>
            <a:lstStyle/>
            <a:p>
              <a:endParaRPr lang="zh-CN" altLang="en-US"/>
            </a:p>
          </p:txBody>
        </p:sp>
        <p:sp>
          <p:nvSpPr>
            <p:cNvPr id="114702" name="Oval 14"/>
            <p:cNvSpPr>
              <a:spLocks noChangeArrowheads="1"/>
            </p:cNvSpPr>
            <p:nvPr/>
          </p:nvSpPr>
          <p:spPr bwMode="auto">
            <a:xfrm>
              <a:off x="3270" y="3430"/>
              <a:ext cx="426" cy="331"/>
            </a:xfrm>
            <a:prstGeom prst="ellipse">
              <a:avLst/>
            </a:prstGeom>
            <a:solidFill>
              <a:srgbClr val="FF9900"/>
            </a:solidFill>
            <a:ln w="9525">
              <a:solidFill>
                <a:srgbClr val="DDDDDD"/>
              </a:solidFill>
              <a:round/>
              <a:headEnd/>
              <a:tailEnd/>
            </a:ln>
          </p:spPr>
          <p:txBody>
            <a:bodyPr/>
            <a:lstStyle/>
            <a:p>
              <a:pPr indent="476250" algn="just"/>
              <a:endParaRPr lang="zh-CN" altLang="zh-CN" sz="1400">
                <a:solidFill>
                  <a:srgbClr val="000000"/>
                </a:solidFill>
                <a:latin typeface="宋体" pitchFamily="2" charset="-122"/>
              </a:endParaRPr>
            </a:p>
          </p:txBody>
        </p:sp>
        <p:sp>
          <p:nvSpPr>
            <p:cNvPr id="114703" name="Text Box 15"/>
            <p:cNvSpPr txBox="1">
              <a:spLocks noChangeArrowheads="1"/>
            </p:cNvSpPr>
            <p:nvPr/>
          </p:nvSpPr>
          <p:spPr bwMode="auto">
            <a:xfrm>
              <a:off x="3119" y="3484"/>
              <a:ext cx="429" cy="184"/>
            </a:xfrm>
            <a:prstGeom prst="rect">
              <a:avLst/>
            </a:prstGeom>
            <a:noFill/>
            <a:ln w="9525" algn="ctr">
              <a:noFill/>
              <a:miter lim="800000"/>
              <a:headEnd/>
              <a:tailEnd/>
            </a:ln>
            <a:effectLst/>
          </p:spPr>
          <p:txBody>
            <a:bodyPr wrap="none">
              <a:spAutoFit/>
            </a:bodyPr>
            <a:lstStyle/>
            <a:p>
              <a:pPr indent="476250" algn="ctr"/>
              <a:r>
                <a:rPr lang="en-US" altLang="zh-CN" b="1">
                  <a:solidFill>
                    <a:srgbClr val="000000"/>
                  </a:solidFill>
                  <a:latin typeface="宋体" pitchFamily="2" charset="-122"/>
                </a:rPr>
                <a:t>471</a:t>
              </a:r>
            </a:p>
          </p:txBody>
        </p:sp>
      </p:grpSp>
      <p:sp>
        <p:nvSpPr>
          <p:cNvPr id="114704" name="Rectangle 16"/>
          <p:cNvSpPr>
            <a:spLocks noChangeArrowheads="1"/>
          </p:cNvSpPr>
          <p:nvPr/>
        </p:nvSpPr>
        <p:spPr bwMode="auto">
          <a:xfrm>
            <a:off x="533400" y="5105400"/>
            <a:ext cx="1008063" cy="366713"/>
          </a:xfrm>
          <a:prstGeom prst="rect">
            <a:avLst/>
          </a:prstGeom>
          <a:noFill/>
          <a:ln w="9525" algn="ctr">
            <a:noFill/>
            <a:miter lim="800000"/>
            <a:headEnd/>
            <a:tailEnd/>
          </a:ln>
          <a:effectLst/>
        </p:spPr>
        <p:txBody>
          <a:bodyPr>
            <a:spAutoFit/>
          </a:bodyPr>
          <a:lstStyle/>
          <a:p>
            <a:r>
              <a:rPr lang="zh-CN" altLang="en-US" b="1">
                <a:solidFill>
                  <a:srgbClr val="000000"/>
                </a:solidFill>
              </a:rPr>
              <a:t>插件 </a:t>
            </a:r>
            <a:r>
              <a:rPr lang="en-US" altLang="zh-CN" b="1">
                <a:solidFill>
                  <a:srgbClr val="000000"/>
                </a:solidFill>
              </a:rPr>
              <a:t>C</a:t>
            </a:r>
          </a:p>
        </p:txBody>
      </p:sp>
      <p:sp>
        <p:nvSpPr>
          <p:cNvPr id="114705" name="Rectangle 17"/>
          <p:cNvSpPr>
            <a:spLocks noChangeArrowheads="1"/>
          </p:cNvSpPr>
          <p:nvPr/>
        </p:nvSpPr>
        <p:spPr bwMode="auto">
          <a:xfrm>
            <a:off x="152400" y="838200"/>
            <a:ext cx="8080375" cy="1143000"/>
          </a:xfrm>
          <a:prstGeom prst="rect">
            <a:avLst/>
          </a:prstGeom>
          <a:noFill/>
          <a:ln w="9525">
            <a:noFill/>
            <a:miter lim="800000"/>
            <a:headEnd/>
            <a:tailEnd/>
          </a:ln>
          <a:effectLst/>
        </p:spPr>
        <p:txBody>
          <a:bodyPr lIns="92075" tIns="46038" rIns="92075" bIns="46038" anchor="ctr"/>
          <a:lstStyle/>
          <a:p>
            <a:r>
              <a:rPr lang="zh-CN" altLang="en-US" sz="3600" b="1">
                <a:solidFill>
                  <a:srgbClr val="008080"/>
                </a:solidFill>
              </a:rPr>
              <a:t>电容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ppt_w</p:attrName>
                                        </p:attrNameLst>
                                      </p:cBhvr>
                                      <p:tavLst>
                                        <p:tav tm="0">
                                          <p:val>
                                            <p:fltVal val="0"/>
                                          </p:val>
                                        </p:tav>
                                        <p:tav tm="100000">
                                          <p:val>
                                            <p:strVal val="#ppt_w"/>
                                          </p:val>
                                        </p:tav>
                                      </p:tavLst>
                                    </p:anim>
                                    <p:anim calcmode="lin" valueType="num">
                                      <p:cBhvr>
                                        <p:cTn id="8" dur="500" fill="hold"/>
                                        <p:tgtEl>
                                          <p:spTgt spid="11469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14691"/>
                                        </p:tgtEl>
                                        <p:attrNameLst>
                                          <p:attrName>style.visibility</p:attrName>
                                        </p:attrNameLst>
                                      </p:cBhvr>
                                      <p:to>
                                        <p:strVal val="visible"/>
                                      </p:to>
                                    </p:set>
                                    <p:anim calcmode="lin" valueType="num">
                                      <p:cBhvr>
                                        <p:cTn id="13" dur="500" fill="hold"/>
                                        <p:tgtEl>
                                          <p:spTgt spid="114691"/>
                                        </p:tgtEl>
                                        <p:attrNameLst>
                                          <p:attrName>ppt_w</p:attrName>
                                        </p:attrNameLst>
                                      </p:cBhvr>
                                      <p:tavLst>
                                        <p:tav tm="0">
                                          <p:val>
                                            <p:fltVal val="0"/>
                                          </p:val>
                                        </p:tav>
                                        <p:tav tm="100000">
                                          <p:val>
                                            <p:strVal val="#ppt_w"/>
                                          </p:val>
                                        </p:tav>
                                      </p:tavLst>
                                    </p:anim>
                                    <p:anim calcmode="lin" valueType="num">
                                      <p:cBhvr>
                                        <p:cTn id="14" dur="500" fill="hold"/>
                                        <p:tgtEl>
                                          <p:spTgt spid="11469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14694"/>
                                        </p:tgtEl>
                                        <p:attrNameLst>
                                          <p:attrName>style.visibility</p:attrName>
                                        </p:attrNameLst>
                                      </p:cBhvr>
                                      <p:to>
                                        <p:strVal val="visible"/>
                                      </p:to>
                                    </p:set>
                                    <p:anim calcmode="lin" valueType="num">
                                      <p:cBhvr>
                                        <p:cTn id="25" dur="500" fill="hold"/>
                                        <p:tgtEl>
                                          <p:spTgt spid="114694"/>
                                        </p:tgtEl>
                                        <p:attrNameLst>
                                          <p:attrName>ppt_w</p:attrName>
                                        </p:attrNameLst>
                                      </p:cBhvr>
                                      <p:tavLst>
                                        <p:tav tm="0">
                                          <p:val>
                                            <p:fltVal val="0"/>
                                          </p:val>
                                        </p:tav>
                                        <p:tav tm="100000">
                                          <p:val>
                                            <p:strVal val="#ppt_w"/>
                                          </p:val>
                                        </p:tav>
                                      </p:tavLst>
                                    </p:anim>
                                    <p:anim calcmode="lin" valueType="num">
                                      <p:cBhvr>
                                        <p:cTn id="26" dur="500" fill="hold"/>
                                        <p:tgtEl>
                                          <p:spTgt spid="1146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11469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a:spLocks noGrp="1"/>
          </p:cNvSpPr>
          <p:nvPr>
            <p:ph type="sldNum" sz="quarter" idx="11"/>
          </p:nvPr>
        </p:nvSpPr>
        <p:spPr/>
        <p:txBody>
          <a:bodyPr/>
          <a:lstStyle/>
          <a:p>
            <a:fld id="{B988108E-D7F2-43A9-B576-FDB610E08DD9}" type="slidenum">
              <a:rPr lang="zh-TW" altLang="en-US"/>
              <a:pPr/>
              <a:t>24</a:t>
            </a:fld>
            <a:endParaRPr lang="en-US" altLang="zh-TW"/>
          </a:p>
        </p:txBody>
      </p:sp>
      <p:sp>
        <p:nvSpPr>
          <p:cNvPr id="115715" name="Text Box 3"/>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grpSp>
        <p:nvGrpSpPr>
          <p:cNvPr id="2" name="Group 4"/>
          <p:cNvGrpSpPr>
            <a:grpSpLocks/>
          </p:cNvGrpSpPr>
          <p:nvPr/>
        </p:nvGrpSpPr>
        <p:grpSpPr bwMode="auto">
          <a:xfrm>
            <a:off x="3132138" y="1508125"/>
            <a:ext cx="5707062" cy="3216275"/>
            <a:chOff x="1791" y="391"/>
            <a:chExt cx="3595" cy="2026"/>
          </a:xfrm>
        </p:grpSpPr>
        <p:pic>
          <p:nvPicPr>
            <p:cNvPr id="115717" name="Picture 5" descr="1119615292">
              <a:hlinkClick r:id="rId2" action="ppaction://hlinksldjump"/>
            </p:cNvPr>
            <p:cNvPicPr>
              <a:picLocks noChangeAspect="1" noChangeArrowheads="1"/>
            </p:cNvPicPr>
            <p:nvPr/>
          </p:nvPicPr>
          <p:blipFill>
            <a:blip r:embed="rId3" cstate="print">
              <a:lum bright="12000" contrast="12000"/>
            </a:blip>
            <a:srcRect l="20738" t="38478" r="52724" b="27348"/>
            <a:stretch>
              <a:fillRect/>
            </a:stretch>
          </p:blipFill>
          <p:spPr bwMode="auto">
            <a:xfrm>
              <a:off x="2824" y="391"/>
              <a:ext cx="1633" cy="1588"/>
            </a:xfrm>
            <a:prstGeom prst="rect">
              <a:avLst/>
            </a:prstGeom>
            <a:noFill/>
            <a:ln w="25400">
              <a:noFill/>
              <a:miter lim="800000"/>
              <a:headEnd/>
              <a:tailEnd/>
            </a:ln>
          </p:spPr>
        </p:pic>
        <p:sp>
          <p:nvSpPr>
            <p:cNvPr id="115718" name="Rectangle 6"/>
            <p:cNvSpPr>
              <a:spLocks noChangeArrowheads="1"/>
            </p:cNvSpPr>
            <p:nvPr/>
          </p:nvSpPr>
          <p:spPr bwMode="auto">
            <a:xfrm>
              <a:off x="3414" y="2205"/>
              <a:ext cx="672" cy="212"/>
            </a:xfrm>
            <a:prstGeom prst="rect">
              <a:avLst/>
            </a:prstGeom>
            <a:noFill/>
            <a:ln w="9525">
              <a:noFill/>
              <a:miter lim="800000"/>
              <a:headEnd/>
              <a:tailEnd/>
            </a:ln>
            <a:effectLst/>
          </p:spPr>
          <p:txBody>
            <a:bodyPr>
              <a:spAutoFit/>
            </a:bodyPr>
            <a:lstStyle/>
            <a:p>
              <a:r>
                <a:rPr lang="zh-TW" altLang="en-US" sz="1600" b="1">
                  <a:solidFill>
                    <a:srgbClr val="000000"/>
                  </a:solidFill>
                  <a:latin typeface="PMingLiU" pitchFamily="18" charset="-120"/>
                  <a:ea typeface="PMingLiU" pitchFamily="18" charset="-120"/>
                </a:rPr>
                <a:t>電解電容</a:t>
              </a:r>
              <a:r>
                <a:rPr lang="zh-CN" altLang="en-US" sz="1600" b="1">
                  <a:solidFill>
                    <a:srgbClr val="000000"/>
                  </a:solidFill>
                </a:rPr>
                <a:t> </a:t>
              </a:r>
            </a:p>
          </p:txBody>
        </p:sp>
        <p:sp>
          <p:nvSpPr>
            <p:cNvPr id="115719" name="Text Box 7"/>
            <p:cNvSpPr txBox="1">
              <a:spLocks noChangeArrowheads="1"/>
            </p:cNvSpPr>
            <p:nvPr/>
          </p:nvSpPr>
          <p:spPr bwMode="auto">
            <a:xfrm>
              <a:off x="1791" y="799"/>
              <a:ext cx="998" cy="231"/>
            </a:xfrm>
            <a:prstGeom prst="rect">
              <a:avLst/>
            </a:prstGeom>
            <a:noFill/>
            <a:ln w="9525">
              <a:noFill/>
              <a:miter lim="800000"/>
              <a:headEnd/>
              <a:tailEnd/>
            </a:ln>
            <a:effectLst/>
          </p:spPr>
          <p:txBody>
            <a:bodyPr>
              <a:spAutoFit/>
            </a:bodyPr>
            <a:lstStyle/>
            <a:p>
              <a:r>
                <a:rPr lang="zh-CN" altLang="en-US">
                  <a:solidFill>
                    <a:srgbClr val="000000"/>
                  </a:solidFill>
                </a:rPr>
                <a:t>极性表示（</a:t>
              </a:r>
              <a:r>
                <a:rPr lang="en-US" altLang="zh-CN">
                  <a:solidFill>
                    <a:srgbClr val="000000"/>
                  </a:solidFill>
                </a:rPr>
                <a:t>-</a:t>
              </a:r>
              <a:r>
                <a:rPr lang="zh-CN" altLang="en-US">
                  <a:solidFill>
                    <a:srgbClr val="000000"/>
                  </a:solidFill>
                </a:rPr>
                <a:t>）</a:t>
              </a:r>
            </a:p>
          </p:txBody>
        </p:sp>
        <p:sp>
          <p:nvSpPr>
            <p:cNvPr id="115720" name="Text Box 8"/>
            <p:cNvSpPr txBox="1">
              <a:spLocks noChangeArrowheads="1"/>
            </p:cNvSpPr>
            <p:nvPr/>
          </p:nvSpPr>
          <p:spPr bwMode="auto">
            <a:xfrm>
              <a:off x="4648" y="799"/>
              <a:ext cx="548" cy="231"/>
            </a:xfrm>
            <a:prstGeom prst="rect">
              <a:avLst/>
            </a:prstGeom>
            <a:noFill/>
            <a:ln w="9525">
              <a:noFill/>
              <a:miter lim="800000"/>
              <a:headEnd/>
              <a:tailEnd/>
            </a:ln>
            <a:effectLst/>
          </p:spPr>
          <p:txBody>
            <a:bodyPr wrap="none">
              <a:spAutoFit/>
            </a:bodyPr>
            <a:lstStyle/>
            <a:p>
              <a:r>
                <a:rPr lang="zh-CN" altLang="en-US">
                  <a:solidFill>
                    <a:srgbClr val="000000"/>
                  </a:solidFill>
                </a:rPr>
                <a:t>电容量</a:t>
              </a:r>
            </a:p>
          </p:txBody>
        </p:sp>
        <p:sp>
          <p:nvSpPr>
            <p:cNvPr id="115721" name="Text Box 9"/>
            <p:cNvSpPr txBox="1">
              <a:spLocks noChangeArrowheads="1"/>
            </p:cNvSpPr>
            <p:nvPr/>
          </p:nvSpPr>
          <p:spPr bwMode="auto">
            <a:xfrm>
              <a:off x="4694" y="1389"/>
              <a:ext cx="692" cy="231"/>
            </a:xfrm>
            <a:prstGeom prst="rect">
              <a:avLst/>
            </a:prstGeom>
            <a:noFill/>
            <a:ln w="9525">
              <a:noFill/>
              <a:miter lim="800000"/>
              <a:headEnd/>
              <a:tailEnd/>
            </a:ln>
            <a:effectLst/>
          </p:spPr>
          <p:txBody>
            <a:bodyPr wrap="none">
              <a:spAutoFit/>
            </a:bodyPr>
            <a:lstStyle/>
            <a:p>
              <a:r>
                <a:rPr lang="zh-CN" altLang="en-US">
                  <a:solidFill>
                    <a:srgbClr val="000000"/>
                  </a:solidFill>
                </a:rPr>
                <a:t>额定电压</a:t>
              </a:r>
            </a:p>
          </p:txBody>
        </p:sp>
        <p:sp>
          <p:nvSpPr>
            <p:cNvPr id="115722" name="Line 10"/>
            <p:cNvSpPr>
              <a:spLocks noChangeShapeType="1"/>
            </p:cNvSpPr>
            <p:nvPr/>
          </p:nvSpPr>
          <p:spPr bwMode="auto">
            <a:xfrm>
              <a:off x="2607" y="1071"/>
              <a:ext cx="428" cy="158"/>
            </a:xfrm>
            <a:prstGeom prst="line">
              <a:avLst/>
            </a:prstGeom>
            <a:noFill/>
            <a:ln w="9525">
              <a:solidFill>
                <a:srgbClr val="FF0000"/>
              </a:solidFill>
              <a:round/>
              <a:headEnd/>
              <a:tailEnd type="triangle" w="med" len="med"/>
            </a:ln>
            <a:effectLst/>
          </p:spPr>
          <p:txBody>
            <a:bodyPr anchor="ctr">
              <a:spAutoFit/>
            </a:bodyPr>
            <a:lstStyle/>
            <a:p>
              <a:endParaRPr lang="zh-CN" altLang="en-US"/>
            </a:p>
          </p:txBody>
        </p:sp>
        <p:sp>
          <p:nvSpPr>
            <p:cNvPr id="115723" name="Line 11"/>
            <p:cNvSpPr>
              <a:spLocks noChangeShapeType="1"/>
            </p:cNvSpPr>
            <p:nvPr/>
          </p:nvSpPr>
          <p:spPr bwMode="auto">
            <a:xfrm flipH="1" flipV="1">
              <a:off x="3877" y="799"/>
              <a:ext cx="771" cy="91"/>
            </a:xfrm>
            <a:prstGeom prst="line">
              <a:avLst/>
            </a:prstGeom>
            <a:noFill/>
            <a:ln w="9525">
              <a:solidFill>
                <a:srgbClr val="FF0000"/>
              </a:solidFill>
              <a:round/>
              <a:headEnd/>
              <a:tailEnd type="triangle" w="med" len="med"/>
            </a:ln>
            <a:effectLst/>
          </p:spPr>
          <p:txBody>
            <a:bodyPr anchor="ctr">
              <a:spAutoFit/>
            </a:bodyPr>
            <a:lstStyle/>
            <a:p>
              <a:endParaRPr lang="zh-CN" altLang="en-US"/>
            </a:p>
          </p:txBody>
        </p:sp>
        <p:sp>
          <p:nvSpPr>
            <p:cNvPr id="115724" name="Line 12"/>
            <p:cNvSpPr>
              <a:spLocks noChangeShapeType="1"/>
            </p:cNvSpPr>
            <p:nvPr/>
          </p:nvSpPr>
          <p:spPr bwMode="auto">
            <a:xfrm flipH="1" flipV="1">
              <a:off x="3995" y="1181"/>
              <a:ext cx="699" cy="253"/>
            </a:xfrm>
            <a:prstGeom prst="line">
              <a:avLst/>
            </a:prstGeom>
            <a:noFill/>
            <a:ln w="9525">
              <a:solidFill>
                <a:srgbClr val="FF0000"/>
              </a:solidFill>
              <a:round/>
              <a:headEnd/>
              <a:tailEnd type="triangle" w="med" len="med"/>
            </a:ln>
            <a:effectLst/>
          </p:spPr>
          <p:txBody>
            <a:bodyPr anchor="ctr">
              <a:spAutoFit/>
            </a:bodyPr>
            <a:lstStyle/>
            <a:p>
              <a:endParaRPr lang="zh-CN" altLang="en-US"/>
            </a:p>
          </p:txBody>
        </p:sp>
      </p:grpSp>
      <p:grpSp>
        <p:nvGrpSpPr>
          <p:cNvPr id="3" name="Group 13"/>
          <p:cNvGrpSpPr>
            <a:grpSpLocks/>
          </p:cNvGrpSpPr>
          <p:nvPr/>
        </p:nvGrpSpPr>
        <p:grpSpPr bwMode="auto">
          <a:xfrm>
            <a:off x="228600" y="2946400"/>
            <a:ext cx="4267200" cy="3606800"/>
            <a:chOff x="0" y="1904"/>
            <a:chExt cx="2688" cy="2272"/>
          </a:xfrm>
        </p:grpSpPr>
        <p:grpSp>
          <p:nvGrpSpPr>
            <p:cNvPr id="4" name="Group 14"/>
            <p:cNvGrpSpPr>
              <a:grpSpLocks/>
            </p:cNvGrpSpPr>
            <p:nvPr/>
          </p:nvGrpSpPr>
          <p:grpSpPr bwMode="auto">
            <a:xfrm>
              <a:off x="720" y="1904"/>
              <a:ext cx="1968" cy="2272"/>
              <a:chOff x="748" y="709"/>
              <a:chExt cx="1968" cy="2272"/>
            </a:xfrm>
          </p:grpSpPr>
          <p:pic>
            <p:nvPicPr>
              <p:cNvPr id="115727" name="Picture 15" descr="1142710606(2)">
                <a:hlinkClick r:id="rId2" action="ppaction://hlinksldjump"/>
              </p:cNvPr>
              <p:cNvPicPr>
                <a:picLocks noChangeAspect="1" noChangeArrowheads="1"/>
              </p:cNvPicPr>
              <p:nvPr/>
            </p:nvPicPr>
            <p:blipFill>
              <a:blip r:embed="rId4" cstate="print">
                <a:lum bright="12000" contrast="18000"/>
              </a:blip>
              <a:srcRect l="37970" t="32152" r="36986" b="38652"/>
              <a:stretch>
                <a:fillRect/>
              </a:stretch>
            </p:blipFill>
            <p:spPr bwMode="auto">
              <a:xfrm>
                <a:off x="748" y="709"/>
                <a:ext cx="1968" cy="1967"/>
              </a:xfrm>
              <a:prstGeom prst="rect">
                <a:avLst/>
              </a:prstGeom>
              <a:noFill/>
              <a:ln w="25400">
                <a:noFill/>
                <a:miter lim="800000"/>
                <a:headEnd/>
                <a:tailEnd/>
              </a:ln>
            </p:spPr>
          </p:pic>
          <p:sp>
            <p:nvSpPr>
              <p:cNvPr id="115728" name="Rectangle 16"/>
              <p:cNvSpPr>
                <a:spLocks noChangeArrowheads="1"/>
              </p:cNvSpPr>
              <p:nvPr/>
            </p:nvSpPr>
            <p:spPr bwMode="auto">
              <a:xfrm>
                <a:off x="1202" y="2750"/>
                <a:ext cx="864" cy="231"/>
              </a:xfrm>
              <a:prstGeom prst="rect">
                <a:avLst/>
              </a:prstGeom>
              <a:noFill/>
              <a:ln w="9525">
                <a:noFill/>
                <a:miter lim="800000"/>
                <a:headEnd/>
                <a:tailEnd/>
              </a:ln>
              <a:effectLst/>
            </p:spPr>
            <p:txBody>
              <a:bodyPr>
                <a:spAutoFit/>
              </a:bodyPr>
              <a:lstStyle/>
              <a:p>
                <a:r>
                  <a:rPr lang="zh-CN" altLang="en-US" b="1">
                    <a:solidFill>
                      <a:srgbClr val="0000FF"/>
                    </a:solidFill>
                  </a:rPr>
                  <a:t>钽质电容</a:t>
                </a:r>
                <a:endParaRPr lang="zh-TW" altLang="en-US" b="1">
                  <a:solidFill>
                    <a:srgbClr val="0000FF"/>
                  </a:solidFill>
                </a:endParaRPr>
              </a:p>
            </p:txBody>
          </p:sp>
        </p:grpSp>
        <p:sp>
          <p:nvSpPr>
            <p:cNvPr id="115729" name="Line 17"/>
            <p:cNvSpPr>
              <a:spLocks noChangeShapeType="1"/>
            </p:cNvSpPr>
            <p:nvPr/>
          </p:nvSpPr>
          <p:spPr bwMode="auto">
            <a:xfrm>
              <a:off x="624" y="2304"/>
              <a:ext cx="408" cy="454"/>
            </a:xfrm>
            <a:prstGeom prst="line">
              <a:avLst/>
            </a:prstGeom>
            <a:noFill/>
            <a:ln w="15875">
              <a:solidFill>
                <a:srgbClr val="FF0000"/>
              </a:solidFill>
              <a:round/>
              <a:headEnd/>
              <a:tailEnd type="triangle" w="med" len="med"/>
            </a:ln>
            <a:effectLst/>
          </p:spPr>
          <p:txBody>
            <a:bodyPr anchor="ctr">
              <a:spAutoFit/>
            </a:bodyPr>
            <a:lstStyle/>
            <a:p>
              <a:endParaRPr lang="zh-CN" altLang="en-US"/>
            </a:p>
          </p:txBody>
        </p:sp>
        <p:sp>
          <p:nvSpPr>
            <p:cNvPr id="115730" name="Rectangle 18"/>
            <p:cNvSpPr>
              <a:spLocks noChangeArrowheads="1"/>
            </p:cNvSpPr>
            <p:nvPr/>
          </p:nvSpPr>
          <p:spPr bwMode="auto">
            <a:xfrm>
              <a:off x="0" y="2064"/>
              <a:ext cx="1070" cy="237"/>
            </a:xfrm>
            <a:prstGeom prst="rect">
              <a:avLst/>
            </a:prstGeom>
            <a:solidFill>
              <a:schemeClr val="accent1"/>
            </a:solidFill>
            <a:ln w="9525" algn="ctr">
              <a:solidFill>
                <a:schemeClr val="tx1"/>
              </a:solidFill>
              <a:miter lim="800000"/>
              <a:headEnd/>
              <a:tailEnd/>
            </a:ln>
            <a:effectLst/>
          </p:spPr>
          <p:txBody>
            <a:bodyPr wrap="none" anchor="ctr">
              <a:spAutoFit/>
            </a:bodyPr>
            <a:lstStyle/>
            <a:p>
              <a:pPr algn="ctr"/>
              <a:r>
                <a:rPr lang="zh-CN" altLang="en-US"/>
                <a:t>极性表示（</a:t>
              </a:r>
              <a:r>
                <a:rPr lang="en-US" altLang="zh-CN"/>
                <a:t>+</a:t>
              </a:r>
              <a:r>
                <a:rPr lang="zh-CN" altLang="en-US"/>
                <a:t>）</a:t>
              </a:r>
            </a:p>
          </p:txBody>
        </p:sp>
      </p:grpSp>
      <p:sp>
        <p:nvSpPr>
          <p:cNvPr id="115731" name="Rectangle 19"/>
          <p:cNvSpPr>
            <a:spLocks noChangeArrowheads="1"/>
          </p:cNvSpPr>
          <p:nvPr/>
        </p:nvSpPr>
        <p:spPr bwMode="auto">
          <a:xfrm>
            <a:off x="225425" y="990600"/>
            <a:ext cx="8080375" cy="1143000"/>
          </a:xfrm>
          <a:prstGeom prst="rect">
            <a:avLst/>
          </a:prstGeom>
          <a:noFill/>
          <a:ln w="9525">
            <a:noFill/>
            <a:miter lim="800000"/>
            <a:headEnd/>
            <a:tailEnd/>
          </a:ln>
          <a:effectLst/>
        </p:spPr>
        <p:txBody>
          <a:bodyPr lIns="92075" tIns="46038" rIns="92075" bIns="46038" anchor="ctr"/>
          <a:lstStyle/>
          <a:p>
            <a:r>
              <a:rPr lang="zh-CN" altLang="en-US" sz="3600" b="1">
                <a:solidFill>
                  <a:srgbClr val="008080"/>
                </a:solidFill>
              </a:rPr>
              <a:t>电容</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304800" y="838200"/>
            <a:ext cx="8534400" cy="4572000"/>
          </a:xfrm>
        </p:spPr>
        <p:txBody>
          <a:bodyPr/>
          <a:lstStyle/>
          <a:p>
            <a:pPr algn="ctr"/>
            <a:endParaRPr lang="en-US" altLang="zh-CN" sz="2800">
              <a:latin typeface="宋体" pitchFamily="2" charset="-122"/>
            </a:endParaRPr>
          </a:p>
          <a:p>
            <a:pPr>
              <a:buFont typeface="Wingdings" pitchFamily="2" charset="2"/>
              <a:buNone/>
            </a:pPr>
            <a:r>
              <a:rPr lang="en-US" altLang="zh-CN" sz="2800" b="1">
                <a:latin typeface="宋体" pitchFamily="2" charset="-122"/>
              </a:rPr>
              <a:t>6</a:t>
            </a:r>
            <a:r>
              <a:rPr lang="en-US" altLang="zh-TW" sz="2800" b="1">
                <a:latin typeface="宋体" pitchFamily="2" charset="-122"/>
              </a:rPr>
              <a:t>﹒</a:t>
            </a:r>
            <a:r>
              <a:rPr lang="zh-CN" altLang="en-US" sz="2800" b="1">
                <a:latin typeface="宋体" pitchFamily="2" charset="-122"/>
              </a:rPr>
              <a:t>电容串联并联计算</a:t>
            </a:r>
            <a:r>
              <a:rPr lang="zh-TW" altLang="en-US" sz="2800" b="1">
                <a:latin typeface="宋体" pitchFamily="2" charset="-122"/>
              </a:rPr>
              <a:t>﹕</a:t>
            </a:r>
            <a:endParaRPr lang="zh-TW" altLang="zh-CN" sz="2800" b="1">
              <a:latin typeface="宋体" pitchFamily="2" charset="-122"/>
            </a:endParaRPr>
          </a:p>
          <a:p>
            <a:pPr>
              <a:buFont typeface="Wingdings" pitchFamily="2" charset="2"/>
              <a:buNone/>
            </a:pPr>
            <a:r>
              <a:rPr lang="zh-CN" altLang="en-US" sz="2800" b="1"/>
              <a:t>串联     </a:t>
            </a:r>
            <a:r>
              <a:rPr lang="en-US" altLang="zh-CN" sz="2800" b="1"/>
              <a:t>1/C = 1/ C1 + 1/ C2 + 1/C3 </a:t>
            </a:r>
            <a:r>
              <a:rPr lang="en-US" altLang="zh-CN" sz="2800" b="1">
                <a:latin typeface="Arial"/>
              </a:rPr>
              <a:t>…</a:t>
            </a:r>
            <a:r>
              <a:rPr lang="en-US" altLang="zh-CN" sz="2800" b="1"/>
              <a:t>+ 1/Cn</a:t>
            </a:r>
          </a:p>
          <a:p>
            <a:pPr>
              <a:buFont typeface="Wingdings" pitchFamily="2" charset="2"/>
              <a:buNone/>
            </a:pPr>
            <a:r>
              <a:rPr lang="zh-CN" altLang="en-US" sz="2800">
                <a:latin typeface="宋体" pitchFamily="2" charset="-122"/>
              </a:rPr>
              <a:t>并联  </a:t>
            </a:r>
            <a:r>
              <a:rPr lang="en-US" altLang="zh-CN" sz="2800"/>
              <a:t>C = C1 + C2 + C3 </a:t>
            </a:r>
            <a:r>
              <a:rPr lang="en-US" altLang="zh-CN" sz="2800">
                <a:latin typeface="Arial"/>
              </a:rPr>
              <a:t>…</a:t>
            </a:r>
            <a:r>
              <a:rPr lang="en-US" altLang="zh-CN" sz="2800"/>
              <a:t>+ Cn</a:t>
            </a:r>
          </a:p>
          <a:p>
            <a:pPr>
              <a:buFont typeface="Wingdings" pitchFamily="2" charset="2"/>
              <a:buNone/>
            </a:pPr>
            <a:r>
              <a:rPr lang="en-US" altLang="zh-CN" sz="2800"/>
              <a:t>7.</a:t>
            </a:r>
            <a:r>
              <a:rPr lang="zh-CN" altLang="en-US" sz="2800"/>
              <a:t>电容与频率的关系</a:t>
            </a:r>
          </a:p>
          <a:p>
            <a:pPr>
              <a:buFont typeface="Wingdings" pitchFamily="2" charset="2"/>
              <a:buNone/>
            </a:pPr>
            <a:r>
              <a:rPr lang="zh-CN" altLang="en-US"/>
              <a:t>          </a:t>
            </a:r>
            <a:r>
              <a:rPr lang="en-US" altLang="zh-CN"/>
              <a:t>Xc=1/2πfc</a:t>
            </a:r>
          </a:p>
          <a:p>
            <a:pPr>
              <a:buFont typeface="Wingdings" pitchFamily="2" charset="2"/>
              <a:buNone/>
            </a:pPr>
            <a:r>
              <a:rPr lang="zh-CN" altLang="en-US"/>
              <a:t>式中</a:t>
            </a:r>
            <a:r>
              <a:rPr lang="en-US" altLang="zh-CN"/>
              <a:t>Xc</a:t>
            </a:r>
            <a:r>
              <a:rPr lang="zh-CN" altLang="en-US"/>
              <a:t>是容抗值，单位为奥姆，</a:t>
            </a:r>
            <a:r>
              <a:rPr lang="en-US" altLang="zh-CN"/>
              <a:t>f</a:t>
            </a:r>
            <a:r>
              <a:rPr lang="zh-CN" altLang="en-US"/>
              <a:t>为所加交流频率，</a:t>
            </a:r>
            <a:r>
              <a:rPr lang="en-US" altLang="zh-CN"/>
              <a:t>C</a:t>
            </a:r>
            <a:r>
              <a:rPr lang="zh-CN" altLang="en-US"/>
              <a:t>为容量，单位为法拉。 </a:t>
            </a: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14018">
                                            <p:txEl>
                                              <p:pRg st="1" end="1"/>
                                            </p:txEl>
                                          </p:spTgt>
                                        </p:tgtEl>
                                        <p:attrNameLst>
                                          <p:attrName>style.visibility</p:attrName>
                                        </p:attrNameLst>
                                      </p:cBhvr>
                                      <p:to>
                                        <p:strVal val="visible"/>
                                      </p:to>
                                    </p:set>
                                    <p:animEffect transition="in" filter="slide(fromBottom)">
                                      <p:cBhvr>
                                        <p:cTn id="7" dur="500"/>
                                        <p:tgtEl>
                                          <p:spTgt spid="214018">
                                            <p:txEl>
                                              <p:pRg st="1" end="1"/>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14018">
                                            <p:txEl>
                                              <p:pRg st="2" end="2"/>
                                            </p:txEl>
                                          </p:spTgt>
                                        </p:tgtEl>
                                        <p:attrNameLst>
                                          <p:attrName>style.visibility</p:attrName>
                                        </p:attrNameLst>
                                      </p:cBhvr>
                                      <p:to>
                                        <p:strVal val="visible"/>
                                      </p:to>
                                    </p:set>
                                    <p:animEffect transition="in" filter="slide(fromBottom)">
                                      <p:cBhvr>
                                        <p:cTn id="11" dur="500"/>
                                        <p:tgtEl>
                                          <p:spTgt spid="214018">
                                            <p:txEl>
                                              <p:pRg st="2" end="2"/>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14018">
                                            <p:txEl>
                                              <p:pRg st="3" end="3"/>
                                            </p:txEl>
                                          </p:spTgt>
                                        </p:tgtEl>
                                        <p:attrNameLst>
                                          <p:attrName>style.visibility</p:attrName>
                                        </p:attrNameLst>
                                      </p:cBhvr>
                                      <p:to>
                                        <p:strVal val="visible"/>
                                      </p:to>
                                    </p:set>
                                    <p:animEffect transition="in" filter="slide(fromBottom)">
                                      <p:cBhvr>
                                        <p:cTn id="15" dur="500"/>
                                        <p:tgtEl>
                                          <p:spTgt spid="214018">
                                            <p:txEl>
                                              <p:pRg st="3" end="3"/>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14018">
                                            <p:txEl>
                                              <p:pRg st="4" end="4"/>
                                            </p:txEl>
                                          </p:spTgt>
                                        </p:tgtEl>
                                        <p:attrNameLst>
                                          <p:attrName>style.visibility</p:attrName>
                                        </p:attrNameLst>
                                      </p:cBhvr>
                                      <p:to>
                                        <p:strVal val="visible"/>
                                      </p:to>
                                    </p:set>
                                    <p:animEffect transition="in" filter="slide(fromBottom)">
                                      <p:cBhvr>
                                        <p:cTn id="19" dur="500"/>
                                        <p:tgtEl>
                                          <p:spTgt spid="214018">
                                            <p:txEl>
                                              <p:pRg st="4" end="4"/>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14018">
                                            <p:txEl>
                                              <p:pRg st="5" end="5"/>
                                            </p:txEl>
                                          </p:spTgt>
                                        </p:tgtEl>
                                        <p:attrNameLst>
                                          <p:attrName>style.visibility</p:attrName>
                                        </p:attrNameLst>
                                      </p:cBhvr>
                                      <p:to>
                                        <p:strVal val="visible"/>
                                      </p:to>
                                    </p:set>
                                    <p:animEffect transition="in" filter="slide(fromBottom)">
                                      <p:cBhvr>
                                        <p:cTn id="23" dur="500"/>
                                        <p:tgtEl>
                                          <p:spTgt spid="214018">
                                            <p:txEl>
                                              <p:pRg st="5" end="5"/>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214018">
                                            <p:txEl>
                                              <p:pRg st="6" end="6"/>
                                            </p:txEl>
                                          </p:spTgt>
                                        </p:tgtEl>
                                        <p:attrNameLst>
                                          <p:attrName>style.visibility</p:attrName>
                                        </p:attrNameLst>
                                      </p:cBhvr>
                                      <p:to>
                                        <p:strVal val="visible"/>
                                      </p:to>
                                    </p:set>
                                    <p:animEffect transition="in" filter="slide(fromBottom)">
                                      <p:cBhvr>
                                        <p:cTn id="27" dur="500"/>
                                        <p:tgtEl>
                                          <p:spTgt spid="2140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fld id="{6B068220-EE15-4C6D-915A-58361D565C4A}" type="slidenum">
              <a:rPr lang="zh-CN" altLang="en-US"/>
              <a:pPr/>
              <a:t>26</a:t>
            </a:fld>
            <a:r>
              <a:rPr lang="zh-CN" altLang="en-US"/>
              <a:t>／</a:t>
            </a:r>
            <a:r>
              <a:rPr lang="en-US" altLang="zh-CN"/>
              <a:t>581</a:t>
            </a:r>
          </a:p>
        </p:txBody>
      </p:sp>
      <p:sp>
        <p:nvSpPr>
          <p:cNvPr id="231428" name="Rectangle 4"/>
          <p:cNvSpPr>
            <a:spLocks noGrp="1" noChangeArrowheads="1"/>
          </p:cNvSpPr>
          <p:nvPr>
            <p:ph type="body" idx="1"/>
          </p:nvPr>
        </p:nvSpPr>
        <p:spPr>
          <a:xfrm>
            <a:off x="428596" y="714356"/>
            <a:ext cx="8501122" cy="5929354"/>
          </a:xfrm>
        </p:spPr>
        <p:txBody>
          <a:bodyPr>
            <a:noAutofit/>
          </a:bodyPr>
          <a:lstStyle/>
          <a:p>
            <a:pPr>
              <a:lnSpc>
                <a:spcPct val="80000"/>
              </a:lnSpc>
            </a:pPr>
            <a:r>
              <a:rPr lang="zh-CN" altLang="en-US" b="1" dirty="0" smtClean="0"/>
              <a:t>用</a:t>
            </a:r>
            <a:r>
              <a:rPr lang="zh-CN" altLang="en-US" b="1" dirty="0"/>
              <a:t>万用表检测</a:t>
            </a:r>
            <a:r>
              <a:rPr lang="zh-CN" altLang="en-US" b="1" dirty="0" smtClean="0"/>
              <a:t>电容器</a:t>
            </a:r>
            <a:endParaRPr lang="en-US" altLang="zh-CN" b="1" dirty="0" smtClean="0"/>
          </a:p>
          <a:p>
            <a:pPr>
              <a:lnSpc>
                <a:spcPct val="80000"/>
              </a:lnSpc>
              <a:buNone/>
            </a:pPr>
            <a:endParaRPr lang="zh-CN" altLang="en-US" dirty="0"/>
          </a:p>
          <a:p>
            <a:pPr>
              <a:lnSpc>
                <a:spcPct val="80000"/>
              </a:lnSpc>
            </a:pPr>
            <a:r>
              <a:rPr lang="zh-CN" altLang="en-US" dirty="0" smtClean="0"/>
              <a:t>容器</a:t>
            </a:r>
            <a:r>
              <a:rPr lang="zh-CN" altLang="en-US" dirty="0"/>
              <a:t>使用前，必须对电容器进行测量，对于电容器的测量应用专用仪器，如电容测量仪。在某些情况下，对电容量大于</a:t>
            </a:r>
            <a:r>
              <a:rPr lang="en-US" altLang="zh-CN" dirty="0"/>
              <a:t>0.1μF</a:t>
            </a:r>
            <a:r>
              <a:rPr lang="zh-CN" altLang="en-US" dirty="0"/>
              <a:t>的电容器，可用万用表进行检测。其检测方法是：首先根据电容器容量的大小选择合适的量程，通常为：</a:t>
            </a:r>
            <a:r>
              <a:rPr lang="en-US" altLang="zh-CN" dirty="0"/>
              <a:t>0.1-10μF</a:t>
            </a:r>
            <a:r>
              <a:rPr lang="zh-CN" altLang="en-US" dirty="0"/>
              <a:t>选用</a:t>
            </a:r>
            <a:r>
              <a:rPr lang="en-US" altLang="zh-CN" dirty="0"/>
              <a:t>R*K</a:t>
            </a:r>
            <a:r>
              <a:rPr lang="zh-CN" altLang="en-US" dirty="0"/>
              <a:t>档，</a:t>
            </a:r>
            <a:r>
              <a:rPr lang="en-US" altLang="zh-CN" dirty="0"/>
              <a:t>10-300μF</a:t>
            </a:r>
            <a:r>
              <a:rPr lang="zh-CN" altLang="en-US" dirty="0"/>
              <a:t>选用</a:t>
            </a:r>
            <a:r>
              <a:rPr lang="en-US" altLang="zh-CN" dirty="0"/>
              <a:t>R*10K</a:t>
            </a:r>
            <a:r>
              <a:rPr lang="zh-CN" altLang="en-US" dirty="0"/>
              <a:t>档。然后用表笔分别接触电容器的两根引线，表针若先朝顺时针方向转动，然后又慢慢地向反方向退回到</a:t>
            </a:r>
            <a:r>
              <a:rPr lang="en-US" altLang="zh-CN" dirty="0"/>
              <a:t>R=∞</a:t>
            </a:r>
            <a:r>
              <a:rPr lang="zh-CN" altLang="en-US" dirty="0"/>
              <a:t>的位置（零点位置）。当指针不能回到零点时说明电容器漏电，如果表针距零点位置较远，表示电容器漏电严重，不能使用</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1428">
                                            <p:txEl>
                                              <p:pRg st="0" end="0"/>
                                            </p:txEl>
                                          </p:spTgt>
                                        </p:tgtEl>
                                        <p:attrNameLst>
                                          <p:attrName>style.visibility</p:attrName>
                                        </p:attrNameLst>
                                      </p:cBhvr>
                                      <p:to>
                                        <p:strVal val="visible"/>
                                      </p:to>
                                    </p:set>
                                    <p:animEffect transition="in" filter="wipe(left)">
                                      <p:cBhvr>
                                        <p:cTn id="7" dur="1000"/>
                                        <p:tgtEl>
                                          <p:spTgt spid="23142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1428">
                                            <p:txEl>
                                              <p:pRg st="2" end="2"/>
                                            </p:txEl>
                                          </p:spTgt>
                                        </p:tgtEl>
                                        <p:attrNameLst>
                                          <p:attrName>style.visibility</p:attrName>
                                        </p:attrNameLst>
                                      </p:cBhvr>
                                      <p:to>
                                        <p:strVal val="visible"/>
                                      </p:to>
                                    </p:set>
                                    <p:animEffect transition="in" filter="wipe(left)">
                                      <p:cBhvr>
                                        <p:cTn id="10" dur="1000"/>
                                        <p:tgtEl>
                                          <p:spTgt spid="2314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fld id="{34CFB6CD-A729-40FD-915C-28F68718D7FA}" type="slidenum">
              <a:rPr lang="zh-TW" altLang="en-US"/>
              <a:pPr/>
              <a:t>27</a:t>
            </a:fld>
            <a:endParaRPr lang="en-US" altLang="zh-TW"/>
          </a:p>
        </p:txBody>
      </p:sp>
      <p:sp>
        <p:nvSpPr>
          <p:cNvPr id="84994" name="Rectangle 2"/>
          <p:cNvSpPr>
            <a:spLocks noChangeArrowheads="1"/>
          </p:cNvSpPr>
          <p:nvPr/>
        </p:nvSpPr>
        <p:spPr bwMode="auto">
          <a:xfrm>
            <a:off x="1042988" y="1685925"/>
            <a:ext cx="7056437" cy="1558925"/>
          </a:xfrm>
          <a:prstGeom prst="rect">
            <a:avLst/>
          </a:prstGeom>
          <a:noFill/>
          <a:ln w="9525" algn="ctr">
            <a:noFill/>
            <a:miter lim="800000"/>
            <a:headEnd/>
            <a:tailEnd/>
          </a:ln>
          <a:effectLst/>
        </p:spPr>
        <p:txBody>
          <a:bodyPr anchor="ctr">
            <a:spAutoFit/>
          </a:bodyPr>
          <a:lstStyle/>
          <a:p>
            <a:pPr eaLnBrk="0" hangingPunct="0">
              <a:tabLst>
                <a:tab pos="266700" algn="l"/>
              </a:tabLst>
            </a:pPr>
            <a:r>
              <a:rPr lang="zh-CN" altLang="en-US" sz="1600" dirty="0">
                <a:solidFill>
                  <a:srgbClr val="000000"/>
                </a:solidFill>
                <a:latin typeface="Times New Roman" pitchFamily="18" charset="0"/>
                <a:cs typeface="Times New Roman" pitchFamily="18" charset="0"/>
              </a:rPr>
              <a:t>电感是用导线在绝缘体上单层或多层绕制而成的电子元件。电感具有阻碍交流电通过的特性。电感的技术指标</a:t>
            </a:r>
            <a:r>
              <a:rPr lang="zh-CN" altLang="en-US" sz="1600" dirty="0">
                <a:solidFill>
                  <a:srgbClr val="0000FF"/>
                </a:solidFill>
                <a:latin typeface="Times New Roman" pitchFamily="18" charset="0"/>
                <a:cs typeface="Times New Roman" pitchFamily="18" charset="0"/>
              </a:rPr>
              <a:t>有感值、感抗</a:t>
            </a:r>
            <a:r>
              <a:rPr lang="zh-CN" altLang="en-US" sz="1600" dirty="0">
                <a:solidFill>
                  <a:srgbClr val="000000"/>
                </a:solidFill>
                <a:latin typeface="Times New Roman" pitchFamily="18" charset="0"/>
                <a:cs typeface="Times New Roman" pitchFamily="18" charset="0"/>
              </a:rPr>
              <a:t>等。</a:t>
            </a:r>
            <a:r>
              <a:rPr lang="zh-CN" altLang="en-US" sz="1600" dirty="0">
                <a:solidFill>
                  <a:srgbClr val="0000FF"/>
                </a:solidFill>
                <a:latin typeface="Times New Roman" pitchFamily="18" charset="0"/>
                <a:cs typeface="Times New Roman" pitchFamily="18" charset="0"/>
              </a:rPr>
              <a:t>电感都是无极性元件</a:t>
            </a:r>
            <a:r>
              <a:rPr lang="zh-CN" altLang="en-US" sz="1600" dirty="0">
                <a:solidFill>
                  <a:srgbClr val="000000"/>
                </a:solidFill>
                <a:latin typeface="Times New Roman" pitchFamily="18" charset="0"/>
                <a:cs typeface="Times New Roman" pitchFamily="18" charset="0"/>
              </a:rPr>
              <a:t>。</a:t>
            </a:r>
            <a:endParaRPr lang="zh-CN" altLang="en-US" sz="1600" dirty="0">
              <a:solidFill>
                <a:srgbClr val="000000"/>
              </a:solidFill>
              <a:latin typeface="宋体" pitchFamily="2" charset="-122"/>
            </a:endParaRPr>
          </a:p>
          <a:p>
            <a:pPr eaLnBrk="0" hangingPunct="0">
              <a:tabLst>
                <a:tab pos="266700" algn="l"/>
              </a:tabLst>
            </a:pPr>
            <a:r>
              <a:rPr lang="zh-CN" altLang="en-US" sz="1600" dirty="0">
                <a:solidFill>
                  <a:srgbClr val="000000"/>
                </a:solidFill>
                <a:latin typeface="Times New Roman" pitchFamily="18" charset="0"/>
                <a:cs typeface="Times New Roman" pitchFamily="18" charset="0"/>
              </a:rPr>
              <a:t>电感可分为铁氧体电感、线绕电感和陶瓷电感等。</a:t>
            </a:r>
            <a:endParaRPr lang="zh-CN" altLang="en-US" sz="1600" dirty="0">
              <a:solidFill>
                <a:srgbClr val="000000"/>
              </a:solidFill>
              <a:latin typeface="宋体" pitchFamily="2" charset="-122"/>
            </a:endParaRPr>
          </a:p>
          <a:p>
            <a:pPr eaLnBrk="0" hangingPunct="0">
              <a:tabLst>
                <a:tab pos="266700" algn="l"/>
              </a:tabLst>
            </a:pPr>
            <a:r>
              <a:rPr lang="zh-CN" altLang="en-US" sz="1600" dirty="0">
                <a:solidFill>
                  <a:srgbClr val="000000"/>
                </a:solidFill>
                <a:latin typeface="Times New Roman" pitchFamily="18" charset="0"/>
                <a:cs typeface="Times New Roman" pitchFamily="18" charset="0"/>
              </a:rPr>
              <a:t>电感在电路中起储能、阻交流、</a:t>
            </a:r>
            <a:r>
              <a:rPr lang="en-US" altLang="zh-CN" sz="1600" dirty="0">
                <a:solidFill>
                  <a:srgbClr val="000000"/>
                </a:solidFill>
                <a:latin typeface="Times New Roman" pitchFamily="18" charset="0"/>
                <a:cs typeface="Times New Roman" pitchFamily="18" charset="0"/>
              </a:rPr>
              <a:t>LC</a:t>
            </a:r>
            <a:r>
              <a:rPr lang="zh-CN" altLang="en-US" sz="1600" dirty="0">
                <a:solidFill>
                  <a:srgbClr val="000000"/>
                </a:solidFill>
                <a:latin typeface="Times New Roman" pitchFamily="18" charset="0"/>
                <a:cs typeface="Times New Roman" pitchFamily="18" charset="0"/>
              </a:rPr>
              <a:t>振荡器、滤波（</a:t>
            </a:r>
            <a:r>
              <a:rPr lang="en-US" altLang="zh-CN" sz="1600" dirty="0">
                <a:solidFill>
                  <a:srgbClr val="000000"/>
                </a:solidFill>
                <a:latin typeface="Times New Roman" pitchFamily="18" charset="0"/>
                <a:cs typeface="Times New Roman" pitchFamily="18" charset="0"/>
              </a:rPr>
              <a:t>LC</a:t>
            </a:r>
            <a:r>
              <a:rPr lang="zh-CN" altLang="en-US" sz="1600" dirty="0">
                <a:solidFill>
                  <a:srgbClr val="000000"/>
                </a:solidFill>
                <a:latin typeface="Times New Roman" pitchFamily="18" charset="0"/>
                <a:cs typeface="Times New Roman" pitchFamily="18" charset="0"/>
              </a:rPr>
              <a:t>、</a:t>
            </a:r>
            <a:r>
              <a:rPr lang="en-US" altLang="zh-CN" sz="1600" dirty="0">
                <a:solidFill>
                  <a:srgbClr val="000000"/>
                </a:solidFill>
                <a:latin typeface="Times New Roman" pitchFamily="18" charset="0"/>
                <a:cs typeface="Times New Roman" pitchFamily="18" charset="0"/>
              </a:rPr>
              <a:t>LR</a:t>
            </a:r>
            <a:r>
              <a:rPr lang="zh-CN" altLang="en-US" sz="1600" dirty="0">
                <a:solidFill>
                  <a:srgbClr val="000000"/>
                </a:solidFill>
                <a:latin typeface="Times New Roman" pitchFamily="18" charset="0"/>
                <a:cs typeface="Times New Roman" pitchFamily="18" charset="0"/>
              </a:rPr>
              <a:t>）等作用。</a:t>
            </a:r>
            <a:endParaRPr lang="zh-CN" altLang="en-US" sz="1600" dirty="0">
              <a:solidFill>
                <a:srgbClr val="000000"/>
              </a:solidFill>
              <a:latin typeface="宋体" pitchFamily="2" charset="-122"/>
            </a:endParaRPr>
          </a:p>
          <a:p>
            <a:pPr eaLnBrk="0" hangingPunct="0">
              <a:tabLst>
                <a:tab pos="266700" algn="l"/>
              </a:tabLst>
            </a:pPr>
            <a:r>
              <a:rPr lang="zh-CN" altLang="en-US" sz="1600" dirty="0">
                <a:solidFill>
                  <a:srgbClr val="000000"/>
                </a:solidFill>
                <a:latin typeface="Times New Roman" pitchFamily="18" charset="0"/>
                <a:cs typeface="Times New Roman" pitchFamily="18" charset="0"/>
              </a:rPr>
              <a:t>电感的单位是</a:t>
            </a:r>
            <a:r>
              <a:rPr lang="zh-CN" altLang="en-US" sz="1600" dirty="0">
                <a:solidFill>
                  <a:srgbClr val="0000FF"/>
                </a:solidFill>
                <a:latin typeface="Times New Roman" pitchFamily="18" charset="0"/>
                <a:cs typeface="Times New Roman" pitchFamily="18" charset="0"/>
              </a:rPr>
              <a:t>亨利（</a:t>
            </a:r>
            <a:r>
              <a:rPr lang="en-US" altLang="zh-CN" sz="1600" dirty="0">
                <a:solidFill>
                  <a:srgbClr val="0000FF"/>
                </a:solidFill>
                <a:latin typeface="Times New Roman" pitchFamily="18" charset="0"/>
                <a:cs typeface="Times New Roman" pitchFamily="18" charset="0"/>
              </a:rPr>
              <a:t>H</a:t>
            </a:r>
            <a:r>
              <a:rPr lang="zh-CN" altLang="en-US" sz="1600" dirty="0">
                <a:solidFill>
                  <a:srgbClr val="0000FF"/>
                </a:solidFill>
                <a:latin typeface="Times New Roman" pitchFamily="18" charset="0"/>
                <a:cs typeface="Times New Roman" pitchFamily="18" charset="0"/>
              </a:rPr>
              <a:t>），</a:t>
            </a:r>
            <a:r>
              <a:rPr lang="zh-CN" altLang="en-US" sz="1600" dirty="0">
                <a:solidFill>
                  <a:srgbClr val="000000"/>
                </a:solidFill>
                <a:latin typeface="Times New Roman" pitchFamily="18" charset="0"/>
                <a:cs typeface="Times New Roman" pitchFamily="18" charset="0"/>
              </a:rPr>
              <a:t>常用的单位有毫亨（</a:t>
            </a:r>
            <a:r>
              <a:rPr lang="en-US" altLang="zh-CN" sz="1600" dirty="0" err="1">
                <a:solidFill>
                  <a:srgbClr val="000000"/>
                </a:solidFill>
                <a:latin typeface="Times New Roman" pitchFamily="18" charset="0"/>
                <a:cs typeface="Times New Roman" pitchFamily="18" charset="0"/>
              </a:rPr>
              <a:t>mH</a:t>
            </a:r>
            <a:r>
              <a:rPr lang="zh-CN" altLang="en-US" sz="1600" dirty="0">
                <a:solidFill>
                  <a:srgbClr val="000000"/>
                </a:solidFill>
                <a:latin typeface="Times New Roman" pitchFamily="18" charset="0"/>
                <a:cs typeface="Times New Roman" pitchFamily="18" charset="0"/>
              </a:rPr>
              <a:t>）、微亨（</a:t>
            </a:r>
            <a:r>
              <a:rPr lang="en-US" altLang="zh-CN" sz="1600" dirty="0" err="1">
                <a:solidFill>
                  <a:srgbClr val="000000"/>
                </a:solidFill>
                <a:latin typeface="Times New Roman" pitchFamily="18" charset="0"/>
                <a:cs typeface="Times New Roman" pitchFamily="18" charset="0"/>
              </a:rPr>
              <a:t>uH</a:t>
            </a:r>
            <a:r>
              <a:rPr lang="zh-CN" altLang="en-US" sz="1600" dirty="0">
                <a:solidFill>
                  <a:srgbClr val="000000"/>
                </a:solidFill>
                <a:latin typeface="Times New Roman" pitchFamily="18" charset="0"/>
                <a:cs typeface="Times New Roman" pitchFamily="18" charset="0"/>
              </a:rPr>
              <a:t>）</a:t>
            </a:r>
            <a:r>
              <a:rPr lang="en-US" altLang="zh-CN" sz="1600" dirty="0">
                <a:solidFill>
                  <a:srgbClr val="000000"/>
                </a:solidFill>
                <a:latin typeface="Times New Roman" pitchFamily="18" charset="0"/>
                <a:cs typeface="Times New Roman" pitchFamily="18" charset="0"/>
              </a:rPr>
              <a:t>,</a:t>
            </a:r>
            <a:r>
              <a:rPr lang="zh-CN" altLang="en-US" sz="1600" dirty="0">
                <a:solidFill>
                  <a:srgbClr val="000000"/>
                </a:solidFill>
                <a:latin typeface="Times New Roman" pitchFamily="18" charset="0"/>
                <a:cs typeface="Times New Roman" pitchFamily="18" charset="0"/>
              </a:rPr>
              <a:t>它们的换算关系为：</a:t>
            </a:r>
            <a:r>
              <a:rPr lang="en-US" altLang="zh-CN" sz="1600" dirty="0">
                <a:solidFill>
                  <a:srgbClr val="0000FF"/>
                </a:solidFill>
                <a:latin typeface="Times New Roman" pitchFamily="18" charset="0"/>
                <a:cs typeface="Times New Roman" pitchFamily="18" charset="0"/>
              </a:rPr>
              <a:t>1H=10</a:t>
            </a:r>
            <a:r>
              <a:rPr lang="en-US" altLang="zh-CN" sz="1600" baseline="30000" dirty="0">
                <a:solidFill>
                  <a:srgbClr val="0000FF"/>
                </a:solidFill>
                <a:latin typeface="Times New Roman" pitchFamily="18" charset="0"/>
                <a:cs typeface="Times New Roman" pitchFamily="18" charset="0"/>
              </a:rPr>
              <a:t>3</a:t>
            </a:r>
            <a:r>
              <a:rPr lang="en-US" altLang="zh-CN" sz="1600" dirty="0">
                <a:solidFill>
                  <a:srgbClr val="0000FF"/>
                </a:solidFill>
                <a:latin typeface="Times New Roman" pitchFamily="18" charset="0"/>
                <a:cs typeface="Times New Roman" pitchFamily="18" charset="0"/>
              </a:rPr>
              <a:t>mH=10</a:t>
            </a:r>
            <a:r>
              <a:rPr lang="en-US" altLang="zh-CN" sz="1600" baseline="30000" dirty="0">
                <a:solidFill>
                  <a:srgbClr val="0000FF"/>
                </a:solidFill>
                <a:latin typeface="Times New Roman" pitchFamily="18" charset="0"/>
                <a:cs typeface="Times New Roman" pitchFamily="18" charset="0"/>
              </a:rPr>
              <a:t>6</a:t>
            </a:r>
            <a:r>
              <a:rPr lang="en-US" altLang="zh-CN" sz="1600" dirty="0">
                <a:solidFill>
                  <a:srgbClr val="0000FF"/>
                </a:solidFill>
                <a:latin typeface="Times New Roman" pitchFamily="18" charset="0"/>
                <a:cs typeface="Times New Roman" pitchFamily="18" charset="0"/>
              </a:rPr>
              <a:t>uH, 1mH=10</a:t>
            </a:r>
            <a:r>
              <a:rPr lang="en-US" altLang="zh-CN" sz="1600" baseline="30000" dirty="0">
                <a:solidFill>
                  <a:srgbClr val="0000FF"/>
                </a:solidFill>
                <a:latin typeface="Times New Roman" pitchFamily="18" charset="0"/>
                <a:cs typeface="Times New Roman" pitchFamily="18" charset="0"/>
              </a:rPr>
              <a:t>3</a:t>
            </a:r>
            <a:r>
              <a:rPr lang="en-US" altLang="zh-CN" sz="1600" dirty="0">
                <a:solidFill>
                  <a:srgbClr val="0000FF"/>
                </a:solidFill>
                <a:latin typeface="Times New Roman" pitchFamily="18" charset="0"/>
                <a:cs typeface="Times New Roman" pitchFamily="18" charset="0"/>
              </a:rPr>
              <a:t>uH</a:t>
            </a:r>
            <a:r>
              <a:rPr lang="en-US" altLang="zh-CN" sz="1600" dirty="0">
                <a:solidFill>
                  <a:srgbClr val="000000"/>
                </a:solidFill>
                <a:latin typeface="Times New Roman" pitchFamily="18" charset="0"/>
                <a:cs typeface="Times New Roman" pitchFamily="18" charset="0"/>
              </a:rPr>
              <a:t>.</a:t>
            </a:r>
            <a:endParaRPr lang="en-US" altLang="zh-CN" sz="1600" dirty="0">
              <a:solidFill>
                <a:srgbClr val="000000"/>
              </a:solidFill>
            </a:endParaRPr>
          </a:p>
        </p:txBody>
      </p:sp>
      <p:grpSp>
        <p:nvGrpSpPr>
          <p:cNvPr id="2" name="Group 3"/>
          <p:cNvGrpSpPr>
            <a:grpSpLocks/>
          </p:cNvGrpSpPr>
          <p:nvPr/>
        </p:nvGrpSpPr>
        <p:grpSpPr bwMode="auto">
          <a:xfrm>
            <a:off x="4162425" y="4221163"/>
            <a:ext cx="1993900" cy="431800"/>
            <a:chOff x="4468" y="8151"/>
            <a:chExt cx="1666" cy="219"/>
          </a:xfrm>
        </p:grpSpPr>
        <p:sp>
          <p:nvSpPr>
            <p:cNvPr id="84996" name="Line 4"/>
            <p:cNvSpPr>
              <a:spLocks noChangeShapeType="1"/>
            </p:cNvSpPr>
            <p:nvPr/>
          </p:nvSpPr>
          <p:spPr bwMode="auto">
            <a:xfrm>
              <a:off x="4468" y="8340"/>
              <a:ext cx="316" cy="0"/>
            </a:xfrm>
            <a:prstGeom prst="line">
              <a:avLst/>
            </a:prstGeom>
            <a:noFill/>
            <a:ln w="28575">
              <a:solidFill>
                <a:srgbClr val="000000"/>
              </a:solidFill>
              <a:round/>
              <a:headEnd/>
              <a:tailEnd/>
            </a:ln>
          </p:spPr>
          <p:txBody>
            <a:bodyPr/>
            <a:lstStyle/>
            <a:p>
              <a:endParaRPr lang="zh-CN" altLang="en-US"/>
            </a:p>
          </p:txBody>
        </p:sp>
        <p:sp>
          <p:nvSpPr>
            <p:cNvPr id="84997" name="Freeform 5"/>
            <p:cNvSpPr>
              <a:spLocks/>
            </p:cNvSpPr>
            <p:nvPr/>
          </p:nvSpPr>
          <p:spPr bwMode="auto">
            <a:xfrm>
              <a:off x="4786" y="8151"/>
              <a:ext cx="224" cy="207"/>
            </a:xfrm>
            <a:custGeom>
              <a:avLst/>
              <a:gdLst/>
              <a:ahLst/>
              <a:cxnLst>
                <a:cxn ang="0">
                  <a:pos x="0" y="133"/>
                </a:cxn>
                <a:cxn ang="0">
                  <a:pos x="15" y="73"/>
                </a:cxn>
                <a:cxn ang="0">
                  <a:pos x="60" y="58"/>
                </a:cxn>
                <a:cxn ang="0">
                  <a:pos x="150" y="13"/>
                </a:cxn>
                <a:cxn ang="0">
                  <a:pos x="240" y="148"/>
                </a:cxn>
              </a:cxnLst>
              <a:rect l="0" t="0" r="r" b="b"/>
              <a:pathLst>
                <a:path w="240" h="148">
                  <a:moveTo>
                    <a:pt x="0" y="133"/>
                  </a:moveTo>
                  <a:cubicBezTo>
                    <a:pt x="5" y="113"/>
                    <a:pt x="2" y="89"/>
                    <a:pt x="15" y="73"/>
                  </a:cubicBezTo>
                  <a:cubicBezTo>
                    <a:pt x="25" y="61"/>
                    <a:pt x="46" y="65"/>
                    <a:pt x="60" y="58"/>
                  </a:cubicBezTo>
                  <a:cubicBezTo>
                    <a:pt x="176" y="0"/>
                    <a:pt x="37" y="51"/>
                    <a:pt x="150" y="13"/>
                  </a:cubicBezTo>
                  <a:cubicBezTo>
                    <a:pt x="199" y="46"/>
                    <a:pt x="240" y="84"/>
                    <a:pt x="240" y="148"/>
                  </a:cubicBezTo>
                </a:path>
              </a:pathLst>
            </a:custGeom>
            <a:noFill/>
            <a:ln w="28575" cmpd="sng">
              <a:solidFill>
                <a:srgbClr val="000000"/>
              </a:solidFill>
              <a:round/>
              <a:headEnd/>
              <a:tailEnd/>
            </a:ln>
          </p:spPr>
          <p:txBody>
            <a:bodyPr/>
            <a:lstStyle/>
            <a:p>
              <a:endParaRPr lang="zh-CN" altLang="en-US"/>
            </a:p>
          </p:txBody>
        </p:sp>
        <p:sp>
          <p:nvSpPr>
            <p:cNvPr id="84998" name="Freeform 6"/>
            <p:cNvSpPr>
              <a:spLocks/>
            </p:cNvSpPr>
            <p:nvPr/>
          </p:nvSpPr>
          <p:spPr bwMode="auto">
            <a:xfrm>
              <a:off x="5024" y="8163"/>
              <a:ext cx="240" cy="192"/>
            </a:xfrm>
            <a:custGeom>
              <a:avLst/>
              <a:gdLst/>
              <a:ahLst/>
              <a:cxnLst>
                <a:cxn ang="0">
                  <a:pos x="0" y="133"/>
                </a:cxn>
                <a:cxn ang="0">
                  <a:pos x="15" y="73"/>
                </a:cxn>
                <a:cxn ang="0">
                  <a:pos x="60" y="58"/>
                </a:cxn>
                <a:cxn ang="0">
                  <a:pos x="150" y="13"/>
                </a:cxn>
                <a:cxn ang="0">
                  <a:pos x="240" y="148"/>
                </a:cxn>
              </a:cxnLst>
              <a:rect l="0" t="0" r="r" b="b"/>
              <a:pathLst>
                <a:path w="240" h="148">
                  <a:moveTo>
                    <a:pt x="0" y="133"/>
                  </a:moveTo>
                  <a:cubicBezTo>
                    <a:pt x="5" y="113"/>
                    <a:pt x="2" y="89"/>
                    <a:pt x="15" y="73"/>
                  </a:cubicBezTo>
                  <a:cubicBezTo>
                    <a:pt x="25" y="61"/>
                    <a:pt x="46" y="65"/>
                    <a:pt x="60" y="58"/>
                  </a:cubicBezTo>
                  <a:cubicBezTo>
                    <a:pt x="176" y="0"/>
                    <a:pt x="37" y="51"/>
                    <a:pt x="150" y="13"/>
                  </a:cubicBezTo>
                  <a:cubicBezTo>
                    <a:pt x="199" y="46"/>
                    <a:pt x="240" y="84"/>
                    <a:pt x="240" y="148"/>
                  </a:cubicBezTo>
                </a:path>
              </a:pathLst>
            </a:custGeom>
            <a:noFill/>
            <a:ln w="28575" cmpd="sng">
              <a:solidFill>
                <a:srgbClr val="000000"/>
              </a:solidFill>
              <a:round/>
              <a:headEnd/>
              <a:tailEnd/>
            </a:ln>
          </p:spPr>
          <p:txBody>
            <a:bodyPr/>
            <a:lstStyle/>
            <a:p>
              <a:endParaRPr lang="zh-CN" altLang="en-US"/>
            </a:p>
          </p:txBody>
        </p:sp>
        <p:sp>
          <p:nvSpPr>
            <p:cNvPr id="84999" name="Freeform 7"/>
            <p:cNvSpPr>
              <a:spLocks/>
            </p:cNvSpPr>
            <p:nvPr/>
          </p:nvSpPr>
          <p:spPr bwMode="auto">
            <a:xfrm>
              <a:off x="5280" y="8178"/>
              <a:ext cx="240" cy="192"/>
            </a:xfrm>
            <a:custGeom>
              <a:avLst/>
              <a:gdLst/>
              <a:ahLst/>
              <a:cxnLst>
                <a:cxn ang="0">
                  <a:pos x="0" y="133"/>
                </a:cxn>
                <a:cxn ang="0">
                  <a:pos x="15" y="73"/>
                </a:cxn>
                <a:cxn ang="0">
                  <a:pos x="60" y="58"/>
                </a:cxn>
                <a:cxn ang="0">
                  <a:pos x="150" y="13"/>
                </a:cxn>
                <a:cxn ang="0">
                  <a:pos x="240" y="148"/>
                </a:cxn>
              </a:cxnLst>
              <a:rect l="0" t="0" r="r" b="b"/>
              <a:pathLst>
                <a:path w="240" h="148">
                  <a:moveTo>
                    <a:pt x="0" y="133"/>
                  </a:moveTo>
                  <a:cubicBezTo>
                    <a:pt x="5" y="113"/>
                    <a:pt x="2" y="89"/>
                    <a:pt x="15" y="73"/>
                  </a:cubicBezTo>
                  <a:cubicBezTo>
                    <a:pt x="25" y="61"/>
                    <a:pt x="46" y="65"/>
                    <a:pt x="60" y="58"/>
                  </a:cubicBezTo>
                  <a:cubicBezTo>
                    <a:pt x="176" y="0"/>
                    <a:pt x="37" y="51"/>
                    <a:pt x="150" y="13"/>
                  </a:cubicBezTo>
                  <a:cubicBezTo>
                    <a:pt x="199" y="46"/>
                    <a:pt x="240" y="84"/>
                    <a:pt x="240" y="148"/>
                  </a:cubicBezTo>
                </a:path>
              </a:pathLst>
            </a:custGeom>
            <a:noFill/>
            <a:ln w="28575" cmpd="sng">
              <a:solidFill>
                <a:srgbClr val="000000"/>
              </a:solidFill>
              <a:round/>
              <a:headEnd/>
              <a:tailEnd/>
            </a:ln>
          </p:spPr>
          <p:txBody>
            <a:bodyPr/>
            <a:lstStyle/>
            <a:p>
              <a:endParaRPr lang="zh-CN" altLang="en-US"/>
            </a:p>
          </p:txBody>
        </p:sp>
        <p:sp>
          <p:nvSpPr>
            <p:cNvPr id="85000" name="Freeform 8"/>
            <p:cNvSpPr>
              <a:spLocks/>
            </p:cNvSpPr>
            <p:nvPr/>
          </p:nvSpPr>
          <p:spPr bwMode="auto">
            <a:xfrm>
              <a:off x="5534" y="8178"/>
              <a:ext cx="240" cy="192"/>
            </a:xfrm>
            <a:custGeom>
              <a:avLst/>
              <a:gdLst/>
              <a:ahLst/>
              <a:cxnLst>
                <a:cxn ang="0">
                  <a:pos x="0" y="133"/>
                </a:cxn>
                <a:cxn ang="0">
                  <a:pos x="15" y="73"/>
                </a:cxn>
                <a:cxn ang="0">
                  <a:pos x="60" y="58"/>
                </a:cxn>
                <a:cxn ang="0">
                  <a:pos x="150" y="13"/>
                </a:cxn>
                <a:cxn ang="0">
                  <a:pos x="240" y="148"/>
                </a:cxn>
              </a:cxnLst>
              <a:rect l="0" t="0" r="r" b="b"/>
              <a:pathLst>
                <a:path w="240" h="148">
                  <a:moveTo>
                    <a:pt x="0" y="133"/>
                  </a:moveTo>
                  <a:cubicBezTo>
                    <a:pt x="5" y="113"/>
                    <a:pt x="2" y="89"/>
                    <a:pt x="15" y="73"/>
                  </a:cubicBezTo>
                  <a:cubicBezTo>
                    <a:pt x="25" y="61"/>
                    <a:pt x="46" y="65"/>
                    <a:pt x="60" y="58"/>
                  </a:cubicBezTo>
                  <a:cubicBezTo>
                    <a:pt x="176" y="0"/>
                    <a:pt x="37" y="51"/>
                    <a:pt x="150" y="13"/>
                  </a:cubicBezTo>
                  <a:cubicBezTo>
                    <a:pt x="199" y="46"/>
                    <a:pt x="240" y="84"/>
                    <a:pt x="240" y="148"/>
                  </a:cubicBezTo>
                </a:path>
              </a:pathLst>
            </a:custGeom>
            <a:noFill/>
            <a:ln w="28575" cmpd="sng">
              <a:solidFill>
                <a:srgbClr val="000000"/>
              </a:solidFill>
              <a:round/>
              <a:headEnd/>
              <a:tailEnd/>
            </a:ln>
          </p:spPr>
          <p:txBody>
            <a:bodyPr/>
            <a:lstStyle/>
            <a:p>
              <a:endParaRPr lang="zh-CN" altLang="en-US"/>
            </a:p>
          </p:txBody>
        </p:sp>
        <p:sp>
          <p:nvSpPr>
            <p:cNvPr id="85001" name="Line 9"/>
            <p:cNvSpPr>
              <a:spLocks noChangeShapeType="1"/>
            </p:cNvSpPr>
            <p:nvPr/>
          </p:nvSpPr>
          <p:spPr bwMode="auto">
            <a:xfrm>
              <a:off x="5790" y="8355"/>
              <a:ext cx="344" cy="0"/>
            </a:xfrm>
            <a:prstGeom prst="line">
              <a:avLst/>
            </a:prstGeom>
            <a:noFill/>
            <a:ln w="28575">
              <a:solidFill>
                <a:srgbClr val="000000"/>
              </a:solidFill>
              <a:round/>
              <a:headEnd/>
              <a:tailEnd/>
            </a:ln>
          </p:spPr>
          <p:txBody>
            <a:bodyPr/>
            <a:lstStyle/>
            <a:p>
              <a:endParaRPr lang="zh-CN" altLang="en-US"/>
            </a:p>
          </p:txBody>
        </p:sp>
      </p:grpSp>
      <p:sp>
        <p:nvSpPr>
          <p:cNvPr id="85002" name="Rectangle 10"/>
          <p:cNvSpPr>
            <a:spLocks noChangeArrowheads="1"/>
          </p:cNvSpPr>
          <p:nvPr/>
        </p:nvSpPr>
        <p:spPr bwMode="auto">
          <a:xfrm>
            <a:off x="1077913" y="5229225"/>
            <a:ext cx="4070350" cy="366713"/>
          </a:xfrm>
          <a:prstGeom prst="rect">
            <a:avLst/>
          </a:prstGeom>
          <a:noFill/>
          <a:ln w="9525" algn="ctr">
            <a:noFill/>
            <a:miter lim="800000"/>
            <a:headEnd/>
            <a:tailEnd/>
          </a:ln>
          <a:effectLst/>
        </p:spPr>
        <p:txBody>
          <a:bodyPr wrap="none" anchor="ctr">
            <a:spAutoFit/>
          </a:bodyPr>
          <a:lstStyle/>
          <a:p>
            <a:r>
              <a:rPr lang="zh-CN" altLang="en-US" dirty="0">
                <a:solidFill>
                  <a:srgbClr val="000000"/>
                </a:solidFill>
                <a:latin typeface="Times New Roman" pitchFamily="18" charset="0"/>
                <a:cs typeface="Times New Roman" pitchFamily="18" charset="0"/>
              </a:rPr>
              <a:t>电感的标示与电阻的标示的方法一致。</a:t>
            </a:r>
            <a:endParaRPr lang="zh-CN" altLang="en-US" dirty="0">
              <a:solidFill>
                <a:srgbClr val="000000"/>
              </a:solidFill>
            </a:endParaRPr>
          </a:p>
        </p:txBody>
      </p:sp>
      <p:sp>
        <p:nvSpPr>
          <p:cNvPr id="85003" name="Rectangle 11"/>
          <p:cNvSpPr>
            <a:spLocks noChangeArrowheads="1"/>
          </p:cNvSpPr>
          <p:nvPr/>
        </p:nvSpPr>
        <p:spPr bwMode="auto">
          <a:xfrm>
            <a:off x="611188" y="1096963"/>
            <a:ext cx="7921625" cy="519112"/>
          </a:xfrm>
          <a:prstGeom prst="rect">
            <a:avLst/>
          </a:prstGeom>
          <a:noFill/>
          <a:ln w="9525" algn="ctr">
            <a:noFill/>
            <a:miter lim="800000"/>
            <a:headEnd/>
            <a:tailEnd/>
          </a:ln>
          <a:effectLst/>
        </p:spPr>
        <p:txBody>
          <a:bodyPr>
            <a:spAutoFit/>
          </a:bodyPr>
          <a:lstStyle/>
          <a:p>
            <a:pPr indent="476250" algn="ctr"/>
            <a:r>
              <a:rPr lang="zh-CN" altLang="en-US" sz="2800" b="1">
                <a:solidFill>
                  <a:srgbClr val="000000"/>
                </a:solidFill>
                <a:latin typeface="宋体" pitchFamily="2" charset="-122"/>
              </a:rPr>
              <a:t>电感（</a:t>
            </a:r>
            <a:r>
              <a:rPr lang="en-US" altLang="zh-CN" sz="2800" b="1">
                <a:solidFill>
                  <a:srgbClr val="000000"/>
                </a:solidFill>
                <a:latin typeface="宋体" pitchFamily="2" charset="-122"/>
              </a:rPr>
              <a:t>L</a:t>
            </a:r>
            <a:r>
              <a:rPr lang="zh-CN" altLang="en-US" sz="2800" b="1">
                <a:solidFill>
                  <a:srgbClr val="000000"/>
                </a:solidFill>
                <a:latin typeface="宋体" pitchFamily="2" charset="-122"/>
              </a:rPr>
              <a:t>：</a:t>
            </a:r>
            <a:r>
              <a:rPr lang="en-US" altLang="zh-CN" sz="2800" b="1">
                <a:solidFill>
                  <a:srgbClr val="000000"/>
                </a:solidFill>
                <a:latin typeface="宋体" pitchFamily="2" charset="-122"/>
              </a:rPr>
              <a:t>Inductor</a:t>
            </a:r>
            <a:r>
              <a:rPr lang="zh-CN" altLang="en-US" sz="2800" b="1">
                <a:solidFill>
                  <a:srgbClr val="000000"/>
                </a:solidFill>
                <a:latin typeface="宋体" pitchFamily="2" charset="-122"/>
              </a:rPr>
              <a:t>）</a:t>
            </a:r>
          </a:p>
        </p:txBody>
      </p:sp>
      <p:sp>
        <p:nvSpPr>
          <p:cNvPr id="85004" name="Rectangle 12"/>
          <p:cNvSpPr>
            <a:spLocks noChangeArrowheads="1"/>
          </p:cNvSpPr>
          <p:nvPr/>
        </p:nvSpPr>
        <p:spPr bwMode="auto">
          <a:xfrm>
            <a:off x="663575" y="3644900"/>
            <a:ext cx="3403600" cy="366713"/>
          </a:xfrm>
          <a:prstGeom prst="rect">
            <a:avLst/>
          </a:prstGeom>
          <a:noFill/>
          <a:ln w="9525" algn="ctr">
            <a:noFill/>
            <a:miter lim="800000"/>
            <a:headEnd/>
            <a:tailEnd/>
          </a:ln>
          <a:effectLst/>
        </p:spPr>
        <p:txBody>
          <a:bodyPr wrap="none">
            <a:spAutoFit/>
          </a:bodyPr>
          <a:lstStyle/>
          <a:p>
            <a:pPr indent="476250"/>
            <a:r>
              <a:rPr lang="zh-CN" altLang="en-US" dirty="0">
                <a:solidFill>
                  <a:srgbClr val="000000"/>
                </a:solidFill>
                <a:latin typeface="宋体" pitchFamily="2" charset="-122"/>
              </a:rPr>
              <a:t>在电路中，</a:t>
            </a:r>
            <a:r>
              <a:rPr lang="zh-CN" altLang="en-US" dirty="0">
                <a:solidFill>
                  <a:srgbClr val="0000FF"/>
                </a:solidFill>
                <a:latin typeface="宋体" pitchFamily="2" charset="-122"/>
              </a:rPr>
              <a:t>电感的符号为</a:t>
            </a:r>
            <a:r>
              <a:rPr lang="zh-CN" altLang="en-US" dirty="0">
                <a:solidFill>
                  <a:srgbClr val="000000"/>
                </a:solidFill>
                <a:latin typeface="宋体" pitchFamily="2" charset="-122"/>
              </a:rPr>
              <a:t>：</a:t>
            </a:r>
          </a:p>
        </p:txBody>
      </p:sp>
      <p:sp>
        <p:nvSpPr>
          <p:cNvPr id="85006" name="Text Box 14"/>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5003"/>
                                        </p:tgtEl>
                                        <p:attrNameLst>
                                          <p:attrName>style.visibility</p:attrName>
                                        </p:attrNameLst>
                                      </p:cBhvr>
                                      <p:to>
                                        <p:strVal val="visible"/>
                                      </p:to>
                                    </p:set>
                                    <p:anim calcmode="lin" valueType="num">
                                      <p:cBhvr>
                                        <p:cTn id="7" dur="500" fill="hold"/>
                                        <p:tgtEl>
                                          <p:spTgt spid="85003"/>
                                        </p:tgtEl>
                                        <p:attrNameLst>
                                          <p:attrName>ppt_w</p:attrName>
                                        </p:attrNameLst>
                                      </p:cBhvr>
                                      <p:tavLst>
                                        <p:tav tm="0">
                                          <p:val>
                                            <p:fltVal val="0"/>
                                          </p:val>
                                        </p:tav>
                                        <p:tav tm="100000">
                                          <p:val>
                                            <p:strVal val="#ppt_w"/>
                                          </p:val>
                                        </p:tav>
                                      </p:tavLst>
                                    </p:anim>
                                    <p:anim calcmode="lin" valueType="num">
                                      <p:cBhvr>
                                        <p:cTn id="8" dur="500" fill="hold"/>
                                        <p:tgtEl>
                                          <p:spTgt spid="8500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4994"/>
                                        </p:tgtEl>
                                        <p:attrNameLst>
                                          <p:attrName>style.visibility</p:attrName>
                                        </p:attrNameLst>
                                      </p:cBhvr>
                                      <p:to>
                                        <p:strVal val="visible"/>
                                      </p:to>
                                    </p:set>
                                    <p:anim calcmode="lin" valueType="num">
                                      <p:cBhvr>
                                        <p:cTn id="13" dur="500" fill="hold"/>
                                        <p:tgtEl>
                                          <p:spTgt spid="84994"/>
                                        </p:tgtEl>
                                        <p:attrNameLst>
                                          <p:attrName>ppt_w</p:attrName>
                                        </p:attrNameLst>
                                      </p:cBhvr>
                                      <p:tavLst>
                                        <p:tav tm="0">
                                          <p:val>
                                            <p:fltVal val="0"/>
                                          </p:val>
                                        </p:tav>
                                        <p:tav tm="100000">
                                          <p:val>
                                            <p:strVal val="#ppt_w"/>
                                          </p:val>
                                        </p:tav>
                                      </p:tavLst>
                                    </p:anim>
                                    <p:anim calcmode="lin" valueType="num">
                                      <p:cBhvr>
                                        <p:cTn id="14" dur="500" fill="hold"/>
                                        <p:tgtEl>
                                          <p:spTgt spid="8499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5004"/>
                                        </p:tgtEl>
                                        <p:attrNameLst>
                                          <p:attrName>style.visibility</p:attrName>
                                        </p:attrNameLst>
                                      </p:cBhvr>
                                      <p:to>
                                        <p:strVal val="visible"/>
                                      </p:to>
                                    </p:set>
                                    <p:anim calcmode="lin" valueType="num">
                                      <p:cBhvr>
                                        <p:cTn id="19" dur="500" fill="hold"/>
                                        <p:tgtEl>
                                          <p:spTgt spid="85004"/>
                                        </p:tgtEl>
                                        <p:attrNameLst>
                                          <p:attrName>ppt_w</p:attrName>
                                        </p:attrNameLst>
                                      </p:cBhvr>
                                      <p:tavLst>
                                        <p:tav tm="0">
                                          <p:val>
                                            <p:fltVal val="0"/>
                                          </p:val>
                                        </p:tav>
                                        <p:tav tm="100000">
                                          <p:val>
                                            <p:strVal val="#ppt_w"/>
                                          </p:val>
                                        </p:tav>
                                      </p:tavLst>
                                    </p:anim>
                                    <p:anim calcmode="lin" valueType="num">
                                      <p:cBhvr>
                                        <p:cTn id="20" dur="500" fill="hold"/>
                                        <p:tgtEl>
                                          <p:spTgt spid="8500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5002"/>
                                        </p:tgtEl>
                                        <p:attrNameLst>
                                          <p:attrName>style.visibility</p:attrName>
                                        </p:attrNameLst>
                                      </p:cBhvr>
                                      <p:to>
                                        <p:strVal val="visible"/>
                                      </p:to>
                                    </p:set>
                                    <p:anim calcmode="lin" valueType="num">
                                      <p:cBhvr>
                                        <p:cTn id="31" dur="500" fill="hold"/>
                                        <p:tgtEl>
                                          <p:spTgt spid="85002"/>
                                        </p:tgtEl>
                                        <p:attrNameLst>
                                          <p:attrName>ppt_w</p:attrName>
                                        </p:attrNameLst>
                                      </p:cBhvr>
                                      <p:tavLst>
                                        <p:tav tm="0">
                                          <p:val>
                                            <p:fltVal val="0"/>
                                          </p:val>
                                        </p:tav>
                                        <p:tav tm="100000">
                                          <p:val>
                                            <p:strVal val="#ppt_w"/>
                                          </p:val>
                                        </p:tav>
                                      </p:tavLst>
                                    </p:anim>
                                    <p:anim calcmode="lin" valueType="num">
                                      <p:cBhvr>
                                        <p:cTn id="32" dur="500" fill="hold"/>
                                        <p:tgtEl>
                                          <p:spTgt spid="850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5002" grpId="0"/>
      <p:bldP spid="85003" grpId="0"/>
      <p:bldP spid="8500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fld id="{C0D687E5-96E2-40C0-826D-CB80CD871F0A}" type="slidenum">
              <a:rPr lang="zh-TW" altLang="en-US"/>
              <a:pPr/>
              <a:t>28</a:t>
            </a:fld>
            <a:endParaRPr lang="en-US" altLang="zh-TW"/>
          </a:p>
        </p:txBody>
      </p:sp>
      <p:sp>
        <p:nvSpPr>
          <p:cNvPr id="116738" name="Rectangle 2"/>
          <p:cNvSpPr>
            <a:spLocks noGrp="1" noChangeArrowheads="1"/>
          </p:cNvSpPr>
          <p:nvPr>
            <p:ph type="title"/>
          </p:nvPr>
        </p:nvSpPr>
        <p:spPr>
          <a:xfrm>
            <a:off x="152400" y="1066800"/>
            <a:ext cx="8080375" cy="533400"/>
          </a:xfrm>
        </p:spPr>
        <p:txBody>
          <a:bodyPr>
            <a:normAutofit fontScale="90000"/>
          </a:bodyPr>
          <a:lstStyle/>
          <a:p>
            <a:r>
              <a:rPr lang="zh-CN" altLang="en-US" sz="3600">
                <a:solidFill>
                  <a:srgbClr val="009999"/>
                </a:solidFill>
              </a:rPr>
              <a:t>电感</a:t>
            </a:r>
          </a:p>
        </p:txBody>
      </p:sp>
      <p:pic>
        <p:nvPicPr>
          <p:cNvPr id="116739" name="Picture 3" descr="电感1"/>
          <p:cNvPicPr>
            <a:picLocks noChangeAspect="1" noChangeArrowheads="1"/>
          </p:cNvPicPr>
          <p:nvPr/>
        </p:nvPicPr>
        <p:blipFill>
          <a:blip r:embed="rId2" cstate="print"/>
          <a:srcRect/>
          <a:stretch>
            <a:fillRect/>
          </a:stretch>
        </p:blipFill>
        <p:spPr bwMode="auto">
          <a:xfrm>
            <a:off x="4876800" y="3149600"/>
            <a:ext cx="2971800" cy="3479800"/>
          </a:xfrm>
          <a:prstGeom prst="rect">
            <a:avLst/>
          </a:prstGeom>
          <a:noFill/>
        </p:spPr>
      </p:pic>
      <p:pic>
        <p:nvPicPr>
          <p:cNvPr id="116740" name="Picture 4" descr="电感"/>
          <p:cNvPicPr>
            <a:picLocks noChangeAspect="1" noChangeArrowheads="1"/>
          </p:cNvPicPr>
          <p:nvPr/>
        </p:nvPicPr>
        <p:blipFill>
          <a:blip r:embed="rId3" cstate="print"/>
          <a:srcRect/>
          <a:stretch>
            <a:fillRect/>
          </a:stretch>
        </p:blipFill>
        <p:spPr bwMode="auto">
          <a:xfrm>
            <a:off x="457200" y="3200400"/>
            <a:ext cx="4419600" cy="3382963"/>
          </a:xfrm>
          <a:prstGeom prst="rect">
            <a:avLst/>
          </a:prstGeom>
          <a:noFill/>
        </p:spPr>
      </p:pic>
      <p:sp>
        <p:nvSpPr>
          <p:cNvPr id="116741" name="Rectangle 5"/>
          <p:cNvSpPr>
            <a:spLocks noChangeArrowheads="1"/>
          </p:cNvSpPr>
          <p:nvPr/>
        </p:nvSpPr>
        <p:spPr bwMode="auto">
          <a:xfrm>
            <a:off x="252413" y="1641475"/>
            <a:ext cx="8567737" cy="1558925"/>
          </a:xfrm>
          <a:prstGeom prst="rect">
            <a:avLst/>
          </a:prstGeom>
          <a:noFill/>
          <a:ln w="9525" algn="ctr">
            <a:noFill/>
            <a:miter lim="800000"/>
            <a:headEnd/>
            <a:tailEnd/>
          </a:ln>
          <a:effectLst/>
        </p:spPr>
        <p:txBody>
          <a:bodyPr anchor="ctr">
            <a:spAutoFit/>
          </a:bodyPr>
          <a:lstStyle/>
          <a:p>
            <a:pPr eaLnBrk="0" hangingPunct="0">
              <a:tabLst>
                <a:tab pos="266700" algn="l"/>
              </a:tabLst>
            </a:pPr>
            <a:r>
              <a:rPr lang="zh-CN" altLang="en-US" sz="1600">
                <a:solidFill>
                  <a:srgbClr val="000000"/>
                </a:solidFill>
                <a:latin typeface="Times New Roman" pitchFamily="18" charset="0"/>
                <a:cs typeface="Times New Roman" pitchFamily="18" charset="0"/>
              </a:rPr>
              <a:t>电感是用导线在绝缘体上单层或多层绕制而成的电子元件。电感具有阻碍交流电通过的特性。电感的技术指标</a:t>
            </a:r>
            <a:r>
              <a:rPr lang="zh-CN" altLang="en-US" sz="1600">
                <a:solidFill>
                  <a:srgbClr val="0000FF"/>
                </a:solidFill>
                <a:latin typeface="Times New Roman" pitchFamily="18" charset="0"/>
                <a:cs typeface="Times New Roman" pitchFamily="18" charset="0"/>
              </a:rPr>
              <a:t>有感值、感抗</a:t>
            </a:r>
            <a:r>
              <a:rPr lang="zh-CN" altLang="en-US" sz="1600">
                <a:solidFill>
                  <a:srgbClr val="000000"/>
                </a:solidFill>
                <a:latin typeface="Times New Roman" pitchFamily="18" charset="0"/>
                <a:cs typeface="Times New Roman" pitchFamily="18" charset="0"/>
              </a:rPr>
              <a:t>等。</a:t>
            </a:r>
            <a:r>
              <a:rPr lang="zh-CN" altLang="en-US" sz="1600">
                <a:solidFill>
                  <a:srgbClr val="0000FF"/>
                </a:solidFill>
                <a:latin typeface="Times New Roman" pitchFamily="18" charset="0"/>
                <a:cs typeface="Times New Roman" pitchFamily="18" charset="0"/>
              </a:rPr>
              <a:t>电感都是无极性元件</a:t>
            </a:r>
            <a:r>
              <a:rPr lang="zh-CN" altLang="en-US" sz="1600">
                <a:solidFill>
                  <a:srgbClr val="000000"/>
                </a:solidFill>
                <a:latin typeface="Times New Roman" pitchFamily="18" charset="0"/>
                <a:cs typeface="Times New Roman" pitchFamily="18" charset="0"/>
              </a:rPr>
              <a:t>。</a:t>
            </a:r>
            <a:endParaRPr lang="zh-CN" altLang="en-US" sz="1600">
              <a:solidFill>
                <a:srgbClr val="000000"/>
              </a:solidFill>
              <a:latin typeface="宋体" pitchFamily="2" charset="-122"/>
            </a:endParaRPr>
          </a:p>
          <a:p>
            <a:pPr eaLnBrk="0" hangingPunct="0">
              <a:tabLst>
                <a:tab pos="266700" algn="l"/>
              </a:tabLst>
            </a:pPr>
            <a:r>
              <a:rPr lang="zh-CN" altLang="en-US" sz="1600">
                <a:solidFill>
                  <a:srgbClr val="000000"/>
                </a:solidFill>
                <a:latin typeface="Times New Roman" pitchFamily="18" charset="0"/>
                <a:cs typeface="Times New Roman" pitchFamily="18" charset="0"/>
              </a:rPr>
              <a:t>电感可分为铁氧体电感、线绕电感和陶瓷电感等。</a:t>
            </a:r>
            <a:endParaRPr lang="zh-CN" altLang="en-US" sz="1600">
              <a:solidFill>
                <a:srgbClr val="000000"/>
              </a:solidFill>
              <a:latin typeface="宋体" pitchFamily="2" charset="-122"/>
            </a:endParaRPr>
          </a:p>
          <a:p>
            <a:pPr eaLnBrk="0" hangingPunct="0">
              <a:tabLst>
                <a:tab pos="266700" algn="l"/>
              </a:tabLst>
            </a:pPr>
            <a:r>
              <a:rPr lang="zh-CN" altLang="en-US" sz="1600">
                <a:solidFill>
                  <a:srgbClr val="000000"/>
                </a:solidFill>
                <a:latin typeface="Times New Roman" pitchFamily="18" charset="0"/>
                <a:cs typeface="Times New Roman" pitchFamily="18" charset="0"/>
              </a:rPr>
              <a:t>电感在电路中起储能、阻交流、</a:t>
            </a:r>
            <a:r>
              <a:rPr lang="en-US" altLang="zh-CN" sz="1600">
                <a:solidFill>
                  <a:srgbClr val="000000"/>
                </a:solidFill>
                <a:latin typeface="Times New Roman" pitchFamily="18" charset="0"/>
                <a:cs typeface="Times New Roman" pitchFamily="18" charset="0"/>
              </a:rPr>
              <a:t>LC</a:t>
            </a:r>
            <a:r>
              <a:rPr lang="zh-CN" altLang="en-US" sz="1600">
                <a:solidFill>
                  <a:srgbClr val="000000"/>
                </a:solidFill>
                <a:latin typeface="Times New Roman" pitchFamily="18" charset="0"/>
                <a:cs typeface="Times New Roman" pitchFamily="18" charset="0"/>
              </a:rPr>
              <a:t>振荡器、滤波（</a:t>
            </a:r>
            <a:r>
              <a:rPr lang="en-US" altLang="zh-CN" sz="1600">
                <a:solidFill>
                  <a:srgbClr val="000000"/>
                </a:solidFill>
                <a:latin typeface="Times New Roman" pitchFamily="18" charset="0"/>
                <a:cs typeface="Times New Roman" pitchFamily="18" charset="0"/>
              </a:rPr>
              <a:t>LC</a:t>
            </a:r>
            <a:r>
              <a:rPr lang="zh-CN" altLang="en-US" sz="1600">
                <a:solidFill>
                  <a:srgbClr val="000000"/>
                </a:solidFill>
                <a:latin typeface="Times New Roman" pitchFamily="18" charset="0"/>
                <a:cs typeface="Times New Roman" pitchFamily="18" charset="0"/>
              </a:rPr>
              <a:t>、</a:t>
            </a:r>
            <a:r>
              <a:rPr lang="en-US" altLang="zh-CN" sz="1600">
                <a:solidFill>
                  <a:srgbClr val="000000"/>
                </a:solidFill>
                <a:latin typeface="Times New Roman" pitchFamily="18" charset="0"/>
                <a:cs typeface="Times New Roman" pitchFamily="18" charset="0"/>
              </a:rPr>
              <a:t>LR</a:t>
            </a:r>
            <a:r>
              <a:rPr lang="zh-CN" altLang="en-US" sz="1600">
                <a:solidFill>
                  <a:srgbClr val="000000"/>
                </a:solidFill>
                <a:latin typeface="Times New Roman" pitchFamily="18" charset="0"/>
                <a:cs typeface="Times New Roman" pitchFamily="18" charset="0"/>
              </a:rPr>
              <a:t>）等作用。</a:t>
            </a:r>
            <a:endParaRPr lang="zh-CN" altLang="en-US" sz="1600">
              <a:solidFill>
                <a:srgbClr val="000000"/>
              </a:solidFill>
              <a:latin typeface="宋体" pitchFamily="2" charset="-122"/>
            </a:endParaRPr>
          </a:p>
          <a:p>
            <a:pPr eaLnBrk="0" hangingPunct="0">
              <a:tabLst>
                <a:tab pos="266700" algn="l"/>
              </a:tabLst>
            </a:pPr>
            <a:r>
              <a:rPr lang="zh-CN" altLang="en-US" sz="1600">
                <a:solidFill>
                  <a:srgbClr val="000000"/>
                </a:solidFill>
                <a:latin typeface="Times New Roman" pitchFamily="18" charset="0"/>
                <a:cs typeface="Times New Roman" pitchFamily="18" charset="0"/>
              </a:rPr>
              <a:t>电感的单位是</a:t>
            </a:r>
            <a:r>
              <a:rPr lang="zh-CN" altLang="en-US" sz="1600">
                <a:solidFill>
                  <a:srgbClr val="0000FF"/>
                </a:solidFill>
                <a:latin typeface="Times New Roman" pitchFamily="18" charset="0"/>
                <a:cs typeface="Times New Roman" pitchFamily="18" charset="0"/>
              </a:rPr>
              <a:t>亨利（</a:t>
            </a:r>
            <a:r>
              <a:rPr lang="en-US" altLang="zh-CN" sz="1600">
                <a:solidFill>
                  <a:srgbClr val="0000FF"/>
                </a:solidFill>
                <a:latin typeface="Times New Roman" pitchFamily="18" charset="0"/>
                <a:cs typeface="Times New Roman" pitchFamily="18" charset="0"/>
              </a:rPr>
              <a:t>H</a:t>
            </a:r>
            <a:r>
              <a:rPr lang="zh-CN" altLang="en-US" sz="1600">
                <a:solidFill>
                  <a:srgbClr val="0000FF"/>
                </a:solidFill>
                <a:latin typeface="Times New Roman" pitchFamily="18" charset="0"/>
                <a:cs typeface="Times New Roman" pitchFamily="18" charset="0"/>
              </a:rPr>
              <a:t>），</a:t>
            </a:r>
            <a:r>
              <a:rPr lang="zh-CN" altLang="en-US" sz="1600">
                <a:solidFill>
                  <a:srgbClr val="000000"/>
                </a:solidFill>
                <a:latin typeface="Times New Roman" pitchFamily="18" charset="0"/>
                <a:cs typeface="Times New Roman" pitchFamily="18" charset="0"/>
              </a:rPr>
              <a:t>常用的单位有毫亨（</a:t>
            </a:r>
            <a:r>
              <a:rPr lang="en-US" altLang="zh-CN" sz="1600">
                <a:solidFill>
                  <a:srgbClr val="000000"/>
                </a:solidFill>
                <a:latin typeface="Times New Roman" pitchFamily="18" charset="0"/>
                <a:cs typeface="Times New Roman" pitchFamily="18" charset="0"/>
              </a:rPr>
              <a:t>mH</a:t>
            </a:r>
            <a:r>
              <a:rPr lang="zh-CN" altLang="en-US" sz="1600">
                <a:solidFill>
                  <a:srgbClr val="000000"/>
                </a:solidFill>
                <a:latin typeface="Times New Roman" pitchFamily="18" charset="0"/>
                <a:cs typeface="Times New Roman" pitchFamily="18" charset="0"/>
              </a:rPr>
              <a:t>）、微亨（</a:t>
            </a:r>
            <a:r>
              <a:rPr lang="en-US" altLang="zh-CN" sz="1600">
                <a:solidFill>
                  <a:srgbClr val="000000"/>
                </a:solidFill>
                <a:latin typeface="Times New Roman" pitchFamily="18" charset="0"/>
                <a:cs typeface="Times New Roman" pitchFamily="18" charset="0"/>
              </a:rPr>
              <a:t>uH</a:t>
            </a:r>
            <a:r>
              <a:rPr lang="zh-CN" altLang="en-US" sz="1600">
                <a:solidFill>
                  <a:srgbClr val="000000"/>
                </a:solidFill>
                <a:latin typeface="Times New Roman" pitchFamily="18" charset="0"/>
                <a:cs typeface="Times New Roman" pitchFamily="18" charset="0"/>
              </a:rPr>
              <a:t>）</a:t>
            </a:r>
            <a:r>
              <a:rPr lang="en-US" altLang="zh-CN" sz="1600">
                <a:solidFill>
                  <a:srgbClr val="000000"/>
                </a:solidFill>
                <a:latin typeface="Times New Roman" pitchFamily="18" charset="0"/>
                <a:cs typeface="Times New Roman" pitchFamily="18" charset="0"/>
              </a:rPr>
              <a:t>,</a:t>
            </a:r>
            <a:r>
              <a:rPr lang="zh-CN" altLang="en-US" sz="1600">
                <a:solidFill>
                  <a:srgbClr val="000000"/>
                </a:solidFill>
                <a:latin typeface="Times New Roman" pitchFamily="18" charset="0"/>
                <a:cs typeface="Times New Roman" pitchFamily="18" charset="0"/>
              </a:rPr>
              <a:t>它们的换算关系为：</a:t>
            </a:r>
            <a:r>
              <a:rPr lang="en-US" altLang="zh-CN" sz="1600">
                <a:solidFill>
                  <a:srgbClr val="0000FF"/>
                </a:solidFill>
                <a:latin typeface="Times New Roman" pitchFamily="18" charset="0"/>
                <a:cs typeface="Times New Roman" pitchFamily="18" charset="0"/>
              </a:rPr>
              <a:t>1H=10</a:t>
            </a:r>
            <a:r>
              <a:rPr lang="en-US" altLang="zh-CN" sz="1600" baseline="30000">
                <a:solidFill>
                  <a:srgbClr val="0000FF"/>
                </a:solidFill>
                <a:latin typeface="Times New Roman" pitchFamily="18" charset="0"/>
                <a:cs typeface="Times New Roman" pitchFamily="18" charset="0"/>
              </a:rPr>
              <a:t>3</a:t>
            </a:r>
            <a:r>
              <a:rPr lang="en-US" altLang="zh-CN" sz="1600">
                <a:solidFill>
                  <a:srgbClr val="0000FF"/>
                </a:solidFill>
                <a:latin typeface="Times New Roman" pitchFamily="18" charset="0"/>
                <a:cs typeface="Times New Roman" pitchFamily="18" charset="0"/>
              </a:rPr>
              <a:t>mH=10</a:t>
            </a:r>
            <a:r>
              <a:rPr lang="en-US" altLang="zh-CN" sz="1600" baseline="30000">
                <a:solidFill>
                  <a:srgbClr val="0000FF"/>
                </a:solidFill>
                <a:latin typeface="Times New Roman" pitchFamily="18" charset="0"/>
                <a:cs typeface="Times New Roman" pitchFamily="18" charset="0"/>
              </a:rPr>
              <a:t>6</a:t>
            </a:r>
            <a:r>
              <a:rPr lang="en-US" altLang="zh-CN" sz="1600">
                <a:solidFill>
                  <a:srgbClr val="0000FF"/>
                </a:solidFill>
                <a:latin typeface="Times New Roman" pitchFamily="18" charset="0"/>
                <a:cs typeface="Times New Roman" pitchFamily="18" charset="0"/>
              </a:rPr>
              <a:t>uH, 1mH=10</a:t>
            </a:r>
            <a:r>
              <a:rPr lang="en-US" altLang="zh-CN" sz="1600" baseline="30000">
                <a:solidFill>
                  <a:srgbClr val="0000FF"/>
                </a:solidFill>
                <a:latin typeface="Times New Roman" pitchFamily="18" charset="0"/>
                <a:cs typeface="Times New Roman" pitchFamily="18" charset="0"/>
              </a:rPr>
              <a:t>3</a:t>
            </a:r>
            <a:r>
              <a:rPr lang="en-US" altLang="zh-CN" sz="1600">
                <a:solidFill>
                  <a:srgbClr val="0000FF"/>
                </a:solidFill>
                <a:latin typeface="Times New Roman" pitchFamily="18" charset="0"/>
                <a:cs typeface="Times New Roman" pitchFamily="18" charset="0"/>
              </a:rPr>
              <a:t>uH</a:t>
            </a:r>
            <a:r>
              <a:rPr lang="en-US" altLang="zh-CN" sz="1600">
                <a:solidFill>
                  <a:srgbClr val="000000"/>
                </a:solidFill>
                <a:latin typeface="Times New Roman" pitchFamily="18" charset="0"/>
                <a:cs typeface="Times New Roman" pitchFamily="18" charset="0"/>
              </a:rPr>
              <a:t>.</a:t>
            </a:r>
            <a:endParaRPr lang="en-US" altLang="zh-CN" sz="16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 calcmode="lin" valueType="num">
                                      <p:cBhvr>
                                        <p:cTn id="7" dur="500" fill="hold"/>
                                        <p:tgtEl>
                                          <p:spTgt spid="116741"/>
                                        </p:tgtEl>
                                        <p:attrNameLst>
                                          <p:attrName>ppt_w</p:attrName>
                                        </p:attrNameLst>
                                      </p:cBhvr>
                                      <p:tavLst>
                                        <p:tav tm="0">
                                          <p:val>
                                            <p:fltVal val="0"/>
                                          </p:val>
                                        </p:tav>
                                        <p:tav tm="100000">
                                          <p:val>
                                            <p:strVal val="#ppt_w"/>
                                          </p:val>
                                        </p:tav>
                                      </p:tavLst>
                                    </p:anim>
                                    <p:anim calcmode="lin" valueType="num">
                                      <p:cBhvr>
                                        <p:cTn id="8" dur="500" fill="hold"/>
                                        <p:tgtEl>
                                          <p:spTgt spid="1167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48D5667D-A9F1-45FC-93E8-12266C6B4957}" type="slidenum">
              <a:rPr lang="zh-TW" altLang="en-US"/>
              <a:pPr/>
              <a:t>29</a:t>
            </a:fld>
            <a:endParaRPr lang="en-US" altLang="zh-TW"/>
          </a:p>
        </p:txBody>
      </p:sp>
      <p:sp>
        <p:nvSpPr>
          <p:cNvPr id="86018" name="Rectangle 2"/>
          <p:cNvSpPr>
            <a:spLocks noChangeArrowheads="1"/>
          </p:cNvSpPr>
          <p:nvPr/>
        </p:nvSpPr>
        <p:spPr bwMode="auto">
          <a:xfrm>
            <a:off x="884238" y="1828800"/>
            <a:ext cx="7345362" cy="2044700"/>
          </a:xfrm>
          <a:prstGeom prst="rect">
            <a:avLst/>
          </a:prstGeom>
          <a:noFill/>
          <a:ln w="9525" algn="ctr">
            <a:noFill/>
            <a:miter lim="800000"/>
            <a:headEnd/>
            <a:tailEnd/>
          </a:ln>
          <a:effectLst/>
        </p:spPr>
        <p:txBody>
          <a:bodyPr anchor="ctr">
            <a:spAutoFit/>
          </a:bodyPr>
          <a:lstStyle/>
          <a:p>
            <a:pPr>
              <a:tabLst>
                <a:tab pos="266700" algn="l"/>
              </a:tabLst>
            </a:pPr>
            <a:r>
              <a:rPr lang="en-US" altLang="zh-CN" sz="2000" b="1">
                <a:solidFill>
                  <a:srgbClr val="000000"/>
                </a:solidFill>
                <a:latin typeface="宋体" pitchFamily="2" charset="-122"/>
              </a:rPr>
              <a:t>1</a:t>
            </a:r>
            <a:r>
              <a:rPr lang="zh-CN" altLang="en-US" sz="2000" b="1">
                <a:solidFill>
                  <a:srgbClr val="000000"/>
                </a:solidFill>
                <a:latin typeface="宋体" pitchFamily="2" charset="-122"/>
              </a:rPr>
              <a:t>．二极管概述</a:t>
            </a:r>
          </a:p>
          <a:p>
            <a:pPr>
              <a:tabLst>
                <a:tab pos="266700" algn="l"/>
              </a:tabLst>
            </a:pPr>
            <a:r>
              <a:rPr lang="zh-CN" altLang="en-US">
                <a:solidFill>
                  <a:srgbClr val="000000"/>
                </a:solidFill>
                <a:latin typeface="宋体" pitchFamily="2" charset="-122"/>
              </a:rPr>
              <a:t>二极管是由一对</a:t>
            </a:r>
            <a:r>
              <a:rPr lang="en-US" altLang="zh-CN">
                <a:solidFill>
                  <a:srgbClr val="000000"/>
                </a:solidFill>
                <a:latin typeface="宋体" pitchFamily="2" charset="-122"/>
              </a:rPr>
              <a:t>PN</a:t>
            </a:r>
            <a:r>
              <a:rPr lang="zh-CN" altLang="en-US">
                <a:solidFill>
                  <a:srgbClr val="000000"/>
                </a:solidFill>
                <a:latin typeface="宋体" pitchFamily="2" charset="-122"/>
              </a:rPr>
              <a:t>结连接起来构成单向导通的电子元件。二极管有</a:t>
            </a:r>
            <a:r>
              <a:rPr lang="zh-CN" altLang="en-US">
                <a:solidFill>
                  <a:srgbClr val="0000FF"/>
                </a:solidFill>
                <a:latin typeface="宋体" pitchFamily="2" charset="-122"/>
              </a:rPr>
              <a:t>耐压、耐流、导通电压、导通时间</a:t>
            </a:r>
            <a:r>
              <a:rPr lang="zh-CN" altLang="en-US">
                <a:solidFill>
                  <a:srgbClr val="000000"/>
                </a:solidFill>
                <a:latin typeface="宋体" pitchFamily="2" charset="-122"/>
              </a:rPr>
              <a:t>等技术指标。二极管都是</a:t>
            </a:r>
            <a:r>
              <a:rPr lang="zh-CN" altLang="en-US">
                <a:solidFill>
                  <a:srgbClr val="0000FF"/>
                </a:solidFill>
                <a:latin typeface="宋体" pitchFamily="2" charset="-122"/>
              </a:rPr>
              <a:t>有极性</a:t>
            </a:r>
            <a:r>
              <a:rPr lang="zh-CN" altLang="en-US">
                <a:solidFill>
                  <a:srgbClr val="000000"/>
                </a:solidFill>
                <a:latin typeface="宋体" pitchFamily="2" charset="-122"/>
              </a:rPr>
              <a:t>的元件。</a:t>
            </a:r>
          </a:p>
          <a:p>
            <a:pPr>
              <a:tabLst>
                <a:tab pos="266700" algn="l"/>
              </a:tabLst>
            </a:pPr>
            <a:r>
              <a:rPr lang="zh-CN" altLang="en-US">
                <a:solidFill>
                  <a:srgbClr val="000000"/>
                </a:solidFill>
                <a:latin typeface="宋体" pitchFamily="2" charset="-122"/>
              </a:rPr>
              <a:t>二极管可分为整流二极管、稳压二极管、开关二极管、肖特基二极管、发光二极管等。</a:t>
            </a:r>
          </a:p>
          <a:p>
            <a:pPr>
              <a:tabLst>
                <a:tab pos="266700" algn="l"/>
              </a:tabLst>
            </a:pPr>
            <a:r>
              <a:rPr lang="zh-CN" altLang="en-US">
                <a:solidFill>
                  <a:srgbClr val="000000"/>
                </a:solidFill>
                <a:latin typeface="宋体" pitchFamily="2" charset="-122"/>
              </a:rPr>
              <a:t>二极管在电路中可起整流、稳压、保护（如运放的输入、输出）、开关的作用。</a:t>
            </a:r>
          </a:p>
        </p:txBody>
      </p:sp>
      <p:sp>
        <p:nvSpPr>
          <p:cNvPr id="86019" name="Rectangle 3"/>
          <p:cNvSpPr>
            <a:spLocks noChangeArrowheads="1"/>
          </p:cNvSpPr>
          <p:nvPr/>
        </p:nvSpPr>
        <p:spPr bwMode="auto">
          <a:xfrm>
            <a:off x="685800" y="1143000"/>
            <a:ext cx="7920038" cy="579438"/>
          </a:xfrm>
          <a:prstGeom prst="rect">
            <a:avLst/>
          </a:prstGeom>
          <a:noFill/>
          <a:ln w="9525" algn="ctr">
            <a:noFill/>
            <a:miter lim="800000"/>
            <a:headEnd/>
            <a:tailEnd/>
          </a:ln>
          <a:effectLst/>
        </p:spPr>
        <p:txBody>
          <a:bodyPr>
            <a:spAutoFit/>
          </a:bodyPr>
          <a:lstStyle/>
          <a:p>
            <a:pPr indent="476250" algn="ctr"/>
            <a:r>
              <a:rPr lang="zh-CN" altLang="en-US" sz="3200" b="1">
                <a:solidFill>
                  <a:srgbClr val="000000"/>
                </a:solidFill>
                <a:latin typeface="宋体" pitchFamily="2" charset="-122"/>
              </a:rPr>
              <a:t>二极管（</a:t>
            </a:r>
            <a:r>
              <a:rPr lang="en-US" altLang="zh-CN" sz="3200" b="1">
                <a:solidFill>
                  <a:srgbClr val="000000"/>
                </a:solidFill>
                <a:latin typeface="宋体" pitchFamily="2" charset="-122"/>
              </a:rPr>
              <a:t>D</a:t>
            </a:r>
            <a:r>
              <a:rPr lang="zh-CN" altLang="en-US" sz="3200" b="1">
                <a:solidFill>
                  <a:srgbClr val="000000"/>
                </a:solidFill>
                <a:latin typeface="宋体" pitchFamily="2" charset="-122"/>
              </a:rPr>
              <a:t>：</a:t>
            </a:r>
            <a:r>
              <a:rPr lang="en-US" altLang="zh-CN" sz="3200" b="1">
                <a:solidFill>
                  <a:srgbClr val="000000"/>
                </a:solidFill>
                <a:latin typeface="宋体" pitchFamily="2" charset="-122"/>
              </a:rPr>
              <a:t>Diode</a:t>
            </a:r>
            <a:r>
              <a:rPr lang="zh-CN" altLang="en-US" sz="3200" b="1">
                <a:solidFill>
                  <a:srgbClr val="000000"/>
                </a:solidFill>
                <a:latin typeface="宋体" pitchFamily="2" charset="-122"/>
              </a:rPr>
              <a:t>）</a:t>
            </a:r>
          </a:p>
        </p:txBody>
      </p:sp>
      <p:sp>
        <p:nvSpPr>
          <p:cNvPr id="86020" name="Rectangle 4"/>
          <p:cNvSpPr>
            <a:spLocks noChangeArrowheads="1"/>
          </p:cNvSpPr>
          <p:nvPr/>
        </p:nvSpPr>
        <p:spPr bwMode="auto">
          <a:xfrm>
            <a:off x="971550" y="3933825"/>
            <a:ext cx="2489200" cy="366713"/>
          </a:xfrm>
          <a:prstGeom prst="rect">
            <a:avLst/>
          </a:prstGeom>
          <a:noFill/>
          <a:ln w="9525" algn="ctr">
            <a:noFill/>
            <a:miter lim="800000"/>
            <a:headEnd/>
            <a:tailEnd/>
          </a:ln>
          <a:effectLst/>
        </p:spPr>
        <p:txBody>
          <a:bodyPr wrap="none">
            <a:spAutoFit/>
          </a:bodyPr>
          <a:lstStyle/>
          <a:p>
            <a:pPr indent="476250"/>
            <a:r>
              <a:rPr lang="zh-CN" altLang="en-US">
                <a:solidFill>
                  <a:srgbClr val="000000"/>
                </a:solidFill>
                <a:latin typeface="宋体" pitchFamily="2" charset="-122"/>
              </a:rPr>
              <a:t>二极管的图形有：</a:t>
            </a:r>
          </a:p>
        </p:txBody>
      </p:sp>
      <p:grpSp>
        <p:nvGrpSpPr>
          <p:cNvPr id="2" name="Group 5"/>
          <p:cNvGrpSpPr>
            <a:grpSpLocks/>
          </p:cNvGrpSpPr>
          <p:nvPr/>
        </p:nvGrpSpPr>
        <p:grpSpPr bwMode="auto">
          <a:xfrm>
            <a:off x="1952625" y="4478338"/>
            <a:ext cx="1035050" cy="534987"/>
            <a:chOff x="2530" y="6330"/>
            <a:chExt cx="1290" cy="615"/>
          </a:xfrm>
        </p:grpSpPr>
        <p:sp>
          <p:nvSpPr>
            <p:cNvPr id="86022" name="Oval 6"/>
            <p:cNvSpPr>
              <a:spLocks noChangeArrowheads="1"/>
            </p:cNvSpPr>
            <p:nvPr/>
          </p:nvSpPr>
          <p:spPr bwMode="auto">
            <a:xfrm>
              <a:off x="2924" y="6330"/>
              <a:ext cx="632" cy="615"/>
            </a:xfrm>
            <a:prstGeom prst="ellipse">
              <a:avLst/>
            </a:prstGeom>
            <a:noFill/>
            <a:ln w="28575">
              <a:solidFill>
                <a:srgbClr val="000000"/>
              </a:solidFill>
              <a:round/>
              <a:headEnd/>
              <a:tailEnd/>
            </a:ln>
          </p:spPr>
          <p:txBody>
            <a:bodyPr/>
            <a:lstStyle/>
            <a:p>
              <a:endParaRPr lang="zh-CN" altLang="en-US"/>
            </a:p>
          </p:txBody>
        </p:sp>
        <p:grpSp>
          <p:nvGrpSpPr>
            <p:cNvPr id="3" name="Group 7"/>
            <p:cNvGrpSpPr>
              <a:grpSpLocks/>
            </p:cNvGrpSpPr>
            <p:nvPr/>
          </p:nvGrpSpPr>
          <p:grpSpPr bwMode="auto">
            <a:xfrm>
              <a:off x="2530" y="6582"/>
              <a:ext cx="1290" cy="165"/>
              <a:chOff x="2530" y="6582"/>
              <a:chExt cx="1290" cy="165"/>
            </a:xfrm>
          </p:grpSpPr>
          <p:sp>
            <p:nvSpPr>
              <p:cNvPr id="86024" name="Line 8"/>
              <p:cNvSpPr>
                <a:spLocks noChangeShapeType="1"/>
              </p:cNvSpPr>
              <p:nvPr/>
            </p:nvSpPr>
            <p:spPr bwMode="auto">
              <a:xfrm>
                <a:off x="2530" y="6642"/>
                <a:ext cx="750" cy="0"/>
              </a:xfrm>
              <a:prstGeom prst="line">
                <a:avLst/>
              </a:prstGeom>
              <a:noFill/>
              <a:ln w="28575">
                <a:solidFill>
                  <a:srgbClr val="000000"/>
                </a:solidFill>
                <a:round/>
                <a:headEnd/>
                <a:tailEnd type="triangle" w="med" len="med"/>
              </a:ln>
            </p:spPr>
            <p:txBody>
              <a:bodyPr/>
              <a:lstStyle/>
              <a:p>
                <a:endParaRPr lang="zh-CN" altLang="en-US"/>
              </a:p>
            </p:txBody>
          </p:sp>
          <p:sp>
            <p:nvSpPr>
              <p:cNvPr id="86025" name="Line 9"/>
              <p:cNvSpPr>
                <a:spLocks noChangeShapeType="1"/>
              </p:cNvSpPr>
              <p:nvPr/>
            </p:nvSpPr>
            <p:spPr bwMode="auto">
              <a:xfrm>
                <a:off x="3264" y="6582"/>
                <a:ext cx="0" cy="165"/>
              </a:xfrm>
              <a:prstGeom prst="line">
                <a:avLst/>
              </a:prstGeom>
              <a:noFill/>
              <a:ln w="28575">
                <a:solidFill>
                  <a:srgbClr val="000000"/>
                </a:solidFill>
                <a:round/>
                <a:headEnd/>
                <a:tailEnd/>
              </a:ln>
            </p:spPr>
            <p:txBody>
              <a:bodyPr/>
              <a:lstStyle/>
              <a:p>
                <a:endParaRPr lang="zh-CN" altLang="en-US"/>
              </a:p>
            </p:txBody>
          </p:sp>
          <p:sp>
            <p:nvSpPr>
              <p:cNvPr id="86026" name="Line 10"/>
              <p:cNvSpPr>
                <a:spLocks noChangeShapeType="1"/>
              </p:cNvSpPr>
              <p:nvPr/>
            </p:nvSpPr>
            <p:spPr bwMode="auto">
              <a:xfrm>
                <a:off x="3264" y="6660"/>
                <a:ext cx="556" cy="0"/>
              </a:xfrm>
              <a:prstGeom prst="line">
                <a:avLst/>
              </a:prstGeom>
              <a:noFill/>
              <a:ln w="28575">
                <a:solidFill>
                  <a:srgbClr val="000000"/>
                </a:solidFill>
                <a:round/>
                <a:headEnd/>
                <a:tailEnd/>
              </a:ln>
            </p:spPr>
            <p:txBody>
              <a:bodyPr/>
              <a:lstStyle/>
              <a:p>
                <a:endParaRPr lang="zh-CN" altLang="en-US"/>
              </a:p>
            </p:txBody>
          </p:sp>
        </p:grpSp>
      </p:grpSp>
      <p:grpSp>
        <p:nvGrpSpPr>
          <p:cNvPr id="4" name="Group 11"/>
          <p:cNvGrpSpPr>
            <a:grpSpLocks/>
          </p:cNvGrpSpPr>
          <p:nvPr/>
        </p:nvGrpSpPr>
        <p:grpSpPr bwMode="auto">
          <a:xfrm>
            <a:off x="3059113" y="4478338"/>
            <a:ext cx="2376487" cy="534987"/>
            <a:chOff x="3954" y="6345"/>
            <a:chExt cx="2820" cy="615"/>
          </a:xfrm>
        </p:grpSpPr>
        <p:sp>
          <p:nvSpPr>
            <p:cNvPr id="86028" name="Oval 12"/>
            <p:cNvSpPr>
              <a:spLocks noChangeArrowheads="1"/>
            </p:cNvSpPr>
            <p:nvPr/>
          </p:nvSpPr>
          <p:spPr bwMode="auto">
            <a:xfrm>
              <a:off x="4348" y="6345"/>
              <a:ext cx="632" cy="615"/>
            </a:xfrm>
            <a:prstGeom prst="ellipse">
              <a:avLst/>
            </a:prstGeom>
            <a:noFill/>
            <a:ln w="28575">
              <a:solidFill>
                <a:srgbClr val="000000"/>
              </a:solidFill>
              <a:round/>
              <a:headEnd/>
              <a:tailEnd/>
            </a:ln>
          </p:spPr>
          <p:txBody>
            <a:bodyPr/>
            <a:lstStyle/>
            <a:p>
              <a:endParaRPr lang="zh-CN" altLang="en-US"/>
            </a:p>
          </p:txBody>
        </p:sp>
        <p:grpSp>
          <p:nvGrpSpPr>
            <p:cNvPr id="5" name="Group 13"/>
            <p:cNvGrpSpPr>
              <a:grpSpLocks/>
            </p:cNvGrpSpPr>
            <p:nvPr/>
          </p:nvGrpSpPr>
          <p:grpSpPr bwMode="auto">
            <a:xfrm>
              <a:off x="3954" y="6570"/>
              <a:ext cx="1290" cy="210"/>
              <a:chOff x="3954" y="6570"/>
              <a:chExt cx="1290" cy="210"/>
            </a:xfrm>
          </p:grpSpPr>
          <p:grpSp>
            <p:nvGrpSpPr>
              <p:cNvPr id="6" name="Group 14"/>
              <p:cNvGrpSpPr>
                <a:grpSpLocks/>
              </p:cNvGrpSpPr>
              <p:nvPr/>
            </p:nvGrpSpPr>
            <p:grpSpPr bwMode="auto">
              <a:xfrm>
                <a:off x="3954" y="6597"/>
                <a:ext cx="1290" cy="165"/>
                <a:chOff x="2530" y="6582"/>
                <a:chExt cx="1290" cy="165"/>
              </a:xfrm>
            </p:grpSpPr>
            <p:sp>
              <p:nvSpPr>
                <p:cNvPr id="86031" name="Line 15"/>
                <p:cNvSpPr>
                  <a:spLocks noChangeShapeType="1"/>
                </p:cNvSpPr>
                <p:nvPr/>
              </p:nvSpPr>
              <p:spPr bwMode="auto">
                <a:xfrm>
                  <a:off x="2530" y="6642"/>
                  <a:ext cx="750" cy="0"/>
                </a:xfrm>
                <a:prstGeom prst="line">
                  <a:avLst/>
                </a:prstGeom>
                <a:noFill/>
                <a:ln w="28575">
                  <a:solidFill>
                    <a:srgbClr val="000000"/>
                  </a:solidFill>
                  <a:round/>
                  <a:headEnd/>
                  <a:tailEnd type="triangle" w="med" len="med"/>
                </a:ln>
              </p:spPr>
              <p:txBody>
                <a:bodyPr/>
                <a:lstStyle/>
                <a:p>
                  <a:endParaRPr lang="zh-CN" altLang="en-US"/>
                </a:p>
              </p:txBody>
            </p:sp>
            <p:sp>
              <p:nvSpPr>
                <p:cNvPr id="86032" name="Line 16"/>
                <p:cNvSpPr>
                  <a:spLocks noChangeShapeType="1"/>
                </p:cNvSpPr>
                <p:nvPr/>
              </p:nvSpPr>
              <p:spPr bwMode="auto">
                <a:xfrm>
                  <a:off x="3264" y="6582"/>
                  <a:ext cx="0" cy="165"/>
                </a:xfrm>
                <a:prstGeom prst="line">
                  <a:avLst/>
                </a:prstGeom>
                <a:noFill/>
                <a:ln w="28575">
                  <a:solidFill>
                    <a:srgbClr val="000000"/>
                  </a:solidFill>
                  <a:round/>
                  <a:headEnd/>
                  <a:tailEnd/>
                </a:ln>
              </p:spPr>
              <p:txBody>
                <a:bodyPr/>
                <a:lstStyle/>
                <a:p>
                  <a:endParaRPr lang="zh-CN" altLang="en-US"/>
                </a:p>
              </p:txBody>
            </p:sp>
            <p:sp>
              <p:nvSpPr>
                <p:cNvPr id="86033" name="Line 17"/>
                <p:cNvSpPr>
                  <a:spLocks noChangeShapeType="1"/>
                </p:cNvSpPr>
                <p:nvPr/>
              </p:nvSpPr>
              <p:spPr bwMode="auto">
                <a:xfrm>
                  <a:off x="3264" y="6660"/>
                  <a:ext cx="556" cy="0"/>
                </a:xfrm>
                <a:prstGeom prst="line">
                  <a:avLst/>
                </a:prstGeom>
                <a:noFill/>
                <a:ln w="28575">
                  <a:solidFill>
                    <a:srgbClr val="000000"/>
                  </a:solidFill>
                  <a:round/>
                  <a:headEnd/>
                  <a:tailEnd/>
                </a:ln>
              </p:spPr>
              <p:txBody>
                <a:bodyPr/>
                <a:lstStyle/>
                <a:p>
                  <a:endParaRPr lang="zh-CN" altLang="en-US"/>
                </a:p>
              </p:txBody>
            </p:sp>
          </p:grpSp>
          <p:sp>
            <p:nvSpPr>
              <p:cNvPr id="86034" name="Line 18"/>
              <p:cNvSpPr>
                <a:spLocks noChangeShapeType="1"/>
              </p:cNvSpPr>
              <p:nvPr/>
            </p:nvSpPr>
            <p:spPr bwMode="auto">
              <a:xfrm flipV="1">
                <a:off x="4694" y="6570"/>
                <a:ext cx="76" cy="30"/>
              </a:xfrm>
              <a:prstGeom prst="line">
                <a:avLst/>
              </a:prstGeom>
              <a:noFill/>
              <a:ln w="28575">
                <a:solidFill>
                  <a:srgbClr val="000000"/>
                </a:solidFill>
                <a:round/>
                <a:headEnd/>
                <a:tailEnd/>
              </a:ln>
            </p:spPr>
            <p:txBody>
              <a:bodyPr/>
              <a:lstStyle/>
              <a:p>
                <a:endParaRPr lang="zh-CN" altLang="en-US"/>
              </a:p>
            </p:txBody>
          </p:sp>
          <p:sp>
            <p:nvSpPr>
              <p:cNvPr id="86035" name="Line 19"/>
              <p:cNvSpPr>
                <a:spLocks noChangeShapeType="1"/>
              </p:cNvSpPr>
              <p:nvPr/>
            </p:nvSpPr>
            <p:spPr bwMode="auto">
              <a:xfrm flipH="1">
                <a:off x="4642" y="6765"/>
                <a:ext cx="60" cy="15"/>
              </a:xfrm>
              <a:prstGeom prst="line">
                <a:avLst/>
              </a:prstGeom>
              <a:noFill/>
              <a:ln w="28575">
                <a:solidFill>
                  <a:srgbClr val="000000"/>
                </a:solidFill>
                <a:round/>
                <a:headEnd/>
                <a:tailEnd/>
              </a:ln>
            </p:spPr>
            <p:txBody>
              <a:bodyPr/>
              <a:lstStyle/>
              <a:p>
                <a:endParaRPr lang="zh-CN" altLang="en-US"/>
              </a:p>
            </p:txBody>
          </p:sp>
        </p:grpSp>
        <p:grpSp>
          <p:nvGrpSpPr>
            <p:cNvPr id="7" name="Group 20"/>
            <p:cNvGrpSpPr>
              <a:grpSpLocks/>
            </p:cNvGrpSpPr>
            <p:nvPr/>
          </p:nvGrpSpPr>
          <p:grpSpPr bwMode="auto">
            <a:xfrm>
              <a:off x="5484" y="6345"/>
              <a:ext cx="1290" cy="615"/>
              <a:chOff x="5484" y="6345"/>
              <a:chExt cx="1290" cy="615"/>
            </a:xfrm>
          </p:grpSpPr>
          <p:sp>
            <p:nvSpPr>
              <p:cNvPr id="86037" name="Oval 21"/>
              <p:cNvSpPr>
                <a:spLocks noChangeArrowheads="1"/>
              </p:cNvSpPr>
              <p:nvPr/>
            </p:nvSpPr>
            <p:spPr bwMode="auto">
              <a:xfrm>
                <a:off x="5878" y="6345"/>
                <a:ext cx="632" cy="615"/>
              </a:xfrm>
              <a:prstGeom prst="ellipse">
                <a:avLst/>
              </a:prstGeom>
              <a:noFill/>
              <a:ln w="28575">
                <a:solidFill>
                  <a:srgbClr val="000000"/>
                </a:solidFill>
                <a:round/>
                <a:headEnd/>
                <a:tailEnd/>
              </a:ln>
            </p:spPr>
            <p:txBody>
              <a:bodyPr/>
              <a:lstStyle/>
              <a:p>
                <a:endParaRPr lang="zh-CN" altLang="en-US"/>
              </a:p>
            </p:txBody>
          </p:sp>
          <p:grpSp>
            <p:nvGrpSpPr>
              <p:cNvPr id="8" name="Group 22"/>
              <p:cNvGrpSpPr>
                <a:grpSpLocks/>
              </p:cNvGrpSpPr>
              <p:nvPr/>
            </p:nvGrpSpPr>
            <p:grpSpPr bwMode="auto">
              <a:xfrm>
                <a:off x="5484" y="6585"/>
                <a:ext cx="1290" cy="177"/>
                <a:chOff x="5484" y="6585"/>
                <a:chExt cx="1290" cy="177"/>
              </a:xfrm>
            </p:grpSpPr>
            <p:grpSp>
              <p:nvGrpSpPr>
                <p:cNvPr id="9" name="Group 23"/>
                <p:cNvGrpSpPr>
                  <a:grpSpLocks/>
                </p:cNvGrpSpPr>
                <p:nvPr/>
              </p:nvGrpSpPr>
              <p:grpSpPr bwMode="auto">
                <a:xfrm>
                  <a:off x="5484" y="6597"/>
                  <a:ext cx="1290" cy="165"/>
                  <a:chOff x="2530" y="6582"/>
                  <a:chExt cx="1290" cy="165"/>
                </a:xfrm>
              </p:grpSpPr>
              <p:sp>
                <p:nvSpPr>
                  <p:cNvPr id="86040" name="Line 24"/>
                  <p:cNvSpPr>
                    <a:spLocks noChangeShapeType="1"/>
                  </p:cNvSpPr>
                  <p:nvPr/>
                </p:nvSpPr>
                <p:spPr bwMode="auto">
                  <a:xfrm>
                    <a:off x="2530" y="6642"/>
                    <a:ext cx="750" cy="0"/>
                  </a:xfrm>
                  <a:prstGeom prst="line">
                    <a:avLst/>
                  </a:prstGeom>
                  <a:noFill/>
                  <a:ln w="28575">
                    <a:solidFill>
                      <a:srgbClr val="000000"/>
                    </a:solidFill>
                    <a:round/>
                    <a:headEnd/>
                    <a:tailEnd type="triangle" w="med" len="med"/>
                  </a:ln>
                </p:spPr>
                <p:txBody>
                  <a:bodyPr/>
                  <a:lstStyle/>
                  <a:p>
                    <a:endParaRPr lang="zh-CN" altLang="en-US"/>
                  </a:p>
                </p:txBody>
              </p:sp>
              <p:sp>
                <p:nvSpPr>
                  <p:cNvPr id="86041" name="Line 25"/>
                  <p:cNvSpPr>
                    <a:spLocks noChangeShapeType="1"/>
                  </p:cNvSpPr>
                  <p:nvPr/>
                </p:nvSpPr>
                <p:spPr bwMode="auto">
                  <a:xfrm>
                    <a:off x="3264" y="6582"/>
                    <a:ext cx="0" cy="165"/>
                  </a:xfrm>
                  <a:prstGeom prst="line">
                    <a:avLst/>
                  </a:prstGeom>
                  <a:noFill/>
                  <a:ln w="28575">
                    <a:solidFill>
                      <a:srgbClr val="000000"/>
                    </a:solidFill>
                    <a:round/>
                    <a:headEnd/>
                    <a:tailEnd/>
                  </a:ln>
                </p:spPr>
                <p:txBody>
                  <a:bodyPr/>
                  <a:lstStyle/>
                  <a:p>
                    <a:endParaRPr lang="zh-CN" altLang="en-US"/>
                  </a:p>
                </p:txBody>
              </p:sp>
              <p:sp>
                <p:nvSpPr>
                  <p:cNvPr id="86042" name="Line 26"/>
                  <p:cNvSpPr>
                    <a:spLocks noChangeShapeType="1"/>
                  </p:cNvSpPr>
                  <p:nvPr/>
                </p:nvSpPr>
                <p:spPr bwMode="auto">
                  <a:xfrm>
                    <a:off x="3264" y="6660"/>
                    <a:ext cx="556" cy="0"/>
                  </a:xfrm>
                  <a:prstGeom prst="line">
                    <a:avLst/>
                  </a:prstGeom>
                  <a:noFill/>
                  <a:ln w="28575">
                    <a:solidFill>
                      <a:srgbClr val="000000"/>
                    </a:solidFill>
                    <a:round/>
                    <a:headEnd/>
                    <a:tailEnd/>
                  </a:ln>
                </p:spPr>
                <p:txBody>
                  <a:bodyPr/>
                  <a:lstStyle/>
                  <a:p>
                    <a:endParaRPr lang="zh-CN" altLang="en-US"/>
                  </a:p>
                </p:txBody>
              </p:sp>
            </p:grpSp>
            <p:sp>
              <p:nvSpPr>
                <p:cNvPr id="86043" name="Line 27"/>
                <p:cNvSpPr>
                  <a:spLocks noChangeShapeType="1"/>
                </p:cNvSpPr>
                <p:nvPr/>
              </p:nvSpPr>
              <p:spPr bwMode="auto">
                <a:xfrm flipH="1" flipV="1">
                  <a:off x="6150" y="6750"/>
                  <a:ext cx="60" cy="0"/>
                </a:xfrm>
                <a:prstGeom prst="line">
                  <a:avLst/>
                </a:prstGeom>
                <a:noFill/>
                <a:ln w="28575">
                  <a:solidFill>
                    <a:srgbClr val="000000"/>
                  </a:solidFill>
                  <a:round/>
                  <a:headEnd/>
                  <a:tailEnd/>
                </a:ln>
              </p:spPr>
              <p:txBody>
                <a:bodyPr/>
                <a:lstStyle/>
                <a:p>
                  <a:endParaRPr lang="zh-CN" altLang="en-US"/>
                </a:p>
              </p:txBody>
            </p:sp>
            <p:sp>
              <p:nvSpPr>
                <p:cNvPr id="86044" name="Line 28"/>
                <p:cNvSpPr>
                  <a:spLocks noChangeShapeType="1"/>
                </p:cNvSpPr>
                <p:nvPr/>
              </p:nvSpPr>
              <p:spPr bwMode="auto">
                <a:xfrm flipH="1" flipV="1">
                  <a:off x="6150" y="6585"/>
                  <a:ext cx="60" cy="0"/>
                </a:xfrm>
                <a:prstGeom prst="line">
                  <a:avLst/>
                </a:prstGeom>
                <a:noFill/>
                <a:ln w="28575">
                  <a:solidFill>
                    <a:srgbClr val="000000"/>
                  </a:solidFill>
                  <a:round/>
                  <a:headEnd/>
                  <a:tailEnd/>
                </a:ln>
              </p:spPr>
              <p:txBody>
                <a:bodyPr/>
                <a:lstStyle/>
                <a:p>
                  <a:endParaRPr lang="zh-CN" altLang="en-US"/>
                </a:p>
              </p:txBody>
            </p:sp>
          </p:grpSp>
        </p:grpSp>
      </p:grpSp>
      <p:grpSp>
        <p:nvGrpSpPr>
          <p:cNvPr id="10" name="Group 29"/>
          <p:cNvGrpSpPr>
            <a:grpSpLocks/>
          </p:cNvGrpSpPr>
          <p:nvPr/>
        </p:nvGrpSpPr>
        <p:grpSpPr bwMode="auto">
          <a:xfrm>
            <a:off x="5724525" y="4206875"/>
            <a:ext cx="1185863" cy="806450"/>
            <a:chOff x="6938" y="6030"/>
            <a:chExt cx="1414" cy="930"/>
          </a:xfrm>
        </p:grpSpPr>
        <p:grpSp>
          <p:nvGrpSpPr>
            <p:cNvPr id="11" name="Group 30"/>
            <p:cNvGrpSpPr>
              <a:grpSpLocks/>
            </p:cNvGrpSpPr>
            <p:nvPr/>
          </p:nvGrpSpPr>
          <p:grpSpPr bwMode="auto">
            <a:xfrm>
              <a:off x="6938" y="6345"/>
              <a:ext cx="1290" cy="615"/>
              <a:chOff x="2530" y="6330"/>
              <a:chExt cx="1290" cy="615"/>
            </a:xfrm>
          </p:grpSpPr>
          <p:sp>
            <p:nvSpPr>
              <p:cNvPr id="86047" name="Oval 31"/>
              <p:cNvSpPr>
                <a:spLocks noChangeArrowheads="1"/>
              </p:cNvSpPr>
              <p:nvPr/>
            </p:nvSpPr>
            <p:spPr bwMode="auto">
              <a:xfrm>
                <a:off x="2924" y="6330"/>
                <a:ext cx="632" cy="615"/>
              </a:xfrm>
              <a:prstGeom prst="ellipse">
                <a:avLst/>
              </a:prstGeom>
              <a:noFill/>
              <a:ln w="28575">
                <a:solidFill>
                  <a:srgbClr val="000000"/>
                </a:solidFill>
                <a:round/>
                <a:headEnd/>
                <a:tailEnd/>
              </a:ln>
            </p:spPr>
            <p:txBody>
              <a:bodyPr/>
              <a:lstStyle/>
              <a:p>
                <a:endParaRPr lang="zh-CN" altLang="en-US"/>
              </a:p>
            </p:txBody>
          </p:sp>
          <p:grpSp>
            <p:nvGrpSpPr>
              <p:cNvPr id="12" name="Group 32"/>
              <p:cNvGrpSpPr>
                <a:grpSpLocks/>
              </p:cNvGrpSpPr>
              <p:nvPr/>
            </p:nvGrpSpPr>
            <p:grpSpPr bwMode="auto">
              <a:xfrm>
                <a:off x="2530" y="6582"/>
                <a:ext cx="1290" cy="165"/>
                <a:chOff x="2530" y="6582"/>
                <a:chExt cx="1290" cy="165"/>
              </a:xfrm>
            </p:grpSpPr>
            <p:sp>
              <p:nvSpPr>
                <p:cNvPr id="86049" name="Line 33"/>
                <p:cNvSpPr>
                  <a:spLocks noChangeShapeType="1"/>
                </p:cNvSpPr>
                <p:nvPr/>
              </p:nvSpPr>
              <p:spPr bwMode="auto">
                <a:xfrm>
                  <a:off x="2530" y="6642"/>
                  <a:ext cx="750" cy="0"/>
                </a:xfrm>
                <a:prstGeom prst="line">
                  <a:avLst/>
                </a:prstGeom>
                <a:noFill/>
                <a:ln w="28575">
                  <a:solidFill>
                    <a:srgbClr val="000000"/>
                  </a:solidFill>
                  <a:round/>
                  <a:headEnd/>
                  <a:tailEnd type="triangle" w="med" len="med"/>
                </a:ln>
              </p:spPr>
              <p:txBody>
                <a:bodyPr/>
                <a:lstStyle/>
                <a:p>
                  <a:endParaRPr lang="zh-CN" altLang="en-US"/>
                </a:p>
              </p:txBody>
            </p:sp>
            <p:sp>
              <p:nvSpPr>
                <p:cNvPr id="86050" name="Line 34"/>
                <p:cNvSpPr>
                  <a:spLocks noChangeShapeType="1"/>
                </p:cNvSpPr>
                <p:nvPr/>
              </p:nvSpPr>
              <p:spPr bwMode="auto">
                <a:xfrm>
                  <a:off x="3264" y="6582"/>
                  <a:ext cx="0" cy="165"/>
                </a:xfrm>
                <a:prstGeom prst="line">
                  <a:avLst/>
                </a:prstGeom>
                <a:noFill/>
                <a:ln w="28575">
                  <a:solidFill>
                    <a:srgbClr val="000000"/>
                  </a:solidFill>
                  <a:round/>
                  <a:headEnd/>
                  <a:tailEnd/>
                </a:ln>
              </p:spPr>
              <p:txBody>
                <a:bodyPr/>
                <a:lstStyle/>
                <a:p>
                  <a:endParaRPr lang="zh-CN" altLang="en-US"/>
                </a:p>
              </p:txBody>
            </p:sp>
            <p:sp>
              <p:nvSpPr>
                <p:cNvPr id="86051" name="Line 35"/>
                <p:cNvSpPr>
                  <a:spLocks noChangeShapeType="1"/>
                </p:cNvSpPr>
                <p:nvPr/>
              </p:nvSpPr>
              <p:spPr bwMode="auto">
                <a:xfrm>
                  <a:off x="3264" y="6660"/>
                  <a:ext cx="556" cy="0"/>
                </a:xfrm>
                <a:prstGeom prst="line">
                  <a:avLst/>
                </a:prstGeom>
                <a:noFill/>
                <a:ln w="28575">
                  <a:solidFill>
                    <a:srgbClr val="000000"/>
                  </a:solidFill>
                  <a:round/>
                  <a:headEnd/>
                  <a:tailEnd/>
                </a:ln>
              </p:spPr>
              <p:txBody>
                <a:bodyPr/>
                <a:lstStyle/>
                <a:p>
                  <a:endParaRPr lang="zh-CN" altLang="en-US"/>
                </a:p>
              </p:txBody>
            </p:sp>
          </p:grpSp>
        </p:grpSp>
        <p:sp>
          <p:nvSpPr>
            <p:cNvPr id="86052" name="Line 36"/>
            <p:cNvSpPr>
              <a:spLocks noChangeShapeType="1"/>
            </p:cNvSpPr>
            <p:nvPr/>
          </p:nvSpPr>
          <p:spPr bwMode="auto">
            <a:xfrm flipV="1">
              <a:off x="7680" y="6030"/>
              <a:ext cx="404" cy="315"/>
            </a:xfrm>
            <a:prstGeom prst="line">
              <a:avLst/>
            </a:prstGeom>
            <a:noFill/>
            <a:ln w="28575">
              <a:solidFill>
                <a:srgbClr val="000000"/>
              </a:solidFill>
              <a:round/>
              <a:headEnd/>
              <a:tailEnd type="triangle" w="sm" len="med"/>
            </a:ln>
          </p:spPr>
          <p:txBody>
            <a:bodyPr/>
            <a:lstStyle/>
            <a:p>
              <a:endParaRPr lang="zh-CN" altLang="en-US"/>
            </a:p>
          </p:txBody>
        </p:sp>
        <p:sp>
          <p:nvSpPr>
            <p:cNvPr id="86053" name="Line 37"/>
            <p:cNvSpPr>
              <a:spLocks noChangeShapeType="1"/>
            </p:cNvSpPr>
            <p:nvPr/>
          </p:nvSpPr>
          <p:spPr bwMode="auto">
            <a:xfrm flipV="1">
              <a:off x="7934" y="6165"/>
              <a:ext cx="418" cy="330"/>
            </a:xfrm>
            <a:prstGeom prst="line">
              <a:avLst/>
            </a:prstGeom>
            <a:noFill/>
            <a:ln w="28575">
              <a:solidFill>
                <a:srgbClr val="000000"/>
              </a:solidFill>
              <a:round/>
              <a:headEnd/>
              <a:tailEnd type="triangle" w="sm" len="med"/>
            </a:ln>
          </p:spPr>
          <p:txBody>
            <a:bodyPr/>
            <a:lstStyle/>
            <a:p>
              <a:endParaRPr lang="zh-CN" altLang="en-US"/>
            </a:p>
          </p:txBody>
        </p:sp>
      </p:grpSp>
      <p:sp>
        <p:nvSpPr>
          <p:cNvPr id="86054" name="Text Box 38"/>
          <p:cNvSpPr txBox="1">
            <a:spLocks noChangeArrowheads="1"/>
          </p:cNvSpPr>
          <p:nvPr/>
        </p:nvSpPr>
        <p:spPr bwMode="auto">
          <a:xfrm>
            <a:off x="2271713" y="4797425"/>
            <a:ext cx="428625" cy="1655763"/>
          </a:xfrm>
          <a:prstGeom prst="rect">
            <a:avLst/>
          </a:prstGeom>
          <a:noFill/>
          <a:ln w="9525" algn="ctr">
            <a:noFill/>
            <a:miter lim="800000"/>
            <a:headEnd/>
            <a:tailEnd/>
          </a:ln>
          <a:effectLst/>
        </p:spPr>
        <p:txBody>
          <a:bodyPr vert="eaVert">
            <a:spAutoFit/>
          </a:bodyPr>
          <a:lstStyle/>
          <a:p>
            <a:pPr indent="476250"/>
            <a:r>
              <a:rPr lang="zh-CN" altLang="en-US" sz="1600">
                <a:solidFill>
                  <a:srgbClr val="000000"/>
                </a:solidFill>
                <a:latin typeface="宋体" pitchFamily="2" charset="-122"/>
              </a:rPr>
              <a:t>普通二极管</a:t>
            </a:r>
          </a:p>
        </p:txBody>
      </p:sp>
      <p:sp>
        <p:nvSpPr>
          <p:cNvPr id="86055" name="Text Box 39"/>
          <p:cNvSpPr txBox="1">
            <a:spLocks noChangeArrowheads="1"/>
          </p:cNvSpPr>
          <p:nvPr/>
        </p:nvSpPr>
        <p:spPr bwMode="auto">
          <a:xfrm>
            <a:off x="3422650" y="4797425"/>
            <a:ext cx="428625" cy="1655763"/>
          </a:xfrm>
          <a:prstGeom prst="rect">
            <a:avLst/>
          </a:prstGeom>
          <a:noFill/>
          <a:ln w="9525" algn="ctr">
            <a:noFill/>
            <a:miter lim="800000"/>
            <a:headEnd/>
            <a:tailEnd/>
          </a:ln>
          <a:effectLst/>
        </p:spPr>
        <p:txBody>
          <a:bodyPr vert="eaVert">
            <a:spAutoFit/>
          </a:bodyPr>
          <a:lstStyle/>
          <a:p>
            <a:pPr indent="476250"/>
            <a:r>
              <a:rPr lang="zh-CN" altLang="en-US" sz="1600">
                <a:solidFill>
                  <a:srgbClr val="000000"/>
                </a:solidFill>
                <a:latin typeface="宋体" pitchFamily="2" charset="-122"/>
              </a:rPr>
              <a:t>稳压二极管</a:t>
            </a:r>
          </a:p>
        </p:txBody>
      </p:sp>
      <p:sp>
        <p:nvSpPr>
          <p:cNvPr id="86056" name="Text Box 40"/>
          <p:cNvSpPr txBox="1">
            <a:spLocks noChangeArrowheads="1"/>
          </p:cNvSpPr>
          <p:nvPr/>
        </p:nvSpPr>
        <p:spPr bwMode="auto">
          <a:xfrm>
            <a:off x="4719638" y="4797425"/>
            <a:ext cx="428625" cy="1655763"/>
          </a:xfrm>
          <a:prstGeom prst="rect">
            <a:avLst/>
          </a:prstGeom>
          <a:noFill/>
          <a:ln w="9525" algn="ctr">
            <a:noFill/>
            <a:miter lim="800000"/>
            <a:headEnd/>
            <a:tailEnd/>
          </a:ln>
          <a:effectLst/>
        </p:spPr>
        <p:txBody>
          <a:bodyPr vert="eaVert">
            <a:spAutoFit/>
          </a:bodyPr>
          <a:lstStyle/>
          <a:p>
            <a:pPr indent="476250"/>
            <a:r>
              <a:rPr lang="zh-CN" altLang="en-US" sz="1600">
                <a:solidFill>
                  <a:srgbClr val="000000"/>
                </a:solidFill>
                <a:latin typeface="宋体" pitchFamily="2" charset="-122"/>
              </a:rPr>
              <a:t>隧道二极管</a:t>
            </a:r>
          </a:p>
        </p:txBody>
      </p:sp>
      <p:sp>
        <p:nvSpPr>
          <p:cNvPr id="86057" name="Text Box 41"/>
          <p:cNvSpPr txBox="1">
            <a:spLocks noChangeArrowheads="1"/>
          </p:cNvSpPr>
          <p:nvPr/>
        </p:nvSpPr>
        <p:spPr bwMode="auto">
          <a:xfrm>
            <a:off x="6088063" y="4797425"/>
            <a:ext cx="428625" cy="1655763"/>
          </a:xfrm>
          <a:prstGeom prst="rect">
            <a:avLst/>
          </a:prstGeom>
          <a:noFill/>
          <a:ln w="9525" algn="ctr">
            <a:noFill/>
            <a:miter lim="800000"/>
            <a:headEnd/>
            <a:tailEnd/>
          </a:ln>
          <a:effectLst/>
        </p:spPr>
        <p:txBody>
          <a:bodyPr vert="eaVert">
            <a:spAutoFit/>
          </a:bodyPr>
          <a:lstStyle/>
          <a:p>
            <a:pPr indent="476250"/>
            <a:r>
              <a:rPr lang="zh-CN" altLang="en-US" sz="1600">
                <a:solidFill>
                  <a:srgbClr val="000000"/>
                </a:solidFill>
                <a:latin typeface="宋体" pitchFamily="2" charset="-122"/>
              </a:rPr>
              <a:t>发光二极管</a:t>
            </a:r>
          </a:p>
        </p:txBody>
      </p:sp>
      <p:sp>
        <p:nvSpPr>
          <p:cNvPr id="86059" name="Text Box 43"/>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 calcmode="lin" valueType="num">
                                      <p:cBhvr>
                                        <p:cTn id="7" dur="500" fill="hold"/>
                                        <p:tgtEl>
                                          <p:spTgt spid="86019"/>
                                        </p:tgtEl>
                                        <p:attrNameLst>
                                          <p:attrName>ppt_w</p:attrName>
                                        </p:attrNameLst>
                                      </p:cBhvr>
                                      <p:tavLst>
                                        <p:tav tm="0">
                                          <p:val>
                                            <p:fltVal val="0"/>
                                          </p:val>
                                        </p:tav>
                                        <p:tav tm="100000">
                                          <p:val>
                                            <p:strVal val="#ppt_w"/>
                                          </p:val>
                                        </p:tav>
                                      </p:tavLst>
                                    </p:anim>
                                    <p:anim calcmode="lin" valueType="num">
                                      <p:cBhvr>
                                        <p:cTn id="8" dur="500" fill="hold"/>
                                        <p:tgtEl>
                                          <p:spTgt spid="8601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6018"/>
                                        </p:tgtEl>
                                        <p:attrNameLst>
                                          <p:attrName>style.visibility</p:attrName>
                                        </p:attrNameLst>
                                      </p:cBhvr>
                                      <p:to>
                                        <p:strVal val="visible"/>
                                      </p:to>
                                    </p:set>
                                    <p:anim calcmode="lin" valueType="num">
                                      <p:cBhvr>
                                        <p:cTn id="13" dur="500" fill="hold"/>
                                        <p:tgtEl>
                                          <p:spTgt spid="86018"/>
                                        </p:tgtEl>
                                        <p:attrNameLst>
                                          <p:attrName>ppt_w</p:attrName>
                                        </p:attrNameLst>
                                      </p:cBhvr>
                                      <p:tavLst>
                                        <p:tav tm="0">
                                          <p:val>
                                            <p:fltVal val="0"/>
                                          </p:val>
                                        </p:tav>
                                        <p:tav tm="100000">
                                          <p:val>
                                            <p:strVal val="#ppt_w"/>
                                          </p:val>
                                        </p:tav>
                                      </p:tavLst>
                                    </p:anim>
                                    <p:anim calcmode="lin" valueType="num">
                                      <p:cBhvr>
                                        <p:cTn id="14" dur="500" fill="hold"/>
                                        <p:tgtEl>
                                          <p:spTgt spid="8601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6020"/>
                                        </p:tgtEl>
                                        <p:attrNameLst>
                                          <p:attrName>style.visibility</p:attrName>
                                        </p:attrNameLst>
                                      </p:cBhvr>
                                      <p:to>
                                        <p:strVal val="visible"/>
                                      </p:to>
                                    </p:set>
                                    <p:anim calcmode="lin" valueType="num">
                                      <p:cBhvr>
                                        <p:cTn id="19" dur="500" fill="hold"/>
                                        <p:tgtEl>
                                          <p:spTgt spid="86020"/>
                                        </p:tgtEl>
                                        <p:attrNameLst>
                                          <p:attrName>ppt_w</p:attrName>
                                        </p:attrNameLst>
                                      </p:cBhvr>
                                      <p:tavLst>
                                        <p:tav tm="0">
                                          <p:val>
                                            <p:fltVal val="0"/>
                                          </p:val>
                                        </p:tav>
                                        <p:tav tm="100000">
                                          <p:val>
                                            <p:strVal val="#ppt_w"/>
                                          </p:val>
                                        </p:tav>
                                      </p:tavLst>
                                    </p:anim>
                                    <p:anim calcmode="lin" valueType="num">
                                      <p:cBhvr>
                                        <p:cTn id="20" dur="500" fill="hold"/>
                                        <p:tgtEl>
                                          <p:spTgt spid="8602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6054"/>
                                        </p:tgtEl>
                                        <p:attrNameLst>
                                          <p:attrName>style.visibility</p:attrName>
                                        </p:attrNameLst>
                                      </p:cBhvr>
                                      <p:to>
                                        <p:strVal val="visible"/>
                                      </p:to>
                                    </p:set>
                                    <p:anim calcmode="lin" valueType="num">
                                      <p:cBhvr>
                                        <p:cTn id="31" dur="500" fill="hold"/>
                                        <p:tgtEl>
                                          <p:spTgt spid="86054"/>
                                        </p:tgtEl>
                                        <p:attrNameLst>
                                          <p:attrName>ppt_w</p:attrName>
                                        </p:attrNameLst>
                                      </p:cBhvr>
                                      <p:tavLst>
                                        <p:tav tm="0">
                                          <p:val>
                                            <p:fltVal val="0"/>
                                          </p:val>
                                        </p:tav>
                                        <p:tav tm="100000">
                                          <p:val>
                                            <p:strVal val="#ppt_w"/>
                                          </p:val>
                                        </p:tav>
                                      </p:tavLst>
                                    </p:anim>
                                    <p:anim calcmode="lin" valueType="num">
                                      <p:cBhvr>
                                        <p:cTn id="32" dur="500" fill="hold"/>
                                        <p:tgtEl>
                                          <p:spTgt spid="8605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86055"/>
                                        </p:tgtEl>
                                        <p:attrNameLst>
                                          <p:attrName>style.visibility</p:attrName>
                                        </p:attrNameLst>
                                      </p:cBhvr>
                                      <p:to>
                                        <p:strVal val="visible"/>
                                      </p:to>
                                    </p:set>
                                    <p:anim calcmode="lin" valueType="num">
                                      <p:cBhvr>
                                        <p:cTn id="43" dur="500" fill="hold"/>
                                        <p:tgtEl>
                                          <p:spTgt spid="86055"/>
                                        </p:tgtEl>
                                        <p:attrNameLst>
                                          <p:attrName>ppt_w</p:attrName>
                                        </p:attrNameLst>
                                      </p:cBhvr>
                                      <p:tavLst>
                                        <p:tav tm="0">
                                          <p:val>
                                            <p:fltVal val="0"/>
                                          </p:val>
                                        </p:tav>
                                        <p:tav tm="100000">
                                          <p:val>
                                            <p:strVal val="#ppt_w"/>
                                          </p:val>
                                        </p:tav>
                                      </p:tavLst>
                                    </p:anim>
                                    <p:anim calcmode="lin" valueType="num">
                                      <p:cBhvr>
                                        <p:cTn id="44" dur="500" fill="hold"/>
                                        <p:tgtEl>
                                          <p:spTgt spid="8605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86056"/>
                                        </p:tgtEl>
                                        <p:attrNameLst>
                                          <p:attrName>style.visibility</p:attrName>
                                        </p:attrNameLst>
                                      </p:cBhvr>
                                      <p:to>
                                        <p:strVal val="visible"/>
                                      </p:to>
                                    </p:set>
                                    <p:anim calcmode="lin" valueType="num">
                                      <p:cBhvr>
                                        <p:cTn id="49" dur="500" fill="hold"/>
                                        <p:tgtEl>
                                          <p:spTgt spid="86056"/>
                                        </p:tgtEl>
                                        <p:attrNameLst>
                                          <p:attrName>ppt_w</p:attrName>
                                        </p:attrNameLst>
                                      </p:cBhvr>
                                      <p:tavLst>
                                        <p:tav tm="0">
                                          <p:val>
                                            <p:fltVal val="0"/>
                                          </p:val>
                                        </p:tav>
                                        <p:tav tm="100000">
                                          <p:val>
                                            <p:strVal val="#ppt_w"/>
                                          </p:val>
                                        </p:tav>
                                      </p:tavLst>
                                    </p:anim>
                                    <p:anim calcmode="lin" valueType="num">
                                      <p:cBhvr>
                                        <p:cTn id="50" dur="500" fill="hold"/>
                                        <p:tgtEl>
                                          <p:spTgt spid="8605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86057"/>
                                        </p:tgtEl>
                                        <p:attrNameLst>
                                          <p:attrName>style.visibility</p:attrName>
                                        </p:attrNameLst>
                                      </p:cBhvr>
                                      <p:to>
                                        <p:strVal val="visible"/>
                                      </p:to>
                                    </p:set>
                                    <p:anim calcmode="lin" valueType="num">
                                      <p:cBhvr>
                                        <p:cTn id="61" dur="500" fill="hold"/>
                                        <p:tgtEl>
                                          <p:spTgt spid="86057"/>
                                        </p:tgtEl>
                                        <p:attrNameLst>
                                          <p:attrName>ppt_w</p:attrName>
                                        </p:attrNameLst>
                                      </p:cBhvr>
                                      <p:tavLst>
                                        <p:tav tm="0">
                                          <p:val>
                                            <p:fltVal val="0"/>
                                          </p:val>
                                        </p:tav>
                                        <p:tav tm="100000">
                                          <p:val>
                                            <p:strVal val="#ppt_w"/>
                                          </p:val>
                                        </p:tav>
                                      </p:tavLst>
                                    </p:anim>
                                    <p:anim calcmode="lin" valueType="num">
                                      <p:cBhvr>
                                        <p:cTn id="62" dur="500" fill="hold"/>
                                        <p:tgtEl>
                                          <p:spTgt spid="860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p:bldP spid="86020" grpId="0"/>
      <p:bldP spid="86054" grpId="0"/>
      <p:bldP spid="86055" grpId="0"/>
      <p:bldP spid="86056" grpId="0"/>
      <p:bldP spid="860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D0BB1A8D-A02F-45D1-925B-AC90E20F5FFD}" type="slidenum">
              <a:rPr lang="zh-TW" altLang="en-US" smtClean="0"/>
              <a:pPr/>
              <a:t>3</a:t>
            </a:fld>
            <a:endParaRPr lang="en-US" altLang="zh-TW"/>
          </a:p>
        </p:txBody>
      </p:sp>
      <p:sp>
        <p:nvSpPr>
          <p:cNvPr id="67586" name="Rectangle 2"/>
          <p:cNvSpPr>
            <a:spLocks noChangeArrowheads="1"/>
          </p:cNvSpPr>
          <p:nvPr/>
        </p:nvSpPr>
        <p:spPr bwMode="auto">
          <a:xfrm>
            <a:off x="500034" y="500042"/>
            <a:ext cx="8080375" cy="838200"/>
          </a:xfrm>
          <a:prstGeom prst="rect">
            <a:avLst/>
          </a:prstGeom>
          <a:noFill/>
          <a:ln w="9525">
            <a:noFill/>
            <a:miter lim="800000"/>
            <a:headEnd/>
            <a:tailEnd/>
          </a:ln>
          <a:effectLst/>
        </p:spPr>
        <p:txBody>
          <a:bodyPr lIns="92075" tIns="46038" rIns="92075" bIns="46038" anchor="ctr"/>
          <a:lstStyle/>
          <a:p>
            <a:pPr algn="ctr"/>
            <a:r>
              <a:rPr lang="zh-CN" altLang="en-US" sz="3600" dirty="0">
                <a:latin typeface="Times New Roman" pitchFamily="18" charset="0"/>
              </a:rPr>
              <a:t>电  阻</a:t>
            </a:r>
          </a:p>
        </p:txBody>
      </p:sp>
      <p:sp>
        <p:nvSpPr>
          <p:cNvPr id="67587" name="Rectangle 3"/>
          <p:cNvSpPr>
            <a:spLocks noChangeArrowheads="1"/>
          </p:cNvSpPr>
          <p:nvPr/>
        </p:nvSpPr>
        <p:spPr bwMode="auto">
          <a:xfrm>
            <a:off x="214282" y="1428736"/>
            <a:ext cx="8748713" cy="5003800"/>
          </a:xfrm>
          <a:prstGeom prst="rect">
            <a:avLst/>
          </a:prstGeom>
          <a:noFill/>
          <a:ln w="12700">
            <a:noFill/>
            <a:miter lim="800000"/>
            <a:headEnd type="none" w="sm" len="sm"/>
            <a:tailEnd type="none" w="sm" len="sm"/>
          </a:ln>
          <a:effectLst/>
        </p:spPr>
        <p:txBody>
          <a:bodyPr>
            <a:spAutoFit/>
          </a:bodyPr>
          <a:lstStyle/>
          <a:p>
            <a:r>
              <a:rPr lang="en-US" altLang="zh-CN" sz="2300" dirty="0">
                <a:solidFill>
                  <a:srgbClr val="000000"/>
                </a:solidFill>
                <a:latin typeface="Times New Roman" pitchFamily="18" charset="0"/>
              </a:rPr>
              <a:t>1.</a:t>
            </a:r>
            <a:r>
              <a:rPr lang="zh-CN" altLang="en-US" sz="2300" dirty="0">
                <a:solidFill>
                  <a:srgbClr val="000000"/>
                </a:solidFill>
                <a:latin typeface="Times New Roman" pitchFamily="18" charset="0"/>
              </a:rPr>
              <a:t>定义：电阻是指物体对流过的电流产生的阻碍作用。</a:t>
            </a:r>
          </a:p>
          <a:p>
            <a:r>
              <a:rPr lang="en-US" altLang="zh-CN" sz="2300" dirty="0">
                <a:solidFill>
                  <a:srgbClr val="000000"/>
                </a:solidFill>
                <a:latin typeface="Times New Roman" pitchFamily="18" charset="0"/>
              </a:rPr>
              <a:t>2.</a:t>
            </a:r>
            <a:r>
              <a:rPr lang="zh-CN" altLang="en-US" sz="2300" dirty="0">
                <a:solidFill>
                  <a:srgbClr val="000000"/>
                </a:solidFill>
                <a:latin typeface="Times New Roman" pitchFamily="18" charset="0"/>
              </a:rPr>
              <a:t>电阻的单位是</a:t>
            </a:r>
            <a:r>
              <a:rPr lang="zh-CN" altLang="en-US" sz="2300" dirty="0">
                <a:solidFill>
                  <a:srgbClr val="FF0000"/>
                </a:solidFill>
                <a:latin typeface="Times New Roman" pitchFamily="18" charset="0"/>
              </a:rPr>
              <a:t>欧姆</a:t>
            </a:r>
            <a:r>
              <a:rPr lang="zh-CN" altLang="en-US" sz="2300" dirty="0">
                <a:solidFill>
                  <a:srgbClr val="000000"/>
                </a:solidFill>
                <a:latin typeface="Times New Roman" pitchFamily="18" charset="0"/>
              </a:rPr>
              <a:t>（符号为</a:t>
            </a:r>
            <a:r>
              <a:rPr lang="zh-CN" altLang="en-US" sz="2300" dirty="0">
                <a:solidFill>
                  <a:srgbClr val="0000FF"/>
                </a:solidFill>
                <a:latin typeface="Times New Roman" pitchFamily="18" charset="0"/>
                <a:sym typeface="Symbol" pitchFamily="18" charset="2"/>
              </a:rPr>
              <a:t></a:t>
            </a:r>
            <a:r>
              <a:rPr lang="zh-CN" altLang="en-US" sz="2300" dirty="0">
                <a:solidFill>
                  <a:srgbClr val="000000"/>
                </a:solidFill>
                <a:latin typeface="Times New Roman" pitchFamily="18" charset="0"/>
              </a:rPr>
              <a:t>），</a:t>
            </a:r>
          </a:p>
          <a:p>
            <a:r>
              <a:rPr lang="zh-CN" altLang="en-US" sz="2300" dirty="0">
                <a:solidFill>
                  <a:srgbClr val="000000"/>
                </a:solidFill>
                <a:latin typeface="Times New Roman" pitchFamily="18" charset="0"/>
              </a:rPr>
              <a:t>    </a:t>
            </a:r>
            <a:r>
              <a:rPr lang="en-US" altLang="zh-CN" sz="2300" dirty="0">
                <a:solidFill>
                  <a:srgbClr val="0000FF"/>
                </a:solidFill>
                <a:latin typeface="Times New Roman" pitchFamily="18" charset="0"/>
                <a:sym typeface="Symbol" pitchFamily="18" charset="2"/>
              </a:rPr>
              <a:t>1M</a:t>
            </a:r>
            <a:r>
              <a:rPr lang="en-US" altLang="zh-CN" sz="2300" dirty="0">
                <a:solidFill>
                  <a:srgbClr val="0000FF"/>
                </a:solidFill>
                <a:latin typeface="Times New Roman" pitchFamily="18" charset="0"/>
              </a:rPr>
              <a:t>=10</a:t>
            </a:r>
            <a:r>
              <a:rPr lang="en-US" altLang="zh-CN" sz="2300" dirty="0">
                <a:solidFill>
                  <a:srgbClr val="0000FF"/>
                </a:solidFill>
                <a:latin typeface="Times New Roman" pitchFamily="18" charset="0"/>
                <a:sym typeface="Symbol" pitchFamily="18" charset="2"/>
              </a:rPr>
              <a:t>³K</a:t>
            </a:r>
            <a:r>
              <a:rPr lang="en-US" altLang="zh-CN" sz="2300" dirty="0">
                <a:solidFill>
                  <a:srgbClr val="0000FF"/>
                </a:solidFill>
                <a:latin typeface="Times New Roman" pitchFamily="18" charset="0"/>
              </a:rPr>
              <a:t>=10⁶</a:t>
            </a:r>
            <a:r>
              <a:rPr lang="en-US" altLang="zh-CN" sz="2300" dirty="0">
                <a:solidFill>
                  <a:srgbClr val="0000FF"/>
                </a:solidFill>
                <a:latin typeface="Times New Roman" pitchFamily="18" charset="0"/>
                <a:sym typeface="Symbol" pitchFamily="18" charset="2"/>
              </a:rPr>
              <a:t></a:t>
            </a:r>
            <a:r>
              <a:rPr lang="zh-CN" altLang="en-US" sz="2300" dirty="0">
                <a:solidFill>
                  <a:srgbClr val="0000FF"/>
                </a:solidFill>
                <a:latin typeface="Times New Roman" pitchFamily="18" charset="0"/>
              </a:rPr>
              <a:t>，</a:t>
            </a:r>
            <a:r>
              <a:rPr lang="en-US" altLang="zh-CN" sz="2300" dirty="0">
                <a:solidFill>
                  <a:srgbClr val="0000FF"/>
                </a:solidFill>
                <a:latin typeface="Times New Roman" pitchFamily="18" charset="0"/>
                <a:sym typeface="Symbol" pitchFamily="18" charset="2"/>
              </a:rPr>
              <a:t>1K</a:t>
            </a:r>
            <a:r>
              <a:rPr lang="en-US" altLang="zh-CN" sz="2300" dirty="0">
                <a:solidFill>
                  <a:srgbClr val="0000FF"/>
                </a:solidFill>
                <a:latin typeface="Times New Roman" pitchFamily="18" charset="0"/>
              </a:rPr>
              <a:t>=10</a:t>
            </a:r>
            <a:r>
              <a:rPr lang="en-US" altLang="zh-CN" sz="2300" dirty="0">
                <a:solidFill>
                  <a:srgbClr val="0000FF"/>
                </a:solidFill>
                <a:latin typeface="Times New Roman" pitchFamily="18" charset="0"/>
                <a:sym typeface="Symbol" pitchFamily="18" charset="2"/>
              </a:rPr>
              <a:t>³</a:t>
            </a:r>
            <a:endParaRPr lang="en-US" altLang="zh-CN" sz="2300" dirty="0">
              <a:solidFill>
                <a:srgbClr val="000000"/>
              </a:solidFill>
              <a:latin typeface="Times New Roman" pitchFamily="18" charset="0"/>
            </a:endParaRPr>
          </a:p>
          <a:p>
            <a:r>
              <a:rPr lang="en-US" altLang="zh-CN" sz="2300" dirty="0">
                <a:solidFill>
                  <a:srgbClr val="000000"/>
                </a:solidFill>
                <a:latin typeface="Times New Roman" pitchFamily="18" charset="0"/>
              </a:rPr>
              <a:t>3.</a:t>
            </a:r>
            <a:r>
              <a:rPr lang="zh-CN" altLang="en-US" sz="2300" dirty="0">
                <a:solidFill>
                  <a:srgbClr val="000000"/>
                </a:solidFill>
                <a:latin typeface="Times New Roman" pitchFamily="18" charset="0"/>
              </a:rPr>
              <a:t>技术指标：</a:t>
            </a:r>
            <a:r>
              <a:rPr lang="zh-CN" altLang="en-US" sz="2300" dirty="0">
                <a:solidFill>
                  <a:srgbClr val="0000FF"/>
                </a:solidFill>
                <a:latin typeface="Times New Roman" pitchFamily="18" charset="0"/>
              </a:rPr>
              <a:t>阻值、功率与耐压</a:t>
            </a:r>
            <a:r>
              <a:rPr lang="zh-CN" altLang="en-US" sz="2300" dirty="0">
                <a:solidFill>
                  <a:srgbClr val="000000"/>
                </a:solidFill>
                <a:latin typeface="Times New Roman" pitchFamily="18" charset="0"/>
              </a:rPr>
              <a:t>等</a:t>
            </a:r>
          </a:p>
          <a:p>
            <a:r>
              <a:rPr kumimoji="1" lang="en-US" altLang="zh-CN" sz="2300" dirty="0">
                <a:latin typeface="Times New Roman" pitchFamily="18" charset="0"/>
              </a:rPr>
              <a:t>4.</a:t>
            </a:r>
            <a:r>
              <a:rPr kumimoji="1" lang="zh-CN" altLang="en-US" sz="2300" dirty="0">
                <a:latin typeface="Times New Roman" pitchFamily="18" charset="0"/>
              </a:rPr>
              <a:t>电阻的主要参数</a:t>
            </a:r>
            <a:r>
              <a:rPr kumimoji="1" lang="en-US" altLang="zh-CN" sz="2300" dirty="0">
                <a:latin typeface="Times New Roman" pitchFamily="18" charset="0"/>
              </a:rPr>
              <a:t>: </a:t>
            </a:r>
          </a:p>
          <a:p>
            <a:r>
              <a:rPr kumimoji="1" lang="en-US" altLang="zh-CN" sz="2300" dirty="0">
                <a:latin typeface="Times New Roman" pitchFamily="18" charset="0"/>
              </a:rPr>
              <a:t>                                </a:t>
            </a:r>
            <a:r>
              <a:rPr kumimoji="1" lang="zh-CN" altLang="en-US" sz="2300" dirty="0">
                <a:latin typeface="Times New Roman" pitchFamily="18" charset="0"/>
              </a:rPr>
              <a:t>标准阻值和允许偏差（误差） </a:t>
            </a:r>
          </a:p>
          <a:p>
            <a:r>
              <a:rPr kumimoji="1" lang="zh-CN" altLang="en-US" sz="2300" dirty="0">
                <a:latin typeface="Times New Roman" pitchFamily="18" charset="0"/>
              </a:rPr>
              <a:t>                                额定功率 </a:t>
            </a:r>
          </a:p>
          <a:p>
            <a:r>
              <a:rPr kumimoji="1" lang="en-US" altLang="zh-CN" sz="2300" dirty="0">
                <a:latin typeface="Times New Roman" pitchFamily="18" charset="0"/>
              </a:rPr>
              <a:t>5.</a:t>
            </a:r>
            <a:r>
              <a:rPr kumimoji="1" lang="zh-CN" altLang="en-US" sz="2300" dirty="0">
                <a:latin typeface="Times New Roman" pitchFamily="18" charset="0"/>
              </a:rPr>
              <a:t>常见的电阻器有下列几种</a:t>
            </a:r>
            <a:r>
              <a:rPr kumimoji="1" lang="en-US" altLang="zh-CN" sz="2300" dirty="0">
                <a:latin typeface="Times New Roman" pitchFamily="18" charset="0"/>
              </a:rPr>
              <a:t>:</a:t>
            </a:r>
          </a:p>
          <a:p>
            <a:r>
              <a:rPr kumimoji="1" lang="zh-CN" altLang="en-US" sz="2300" dirty="0">
                <a:latin typeface="Times New Roman" pitchFamily="18" charset="0"/>
              </a:rPr>
              <a:t>（</a:t>
            </a:r>
            <a:r>
              <a:rPr kumimoji="1" lang="en-US" altLang="zh-CN" sz="2300" dirty="0">
                <a:latin typeface="Times New Roman" pitchFamily="18" charset="0"/>
              </a:rPr>
              <a:t>1</a:t>
            </a:r>
            <a:r>
              <a:rPr kumimoji="1" lang="zh-CN" altLang="en-US" sz="2300" dirty="0">
                <a:latin typeface="Times New Roman" pitchFamily="18" charset="0"/>
              </a:rPr>
              <a:t>）金属膜电阻器（</a:t>
            </a:r>
            <a:r>
              <a:rPr kumimoji="1" lang="en-US" altLang="zh-CN" sz="2300" dirty="0">
                <a:latin typeface="Times New Roman" pitchFamily="18" charset="0"/>
              </a:rPr>
              <a:t>2</a:t>
            </a:r>
            <a:r>
              <a:rPr kumimoji="1" lang="zh-CN" altLang="en-US" sz="2300" dirty="0">
                <a:latin typeface="Times New Roman" pitchFamily="18" charset="0"/>
              </a:rPr>
              <a:t>）碳膜电阻器（</a:t>
            </a:r>
            <a:r>
              <a:rPr kumimoji="1" lang="en-US" altLang="zh-CN" sz="2300" dirty="0">
                <a:latin typeface="Times New Roman" pitchFamily="18" charset="0"/>
              </a:rPr>
              <a:t>3</a:t>
            </a:r>
            <a:r>
              <a:rPr kumimoji="1" lang="zh-CN" altLang="en-US" sz="2300" dirty="0">
                <a:latin typeface="Times New Roman" pitchFamily="18" charset="0"/>
              </a:rPr>
              <a:t>）线绕电阻器                    （</a:t>
            </a:r>
            <a:r>
              <a:rPr kumimoji="1" lang="en-US" altLang="zh-CN" sz="2300" dirty="0">
                <a:latin typeface="Times New Roman" pitchFamily="18" charset="0"/>
              </a:rPr>
              <a:t>4</a:t>
            </a:r>
            <a:r>
              <a:rPr kumimoji="1" lang="zh-CN" altLang="en-US" sz="2300" dirty="0">
                <a:latin typeface="Times New Roman" pitchFamily="18" charset="0"/>
              </a:rPr>
              <a:t>）电位器            （</a:t>
            </a:r>
            <a:r>
              <a:rPr kumimoji="1" lang="en-US" altLang="zh-CN" sz="2300" dirty="0">
                <a:latin typeface="Times New Roman" pitchFamily="18" charset="0"/>
              </a:rPr>
              <a:t>5</a:t>
            </a:r>
            <a:r>
              <a:rPr kumimoji="1" lang="zh-CN" altLang="en-US" sz="2300" dirty="0">
                <a:latin typeface="Times New Roman" pitchFamily="18" charset="0"/>
              </a:rPr>
              <a:t>）电阻网络器（</a:t>
            </a:r>
            <a:r>
              <a:rPr kumimoji="1" lang="en-US" altLang="zh-CN" sz="2300" dirty="0">
                <a:latin typeface="Times New Roman" pitchFamily="18" charset="0"/>
              </a:rPr>
              <a:t>6</a:t>
            </a:r>
            <a:r>
              <a:rPr kumimoji="1" lang="zh-CN" altLang="en-US" sz="2300" dirty="0">
                <a:latin typeface="Times New Roman" pitchFamily="18" charset="0"/>
              </a:rPr>
              <a:t>）敏感电阻器 </a:t>
            </a:r>
          </a:p>
          <a:p>
            <a:r>
              <a:rPr kumimoji="1" lang="zh-CN" altLang="en-US" sz="2300" dirty="0">
                <a:latin typeface="Times New Roman" pitchFamily="18" charset="0"/>
              </a:rPr>
              <a:t>（</a:t>
            </a:r>
            <a:r>
              <a:rPr kumimoji="1" lang="en-US" altLang="zh-CN" sz="2300" dirty="0">
                <a:latin typeface="Times New Roman" pitchFamily="18" charset="0"/>
              </a:rPr>
              <a:t>7</a:t>
            </a:r>
            <a:r>
              <a:rPr kumimoji="1" lang="zh-CN" altLang="en-US" sz="2300" dirty="0">
                <a:latin typeface="Times New Roman" pitchFamily="18" charset="0"/>
              </a:rPr>
              <a:t>）水泥电阻        （</a:t>
            </a:r>
            <a:r>
              <a:rPr kumimoji="1" lang="en-US" altLang="zh-CN" sz="2300" dirty="0">
                <a:latin typeface="Times New Roman" pitchFamily="18" charset="0"/>
              </a:rPr>
              <a:t>8</a:t>
            </a:r>
            <a:r>
              <a:rPr kumimoji="1" lang="zh-CN" altLang="en-US" sz="2300" dirty="0">
                <a:latin typeface="Times New Roman" pitchFamily="18" charset="0"/>
              </a:rPr>
              <a:t>）贴片电阻</a:t>
            </a:r>
          </a:p>
          <a:p>
            <a:r>
              <a:rPr lang="en-US" altLang="zh-CN" sz="2300" dirty="0">
                <a:solidFill>
                  <a:srgbClr val="000000"/>
                </a:solidFill>
                <a:latin typeface="Times New Roman" pitchFamily="18" charset="0"/>
              </a:rPr>
              <a:t>6.</a:t>
            </a:r>
            <a:r>
              <a:rPr lang="zh-CN" altLang="en-US" sz="2300" dirty="0">
                <a:solidFill>
                  <a:srgbClr val="000000"/>
                </a:solidFill>
                <a:latin typeface="Times New Roman" pitchFamily="18" charset="0"/>
              </a:rPr>
              <a:t>电阻在电路的</a:t>
            </a:r>
            <a:r>
              <a:rPr lang="zh-CN" altLang="en-US" sz="2300" dirty="0">
                <a:solidFill>
                  <a:srgbClr val="FF0000"/>
                </a:solidFill>
                <a:latin typeface="Times New Roman" pitchFamily="18" charset="0"/>
              </a:rPr>
              <a:t>作用</a:t>
            </a:r>
            <a:r>
              <a:rPr lang="zh-CN" altLang="en-US" sz="2300" dirty="0">
                <a:solidFill>
                  <a:srgbClr val="000000"/>
                </a:solidFill>
                <a:latin typeface="Times New Roman" pitchFamily="18" charset="0"/>
              </a:rPr>
              <a:t>：阻碍电流流过 </a:t>
            </a:r>
            <a:r>
              <a:rPr lang="en-US" altLang="zh-CN" sz="2300" dirty="0">
                <a:solidFill>
                  <a:srgbClr val="000000"/>
                </a:solidFill>
                <a:latin typeface="Times New Roman" pitchFamily="18" charset="0"/>
              </a:rPr>
              <a:t>,</a:t>
            </a:r>
            <a:r>
              <a:rPr lang="zh-CN" altLang="en-US" sz="2300" dirty="0">
                <a:solidFill>
                  <a:srgbClr val="000000"/>
                </a:solidFill>
                <a:latin typeface="Times New Roman" pitchFamily="18" charset="0"/>
              </a:rPr>
              <a:t>应用于限流、分流、降压、分压、负载与电容配合作</a:t>
            </a:r>
            <a:r>
              <a:rPr lang="zh-CN" altLang="en-US" sz="2300" dirty="0">
                <a:solidFill>
                  <a:srgbClr val="000000"/>
                </a:solidFill>
                <a:latin typeface="Times New Roman" pitchFamily="18" charset="0"/>
                <a:hlinkClick r:id="rId2"/>
              </a:rPr>
              <a:t>滤波器</a:t>
            </a:r>
            <a:r>
              <a:rPr lang="zh-CN" altLang="en-US" sz="2300" dirty="0">
                <a:solidFill>
                  <a:srgbClr val="000000"/>
                </a:solidFill>
                <a:latin typeface="Times New Roman" pitchFamily="18" charset="0"/>
              </a:rPr>
              <a:t>及阻匹配等</a:t>
            </a:r>
            <a:r>
              <a:rPr lang="en-US" altLang="zh-CN" sz="2300" dirty="0">
                <a:solidFill>
                  <a:srgbClr val="000000"/>
                </a:solidFill>
                <a:latin typeface="Times New Roman" pitchFamily="18" charset="0"/>
              </a:rPr>
              <a:t>.</a:t>
            </a:r>
            <a:r>
              <a:rPr lang="zh-CN" altLang="en-US" sz="2300" dirty="0">
                <a:solidFill>
                  <a:srgbClr val="000000"/>
                </a:solidFill>
                <a:latin typeface="Times New Roman" pitchFamily="18" charset="0"/>
                <a:hlinkClick r:id="rId3"/>
              </a:rPr>
              <a:t>数字电路</a:t>
            </a:r>
            <a:r>
              <a:rPr lang="zh-CN" altLang="en-US" sz="2300" dirty="0">
                <a:solidFill>
                  <a:srgbClr val="000000"/>
                </a:solidFill>
                <a:latin typeface="Times New Roman" pitchFamily="18" charset="0"/>
              </a:rPr>
              <a:t>中功能有上拉电阻和</a:t>
            </a:r>
            <a:r>
              <a:rPr lang="zh-CN" altLang="en-US" sz="2300" dirty="0">
                <a:solidFill>
                  <a:srgbClr val="000000"/>
                </a:solidFill>
                <a:latin typeface="Times New Roman" pitchFamily="18" charset="0"/>
                <a:hlinkClick r:id="rId4"/>
              </a:rPr>
              <a:t>下拉电阻</a:t>
            </a:r>
            <a:r>
              <a:rPr lang="zh-CN" altLang="en-US" sz="2300" dirty="0">
                <a:solidFill>
                  <a:srgbClr val="000000"/>
                </a:solidFill>
                <a:latin typeface="Times New Roman" pitchFamily="18" charset="0"/>
              </a:rPr>
              <a:t>。</a:t>
            </a:r>
            <a:r>
              <a:rPr lang="zh-CN" altLang="en-US" sz="23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CDA3E200-AC17-43E2-8458-3B624BD839D8}" type="slidenum">
              <a:rPr lang="zh-TW" altLang="en-US"/>
              <a:pPr/>
              <a:t>30</a:t>
            </a:fld>
            <a:endParaRPr lang="en-US" altLang="zh-TW"/>
          </a:p>
        </p:txBody>
      </p:sp>
      <p:grpSp>
        <p:nvGrpSpPr>
          <p:cNvPr id="2" name="Group 2"/>
          <p:cNvGrpSpPr>
            <a:grpSpLocks/>
          </p:cNvGrpSpPr>
          <p:nvPr/>
        </p:nvGrpSpPr>
        <p:grpSpPr bwMode="auto">
          <a:xfrm>
            <a:off x="3492500" y="3860800"/>
            <a:ext cx="2232025" cy="1008063"/>
            <a:chOff x="4304" y="10995"/>
            <a:chExt cx="1784" cy="660"/>
          </a:xfrm>
        </p:grpSpPr>
        <p:sp>
          <p:nvSpPr>
            <p:cNvPr id="87043" name="Rectangle 3"/>
            <p:cNvSpPr>
              <a:spLocks noChangeArrowheads="1"/>
            </p:cNvSpPr>
            <p:nvPr/>
          </p:nvSpPr>
          <p:spPr bwMode="auto">
            <a:xfrm>
              <a:off x="4528" y="10995"/>
              <a:ext cx="1350" cy="180"/>
            </a:xfrm>
            <a:prstGeom prst="rect">
              <a:avLst/>
            </a:prstGeom>
            <a:solidFill>
              <a:srgbClr val="FFFFFF"/>
            </a:solidFill>
            <a:ln w="28575">
              <a:solidFill>
                <a:srgbClr val="000000"/>
              </a:solidFill>
              <a:miter lim="800000"/>
              <a:headEnd/>
              <a:tailEnd/>
            </a:ln>
          </p:spPr>
          <p:txBody>
            <a:bodyPr/>
            <a:lstStyle/>
            <a:p>
              <a:endParaRPr lang="zh-CN" altLang="en-US"/>
            </a:p>
          </p:txBody>
        </p:sp>
        <p:sp>
          <p:nvSpPr>
            <p:cNvPr id="87044" name="Rectangle 4"/>
            <p:cNvSpPr>
              <a:spLocks noChangeArrowheads="1"/>
            </p:cNvSpPr>
            <p:nvPr/>
          </p:nvSpPr>
          <p:spPr bwMode="auto">
            <a:xfrm>
              <a:off x="4544" y="11010"/>
              <a:ext cx="1140" cy="165"/>
            </a:xfrm>
            <a:prstGeom prst="rect">
              <a:avLst/>
            </a:prstGeom>
            <a:solidFill>
              <a:srgbClr val="000000"/>
            </a:solidFill>
            <a:ln w="28575">
              <a:solidFill>
                <a:srgbClr val="000000"/>
              </a:solidFill>
              <a:miter lim="800000"/>
              <a:headEnd/>
              <a:tailEnd/>
            </a:ln>
          </p:spPr>
          <p:txBody>
            <a:bodyPr/>
            <a:lstStyle/>
            <a:p>
              <a:endParaRPr lang="zh-CN" altLang="en-US"/>
            </a:p>
          </p:txBody>
        </p:sp>
        <p:sp>
          <p:nvSpPr>
            <p:cNvPr id="87045" name="Line 5"/>
            <p:cNvSpPr>
              <a:spLocks noChangeShapeType="1"/>
            </p:cNvSpPr>
            <p:nvPr/>
          </p:nvSpPr>
          <p:spPr bwMode="auto">
            <a:xfrm>
              <a:off x="5880" y="11070"/>
              <a:ext cx="208" cy="0"/>
            </a:xfrm>
            <a:prstGeom prst="line">
              <a:avLst/>
            </a:prstGeom>
            <a:noFill/>
            <a:ln w="28575">
              <a:solidFill>
                <a:srgbClr val="000000"/>
              </a:solidFill>
              <a:round/>
              <a:headEnd/>
              <a:tailEnd/>
            </a:ln>
          </p:spPr>
          <p:txBody>
            <a:bodyPr/>
            <a:lstStyle/>
            <a:p>
              <a:endParaRPr lang="zh-CN" altLang="en-US"/>
            </a:p>
          </p:txBody>
        </p:sp>
        <p:sp>
          <p:nvSpPr>
            <p:cNvPr id="87046" name="Line 6"/>
            <p:cNvSpPr>
              <a:spLocks noChangeShapeType="1"/>
            </p:cNvSpPr>
            <p:nvPr/>
          </p:nvSpPr>
          <p:spPr bwMode="auto">
            <a:xfrm>
              <a:off x="6088" y="11091"/>
              <a:ext cx="0" cy="540"/>
            </a:xfrm>
            <a:prstGeom prst="line">
              <a:avLst/>
            </a:prstGeom>
            <a:noFill/>
            <a:ln w="28575">
              <a:solidFill>
                <a:srgbClr val="000000"/>
              </a:solidFill>
              <a:round/>
              <a:headEnd/>
              <a:tailEnd/>
            </a:ln>
          </p:spPr>
          <p:txBody>
            <a:bodyPr/>
            <a:lstStyle/>
            <a:p>
              <a:endParaRPr lang="zh-CN" altLang="en-US"/>
            </a:p>
          </p:txBody>
        </p:sp>
        <p:sp>
          <p:nvSpPr>
            <p:cNvPr id="87047" name="Line 7"/>
            <p:cNvSpPr>
              <a:spLocks noChangeShapeType="1"/>
            </p:cNvSpPr>
            <p:nvPr/>
          </p:nvSpPr>
          <p:spPr bwMode="auto">
            <a:xfrm flipH="1">
              <a:off x="4304" y="11085"/>
              <a:ext cx="226" cy="0"/>
            </a:xfrm>
            <a:prstGeom prst="line">
              <a:avLst/>
            </a:prstGeom>
            <a:noFill/>
            <a:ln w="28575">
              <a:solidFill>
                <a:srgbClr val="000000"/>
              </a:solidFill>
              <a:round/>
              <a:headEnd/>
              <a:tailEnd/>
            </a:ln>
          </p:spPr>
          <p:txBody>
            <a:bodyPr/>
            <a:lstStyle/>
            <a:p>
              <a:endParaRPr lang="zh-CN" altLang="en-US"/>
            </a:p>
          </p:txBody>
        </p:sp>
        <p:sp>
          <p:nvSpPr>
            <p:cNvPr id="87048" name="Line 8"/>
            <p:cNvSpPr>
              <a:spLocks noChangeShapeType="1"/>
            </p:cNvSpPr>
            <p:nvPr/>
          </p:nvSpPr>
          <p:spPr bwMode="auto">
            <a:xfrm>
              <a:off x="4306" y="11085"/>
              <a:ext cx="0" cy="570"/>
            </a:xfrm>
            <a:prstGeom prst="line">
              <a:avLst/>
            </a:prstGeom>
            <a:noFill/>
            <a:ln w="28575">
              <a:solidFill>
                <a:srgbClr val="000000"/>
              </a:solidFill>
              <a:round/>
              <a:headEnd/>
              <a:tailEnd/>
            </a:ln>
          </p:spPr>
          <p:txBody>
            <a:bodyPr/>
            <a:lstStyle/>
            <a:p>
              <a:endParaRPr lang="zh-CN" altLang="en-US"/>
            </a:p>
          </p:txBody>
        </p:sp>
      </p:grpSp>
      <p:sp>
        <p:nvSpPr>
          <p:cNvPr id="87049" name="Rectangle 9"/>
          <p:cNvSpPr>
            <a:spLocks noChangeArrowheads="1"/>
          </p:cNvSpPr>
          <p:nvPr/>
        </p:nvSpPr>
        <p:spPr bwMode="auto">
          <a:xfrm>
            <a:off x="1117600" y="893763"/>
            <a:ext cx="3578225" cy="396875"/>
          </a:xfrm>
          <a:prstGeom prst="rect">
            <a:avLst/>
          </a:prstGeom>
          <a:noFill/>
          <a:ln w="9525" algn="ctr">
            <a:noFill/>
            <a:miter lim="800000"/>
            <a:headEnd/>
            <a:tailEnd/>
          </a:ln>
          <a:effectLst/>
        </p:spPr>
        <p:txBody>
          <a:bodyPr wrap="none" anchor="ctr">
            <a:spAutoFit/>
          </a:bodyPr>
          <a:lstStyle/>
          <a:p>
            <a:r>
              <a:rPr lang="en-US" altLang="zh-CN" sz="2000" b="1">
                <a:solidFill>
                  <a:srgbClr val="000000"/>
                </a:solidFill>
                <a:latin typeface="Times New Roman" pitchFamily="18" charset="0"/>
                <a:cs typeface="Times New Roman" pitchFamily="18" charset="0"/>
              </a:rPr>
              <a:t>2</a:t>
            </a:r>
            <a:r>
              <a:rPr lang="zh-CN" altLang="en-US" sz="2000" b="1">
                <a:solidFill>
                  <a:srgbClr val="000000"/>
                </a:solidFill>
                <a:latin typeface="Times New Roman" pitchFamily="18" charset="0"/>
                <a:cs typeface="Times New Roman" pitchFamily="18" charset="0"/>
              </a:rPr>
              <a:t>．贴片二极管（</a:t>
            </a:r>
            <a:r>
              <a:rPr lang="en-US" altLang="zh-CN" sz="2000" b="1">
                <a:solidFill>
                  <a:srgbClr val="000000"/>
                </a:solidFill>
                <a:latin typeface="Times New Roman" pitchFamily="18" charset="0"/>
                <a:cs typeface="Times New Roman" pitchFamily="18" charset="0"/>
              </a:rPr>
              <a:t>Chip Diode</a:t>
            </a:r>
            <a:r>
              <a:rPr lang="zh-CN" altLang="en-US" sz="2000" b="1">
                <a:solidFill>
                  <a:srgbClr val="000000"/>
                </a:solidFill>
                <a:latin typeface="Times New Roman" pitchFamily="18" charset="0"/>
                <a:cs typeface="Times New Roman" pitchFamily="18" charset="0"/>
              </a:rPr>
              <a:t>）</a:t>
            </a:r>
            <a:endParaRPr lang="zh-CN" altLang="en-US" sz="2000" b="1">
              <a:solidFill>
                <a:srgbClr val="000000"/>
              </a:solidFill>
            </a:endParaRPr>
          </a:p>
        </p:txBody>
      </p:sp>
      <p:sp>
        <p:nvSpPr>
          <p:cNvPr id="87050" name="Rectangle 10"/>
          <p:cNvSpPr>
            <a:spLocks noChangeArrowheads="1"/>
          </p:cNvSpPr>
          <p:nvPr/>
        </p:nvSpPr>
        <p:spPr bwMode="auto">
          <a:xfrm>
            <a:off x="1116013" y="3054350"/>
            <a:ext cx="3479800" cy="396875"/>
          </a:xfrm>
          <a:prstGeom prst="rect">
            <a:avLst/>
          </a:prstGeom>
          <a:noFill/>
          <a:ln w="9525" algn="ctr">
            <a:noFill/>
            <a:miter lim="800000"/>
            <a:headEnd/>
            <a:tailEnd/>
          </a:ln>
          <a:effectLst/>
        </p:spPr>
        <p:txBody>
          <a:bodyPr wrap="none" anchor="ctr">
            <a:spAutoFit/>
          </a:bodyPr>
          <a:lstStyle/>
          <a:p>
            <a:r>
              <a:rPr lang="en-US" altLang="zh-CN" sz="2000" b="1">
                <a:solidFill>
                  <a:srgbClr val="000000"/>
                </a:solidFill>
                <a:latin typeface="Times New Roman" pitchFamily="18" charset="0"/>
                <a:cs typeface="Times New Roman" pitchFamily="18" charset="0"/>
              </a:rPr>
              <a:t>3</a:t>
            </a:r>
            <a:r>
              <a:rPr lang="zh-CN" altLang="en-US" sz="2000" b="1">
                <a:solidFill>
                  <a:srgbClr val="000000"/>
                </a:solidFill>
                <a:latin typeface="Times New Roman" pitchFamily="18" charset="0"/>
                <a:cs typeface="Times New Roman" pitchFamily="18" charset="0"/>
              </a:rPr>
              <a:t>．插件二极管（</a:t>
            </a:r>
            <a:r>
              <a:rPr lang="en-US" altLang="zh-CN" sz="2000" b="1">
                <a:solidFill>
                  <a:srgbClr val="000000"/>
                </a:solidFill>
                <a:latin typeface="Times New Roman" pitchFamily="18" charset="0"/>
                <a:cs typeface="Times New Roman" pitchFamily="18" charset="0"/>
              </a:rPr>
              <a:t>DIP Diode</a:t>
            </a:r>
            <a:r>
              <a:rPr lang="zh-CN" altLang="en-US" sz="2000" b="1">
                <a:solidFill>
                  <a:srgbClr val="000000"/>
                </a:solidFill>
                <a:latin typeface="Times New Roman" pitchFamily="18" charset="0"/>
                <a:cs typeface="Times New Roman" pitchFamily="18" charset="0"/>
              </a:rPr>
              <a:t>）</a:t>
            </a:r>
            <a:endParaRPr lang="zh-CN" altLang="en-US" sz="2000" b="1">
              <a:solidFill>
                <a:srgbClr val="000000"/>
              </a:solidFill>
            </a:endParaRPr>
          </a:p>
        </p:txBody>
      </p:sp>
      <p:sp>
        <p:nvSpPr>
          <p:cNvPr id="87051" name="Rectangle 11"/>
          <p:cNvSpPr>
            <a:spLocks noChangeArrowheads="1"/>
          </p:cNvSpPr>
          <p:nvPr/>
        </p:nvSpPr>
        <p:spPr bwMode="auto">
          <a:xfrm>
            <a:off x="2044700" y="3114675"/>
            <a:ext cx="184150" cy="366713"/>
          </a:xfrm>
          <a:prstGeom prst="rect">
            <a:avLst/>
          </a:prstGeom>
          <a:noFill/>
          <a:ln w="9525" algn="ctr">
            <a:noFill/>
            <a:miter lim="800000"/>
            <a:headEnd/>
            <a:tailEnd/>
          </a:ln>
          <a:effectLst/>
        </p:spPr>
        <p:txBody>
          <a:bodyPr wrap="none" anchor="ctr">
            <a:spAutoFit/>
          </a:bodyPr>
          <a:lstStyle/>
          <a:p>
            <a:endParaRPr lang="zh-CN" altLang="zh-CN">
              <a:solidFill>
                <a:srgbClr val="000000"/>
              </a:solidFill>
            </a:endParaRPr>
          </a:p>
        </p:txBody>
      </p:sp>
      <p:sp>
        <p:nvSpPr>
          <p:cNvPr id="87052" name="Rectangle 12"/>
          <p:cNvSpPr>
            <a:spLocks noChangeArrowheads="1"/>
          </p:cNvSpPr>
          <p:nvPr/>
        </p:nvSpPr>
        <p:spPr bwMode="auto">
          <a:xfrm>
            <a:off x="784225" y="2393950"/>
            <a:ext cx="5516563" cy="366713"/>
          </a:xfrm>
          <a:prstGeom prst="rect">
            <a:avLst/>
          </a:prstGeom>
          <a:noFill/>
          <a:ln w="9525" algn="ctr">
            <a:noFill/>
            <a:miter lim="800000"/>
            <a:headEnd/>
            <a:tailEnd/>
          </a:ln>
          <a:effectLst/>
        </p:spPr>
        <p:txBody>
          <a:bodyPr>
            <a:spAutoFit/>
          </a:bodyPr>
          <a:lstStyle/>
          <a:p>
            <a:pPr indent="476250"/>
            <a:r>
              <a:rPr lang="zh-CN" altLang="en-US">
                <a:solidFill>
                  <a:srgbClr val="000000"/>
                </a:solidFill>
                <a:latin typeface="宋体" pitchFamily="2" charset="-122"/>
              </a:rPr>
              <a:t>贴片二极管在封装外形上与钽质电容完全一样。</a:t>
            </a:r>
          </a:p>
        </p:txBody>
      </p:sp>
      <p:grpSp>
        <p:nvGrpSpPr>
          <p:cNvPr id="3" name="Group 13"/>
          <p:cNvGrpSpPr>
            <a:grpSpLocks/>
          </p:cNvGrpSpPr>
          <p:nvPr/>
        </p:nvGrpSpPr>
        <p:grpSpPr bwMode="auto">
          <a:xfrm>
            <a:off x="5334000" y="1371600"/>
            <a:ext cx="1728788" cy="647700"/>
            <a:chOff x="1791" y="935"/>
            <a:chExt cx="1089" cy="408"/>
          </a:xfrm>
        </p:grpSpPr>
        <p:sp>
          <p:nvSpPr>
            <p:cNvPr id="87054" name="Rectangle 14"/>
            <p:cNvSpPr>
              <a:spLocks noChangeArrowheads="1"/>
            </p:cNvSpPr>
            <p:nvPr/>
          </p:nvSpPr>
          <p:spPr bwMode="auto">
            <a:xfrm>
              <a:off x="1927" y="935"/>
              <a:ext cx="817" cy="408"/>
            </a:xfrm>
            <a:prstGeom prst="rect">
              <a:avLst/>
            </a:prstGeom>
            <a:solidFill>
              <a:srgbClr val="000000"/>
            </a:solidFill>
            <a:ln w="9525" algn="ctr">
              <a:solidFill>
                <a:schemeClr val="tx1"/>
              </a:solidFill>
              <a:miter lim="800000"/>
              <a:headEnd/>
              <a:tailEnd/>
            </a:ln>
            <a:effectLst/>
          </p:spPr>
          <p:txBody>
            <a:bodyPr wrap="none" anchor="ctr">
              <a:spAutoFit/>
            </a:bodyPr>
            <a:lstStyle/>
            <a:p>
              <a:endParaRPr lang="zh-CN" altLang="en-US"/>
            </a:p>
          </p:txBody>
        </p:sp>
        <p:sp>
          <p:nvSpPr>
            <p:cNvPr id="87055" name="Rectangle 15"/>
            <p:cNvSpPr>
              <a:spLocks noChangeArrowheads="1"/>
            </p:cNvSpPr>
            <p:nvPr/>
          </p:nvSpPr>
          <p:spPr bwMode="auto">
            <a:xfrm>
              <a:off x="1791" y="1026"/>
              <a:ext cx="136" cy="227"/>
            </a:xfrm>
            <a:prstGeom prst="rect">
              <a:avLst/>
            </a:prstGeom>
            <a:solidFill>
              <a:srgbClr val="DDDDDD"/>
            </a:solidFill>
            <a:ln w="9525" algn="ctr">
              <a:solidFill>
                <a:srgbClr val="003300"/>
              </a:solidFill>
              <a:miter lim="800000"/>
              <a:headEnd/>
              <a:tailEnd/>
            </a:ln>
            <a:effectLst/>
          </p:spPr>
          <p:txBody>
            <a:bodyPr anchor="ctr">
              <a:spAutoFit/>
            </a:bodyPr>
            <a:lstStyle/>
            <a:p>
              <a:endParaRPr lang="zh-CN" altLang="en-US"/>
            </a:p>
          </p:txBody>
        </p:sp>
        <p:sp>
          <p:nvSpPr>
            <p:cNvPr id="87056" name="Rectangle 16"/>
            <p:cNvSpPr>
              <a:spLocks noChangeArrowheads="1"/>
            </p:cNvSpPr>
            <p:nvPr/>
          </p:nvSpPr>
          <p:spPr bwMode="auto">
            <a:xfrm>
              <a:off x="2744" y="1026"/>
              <a:ext cx="136" cy="227"/>
            </a:xfrm>
            <a:prstGeom prst="rect">
              <a:avLst/>
            </a:prstGeom>
            <a:solidFill>
              <a:srgbClr val="DDDDDD"/>
            </a:solidFill>
            <a:ln w="9525" algn="ctr">
              <a:solidFill>
                <a:srgbClr val="333300"/>
              </a:solidFill>
              <a:miter lim="800000"/>
              <a:headEnd/>
              <a:tailEnd/>
            </a:ln>
            <a:effectLst/>
          </p:spPr>
          <p:txBody>
            <a:bodyPr anchor="ctr">
              <a:spAutoFit/>
            </a:bodyPr>
            <a:lstStyle/>
            <a:p>
              <a:endParaRPr lang="zh-CN" altLang="en-US"/>
            </a:p>
          </p:txBody>
        </p:sp>
        <p:sp>
          <p:nvSpPr>
            <p:cNvPr id="87057" name="Rectangle 17"/>
            <p:cNvSpPr>
              <a:spLocks noChangeArrowheads="1"/>
            </p:cNvSpPr>
            <p:nvPr/>
          </p:nvSpPr>
          <p:spPr bwMode="auto">
            <a:xfrm>
              <a:off x="2608" y="935"/>
              <a:ext cx="136" cy="408"/>
            </a:xfrm>
            <a:prstGeom prst="rect">
              <a:avLst/>
            </a:prstGeom>
            <a:solidFill>
              <a:srgbClr val="808080"/>
            </a:solidFill>
            <a:ln w="9525" algn="ctr">
              <a:solidFill>
                <a:schemeClr val="tx1"/>
              </a:solidFill>
              <a:miter lim="800000"/>
              <a:headEnd/>
              <a:tailEnd/>
            </a:ln>
            <a:effectLst/>
          </p:spPr>
          <p:txBody>
            <a:bodyPr wrap="none" anchor="ctr">
              <a:spAutoFit/>
            </a:bodyPr>
            <a:lstStyle/>
            <a:p>
              <a:endParaRPr lang="zh-CN" altLang="en-US"/>
            </a:p>
          </p:txBody>
        </p:sp>
      </p:grpSp>
      <p:sp>
        <p:nvSpPr>
          <p:cNvPr id="87058" name="Rectangle 18"/>
          <p:cNvSpPr>
            <a:spLocks noChangeArrowheads="1"/>
          </p:cNvSpPr>
          <p:nvPr/>
        </p:nvSpPr>
        <p:spPr bwMode="auto">
          <a:xfrm>
            <a:off x="1258888" y="5095875"/>
            <a:ext cx="6813550" cy="366713"/>
          </a:xfrm>
          <a:prstGeom prst="rect">
            <a:avLst/>
          </a:prstGeom>
          <a:noFill/>
          <a:ln w="9525" algn="ctr">
            <a:noFill/>
            <a:miter lim="800000"/>
            <a:headEnd/>
            <a:tailEnd/>
          </a:ln>
          <a:effectLst/>
        </p:spPr>
        <p:txBody>
          <a:bodyPr anchor="ctr">
            <a:spAutoFit/>
          </a:bodyPr>
          <a:lstStyle/>
          <a:p>
            <a:r>
              <a:rPr lang="zh-CN" altLang="en-US">
                <a:solidFill>
                  <a:srgbClr val="000000"/>
                </a:solidFill>
                <a:latin typeface="宋体" pitchFamily="2" charset="-122"/>
              </a:rPr>
              <a:t>插件二极管如上图所示，本体中的灰白色部分表示二极管的负极。</a:t>
            </a:r>
          </a:p>
        </p:txBody>
      </p:sp>
      <p:sp>
        <p:nvSpPr>
          <p:cNvPr id="87060" name="Text Box 20">
            <a:hlinkClick r:id="rId2" action="ppaction://hlinksldjump"/>
          </p:cNvPr>
          <p:cNvSpPr txBox="1">
            <a:spLocks noChangeArrowheads="1"/>
          </p:cNvSpPr>
          <p:nvPr/>
        </p:nvSpPr>
        <p:spPr bwMode="auto">
          <a:xfrm>
            <a:off x="1660525" y="1331913"/>
            <a:ext cx="1682750" cy="366712"/>
          </a:xfrm>
          <a:prstGeom prst="rect">
            <a:avLst/>
          </a:prstGeom>
          <a:noFill/>
          <a:ln w="9525">
            <a:noFill/>
            <a:miter lim="800000"/>
            <a:headEnd/>
            <a:tailEnd/>
          </a:ln>
          <a:effectLst/>
        </p:spPr>
        <p:txBody>
          <a:bodyPr wrap="none">
            <a:spAutoFit/>
          </a:bodyPr>
          <a:lstStyle/>
          <a:p>
            <a:r>
              <a:rPr lang="en-US" altLang="zh-CN">
                <a:solidFill>
                  <a:srgbClr val="000000"/>
                </a:solidFill>
              </a:rPr>
              <a:t>1</a:t>
            </a:r>
            <a:r>
              <a:rPr lang="zh-CN" altLang="en-US">
                <a:solidFill>
                  <a:srgbClr val="000000"/>
                </a:solidFill>
              </a:rPr>
              <a:t>、片状二极管</a:t>
            </a:r>
          </a:p>
        </p:txBody>
      </p:sp>
      <p:sp>
        <p:nvSpPr>
          <p:cNvPr id="87061" name="Text Box 21"/>
          <p:cNvSpPr txBox="1">
            <a:spLocks noChangeArrowheads="1"/>
          </p:cNvSpPr>
          <p:nvPr/>
        </p:nvSpPr>
        <p:spPr bwMode="auto">
          <a:xfrm>
            <a:off x="1676400" y="1773238"/>
            <a:ext cx="1682750" cy="366712"/>
          </a:xfrm>
          <a:prstGeom prst="rect">
            <a:avLst/>
          </a:prstGeom>
          <a:noFill/>
          <a:ln w="9525">
            <a:noFill/>
            <a:miter lim="800000"/>
            <a:headEnd/>
            <a:tailEnd/>
          </a:ln>
          <a:effectLst/>
        </p:spPr>
        <p:txBody>
          <a:bodyPr wrap="none">
            <a:spAutoFit/>
          </a:bodyPr>
          <a:lstStyle/>
          <a:p>
            <a:r>
              <a:rPr lang="en-US" altLang="zh-CN">
                <a:solidFill>
                  <a:srgbClr val="000000"/>
                </a:solidFill>
              </a:rPr>
              <a:t>2</a:t>
            </a:r>
            <a:r>
              <a:rPr lang="zh-CN" altLang="en-US">
                <a:solidFill>
                  <a:srgbClr val="000000"/>
                </a:solidFill>
              </a:rPr>
              <a:t>、管状二极管</a:t>
            </a:r>
          </a:p>
        </p:txBody>
      </p:sp>
      <p:sp>
        <p:nvSpPr>
          <p:cNvPr id="87062" name="Text Box 22"/>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049"/>
                                        </p:tgtEl>
                                        <p:attrNameLst>
                                          <p:attrName>style.visibility</p:attrName>
                                        </p:attrNameLst>
                                      </p:cBhvr>
                                      <p:to>
                                        <p:strVal val="visible"/>
                                      </p:to>
                                    </p:set>
                                    <p:anim calcmode="lin" valueType="num">
                                      <p:cBhvr>
                                        <p:cTn id="7" dur="500" fill="hold"/>
                                        <p:tgtEl>
                                          <p:spTgt spid="87049"/>
                                        </p:tgtEl>
                                        <p:attrNameLst>
                                          <p:attrName>ppt_w</p:attrName>
                                        </p:attrNameLst>
                                      </p:cBhvr>
                                      <p:tavLst>
                                        <p:tav tm="0">
                                          <p:val>
                                            <p:fltVal val="0"/>
                                          </p:val>
                                        </p:tav>
                                        <p:tav tm="100000">
                                          <p:val>
                                            <p:strVal val="#ppt_w"/>
                                          </p:val>
                                        </p:tav>
                                      </p:tavLst>
                                    </p:anim>
                                    <p:anim calcmode="lin" valueType="num">
                                      <p:cBhvr>
                                        <p:cTn id="8" dur="500" fill="hold"/>
                                        <p:tgtEl>
                                          <p:spTgt spid="8704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7060"/>
                                        </p:tgtEl>
                                        <p:attrNameLst>
                                          <p:attrName>style.visibility</p:attrName>
                                        </p:attrNameLst>
                                      </p:cBhvr>
                                      <p:to>
                                        <p:strVal val="visible"/>
                                      </p:to>
                                    </p:set>
                                    <p:anim calcmode="lin" valueType="num">
                                      <p:cBhvr>
                                        <p:cTn id="13" dur="500" fill="hold"/>
                                        <p:tgtEl>
                                          <p:spTgt spid="87060"/>
                                        </p:tgtEl>
                                        <p:attrNameLst>
                                          <p:attrName>ppt_w</p:attrName>
                                        </p:attrNameLst>
                                      </p:cBhvr>
                                      <p:tavLst>
                                        <p:tav tm="0">
                                          <p:val>
                                            <p:fltVal val="0"/>
                                          </p:val>
                                        </p:tav>
                                        <p:tav tm="100000">
                                          <p:val>
                                            <p:strVal val="#ppt_w"/>
                                          </p:val>
                                        </p:tav>
                                      </p:tavLst>
                                    </p:anim>
                                    <p:anim calcmode="lin" valueType="num">
                                      <p:cBhvr>
                                        <p:cTn id="14" dur="500" fill="hold"/>
                                        <p:tgtEl>
                                          <p:spTgt spid="8706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7061"/>
                                        </p:tgtEl>
                                        <p:attrNameLst>
                                          <p:attrName>style.visibility</p:attrName>
                                        </p:attrNameLst>
                                      </p:cBhvr>
                                      <p:to>
                                        <p:strVal val="visible"/>
                                      </p:to>
                                    </p:set>
                                    <p:anim calcmode="lin" valueType="num">
                                      <p:cBhvr>
                                        <p:cTn id="19" dur="500" fill="hold"/>
                                        <p:tgtEl>
                                          <p:spTgt spid="87061"/>
                                        </p:tgtEl>
                                        <p:attrNameLst>
                                          <p:attrName>ppt_w</p:attrName>
                                        </p:attrNameLst>
                                      </p:cBhvr>
                                      <p:tavLst>
                                        <p:tav tm="0">
                                          <p:val>
                                            <p:fltVal val="0"/>
                                          </p:val>
                                        </p:tav>
                                        <p:tav tm="100000">
                                          <p:val>
                                            <p:strVal val="#ppt_w"/>
                                          </p:val>
                                        </p:tav>
                                      </p:tavLst>
                                    </p:anim>
                                    <p:anim calcmode="lin" valueType="num">
                                      <p:cBhvr>
                                        <p:cTn id="20" dur="500" fill="hold"/>
                                        <p:tgtEl>
                                          <p:spTgt spid="8706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7052"/>
                                        </p:tgtEl>
                                        <p:attrNameLst>
                                          <p:attrName>style.visibility</p:attrName>
                                        </p:attrNameLst>
                                      </p:cBhvr>
                                      <p:to>
                                        <p:strVal val="visible"/>
                                      </p:to>
                                    </p:set>
                                    <p:anim calcmode="lin" valueType="num">
                                      <p:cBhvr>
                                        <p:cTn id="31" dur="500" fill="hold"/>
                                        <p:tgtEl>
                                          <p:spTgt spid="87052"/>
                                        </p:tgtEl>
                                        <p:attrNameLst>
                                          <p:attrName>ppt_w</p:attrName>
                                        </p:attrNameLst>
                                      </p:cBhvr>
                                      <p:tavLst>
                                        <p:tav tm="0">
                                          <p:val>
                                            <p:fltVal val="0"/>
                                          </p:val>
                                        </p:tav>
                                        <p:tav tm="100000">
                                          <p:val>
                                            <p:strVal val="#ppt_w"/>
                                          </p:val>
                                        </p:tav>
                                      </p:tavLst>
                                    </p:anim>
                                    <p:anim calcmode="lin" valueType="num">
                                      <p:cBhvr>
                                        <p:cTn id="32" dur="500" fill="hold"/>
                                        <p:tgtEl>
                                          <p:spTgt spid="8705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87050"/>
                                        </p:tgtEl>
                                        <p:attrNameLst>
                                          <p:attrName>style.visibility</p:attrName>
                                        </p:attrNameLst>
                                      </p:cBhvr>
                                      <p:to>
                                        <p:strVal val="visible"/>
                                      </p:to>
                                    </p:set>
                                    <p:anim calcmode="lin" valueType="num">
                                      <p:cBhvr>
                                        <p:cTn id="37" dur="500" fill="hold"/>
                                        <p:tgtEl>
                                          <p:spTgt spid="87050"/>
                                        </p:tgtEl>
                                        <p:attrNameLst>
                                          <p:attrName>ppt_w</p:attrName>
                                        </p:attrNameLst>
                                      </p:cBhvr>
                                      <p:tavLst>
                                        <p:tav tm="0">
                                          <p:val>
                                            <p:fltVal val="0"/>
                                          </p:val>
                                        </p:tav>
                                        <p:tav tm="100000">
                                          <p:val>
                                            <p:strVal val="#ppt_w"/>
                                          </p:val>
                                        </p:tav>
                                      </p:tavLst>
                                    </p:anim>
                                    <p:anim calcmode="lin" valueType="num">
                                      <p:cBhvr>
                                        <p:cTn id="38" dur="500" fill="hold"/>
                                        <p:tgtEl>
                                          <p:spTgt spid="87050"/>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87058"/>
                                        </p:tgtEl>
                                        <p:attrNameLst>
                                          <p:attrName>style.visibility</p:attrName>
                                        </p:attrNameLst>
                                      </p:cBhvr>
                                      <p:to>
                                        <p:strVal val="visible"/>
                                      </p:to>
                                    </p:set>
                                    <p:anim calcmode="lin" valueType="num">
                                      <p:cBhvr>
                                        <p:cTn id="49" dur="500" fill="hold"/>
                                        <p:tgtEl>
                                          <p:spTgt spid="87058"/>
                                        </p:tgtEl>
                                        <p:attrNameLst>
                                          <p:attrName>ppt_w</p:attrName>
                                        </p:attrNameLst>
                                      </p:cBhvr>
                                      <p:tavLst>
                                        <p:tav tm="0">
                                          <p:val>
                                            <p:fltVal val="0"/>
                                          </p:val>
                                        </p:tav>
                                        <p:tav tm="100000">
                                          <p:val>
                                            <p:strVal val="#ppt_w"/>
                                          </p:val>
                                        </p:tav>
                                      </p:tavLst>
                                    </p:anim>
                                    <p:anim calcmode="lin" valueType="num">
                                      <p:cBhvr>
                                        <p:cTn id="50" dur="500" fill="hold"/>
                                        <p:tgtEl>
                                          <p:spTgt spid="870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9" grpId="0"/>
      <p:bldP spid="87050" grpId="0"/>
      <p:bldP spid="87052" grpId="0"/>
      <p:bldP spid="87058" grpId="0"/>
      <p:bldP spid="87060" grpId="0"/>
      <p:bldP spid="870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70BD26F-2DEF-4B07-8050-5BB933ACA3A7}" type="slidenum">
              <a:rPr lang="zh-TW" altLang="en-US"/>
              <a:pPr/>
              <a:t>31</a:t>
            </a:fld>
            <a:endParaRPr lang="en-US" altLang="zh-TW"/>
          </a:p>
        </p:txBody>
      </p:sp>
      <p:sp>
        <p:nvSpPr>
          <p:cNvPr id="128002" name="Rectangle 2"/>
          <p:cNvSpPr>
            <a:spLocks noGrp="1" noChangeArrowheads="1"/>
          </p:cNvSpPr>
          <p:nvPr>
            <p:ph type="title"/>
          </p:nvPr>
        </p:nvSpPr>
        <p:spPr>
          <a:xfrm>
            <a:off x="457200" y="990600"/>
            <a:ext cx="8229600" cy="838200"/>
          </a:xfrm>
        </p:spPr>
        <p:txBody>
          <a:bodyPr/>
          <a:lstStyle/>
          <a:p>
            <a:r>
              <a:rPr lang="zh-CN" altLang="en-US"/>
              <a:t>二极管</a:t>
            </a:r>
          </a:p>
        </p:txBody>
      </p:sp>
      <p:pic>
        <p:nvPicPr>
          <p:cNvPr id="128004" name="Picture 4"/>
          <p:cNvPicPr>
            <a:picLocks noChangeAspect="1" noChangeArrowheads="1"/>
          </p:cNvPicPr>
          <p:nvPr/>
        </p:nvPicPr>
        <p:blipFill>
          <a:blip r:embed="rId2" cstate="print"/>
          <a:srcRect/>
          <a:stretch>
            <a:fillRect/>
          </a:stretch>
        </p:blipFill>
        <p:spPr bwMode="auto">
          <a:xfrm>
            <a:off x="990600" y="2286000"/>
            <a:ext cx="3600450" cy="3190875"/>
          </a:xfrm>
          <a:prstGeom prst="rect">
            <a:avLst/>
          </a:prstGeom>
          <a:noFill/>
        </p:spPr>
      </p:pic>
      <p:pic>
        <p:nvPicPr>
          <p:cNvPr id="128005" name="Picture 5"/>
          <p:cNvPicPr>
            <a:picLocks noChangeAspect="1" noChangeArrowheads="1"/>
          </p:cNvPicPr>
          <p:nvPr/>
        </p:nvPicPr>
        <p:blipFill>
          <a:blip r:embed="rId3" cstate="print"/>
          <a:srcRect/>
          <a:stretch>
            <a:fillRect/>
          </a:stretch>
        </p:blipFill>
        <p:spPr bwMode="auto">
          <a:xfrm>
            <a:off x="4705350" y="2286000"/>
            <a:ext cx="3600450" cy="31908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684213" y="908050"/>
            <a:ext cx="8229600" cy="4525963"/>
          </a:xfrm>
        </p:spPr>
        <p:txBody>
          <a:bodyPr/>
          <a:lstStyle/>
          <a:p>
            <a:pPr algn="just">
              <a:buFont typeface="Wingdings" pitchFamily="2" charset="2"/>
              <a:buNone/>
            </a:pPr>
            <a:r>
              <a:rPr lang="zh-CN" altLang="en-US">
                <a:latin typeface="宋体" pitchFamily="2" charset="-122"/>
              </a:rPr>
              <a:t>普通二极管            稳压二极管</a:t>
            </a:r>
            <a:r>
              <a:rPr lang="en-US" altLang="zh-CN">
                <a:latin typeface="宋体" pitchFamily="2" charset="-122"/>
              </a:rPr>
              <a:t>(ZD)      </a:t>
            </a:r>
          </a:p>
          <a:p>
            <a:pPr algn="just">
              <a:buFont typeface="Wingdings" pitchFamily="2" charset="2"/>
              <a:buNone/>
            </a:pPr>
            <a:r>
              <a:rPr lang="en-US" altLang="zh-CN">
                <a:latin typeface="宋体" pitchFamily="2" charset="-122"/>
              </a:rPr>
              <a:t>   </a:t>
            </a:r>
          </a:p>
          <a:p>
            <a:pPr algn="just">
              <a:buFont typeface="Wingdings" pitchFamily="2" charset="2"/>
              <a:buNone/>
            </a:pPr>
            <a:endParaRPr lang="en-US" altLang="zh-CN">
              <a:latin typeface="宋体" pitchFamily="2" charset="-122"/>
            </a:endParaRPr>
          </a:p>
          <a:p>
            <a:pPr algn="just">
              <a:buFont typeface="Wingdings" pitchFamily="2" charset="2"/>
              <a:buNone/>
            </a:pPr>
            <a:endParaRPr lang="en-US" altLang="zh-CN">
              <a:latin typeface="宋体" pitchFamily="2" charset="-122"/>
            </a:endParaRPr>
          </a:p>
          <a:p>
            <a:pPr algn="just">
              <a:buFont typeface="Wingdings" pitchFamily="2" charset="2"/>
              <a:buNone/>
            </a:pPr>
            <a:endParaRPr lang="en-US" altLang="zh-CN">
              <a:latin typeface="宋体" pitchFamily="2" charset="-122"/>
            </a:endParaRPr>
          </a:p>
          <a:p>
            <a:pPr algn="just">
              <a:buFont typeface="Wingdings" pitchFamily="2" charset="2"/>
              <a:buNone/>
            </a:pPr>
            <a:r>
              <a:rPr lang="zh-CN" altLang="en-US">
                <a:latin typeface="宋体" pitchFamily="2" charset="-122"/>
              </a:rPr>
              <a:t>发光二极管</a:t>
            </a:r>
            <a:r>
              <a:rPr lang="en-US" altLang="zh-CN">
                <a:latin typeface="宋体" pitchFamily="2" charset="-122"/>
              </a:rPr>
              <a:t>(LED)      </a:t>
            </a:r>
            <a:r>
              <a:rPr lang="zh-CN" altLang="en-US">
                <a:latin typeface="宋体" pitchFamily="2" charset="-122"/>
              </a:rPr>
              <a:t>肖特基二极管</a:t>
            </a:r>
          </a:p>
          <a:p>
            <a:endParaRPr lang="en-US" altLang="zh-CN"/>
          </a:p>
        </p:txBody>
      </p:sp>
      <p:pic>
        <p:nvPicPr>
          <p:cNvPr id="147460" name="Picture 4" descr="发光二极管"/>
          <p:cNvPicPr>
            <a:picLocks noChangeAspect="1" noChangeArrowheads="1"/>
          </p:cNvPicPr>
          <p:nvPr/>
        </p:nvPicPr>
        <p:blipFill>
          <a:blip r:embed="rId2" cstate="print"/>
          <a:srcRect/>
          <a:stretch>
            <a:fillRect/>
          </a:stretch>
        </p:blipFill>
        <p:spPr bwMode="auto">
          <a:xfrm>
            <a:off x="684213" y="4508500"/>
            <a:ext cx="4073525" cy="2103438"/>
          </a:xfrm>
          <a:prstGeom prst="rect">
            <a:avLst/>
          </a:prstGeom>
          <a:noFill/>
        </p:spPr>
      </p:pic>
      <p:pic>
        <p:nvPicPr>
          <p:cNvPr id="147461" name="Picture 5" descr="稳压二极管"/>
          <p:cNvPicPr>
            <a:picLocks noChangeAspect="1" noChangeArrowheads="1"/>
          </p:cNvPicPr>
          <p:nvPr/>
        </p:nvPicPr>
        <p:blipFill>
          <a:blip r:embed="rId3" cstate="print"/>
          <a:srcRect/>
          <a:stretch>
            <a:fillRect/>
          </a:stretch>
        </p:blipFill>
        <p:spPr bwMode="auto">
          <a:xfrm>
            <a:off x="5651500" y="1779588"/>
            <a:ext cx="3121025" cy="1995487"/>
          </a:xfrm>
          <a:prstGeom prst="rect">
            <a:avLst/>
          </a:prstGeom>
          <a:noFill/>
        </p:spPr>
      </p:pic>
      <p:pic>
        <p:nvPicPr>
          <p:cNvPr id="147462" name="Picture 6" descr="二极管"/>
          <p:cNvPicPr>
            <a:picLocks noChangeAspect="1" noChangeArrowheads="1"/>
          </p:cNvPicPr>
          <p:nvPr/>
        </p:nvPicPr>
        <p:blipFill>
          <a:blip r:embed="rId4" cstate="print"/>
          <a:srcRect/>
          <a:stretch>
            <a:fillRect/>
          </a:stretch>
        </p:blipFill>
        <p:spPr bwMode="auto">
          <a:xfrm>
            <a:off x="971550" y="1916113"/>
            <a:ext cx="3492500" cy="1776412"/>
          </a:xfrm>
          <a:prstGeom prst="rect">
            <a:avLst/>
          </a:prstGeom>
          <a:noFill/>
        </p:spPr>
      </p:pic>
      <p:pic>
        <p:nvPicPr>
          <p:cNvPr id="147463" name="Picture 7"/>
          <p:cNvPicPr>
            <a:picLocks noChangeAspect="1" noChangeArrowheads="1"/>
          </p:cNvPicPr>
          <p:nvPr/>
        </p:nvPicPr>
        <p:blipFill>
          <a:blip r:embed="rId5" cstate="print"/>
          <a:srcRect/>
          <a:stretch>
            <a:fillRect/>
          </a:stretch>
        </p:blipFill>
        <p:spPr bwMode="auto">
          <a:xfrm>
            <a:off x="5867400" y="4797425"/>
            <a:ext cx="3087688" cy="167798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fld id="{D5B85E38-7C17-4384-8BBF-5DCEB2D83557}" type="slidenum">
              <a:rPr lang="zh-CN" altLang="en-US"/>
              <a:pPr/>
              <a:t>33</a:t>
            </a:fld>
            <a:r>
              <a:rPr lang="zh-CN" altLang="en-US"/>
              <a:t>／</a:t>
            </a:r>
            <a:r>
              <a:rPr lang="en-US" altLang="zh-CN"/>
              <a:t>581</a:t>
            </a:r>
          </a:p>
        </p:txBody>
      </p:sp>
      <p:sp>
        <p:nvSpPr>
          <p:cNvPr id="244740" name="Rectangle 4"/>
          <p:cNvSpPr>
            <a:spLocks noGrp="1" noChangeArrowheads="1"/>
          </p:cNvSpPr>
          <p:nvPr>
            <p:ph type="body" idx="1"/>
          </p:nvPr>
        </p:nvSpPr>
        <p:spPr>
          <a:xfrm>
            <a:off x="428596" y="285728"/>
            <a:ext cx="8286808" cy="5429288"/>
          </a:xfrm>
        </p:spPr>
        <p:txBody>
          <a:bodyPr>
            <a:noAutofit/>
          </a:bodyPr>
          <a:lstStyle/>
          <a:p>
            <a:r>
              <a:rPr lang="zh-CN" altLang="en-US" b="1" dirty="0" smtClean="0"/>
              <a:t>用</a:t>
            </a:r>
            <a:r>
              <a:rPr lang="zh-CN" altLang="en-US" b="1" dirty="0"/>
              <a:t>万用表测试</a:t>
            </a:r>
            <a:r>
              <a:rPr lang="zh-CN" altLang="en-US" b="1" dirty="0" smtClean="0"/>
              <a:t>半导体二极管</a:t>
            </a:r>
            <a:endParaRPr lang="en-US" altLang="zh-CN" b="1" dirty="0" smtClean="0"/>
          </a:p>
          <a:p>
            <a:endParaRPr lang="zh-CN" altLang="en-US" b="1" dirty="0"/>
          </a:p>
          <a:p>
            <a:r>
              <a:rPr lang="zh-CN" altLang="en-US" dirty="0" smtClean="0"/>
              <a:t>当</a:t>
            </a:r>
            <a:r>
              <a:rPr lang="zh-CN" altLang="en-US" dirty="0"/>
              <a:t>使用数字式万用表时，万用表的红表笔接二极管的阳极，黑表笔接二极管的阴极，测得的是二极管的正向电阻。将红、黑表笔对调测得的是反向电阻。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4740">
                                            <p:txEl>
                                              <p:pRg st="0" end="0"/>
                                            </p:txEl>
                                          </p:spTgt>
                                        </p:tgtEl>
                                        <p:attrNameLst>
                                          <p:attrName>style.visibility</p:attrName>
                                        </p:attrNameLst>
                                      </p:cBhvr>
                                      <p:to>
                                        <p:strVal val="visible"/>
                                      </p:to>
                                    </p:set>
                                    <p:animEffect transition="in" filter="wipe(left)">
                                      <p:cBhvr>
                                        <p:cTn id="7" dur="1000"/>
                                        <p:tgtEl>
                                          <p:spTgt spid="24474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4740">
                                            <p:txEl>
                                              <p:pRg st="2" end="2"/>
                                            </p:txEl>
                                          </p:spTgt>
                                        </p:tgtEl>
                                        <p:attrNameLst>
                                          <p:attrName>style.visibility</p:attrName>
                                        </p:attrNameLst>
                                      </p:cBhvr>
                                      <p:to>
                                        <p:strVal val="visible"/>
                                      </p:to>
                                    </p:set>
                                    <p:animEffect transition="in" filter="wipe(left)">
                                      <p:cBhvr>
                                        <p:cTn id="10" dur="1000"/>
                                        <p:tgtEl>
                                          <p:spTgt spid="2447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75B4FAE3-8FE7-4BAF-BBD9-4EAF182288EB}" type="slidenum">
              <a:rPr lang="zh-TW" altLang="en-US"/>
              <a:pPr/>
              <a:t>34</a:t>
            </a:fld>
            <a:endParaRPr lang="en-US" altLang="zh-TW"/>
          </a:p>
        </p:txBody>
      </p:sp>
      <p:sp>
        <p:nvSpPr>
          <p:cNvPr id="88066" name="Rectangle 2"/>
          <p:cNvSpPr>
            <a:spLocks noChangeArrowheads="1"/>
          </p:cNvSpPr>
          <p:nvPr/>
        </p:nvSpPr>
        <p:spPr bwMode="auto">
          <a:xfrm>
            <a:off x="539750" y="1557338"/>
            <a:ext cx="7920038" cy="1558925"/>
          </a:xfrm>
          <a:prstGeom prst="rect">
            <a:avLst/>
          </a:prstGeom>
          <a:noFill/>
          <a:ln w="9525" algn="ctr">
            <a:noFill/>
            <a:miter lim="800000"/>
            <a:headEnd/>
            <a:tailEnd/>
          </a:ln>
          <a:effectLst/>
        </p:spPr>
        <p:txBody>
          <a:bodyPr anchor="ctr">
            <a:spAutoFit/>
          </a:bodyPr>
          <a:lstStyle/>
          <a:p>
            <a:pPr>
              <a:tabLst>
                <a:tab pos="266700" algn="l"/>
              </a:tabLst>
            </a:pPr>
            <a:r>
              <a:rPr lang="en-US" altLang="zh-CN" sz="1600" b="1">
                <a:solidFill>
                  <a:srgbClr val="000000"/>
                </a:solidFill>
                <a:latin typeface="宋体" pitchFamily="2" charset="-122"/>
              </a:rPr>
              <a:t>1</a:t>
            </a:r>
            <a:r>
              <a:rPr lang="zh-CN" altLang="en-US" sz="1600" b="1">
                <a:solidFill>
                  <a:srgbClr val="000000"/>
                </a:solidFill>
                <a:latin typeface="宋体" pitchFamily="2" charset="-122"/>
              </a:rPr>
              <a:t>、三极管概述</a:t>
            </a:r>
          </a:p>
          <a:p>
            <a:pPr>
              <a:tabLst>
                <a:tab pos="266700" algn="l"/>
              </a:tabLst>
            </a:pPr>
            <a:r>
              <a:rPr lang="zh-CN" altLang="en-US" sz="1600">
                <a:solidFill>
                  <a:srgbClr val="000000"/>
                </a:solidFill>
                <a:latin typeface="宋体" pitchFamily="2" charset="-122"/>
              </a:rPr>
              <a:t>三极管是由两个</a:t>
            </a:r>
            <a:r>
              <a:rPr lang="en-US" altLang="zh-CN" sz="1600">
                <a:solidFill>
                  <a:srgbClr val="000000"/>
                </a:solidFill>
                <a:latin typeface="宋体" pitchFamily="2" charset="-122"/>
              </a:rPr>
              <a:t>PN</a:t>
            </a:r>
            <a:r>
              <a:rPr lang="zh-CN" altLang="en-US" sz="1600">
                <a:solidFill>
                  <a:srgbClr val="000000"/>
                </a:solidFill>
                <a:latin typeface="宋体" pitchFamily="2" charset="-122"/>
              </a:rPr>
              <a:t>结背靠背连接起来构成的电子器件。三极管有</a:t>
            </a:r>
            <a:r>
              <a:rPr lang="zh-CN" altLang="en-US" sz="1600">
                <a:solidFill>
                  <a:srgbClr val="0000FF"/>
                </a:solidFill>
                <a:latin typeface="宋体" pitchFamily="2" charset="-122"/>
              </a:rPr>
              <a:t>耐压、耐流、导通电压、导通时间、驱动能力、放大倍数</a:t>
            </a:r>
            <a:r>
              <a:rPr lang="zh-CN" altLang="en-US" sz="1600">
                <a:solidFill>
                  <a:srgbClr val="000000"/>
                </a:solidFill>
                <a:latin typeface="宋体" pitchFamily="2" charset="-122"/>
              </a:rPr>
              <a:t>等参数。三极管都是</a:t>
            </a:r>
            <a:r>
              <a:rPr lang="zh-CN" altLang="en-US" sz="1600">
                <a:solidFill>
                  <a:srgbClr val="0000FF"/>
                </a:solidFill>
                <a:latin typeface="宋体" pitchFamily="2" charset="-122"/>
              </a:rPr>
              <a:t>有极性</a:t>
            </a:r>
            <a:r>
              <a:rPr lang="zh-CN" altLang="en-US" sz="1600">
                <a:solidFill>
                  <a:srgbClr val="000000"/>
                </a:solidFill>
                <a:latin typeface="宋体" pitchFamily="2" charset="-122"/>
              </a:rPr>
              <a:t>的元件。</a:t>
            </a:r>
          </a:p>
          <a:p>
            <a:pPr>
              <a:tabLst>
                <a:tab pos="266700" algn="l"/>
              </a:tabLst>
            </a:pPr>
            <a:r>
              <a:rPr lang="zh-CN" altLang="en-US" sz="1600">
                <a:solidFill>
                  <a:srgbClr val="000000"/>
                </a:solidFill>
                <a:latin typeface="宋体" pitchFamily="2" charset="-122"/>
              </a:rPr>
              <a:t>三极管有</a:t>
            </a:r>
            <a:r>
              <a:rPr lang="en-US" altLang="zh-CN" sz="1600">
                <a:solidFill>
                  <a:srgbClr val="000000"/>
                </a:solidFill>
                <a:latin typeface="宋体" pitchFamily="2" charset="-122"/>
              </a:rPr>
              <a:t>P</a:t>
            </a:r>
            <a:r>
              <a:rPr lang="zh-CN" altLang="en-US" sz="1600">
                <a:solidFill>
                  <a:srgbClr val="000000"/>
                </a:solidFill>
                <a:latin typeface="宋体" pitchFamily="2" charset="-122"/>
              </a:rPr>
              <a:t>型三极管、</a:t>
            </a:r>
            <a:r>
              <a:rPr lang="en-US" altLang="zh-CN" sz="1600">
                <a:solidFill>
                  <a:srgbClr val="000000"/>
                </a:solidFill>
                <a:latin typeface="宋体" pitchFamily="2" charset="-122"/>
              </a:rPr>
              <a:t>N</a:t>
            </a:r>
            <a:r>
              <a:rPr lang="zh-CN" altLang="en-US" sz="1600">
                <a:solidFill>
                  <a:srgbClr val="000000"/>
                </a:solidFill>
                <a:latin typeface="宋体" pitchFamily="2" charset="-122"/>
              </a:rPr>
              <a:t>型三极管、达林顿管（复合三极管、</a:t>
            </a:r>
            <a:r>
              <a:rPr lang="en-US" altLang="zh-CN" sz="1600">
                <a:solidFill>
                  <a:srgbClr val="000000"/>
                </a:solidFill>
                <a:latin typeface="宋体" pitchFamily="2" charset="-122"/>
              </a:rPr>
              <a:t>MOSFET</a:t>
            </a:r>
            <a:r>
              <a:rPr lang="zh-CN" altLang="en-US" sz="1600">
                <a:solidFill>
                  <a:srgbClr val="000000"/>
                </a:solidFill>
                <a:latin typeface="宋体" pitchFamily="2" charset="-122"/>
              </a:rPr>
              <a:t>（金属氧化物半导体声效应管）等。</a:t>
            </a:r>
          </a:p>
          <a:p>
            <a:pPr>
              <a:tabLst>
                <a:tab pos="266700" algn="l"/>
              </a:tabLst>
            </a:pPr>
            <a:r>
              <a:rPr lang="zh-CN" altLang="en-US" sz="1600">
                <a:solidFill>
                  <a:srgbClr val="000000"/>
                </a:solidFill>
                <a:latin typeface="宋体" pitchFamily="2" charset="-122"/>
              </a:rPr>
              <a:t>在电路中，三极管主要起放大作用，增强驱能力（负载能力）。</a:t>
            </a:r>
          </a:p>
        </p:txBody>
      </p:sp>
      <p:sp>
        <p:nvSpPr>
          <p:cNvPr id="88067" name="Rectangle 3"/>
          <p:cNvSpPr>
            <a:spLocks noChangeArrowheads="1"/>
          </p:cNvSpPr>
          <p:nvPr/>
        </p:nvSpPr>
        <p:spPr bwMode="auto">
          <a:xfrm>
            <a:off x="288925" y="930275"/>
            <a:ext cx="8459788" cy="579438"/>
          </a:xfrm>
          <a:prstGeom prst="rect">
            <a:avLst/>
          </a:prstGeom>
          <a:noFill/>
          <a:ln w="9525" algn="ctr">
            <a:noFill/>
            <a:miter lim="800000"/>
            <a:headEnd/>
            <a:tailEnd/>
          </a:ln>
          <a:effectLst/>
        </p:spPr>
        <p:txBody>
          <a:bodyPr>
            <a:spAutoFit/>
          </a:bodyPr>
          <a:lstStyle/>
          <a:p>
            <a:pPr indent="476250" algn="ctr"/>
            <a:r>
              <a:rPr lang="zh-CN" altLang="en-US" sz="3200" b="1">
                <a:solidFill>
                  <a:srgbClr val="000000"/>
                </a:solidFill>
                <a:latin typeface="宋体" pitchFamily="2" charset="-122"/>
              </a:rPr>
              <a:t>三极管（</a:t>
            </a:r>
            <a:r>
              <a:rPr lang="en-US" altLang="zh-CN" sz="3200" b="1">
                <a:solidFill>
                  <a:srgbClr val="000000"/>
                </a:solidFill>
                <a:latin typeface="宋体" pitchFamily="2" charset="-122"/>
              </a:rPr>
              <a:t>Tr</a:t>
            </a:r>
            <a:r>
              <a:rPr lang="zh-CN" altLang="en-US" sz="3200" b="1">
                <a:solidFill>
                  <a:srgbClr val="000000"/>
                </a:solidFill>
                <a:latin typeface="宋体" pitchFamily="2" charset="-122"/>
              </a:rPr>
              <a:t>：</a:t>
            </a:r>
            <a:r>
              <a:rPr lang="en-US" altLang="zh-CN" sz="3200" b="1">
                <a:solidFill>
                  <a:srgbClr val="000000"/>
                </a:solidFill>
                <a:latin typeface="宋体" pitchFamily="2" charset="-122"/>
              </a:rPr>
              <a:t>Transistor</a:t>
            </a:r>
            <a:r>
              <a:rPr lang="zh-CN" altLang="en-US" sz="3200" b="1">
                <a:solidFill>
                  <a:srgbClr val="000000"/>
                </a:solidFill>
                <a:latin typeface="宋体" pitchFamily="2" charset="-122"/>
              </a:rPr>
              <a:t>）</a:t>
            </a:r>
          </a:p>
        </p:txBody>
      </p:sp>
      <p:pic>
        <p:nvPicPr>
          <p:cNvPr id="88148" name="Picture 84"/>
          <p:cNvPicPr>
            <a:picLocks noChangeAspect="1" noChangeArrowheads="1"/>
          </p:cNvPicPr>
          <p:nvPr/>
        </p:nvPicPr>
        <p:blipFill>
          <a:blip r:embed="rId2" cstate="print"/>
          <a:srcRect/>
          <a:stretch>
            <a:fillRect/>
          </a:stretch>
        </p:blipFill>
        <p:spPr bwMode="auto">
          <a:xfrm>
            <a:off x="1752600" y="3124200"/>
            <a:ext cx="4724400" cy="1812925"/>
          </a:xfrm>
          <a:prstGeom prst="rect">
            <a:avLst/>
          </a:prstGeom>
          <a:noFill/>
        </p:spPr>
      </p:pic>
      <p:pic>
        <p:nvPicPr>
          <p:cNvPr id="88149" name="Picture 85"/>
          <p:cNvPicPr>
            <a:picLocks noChangeAspect="1" noChangeArrowheads="1"/>
          </p:cNvPicPr>
          <p:nvPr/>
        </p:nvPicPr>
        <p:blipFill>
          <a:blip r:embed="rId3" cstate="print"/>
          <a:srcRect/>
          <a:stretch>
            <a:fillRect/>
          </a:stretch>
        </p:blipFill>
        <p:spPr bwMode="auto">
          <a:xfrm>
            <a:off x="2133600" y="5257800"/>
            <a:ext cx="1524000" cy="1387475"/>
          </a:xfrm>
          <a:prstGeom prst="rect">
            <a:avLst/>
          </a:prstGeom>
          <a:noFill/>
        </p:spPr>
      </p:pic>
      <p:pic>
        <p:nvPicPr>
          <p:cNvPr id="88150" name="Picture 86"/>
          <p:cNvPicPr>
            <a:picLocks noChangeAspect="1" noChangeArrowheads="1"/>
          </p:cNvPicPr>
          <p:nvPr/>
        </p:nvPicPr>
        <p:blipFill>
          <a:blip r:embed="rId4" cstate="print"/>
          <a:srcRect/>
          <a:stretch>
            <a:fillRect/>
          </a:stretch>
        </p:blipFill>
        <p:spPr bwMode="auto">
          <a:xfrm>
            <a:off x="4572000" y="5065713"/>
            <a:ext cx="1524000" cy="1411287"/>
          </a:xfrm>
          <a:prstGeom prst="rect">
            <a:avLst/>
          </a:prstGeom>
          <a:noFill/>
        </p:spPr>
      </p:pic>
      <p:sp>
        <p:nvSpPr>
          <p:cNvPr id="88151" name="Text Box 87"/>
          <p:cNvSpPr txBox="1">
            <a:spLocks noChangeArrowheads="1"/>
          </p:cNvSpPr>
          <p:nvPr/>
        </p:nvSpPr>
        <p:spPr bwMode="auto">
          <a:xfrm>
            <a:off x="2514600" y="4876800"/>
            <a:ext cx="2819400" cy="366713"/>
          </a:xfrm>
          <a:prstGeom prst="rect">
            <a:avLst/>
          </a:prstGeom>
          <a:noFill/>
          <a:ln w="9525">
            <a:noFill/>
            <a:miter lim="800000"/>
            <a:headEnd/>
            <a:tailEnd/>
          </a:ln>
          <a:effectLst/>
        </p:spPr>
        <p:txBody>
          <a:bodyPr>
            <a:spAutoFit/>
          </a:bodyPr>
          <a:lstStyle/>
          <a:p>
            <a:pPr algn="ctr">
              <a:spcBef>
                <a:spcPct val="50000"/>
              </a:spcBef>
            </a:pPr>
            <a:r>
              <a:rPr lang="zh-CN" altLang="en-US"/>
              <a:t>三极管结构示意图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 calcmode="lin" valueType="num">
                                      <p:cBhvr>
                                        <p:cTn id="7" dur="500" fill="hold"/>
                                        <p:tgtEl>
                                          <p:spTgt spid="88067"/>
                                        </p:tgtEl>
                                        <p:attrNameLst>
                                          <p:attrName>ppt_w</p:attrName>
                                        </p:attrNameLst>
                                      </p:cBhvr>
                                      <p:tavLst>
                                        <p:tav tm="0">
                                          <p:val>
                                            <p:fltVal val="0"/>
                                          </p:val>
                                        </p:tav>
                                        <p:tav tm="100000">
                                          <p:val>
                                            <p:strVal val="#ppt_w"/>
                                          </p:val>
                                        </p:tav>
                                      </p:tavLst>
                                    </p:anim>
                                    <p:anim calcmode="lin" valueType="num">
                                      <p:cBhvr>
                                        <p:cTn id="8" dur="500" fill="hold"/>
                                        <p:tgtEl>
                                          <p:spTgt spid="8806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8066"/>
                                        </p:tgtEl>
                                        <p:attrNameLst>
                                          <p:attrName>style.visibility</p:attrName>
                                        </p:attrNameLst>
                                      </p:cBhvr>
                                      <p:to>
                                        <p:strVal val="visible"/>
                                      </p:to>
                                    </p:set>
                                    <p:anim calcmode="lin" valueType="num">
                                      <p:cBhvr>
                                        <p:cTn id="13" dur="500" fill="hold"/>
                                        <p:tgtEl>
                                          <p:spTgt spid="88066"/>
                                        </p:tgtEl>
                                        <p:attrNameLst>
                                          <p:attrName>ppt_w</p:attrName>
                                        </p:attrNameLst>
                                      </p:cBhvr>
                                      <p:tavLst>
                                        <p:tav tm="0">
                                          <p:val>
                                            <p:fltVal val="0"/>
                                          </p:val>
                                        </p:tav>
                                        <p:tav tm="100000">
                                          <p:val>
                                            <p:strVal val="#ppt_w"/>
                                          </p:val>
                                        </p:tav>
                                      </p:tavLst>
                                    </p:anim>
                                    <p:anim calcmode="lin" valueType="num">
                                      <p:cBhvr>
                                        <p:cTn id="14" dur="500" fill="hold"/>
                                        <p:tgtEl>
                                          <p:spTgt spid="880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fld id="{57199CD1-0586-408F-9474-04F75E15507A}" type="slidenum">
              <a:rPr lang="zh-TW" altLang="en-US"/>
              <a:pPr/>
              <a:t>35</a:t>
            </a:fld>
            <a:endParaRPr lang="en-US" altLang="zh-TW"/>
          </a:p>
        </p:txBody>
      </p:sp>
      <p:grpSp>
        <p:nvGrpSpPr>
          <p:cNvPr id="2" name="Group 2"/>
          <p:cNvGrpSpPr>
            <a:grpSpLocks/>
          </p:cNvGrpSpPr>
          <p:nvPr/>
        </p:nvGrpSpPr>
        <p:grpSpPr bwMode="auto">
          <a:xfrm>
            <a:off x="5435600" y="1341438"/>
            <a:ext cx="838200" cy="981075"/>
            <a:chOff x="5234" y="5967"/>
            <a:chExt cx="1320" cy="1545"/>
          </a:xfrm>
        </p:grpSpPr>
        <p:sp>
          <p:nvSpPr>
            <p:cNvPr id="89091" name="Rectangle 3"/>
            <p:cNvSpPr>
              <a:spLocks noChangeArrowheads="1"/>
            </p:cNvSpPr>
            <p:nvPr/>
          </p:nvSpPr>
          <p:spPr bwMode="auto">
            <a:xfrm>
              <a:off x="5234" y="6330"/>
              <a:ext cx="1320" cy="840"/>
            </a:xfrm>
            <a:prstGeom prst="rect">
              <a:avLst/>
            </a:prstGeom>
            <a:solidFill>
              <a:srgbClr val="333333"/>
            </a:solidFill>
            <a:ln w="9525">
              <a:solidFill>
                <a:srgbClr val="000000"/>
              </a:solidFill>
              <a:miter lim="800000"/>
              <a:headEnd/>
              <a:tailEnd/>
            </a:ln>
          </p:spPr>
          <p:txBody>
            <a:bodyPr/>
            <a:lstStyle/>
            <a:p>
              <a:pPr algn="ctr"/>
              <a:r>
                <a:rPr lang="en-US" altLang="zh-CN" sz="1000" b="1">
                  <a:solidFill>
                    <a:srgbClr val="000000"/>
                  </a:solidFill>
                  <a:latin typeface="Times New Roman" pitchFamily="18" charset="0"/>
                  <a:cs typeface="Times New Roman" pitchFamily="18" charset="0"/>
                </a:rPr>
                <a:t>9012</a:t>
              </a:r>
              <a:endParaRPr lang="en-US" altLang="zh-CN">
                <a:solidFill>
                  <a:srgbClr val="000000"/>
                </a:solidFill>
              </a:endParaRPr>
            </a:p>
          </p:txBody>
        </p:sp>
        <p:sp>
          <p:nvSpPr>
            <p:cNvPr id="89092" name="Rectangle 4"/>
            <p:cNvSpPr>
              <a:spLocks noChangeArrowheads="1"/>
            </p:cNvSpPr>
            <p:nvPr/>
          </p:nvSpPr>
          <p:spPr bwMode="auto">
            <a:xfrm>
              <a:off x="5728" y="5967"/>
              <a:ext cx="374" cy="3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89093" name="Rectangle 5"/>
            <p:cNvSpPr>
              <a:spLocks noChangeArrowheads="1"/>
            </p:cNvSpPr>
            <p:nvPr/>
          </p:nvSpPr>
          <p:spPr bwMode="auto">
            <a:xfrm>
              <a:off x="5414" y="7152"/>
              <a:ext cx="374" cy="3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89094" name="Rectangle 6"/>
            <p:cNvSpPr>
              <a:spLocks noChangeArrowheads="1"/>
            </p:cNvSpPr>
            <p:nvPr/>
          </p:nvSpPr>
          <p:spPr bwMode="auto">
            <a:xfrm>
              <a:off x="6014" y="7152"/>
              <a:ext cx="374" cy="360"/>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 name="Group 7"/>
          <p:cNvGrpSpPr>
            <a:grpSpLocks/>
          </p:cNvGrpSpPr>
          <p:nvPr/>
        </p:nvGrpSpPr>
        <p:grpSpPr bwMode="auto">
          <a:xfrm>
            <a:off x="7740650" y="3429000"/>
            <a:ext cx="587375" cy="1584325"/>
            <a:chOff x="5040" y="8565"/>
            <a:chExt cx="1080" cy="2490"/>
          </a:xfrm>
        </p:grpSpPr>
        <p:sp>
          <p:nvSpPr>
            <p:cNvPr id="89096" name="Line 8"/>
            <p:cNvSpPr>
              <a:spLocks noChangeShapeType="1"/>
            </p:cNvSpPr>
            <p:nvPr/>
          </p:nvSpPr>
          <p:spPr bwMode="auto">
            <a:xfrm>
              <a:off x="5056" y="9822"/>
              <a:ext cx="104" cy="105"/>
            </a:xfrm>
            <a:prstGeom prst="line">
              <a:avLst/>
            </a:prstGeom>
            <a:noFill/>
            <a:ln w="9525">
              <a:solidFill>
                <a:srgbClr val="000000"/>
              </a:solidFill>
              <a:round/>
              <a:headEnd/>
              <a:tailEnd/>
            </a:ln>
          </p:spPr>
          <p:txBody>
            <a:bodyPr/>
            <a:lstStyle/>
            <a:p>
              <a:endParaRPr lang="zh-CN" altLang="en-US"/>
            </a:p>
          </p:txBody>
        </p:sp>
        <p:grpSp>
          <p:nvGrpSpPr>
            <p:cNvPr id="4" name="Group 9"/>
            <p:cNvGrpSpPr>
              <a:grpSpLocks/>
            </p:cNvGrpSpPr>
            <p:nvPr/>
          </p:nvGrpSpPr>
          <p:grpSpPr bwMode="auto">
            <a:xfrm>
              <a:off x="5040" y="8565"/>
              <a:ext cx="1080" cy="2490"/>
              <a:chOff x="5040" y="8565"/>
              <a:chExt cx="1080" cy="2490"/>
            </a:xfrm>
          </p:grpSpPr>
          <p:sp>
            <p:nvSpPr>
              <p:cNvPr id="89098" name="Line 10"/>
              <p:cNvSpPr>
                <a:spLocks noChangeShapeType="1"/>
              </p:cNvSpPr>
              <p:nvPr/>
            </p:nvSpPr>
            <p:spPr bwMode="auto">
              <a:xfrm flipH="1">
                <a:off x="6000" y="9780"/>
                <a:ext cx="120" cy="150"/>
              </a:xfrm>
              <a:prstGeom prst="line">
                <a:avLst/>
              </a:prstGeom>
              <a:noFill/>
              <a:ln w="9525">
                <a:solidFill>
                  <a:srgbClr val="000000"/>
                </a:solidFill>
                <a:round/>
                <a:headEnd/>
                <a:tailEnd/>
              </a:ln>
            </p:spPr>
            <p:txBody>
              <a:bodyPr/>
              <a:lstStyle/>
              <a:p>
                <a:endParaRPr lang="zh-CN" altLang="en-US"/>
              </a:p>
            </p:txBody>
          </p:sp>
          <p:grpSp>
            <p:nvGrpSpPr>
              <p:cNvPr id="5" name="Group 11"/>
              <p:cNvGrpSpPr>
                <a:grpSpLocks/>
              </p:cNvGrpSpPr>
              <p:nvPr/>
            </p:nvGrpSpPr>
            <p:grpSpPr bwMode="auto">
              <a:xfrm>
                <a:off x="5040" y="8565"/>
                <a:ext cx="1080" cy="2490"/>
                <a:chOff x="5040" y="8565"/>
                <a:chExt cx="1080" cy="2490"/>
              </a:xfrm>
            </p:grpSpPr>
            <p:sp>
              <p:nvSpPr>
                <p:cNvPr id="89100" name="Oval 12"/>
                <p:cNvSpPr>
                  <a:spLocks noChangeArrowheads="1"/>
                </p:cNvSpPr>
                <p:nvPr/>
              </p:nvSpPr>
              <p:spPr bwMode="auto">
                <a:xfrm>
                  <a:off x="5040" y="8565"/>
                  <a:ext cx="1080" cy="555"/>
                </a:xfrm>
                <a:prstGeom prst="ellipse">
                  <a:avLst/>
                </a:prstGeom>
                <a:solidFill>
                  <a:srgbClr val="DDDDDD"/>
                </a:solidFill>
                <a:ln w="9525">
                  <a:solidFill>
                    <a:srgbClr val="000000"/>
                  </a:solidFill>
                  <a:round/>
                  <a:headEnd/>
                  <a:tailEnd/>
                </a:ln>
              </p:spPr>
              <p:txBody>
                <a:bodyPr/>
                <a:lstStyle/>
                <a:p>
                  <a:endParaRPr lang="zh-CN" altLang="en-US"/>
                </a:p>
              </p:txBody>
            </p:sp>
            <p:sp>
              <p:nvSpPr>
                <p:cNvPr id="89101" name="Rectangle 13"/>
                <p:cNvSpPr>
                  <a:spLocks noChangeArrowheads="1"/>
                </p:cNvSpPr>
                <p:nvPr/>
              </p:nvSpPr>
              <p:spPr bwMode="auto">
                <a:xfrm>
                  <a:off x="5160" y="9015"/>
                  <a:ext cx="840" cy="900"/>
                </a:xfrm>
                <a:prstGeom prst="rect">
                  <a:avLst/>
                </a:prstGeom>
                <a:solidFill>
                  <a:srgbClr val="DDDDDD"/>
                </a:solidFill>
                <a:ln w="9525">
                  <a:solidFill>
                    <a:srgbClr val="000000"/>
                  </a:solidFill>
                  <a:miter lim="800000"/>
                  <a:headEnd/>
                  <a:tailEnd/>
                </a:ln>
              </p:spPr>
              <p:txBody>
                <a:bodyPr/>
                <a:lstStyle/>
                <a:p>
                  <a:r>
                    <a:rPr lang="en-US" altLang="zh-CN" sz="700" b="1">
                      <a:solidFill>
                        <a:srgbClr val="000000"/>
                      </a:solidFill>
                      <a:latin typeface="Times New Roman" pitchFamily="18" charset="0"/>
                      <a:cs typeface="Times New Roman" pitchFamily="18" charset="0"/>
                    </a:rPr>
                    <a:t>9012</a:t>
                  </a:r>
                  <a:endParaRPr lang="en-US" altLang="zh-CN">
                    <a:solidFill>
                      <a:srgbClr val="000000"/>
                    </a:solidFill>
                  </a:endParaRPr>
                </a:p>
              </p:txBody>
            </p:sp>
            <p:sp>
              <p:nvSpPr>
                <p:cNvPr id="89102" name="Line 14"/>
                <p:cNvSpPr>
                  <a:spLocks noChangeShapeType="1"/>
                </p:cNvSpPr>
                <p:nvPr/>
              </p:nvSpPr>
              <p:spPr bwMode="auto">
                <a:xfrm>
                  <a:off x="5040" y="8835"/>
                  <a:ext cx="0" cy="990"/>
                </a:xfrm>
                <a:prstGeom prst="line">
                  <a:avLst/>
                </a:prstGeom>
                <a:noFill/>
                <a:ln w="9525">
                  <a:solidFill>
                    <a:srgbClr val="000000"/>
                  </a:solidFill>
                  <a:round/>
                  <a:headEnd/>
                  <a:tailEnd/>
                </a:ln>
              </p:spPr>
              <p:txBody>
                <a:bodyPr/>
                <a:lstStyle/>
                <a:p>
                  <a:endParaRPr lang="zh-CN" altLang="en-US"/>
                </a:p>
              </p:txBody>
            </p:sp>
            <p:sp>
              <p:nvSpPr>
                <p:cNvPr id="89103" name="Line 15"/>
                <p:cNvSpPr>
                  <a:spLocks noChangeShapeType="1"/>
                </p:cNvSpPr>
                <p:nvPr/>
              </p:nvSpPr>
              <p:spPr bwMode="auto">
                <a:xfrm>
                  <a:off x="6120" y="8835"/>
                  <a:ext cx="0" cy="945"/>
                </a:xfrm>
                <a:prstGeom prst="line">
                  <a:avLst/>
                </a:prstGeom>
                <a:noFill/>
                <a:ln w="9525">
                  <a:solidFill>
                    <a:srgbClr val="000000"/>
                  </a:solidFill>
                  <a:round/>
                  <a:headEnd/>
                  <a:tailEnd/>
                </a:ln>
              </p:spPr>
              <p:txBody>
                <a:bodyPr/>
                <a:lstStyle/>
                <a:p>
                  <a:endParaRPr lang="zh-CN" altLang="en-US"/>
                </a:p>
              </p:txBody>
            </p:sp>
            <p:sp>
              <p:nvSpPr>
                <p:cNvPr id="89104" name="Rectangle 16"/>
                <p:cNvSpPr>
                  <a:spLocks noChangeArrowheads="1"/>
                </p:cNvSpPr>
                <p:nvPr/>
              </p:nvSpPr>
              <p:spPr bwMode="auto">
                <a:xfrm>
                  <a:off x="5324" y="9915"/>
                  <a:ext cx="76" cy="11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89105" name="Rectangle 17"/>
                <p:cNvSpPr>
                  <a:spLocks noChangeArrowheads="1"/>
                </p:cNvSpPr>
                <p:nvPr/>
              </p:nvSpPr>
              <p:spPr bwMode="auto">
                <a:xfrm>
                  <a:off x="5564" y="9915"/>
                  <a:ext cx="76" cy="990"/>
                </a:xfrm>
                <a:prstGeom prst="rect">
                  <a:avLst/>
                </a:prstGeom>
                <a:solidFill>
                  <a:srgbClr val="FFFFFF"/>
                </a:solidFill>
                <a:ln w="9525">
                  <a:solidFill>
                    <a:srgbClr val="000000"/>
                  </a:solidFill>
                  <a:miter lim="800000"/>
                  <a:headEnd/>
                  <a:tailEnd/>
                </a:ln>
              </p:spPr>
              <p:txBody>
                <a:bodyPr/>
                <a:lstStyle/>
                <a:p>
                  <a:endParaRPr lang="zh-CN" altLang="en-US"/>
                </a:p>
              </p:txBody>
            </p:sp>
            <p:sp>
              <p:nvSpPr>
                <p:cNvPr id="89106" name="Rectangle 18"/>
                <p:cNvSpPr>
                  <a:spLocks noChangeArrowheads="1"/>
                </p:cNvSpPr>
                <p:nvPr/>
              </p:nvSpPr>
              <p:spPr bwMode="auto">
                <a:xfrm>
                  <a:off x="5820" y="9918"/>
                  <a:ext cx="76" cy="1110"/>
                </a:xfrm>
                <a:prstGeom prst="rect">
                  <a:avLst/>
                </a:prstGeom>
                <a:solidFill>
                  <a:srgbClr val="FFFFFF"/>
                </a:solidFill>
                <a:ln w="9525">
                  <a:solidFill>
                    <a:srgbClr val="000000"/>
                  </a:solidFill>
                  <a:miter lim="800000"/>
                  <a:headEnd/>
                  <a:tailEnd/>
                </a:ln>
              </p:spPr>
              <p:txBody>
                <a:bodyPr/>
                <a:lstStyle/>
                <a:p>
                  <a:endParaRPr lang="zh-CN" altLang="en-US"/>
                </a:p>
              </p:txBody>
            </p:sp>
          </p:grpSp>
        </p:grpSp>
      </p:grpSp>
      <p:sp>
        <p:nvSpPr>
          <p:cNvPr id="89107" name="Rectangle 19"/>
          <p:cNvSpPr>
            <a:spLocks noChangeArrowheads="1"/>
          </p:cNvSpPr>
          <p:nvPr/>
        </p:nvSpPr>
        <p:spPr bwMode="auto">
          <a:xfrm>
            <a:off x="642938" y="1058863"/>
            <a:ext cx="3695700" cy="366712"/>
          </a:xfrm>
          <a:prstGeom prst="rect">
            <a:avLst/>
          </a:prstGeom>
          <a:noFill/>
          <a:ln w="9525" algn="ctr">
            <a:noFill/>
            <a:miter lim="800000"/>
            <a:headEnd/>
            <a:tailEnd/>
          </a:ln>
          <a:effectLst/>
        </p:spPr>
        <p:txBody>
          <a:bodyPr wrap="none" anchor="ctr">
            <a:spAutoFit/>
          </a:bodyPr>
          <a:lstStyle/>
          <a:p>
            <a:r>
              <a:rPr lang="en-US" altLang="zh-CN" b="1">
                <a:solidFill>
                  <a:srgbClr val="000000"/>
                </a:solidFill>
                <a:latin typeface="Times New Roman" pitchFamily="18" charset="0"/>
                <a:cs typeface="Times New Roman" pitchFamily="18" charset="0"/>
              </a:rPr>
              <a:t>2</a:t>
            </a:r>
            <a:r>
              <a:rPr lang="zh-CN" altLang="en-US" b="1">
                <a:solidFill>
                  <a:srgbClr val="000000"/>
                </a:solidFill>
                <a:latin typeface="Times New Roman" pitchFamily="18" charset="0"/>
                <a:cs typeface="Times New Roman" pitchFamily="18" charset="0"/>
              </a:rPr>
              <a:t>．贴片三极管（</a:t>
            </a:r>
            <a:r>
              <a:rPr lang="en-US" altLang="zh-CN" b="1">
                <a:solidFill>
                  <a:srgbClr val="000000"/>
                </a:solidFill>
                <a:latin typeface="Times New Roman" pitchFamily="18" charset="0"/>
                <a:cs typeface="Times New Roman" pitchFamily="18" charset="0"/>
              </a:rPr>
              <a:t>Chip Transistor</a:t>
            </a:r>
            <a:r>
              <a:rPr lang="zh-CN" altLang="en-US" b="1">
                <a:solidFill>
                  <a:srgbClr val="000000"/>
                </a:solidFill>
                <a:latin typeface="Times New Roman" pitchFamily="18" charset="0"/>
                <a:cs typeface="Times New Roman" pitchFamily="18" charset="0"/>
              </a:rPr>
              <a:t>）</a:t>
            </a:r>
            <a:endParaRPr lang="zh-CN" altLang="en-US" b="1">
              <a:solidFill>
                <a:srgbClr val="000000"/>
              </a:solidFill>
            </a:endParaRPr>
          </a:p>
        </p:txBody>
      </p:sp>
      <p:sp>
        <p:nvSpPr>
          <p:cNvPr id="89108" name="Rectangle 20"/>
          <p:cNvSpPr>
            <a:spLocks noChangeArrowheads="1"/>
          </p:cNvSpPr>
          <p:nvPr/>
        </p:nvSpPr>
        <p:spPr bwMode="auto">
          <a:xfrm>
            <a:off x="684213" y="2349500"/>
            <a:ext cx="7408862" cy="581025"/>
          </a:xfrm>
          <a:prstGeom prst="rect">
            <a:avLst/>
          </a:prstGeom>
          <a:noFill/>
          <a:ln w="9525" algn="ctr">
            <a:noFill/>
            <a:miter lim="800000"/>
            <a:headEnd/>
            <a:tailEnd/>
          </a:ln>
          <a:effectLst/>
        </p:spPr>
        <p:txBody>
          <a:bodyPr anchor="ctr">
            <a:spAutoFit/>
          </a:bodyPr>
          <a:lstStyle/>
          <a:p>
            <a:pPr indent="266700"/>
            <a:r>
              <a:rPr lang="zh-CN" altLang="en-US" sz="1600">
                <a:solidFill>
                  <a:srgbClr val="000000"/>
                </a:solidFill>
                <a:latin typeface="Times New Roman" pitchFamily="18" charset="0"/>
                <a:cs typeface="Times New Roman" pitchFamily="18" charset="0"/>
              </a:rPr>
              <a:t>贴片三极管如上图所示，象个乌龟趴在那儿，其管脚极性型号不同不一样。标示方法与其它贴片元件一样。</a:t>
            </a:r>
            <a:endParaRPr lang="zh-CN" altLang="en-US" sz="1600">
              <a:solidFill>
                <a:srgbClr val="000000"/>
              </a:solidFill>
            </a:endParaRPr>
          </a:p>
        </p:txBody>
      </p:sp>
      <p:sp>
        <p:nvSpPr>
          <p:cNvPr id="89109" name="Rectangle 21"/>
          <p:cNvSpPr>
            <a:spLocks noChangeArrowheads="1"/>
          </p:cNvSpPr>
          <p:nvPr/>
        </p:nvSpPr>
        <p:spPr bwMode="auto">
          <a:xfrm>
            <a:off x="755650" y="2852738"/>
            <a:ext cx="6719888" cy="1100137"/>
          </a:xfrm>
          <a:prstGeom prst="rect">
            <a:avLst/>
          </a:prstGeom>
          <a:noFill/>
          <a:ln w="9525" algn="ctr">
            <a:noFill/>
            <a:miter lim="800000"/>
            <a:headEnd/>
            <a:tailEnd/>
          </a:ln>
          <a:effectLst/>
        </p:spPr>
        <p:txBody>
          <a:bodyPr anchor="ctr">
            <a:spAutoFit/>
          </a:bodyPr>
          <a:lstStyle/>
          <a:p>
            <a:r>
              <a:rPr lang="en-US" altLang="zh-CN" b="1">
                <a:solidFill>
                  <a:srgbClr val="000000"/>
                </a:solidFill>
                <a:latin typeface="Times New Roman" pitchFamily="18" charset="0"/>
                <a:cs typeface="Times New Roman" pitchFamily="18" charset="0"/>
              </a:rPr>
              <a:t>3</a:t>
            </a:r>
            <a:r>
              <a:rPr lang="zh-CN" altLang="en-US" b="1">
                <a:solidFill>
                  <a:srgbClr val="000000"/>
                </a:solidFill>
                <a:latin typeface="Times New Roman" pitchFamily="18" charset="0"/>
                <a:cs typeface="Times New Roman" pitchFamily="18" charset="0"/>
              </a:rPr>
              <a:t>．插件三极管</a:t>
            </a:r>
            <a:r>
              <a:rPr lang="en-US" altLang="zh-CN" b="1">
                <a:solidFill>
                  <a:srgbClr val="000000"/>
                </a:solidFill>
                <a:latin typeface="Times New Roman" pitchFamily="18" charset="0"/>
                <a:cs typeface="Times New Roman" pitchFamily="18" charset="0"/>
              </a:rPr>
              <a:t>(DIP Transistor)</a:t>
            </a:r>
            <a:endParaRPr lang="en-US" altLang="zh-CN" b="1">
              <a:solidFill>
                <a:srgbClr val="000000"/>
              </a:solidFill>
              <a:latin typeface="宋体" pitchFamily="2" charset="-122"/>
            </a:endParaRPr>
          </a:p>
          <a:p>
            <a:pPr eaLnBrk="0" hangingPunct="0"/>
            <a:r>
              <a:rPr lang="zh-CN" altLang="en-US" sz="1600">
                <a:solidFill>
                  <a:srgbClr val="000000"/>
                </a:solidFill>
                <a:latin typeface="Times New Roman" pitchFamily="18" charset="0"/>
                <a:cs typeface="Times New Roman" pitchFamily="18" charset="0"/>
              </a:rPr>
              <a:t>插件三极管如上图示，本体是大半个圆柱体，三个管脚有成三足鼎立状态的，也有三个并排的，其极性一般是从左到右是</a:t>
            </a:r>
            <a:r>
              <a:rPr lang="en-US" altLang="zh-CN" sz="1600">
                <a:solidFill>
                  <a:srgbClr val="000000"/>
                </a:solidFill>
                <a:latin typeface="Times New Roman" pitchFamily="18" charset="0"/>
                <a:cs typeface="Times New Roman" pitchFamily="18" charset="0"/>
              </a:rPr>
              <a:t>e-b-c</a:t>
            </a:r>
            <a:r>
              <a:rPr lang="zh-CN" altLang="en-US" sz="1600">
                <a:solidFill>
                  <a:srgbClr val="000000"/>
                </a:solidFill>
                <a:latin typeface="Times New Roman" pitchFamily="18" charset="0"/>
                <a:cs typeface="Times New Roman" pitchFamily="18" charset="0"/>
              </a:rPr>
              <a:t>，但型号不同也会不一样的。</a:t>
            </a:r>
            <a:endParaRPr lang="zh-CN" altLang="en-US" sz="1600">
              <a:solidFill>
                <a:srgbClr val="000000"/>
              </a:solidFill>
            </a:endParaRPr>
          </a:p>
        </p:txBody>
      </p:sp>
      <p:sp>
        <p:nvSpPr>
          <p:cNvPr id="89110" name="Rectangle 22"/>
          <p:cNvSpPr>
            <a:spLocks noChangeArrowheads="1"/>
          </p:cNvSpPr>
          <p:nvPr/>
        </p:nvSpPr>
        <p:spPr bwMode="auto">
          <a:xfrm>
            <a:off x="755650" y="3948113"/>
            <a:ext cx="2160588" cy="366712"/>
          </a:xfrm>
          <a:prstGeom prst="rect">
            <a:avLst/>
          </a:prstGeom>
          <a:noFill/>
          <a:ln w="9525" algn="ctr">
            <a:noFill/>
            <a:miter lim="800000"/>
            <a:headEnd/>
            <a:tailEnd/>
          </a:ln>
          <a:effectLst/>
        </p:spPr>
        <p:txBody>
          <a:bodyPr anchor="ctr">
            <a:spAutoFit/>
          </a:bodyPr>
          <a:lstStyle/>
          <a:p>
            <a:r>
              <a:rPr lang="en-US" altLang="zh-CN" b="1">
                <a:solidFill>
                  <a:srgbClr val="000000"/>
                </a:solidFill>
                <a:latin typeface="宋体" pitchFamily="2" charset="-122"/>
              </a:rPr>
              <a:t>4</a:t>
            </a:r>
            <a:r>
              <a:rPr lang="zh-CN" altLang="en-US" b="1">
                <a:solidFill>
                  <a:srgbClr val="000000"/>
                </a:solidFill>
                <a:latin typeface="宋体" pitchFamily="2" charset="-122"/>
              </a:rPr>
              <a:t>．大功率三极管</a:t>
            </a:r>
          </a:p>
        </p:txBody>
      </p:sp>
      <p:grpSp>
        <p:nvGrpSpPr>
          <p:cNvPr id="6" name="Group 23"/>
          <p:cNvGrpSpPr>
            <a:grpSpLocks/>
          </p:cNvGrpSpPr>
          <p:nvPr/>
        </p:nvGrpSpPr>
        <p:grpSpPr bwMode="auto">
          <a:xfrm>
            <a:off x="1403350" y="4797425"/>
            <a:ext cx="1484313" cy="1611313"/>
            <a:chOff x="3482" y="12387"/>
            <a:chExt cx="2336" cy="2539"/>
          </a:xfrm>
        </p:grpSpPr>
        <p:grpSp>
          <p:nvGrpSpPr>
            <p:cNvPr id="7" name="Group 24"/>
            <p:cNvGrpSpPr>
              <a:grpSpLocks/>
            </p:cNvGrpSpPr>
            <p:nvPr/>
          </p:nvGrpSpPr>
          <p:grpSpPr bwMode="auto">
            <a:xfrm rot="-232885">
              <a:off x="4306" y="12387"/>
              <a:ext cx="1512" cy="603"/>
              <a:chOff x="4306" y="12387"/>
              <a:chExt cx="1512" cy="603"/>
            </a:xfrm>
          </p:grpSpPr>
          <p:sp>
            <p:nvSpPr>
              <p:cNvPr id="89113" name="AutoShape 25"/>
              <p:cNvSpPr>
                <a:spLocks noChangeArrowheads="1"/>
              </p:cNvSpPr>
              <p:nvPr/>
            </p:nvSpPr>
            <p:spPr bwMode="auto">
              <a:xfrm>
                <a:off x="4306" y="12387"/>
                <a:ext cx="1498" cy="495"/>
              </a:xfrm>
              <a:prstGeom prst="parallelogram">
                <a:avLst>
                  <a:gd name="adj" fmla="val 75657"/>
                </a:avLst>
              </a:prstGeom>
              <a:solidFill>
                <a:srgbClr val="FFFFFF"/>
              </a:solidFill>
              <a:ln w="9525">
                <a:solidFill>
                  <a:srgbClr val="000000"/>
                </a:solidFill>
                <a:miter lim="800000"/>
                <a:headEnd/>
                <a:tailEnd/>
              </a:ln>
            </p:spPr>
            <p:txBody>
              <a:bodyPr/>
              <a:lstStyle/>
              <a:p>
                <a:endParaRPr lang="zh-CN" altLang="en-US"/>
              </a:p>
            </p:txBody>
          </p:sp>
          <p:sp>
            <p:nvSpPr>
              <p:cNvPr id="89114" name="Line 26"/>
              <p:cNvSpPr>
                <a:spLocks noChangeShapeType="1"/>
              </p:cNvSpPr>
              <p:nvPr/>
            </p:nvSpPr>
            <p:spPr bwMode="auto">
              <a:xfrm flipH="1">
                <a:off x="5816" y="12405"/>
                <a:ext cx="2" cy="75"/>
              </a:xfrm>
              <a:prstGeom prst="line">
                <a:avLst/>
              </a:prstGeom>
              <a:noFill/>
              <a:ln w="9525">
                <a:solidFill>
                  <a:srgbClr val="000000"/>
                </a:solidFill>
                <a:round/>
                <a:headEnd/>
                <a:tailEnd/>
              </a:ln>
            </p:spPr>
            <p:txBody>
              <a:bodyPr/>
              <a:lstStyle/>
              <a:p>
                <a:endParaRPr lang="zh-CN" altLang="en-US"/>
              </a:p>
            </p:txBody>
          </p:sp>
          <p:sp>
            <p:nvSpPr>
              <p:cNvPr id="89115" name="Line 27"/>
              <p:cNvSpPr>
                <a:spLocks noChangeShapeType="1"/>
              </p:cNvSpPr>
              <p:nvPr/>
            </p:nvSpPr>
            <p:spPr bwMode="auto">
              <a:xfrm flipH="1">
                <a:off x="5428" y="12480"/>
                <a:ext cx="376" cy="510"/>
              </a:xfrm>
              <a:prstGeom prst="line">
                <a:avLst/>
              </a:prstGeom>
              <a:noFill/>
              <a:ln w="9525">
                <a:solidFill>
                  <a:srgbClr val="000000"/>
                </a:solidFill>
                <a:round/>
                <a:headEnd/>
                <a:tailEnd/>
              </a:ln>
            </p:spPr>
            <p:txBody>
              <a:bodyPr/>
              <a:lstStyle/>
              <a:p>
                <a:endParaRPr lang="zh-CN" altLang="en-US"/>
              </a:p>
            </p:txBody>
          </p:sp>
        </p:grpSp>
        <p:sp>
          <p:nvSpPr>
            <p:cNvPr id="89116" name="Oval 28"/>
            <p:cNvSpPr>
              <a:spLocks noChangeArrowheads="1"/>
            </p:cNvSpPr>
            <p:nvPr/>
          </p:nvSpPr>
          <p:spPr bwMode="auto">
            <a:xfrm>
              <a:off x="5040" y="12435"/>
              <a:ext cx="134" cy="45"/>
            </a:xfrm>
            <a:prstGeom prst="ellipse">
              <a:avLst/>
            </a:prstGeom>
            <a:solidFill>
              <a:srgbClr val="FFFFFF"/>
            </a:solidFill>
            <a:ln w="9525">
              <a:solidFill>
                <a:srgbClr val="000000"/>
              </a:solidFill>
              <a:round/>
              <a:headEnd/>
              <a:tailEnd/>
            </a:ln>
            <a:effectLst/>
          </p:spPr>
          <p:txBody>
            <a:bodyPr/>
            <a:lstStyle/>
            <a:p>
              <a:endParaRPr lang="zh-CN" altLang="en-US"/>
            </a:p>
          </p:txBody>
        </p:sp>
        <p:grpSp>
          <p:nvGrpSpPr>
            <p:cNvPr id="8" name="Group 29"/>
            <p:cNvGrpSpPr>
              <a:grpSpLocks/>
            </p:cNvGrpSpPr>
            <p:nvPr/>
          </p:nvGrpSpPr>
          <p:grpSpPr bwMode="auto">
            <a:xfrm>
              <a:off x="3955" y="12606"/>
              <a:ext cx="1458" cy="1248"/>
              <a:chOff x="3955" y="12606"/>
              <a:chExt cx="1458" cy="1248"/>
            </a:xfrm>
          </p:grpSpPr>
          <p:sp>
            <p:nvSpPr>
              <p:cNvPr id="89118" name="AutoShape 30"/>
              <p:cNvSpPr>
                <a:spLocks noChangeArrowheads="1"/>
              </p:cNvSpPr>
              <p:nvPr/>
            </p:nvSpPr>
            <p:spPr bwMode="auto">
              <a:xfrm rot="277153">
                <a:off x="3999" y="12608"/>
                <a:ext cx="1414" cy="866"/>
              </a:xfrm>
              <a:prstGeom prst="parallelogram">
                <a:avLst>
                  <a:gd name="adj" fmla="val 41674"/>
                </a:avLst>
              </a:prstGeom>
              <a:solidFill>
                <a:srgbClr val="333333"/>
              </a:solidFill>
              <a:ln w="9525">
                <a:solidFill>
                  <a:srgbClr val="000000"/>
                </a:solidFill>
                <a:miter lim="800000"/>
                <a:headEnd/>
                <a:tailEnd/>
              </a:ln>
            </p:spPr>
            <p:txBody>
              <a:bodyPr/>
              <a:lstStyle/>
              <a:p>
                <a:pPr indent="476250"/>
                <a:endParaRPr lang="zh-CN" altLang="zh-CN" sz="2000">
                  <a:solidFill>
                    <a:srgbClr val="000000"/>
                  </a:solidFill>
                  <a:latin typeface="宋体" pitchFamily="2" charset="-122"/>
                </a:endParaRPr>
              </a:p>
            </p:txBody>
          </p:sp>
          <p:sp>
            <p:nvSpPr>
              <p:cNvPr id="89119" name="Rectangle 31"/>
              <p:cNvSpPr>
                <a:spLocks noChangeArrowheads="1"/>
              </p:cNvSpPr>
              <p:nvPr/>
            </p:nvSpPr>
            <p:spPr bwMode="auto">
              <a:xfrm rot="156980">
                <a:off x="3955" y="13445"/>
                <a:ext cx="1064" cy="330"/>
              </a:xfrm>
              <a:prstGeom prst="rect">
                <a:avLst/>
              </a:prstGeom>
              <a:solidFill>
                <a:srgbClr val="FFFFFF"/>
              </a:solidFill>
              <a:ln w="9525">
                <a:solidFill>
                  <a:srgbClr val="000000"/>
                </a:solidFill>
                <a:miter lim="800000"/>
                <a:headEnd/>
                <a:tailEnd/>
              </a:ln>
            </p:spPr>
            <p:txBody>
              <a:bodyPr/>
              <a:lstStyle/>
              <a:p>
                <a:endParaRPr lang="zh-CN" altLang="en-US"/>
              </a:p>
            </p:txBody>
          </p:sp>
          <p:sp>
            <p:nvSpPr>
              <p:cNvPr id="89120" name="AutoShape 32"/>
              <p:cNvSpPr>
                <a:spLocks noChangeArrowheads="1"/>
              </p:cNvSpPr>
              <p:nvPr/>
            </p:nvSpPr>
            <p:spPr bwMode="auto">
              <a:xfrm rot="-3676176">
                <a:off x="4611" y="13148"/>
                <a:ext cx="1248" cy="164"/>
              </a:xfrm>
              <a:prstGeom prst="parallelogram">
                <a:avLst>
                  <a:gd name="adj" fmla="val 190244"/>
                </a:avLst>
              </a:prstGeom>
              <a:solidFill>
                <a:srgbClr val="333333"/>
              </a:solidFill>
              <a:ln w="9525">
                <a:solidFill>
                  <a:srgbClr val="000000"/>
                </a:solidFill>
                <a:miter lim="800000"/>
                <a:headEnd/>
                <a:tailEnd/>
              </a:ln>
              <a:effectLst/>
            </p:spPr>
            <p:txBody>
              <a:bodyPr/>
              <a:lstStyle/>
              <a:p>
                <a:endParaRPr lang="zh-CN" altLang="en-US"/>
              </a:p>
            </p:txBody>
          </p:sp>
        </p:grpSp>
        <p:grpSp>
          <p:nvGrpSpPr>
            <p:cNvPr id="9" name="Group 33"/>
            <p:cNvGrpSpPr>
              <a:grpSpLocks/>
            </p:cNvGrpSpPr>
            <p:nvPr/>
          </p:nvGrpSpPr>
          <p:grpSpPr bwMode="auto">
            <a:xfrm rot="-130964">
              <a:off x="3482" y="13569"/>
              <a:ext cx="764" cy="1297"/>
              <a:chOff x="3452" y="13568"/>
              <a:chExt cx="838" cy="1372"/>
            </a:xfrm>
          </p:grpSpPr>
          <p:sp>
            <p:nvSpPr>
              <p:cNvPr id="89122" name="AutoShape 34"/>
              <p:cNvSpPr>
                <a:spLocks noChangeArrowheads="1"/>
              </p:cNvSpPr>
              <p:nvPr/>
            </p:nvSpPr>
            <p:spPr bwMode="auto">
              <a:xfrm rot="933135">
                <a:off x="3630" y="13568"/>
                <a:ext cx="510" cy="1299"/>
              </a:xfrm>
              <a:prstGeom prst="parallelogram">
                <a:avLst>
                  <a:gd name="adj" fmla="val 58060"/>
                </a:avLst>
              </a:prstGeom>
              <a:solidFill>
                <a:srgbClr val="FFFFFF"/>
              </a:solidFill>
              <a:ln w="9525">
                <a:solidFill>
                  <a:srgbClr val="000000"/>
                </a:solidFill>
                <a:miter lim="800000"/>
                <a:headEnd/>
                <a:tailEnd/>
              </a:ln>
              <a:effectLst/>
            </p:spPr>
            <p:txBody>
              <a:bodyPr/>
              <a:lstStyle/>
              <a:p>
                <a:endParaRPr lang="zh-CN" altLang="en-US"/>
              </a:p>
            </p:txBody>
          </p:sp>
          <p:sp>
            <p:nvSpPr>
              <p:cNvPr id="89123" name="Line 35"/>
              <p:cNvSpPr>
                <a:spLocks noChangeShapeType="1"/>
              </p:cNvSpPr>
              <p:nvPr/>
            </p:nvSpPr>
            <p:spPr bwMode="auto">
              <a:xfrm flipH="1">
                <a:off x="3672" y="13770"/>
                <a:ext cx="616" cy="1140"/>
              </a:xfrm>
              <a:prstGeom prst="line">
                <a:avLst/>
              </a:prstGeom>
              <a:noFill/>
              <a:ln w="9525">
                <a:solidFill>
                  <a:srgbClr val="000000"/>
                </a:solidFill>
                <a:round/>
                <a:headEnd/>
                <a:tailEnd/>
              </a:ln>
              <a:effectLst/>
            </p:spPr>
            <p:txBody>
              <a:bodyPr/>
              <a:lstStyle/>
              <a:p>
                <a:endParaRPr lang="zh-CN" altLang="en-US"/>
              </a:p>
            </p:txBody>
          </p:sp>
          <p:sp>
            <p:nvSpPr>
              <p:cNvPr id="89124" name="Line 36"/>
              <p:cNvSpPr>
                <a:spLocks noChangeShapeType="1"/>
              </p:cNvSpPr>
              <p:nvPr/>
            </p:nvSpPr>
            <p:spPr bwMode="auto">
              <a:xfrm flipH="1">
                <a:off x="3660" y="14850"/>
                <a:ext cx="14" cy="90"/>
              </a:xfrm>
              <a:prstGeom prst="line">
                <a:avLst/>
              </a:prstGeom>
              <a:noFill/>
              <a:ln w="9525">
                <a:solidFill>
                  <a:srgbClr val="000000"/>
                </a:solidFill>
                <a:round/>
                <a:headEnd/>
                <a:tailEnd/>
              </a:ln>
              <a:effectLst/>
            </p:spPr>
            <p:txBody>
              <a:bodyPr/>
              <a:lstStyle/>
              <a:p>
                <a:endParaRPr lang="zh-CN" altLang="en-US"/>
              </a:p>
            </p:txBody>
          </p:sp>
          <p:sp>
            <p:nvSpPr>
              <p:cNvPr id="89125" name="Line 37"/>
              <p:cNvSpPr>
                <a:spLocks noChangeShapeType="1"/>
              </p:cNvSpPr>
              <p:nvPr/>
            </p:nvSpPr>
            <p:spPr bwMode="auto">
              <a:xfrm flipH="1" flipV="1">
                <a:off x="3452" y="14850"/>
                <a:ext cx="208" cy="60"/>
              </a:xfrm>
              <a:prstGeom prst="line">
                <a:avLst/>
              </a:prstGeom>
              <a:noFill/>
              <a:ln w="9525">
                <a:solidFill>
                  <a:srgbClr val="000000"/>
                </a:solidFill>
                <a:round/>
                <a:headEnd/>
                <a:tailEnd/>
              </a:ln>
              <a:effectLst/>
            </p:spPr>
            <p:txBody>
              <a:bodyPr/>
              <a:lstStyle/>
              <a:p>
                <a:endParaRPr lang="zh-CN" altLang="en-US"/>
              </a:p>
            </p:txBody>
          </p:sp>
          <p:sp>
            <p:nvSpPr>
              <p:cNvPr id="89126" name="Line 38"/>
              <p:cNvSpPr>
                <a:spLocks noChangeShapeType="1"/>
              </p:cNvSpPr>
              <p:nvPr/>
            </p:nvSpPr>
            <p:spPr bwMode="auto">
              <a:xfrm>
                <a:off x="3466" y="14790"/>
                <a:ext cx="0" cy="75"/>
              </a:xfrm>
              <a:prstGeom prst="line">
                <a:avLst/>
              </a:prstGeom>
              <a:noFill/>
              <a:ln w="9525">
                <a:solidFill>
                  <a:srgbClr val="000000"/>
                </a:solidFill>
                <a:round/>
                <a:headEnd/>
                <a:tailEnd/>
              </a:ln>
              <a:effectLst/>
            </p:spPr>
            <p:txBody>
              <a:bodyPr/>
              <a:lstStyle/>
              <a:p>
                <a:endParaRPr lang="zh-CN" altLang="en-US"/>
              </a:p>
            </p:txBody>
          </p:sp>
          <p:sp>
            <p:nvSpPr>
              <p:cNvPr id="89127" name="Line 39"/>
              <p:cNvSpPr>
                <a:spLocks noChangeShapeType="1"/>
              </p:cNvSpPr>
              <p:nvPr/>
            </p:nvSpPr>
            <p:spPr bwMode="auto">
              <a:xfrm>
                <a:off x="4290" y="13665"/>
                <a:ext cx="0" cy="120"/>
              </a:xfrm>
              <a:prstGeom prst="line">
                <a:avLst/>
              </a:prstGeom>
              <a:noFill/>
              <a:ln w="9525">
                <a:solidFill>
                  <a:srgbClr val="000000"/>
                </a:solidFill>
                <a:round/>
                <a:headEnd/>
                <a:tailEnd/>
              </a:ln>
              <a:effectLst/>
            </p:spPr>
            <p:txBody>
              <a:bodyPr/>
              <a:lstStyle/>
              <a:p>
                <a:endParaRPr lang="zh-CN" altLang="en-US"/>
              </a:p>
            </p:txBody>
          </p:sp>
        </p:grpSp>
        <p:grpSp>
          <p:nvGrpSpPr>
            <p:cNvPr id="10" name="Group 40"/>
            <p:cNvGrpSpPr>
              <a:grpSpLocks/>
            </p:cNvGrpSpPr>
            <p:nvPr/>
          </p:nvGrpSpPr>
          <p:grpSpPr bwMode="auto">
            <a:xfrm rot="-176059">
              <a:off x="3857" y="13568"/>
              <a:ext cx="746" cy="1312"/>
              <a:chOff x="3452" y="13568"/>
              <a:chExt cx="838" cy="1372"/>
            </a:xfrm>
          </p:grpSpPr>
          <p:sp>
            <p:nvSpPr>
              <p:cNvPr id="89129" name="AutoShape 41"/>
              <p:cNvSpPr>
                <a:spLocks noChangeArrowheads="1"/>
              </p:cNvSpPr>
              <p:nvPr/>
            </p:nvSpPr>
            <p:spPr bwMode="auto">
              <a:xfrm rot="933135">
                <a:off x="3630" y="13568"/>
                <a:ext cx="510" cy="1299"/>
              </a:xfrm>
              <a:prstGeom prst="parallelogram">
                <a:avLst>
                  <a:gd name="adj" fmla="val 58060"/>
                </a:avLst>
              </a:prstGeom>
              <a:solidFill>
                <a:srgbClr val="FFFFFF"/>
              </a:solidFill>
              <a:ln w="9525">
                <a:solidFill>
                  <a:srgbClr val="000000"/>
                </a:solidFill>
                <a:miter lim="800000"/>
                <a:headEnd/>
                <a:tailEnd/>
              </a:ln>
              <a:effectLst/>
            </p:spPr>
            <p:txBody>
              <a:bodyPr/>
              <a:lstStyle/>
              <a:p>
                <a:endParaRPr lang="zh-CN" altLang="en-US"/>
              </a:p>
            </p:txBody>
          </p:sp>
          <p:sp>
            <p:nvSpPr>
              <p:cNvPr id="89130" name="Line 42"/>
              <p:cNvSpPr>
                <a:spLocks noChangeShapeType="1"/>
              </p:cNvSpPr>
              <p:nvPr/>
            </p:nvSpPr>
            <p:spPr bwMode="auto">
              <a:xfrm flipH="1">
                <a:off x="3672" y="13770"/>
                <a:ext cx="616" cy="1140"/>
              </a:xfrm>
              <a:prstGeom prst="line">
                <a:avLst/>
              </a:prstGeom>
              <a:noFill/>
              <a:ln w="9525">
                <a:solidFill>
                  <a:srgbClr val="000000"/>
                </a:solidFill>
                <a:round/>
                <a:headEnd/>
                <a:tailEnd/>
              </a:ln>
              <a:effectLst/>
            </p:spPr>
            <p:txBody>
              <a:bodyPr/>
              <a:lstStyle/>
              <a:p>
                <a:endParaRPr lang="zh-CN" altLang="en-US"/>
              </a:p>
            </p:txBody>
          </p:sp>
          <p:sp>
            <p:nvSpPr>
              <p:cNvPr id="89131" name="Line 43"/>
              <p:cNvSpPr>
                <a:spLocks noChangeShapeType="1"/>
              </p:cNvSpPr>
              <p:nvPr/>
            </p:nvSpPr>
            <p:spPr bwMode="auto">
              <a:xfrm flipH="1">
                <a:off x="3660" y="14850"/>
                <a:ext cx="14" cy="90"/>
              </a:xfrm>
              <a:prstGeom prst="line">
                <a:avLst/>
              </a:prstGeom>
              <a:noFill/>
              <a:ln w="9525">
                <a:solidFill>
                  <a:srgbClr val="000000"/>
                </a:solidFill>
                <a:round/>
                <a:headEnd/>
                <a:tailEnd/>
              </a:ln>
              <a:effectLst/>
            </p:spPr>
            <p:txBody>
              <a:bodyPr/>
              <a:lstStyle/>
              <a:p>
                <a:endParaRPr lang="zh-CN" altLang="en-US"/>
              </a:p>
            </p:txBody>
          </p:sp>
          <p:sp>
            <p:nvSpPr>
              <p:cNvPr id="89132" name="Line 44"/>
              <p:cNvSpPr>
                <a:spLocks noChangeShapeType="1"/>
              </p:cNvSpPr>
              <p:nvPr/>
            </p:nvSpPr>
            <p:spPr bwMode="auto">
              <a:xfrm flipH="1" flipV="1">
                <a:off x="3452" y="14850"/>
                <a:ext cx="208" cy="60"/>
              </a:xfrm>
              <a:prstGeom prst="line">
                <a:avLst/>
              </a:prstGeom>
              <a:noFill/>
              <a:ln w="9525">
                <a:solidFill>
                  <a:srgbClr val="000000"/>
                </a:solidFill>
                <a:round/>
                <a:headEnd/>
                <a:tailEnd/>
              </a:ln>
              <a:effectLst/>
            </p:spPr>
            <p:txBody>
              <a:bodyPr/>
              <a:lstStyle/>
              <a:p>
                <a:endParaRPr lang="zh-CN" altLang="en-US"/>
              </a:p>
            </p:txBody>
          </p:sp>
          <p:sp>
            <p:nvSpPr>
              <p:cNvPr id="89133" name="Line 45"/>
              <p:cNvSpPr>
                <a:spLocks noChangeShapeType="1"/>
              </p:cNvSpPr>
              <p:nvPr/>
            </p:nvSpPr>
            <p:spPr bwMode="auto">
              <a:xfrm>
                <a:off x="3466" y="14790"/>
                <a:ext cx="0" cy="75"/>
              </a:xfrm>
              <a:prstGeom prst="line">
                <a:avLst/>
              </a:prstGeom>
              <a:noFill/>
              <a:ln w="9525">
                <a:solidFill>
                  <a:srgbClr val="000000"/>
                </a:solidFill>
                <a:round/>
                <a:headEnd/>
                <a:tailEnd/>
              </a:ln>
              <a:effectLst/>
            </p:spPr>
            <p:txBody>
              <a:bodyPr/>
              <a:lstStyle/>
              <a:p>
                <a:endParaRPr lang="zh-CN" altLang="en-US"/>
              </a:p>
            </p:txBody>
          </p:sp>
          <p:sp>
            <p:nvSpPr>
              <p:cNvPr id="89134" name="Line 46"/>
              <p:cNvSpPr>
                <a:spLocks noChangeShapeType="1"/>
              </p:cNvSpPr>
              <p:nvPr/>
            </p:nvSpPr>
            <p:spPr bwMode="auto">
              <a:xfrm>
                <a:off x="4290" y="13665"/>
                <a:ext cx="0" cy="120"/>
              </a:xfrm>
              <a:prstGeom prst="line">
                <a:avLst/>
              </a:prstGeom>
              <a:noFill/>
              <a:ln w="9525">
                <a:solidFill>
                  <a:srgbClr val="000000"/>
                </a:solidFill>
                <a:round/>
                <a:headEnd/>
                <a:tailEnd/>
              </a:ln>
              <a:effectLst/>
            </p:spPr>
            <p:txBody>
              <a:bodyPr/>
              <a:lstStyle/>
              <a:p>
                <a:endParaRPr lang="zh-CN" altLang="en-US"/>
              </a:p>
            </p:txBody>
          </p:sp>
        </p:grpSp>
        <p:grpSp>
          <p:nvGrpSpPr>
            <p:cNvPr id="11" name="Group 47"/>
            <p:cNvGrpSpPr>
              <a:grpSpLocks/>
            </p:cNvGrpSpPr>
            <p:nvPr/>
          </p:nvGrpSpPr>
          <p:grpSpPr bwMode="auto">
            <a:xfrm rot="-241425">
              <a:off x="4204" y="13614"/>
              <a:ext cx="734" cy="1312"/>
              <a:chOff x="3452" y="13568"/>
              <a:chExt cx="838" cy="1372"/>
            </a:xfrm>
          </p:grpSpPr>
          <p:sp>
            <p:nvSpPr>
              <p:cNvPr id="89136" name="AutoShape 48"/>
              <p:cNvSpPr>
                <a:spLocks noChangeArrowheads="1"/>
              </p:cNvSpPr>
              <p:nvPr/>
            </p:nvSpPr>
            <p:spPr bwMode="auto">
              <a:xfrm rot="933135">
                <a:off x="3630" y="13568"/>
                <a:ext cx="510" cy="1299"/>
              </a:xfrm>
              <a:prstGeom prst="parallelogram">
                <a:avLst>
                  <a:gd name="adj" fmla="val 58060"/>
                </a:avLst>
              </a:prstGeom>
              <a:solidFill>
                <a:srgbClr val="FFFFFF"/>
              </a:solidFill>
              <a:ln w="9525">
                <a:solidFill>
                  <a:srgbClr val="000000"/>
                </a:solidFill>
                <a:miter lim="800000"/>
                <a:headEnd/>
                <a:tailEnd/>
              </a:ln>
              <a:effectLst/>
            </p:spPr>
            <p:txBody>
              <a:bodyPr/>
              <a:lstStyle/>
              <a:p>
                <a:endParaRPr lang="zh-CN" altLang="en-US"/>
              </a:p>
            </p:txBody>
          </p:sp>
          <p:sp>
            <p:nvSpPr>
              <p:cNvPr id="89137" name="Line 49"/>
              <p:cNvSpPr>
                <a:spLocks noChangeShapeType="1"/>
              </p:cNvSpPr>
              <p:nvPr/>
            </p:nvSpPr>
            <p:spPr bwMode="auto">
              <a:xfrm flipH="1">
                <a:off x="3672" y="13770"/>
                <a:ext cx="616" cy="1140"/>
              </a:xfrm>
              <a:prstGeom prst="line">
                <a:avLst/>
              </a:prstGeom>
              <a:noFill/>
              <a:ln w="9525">
                <a:solidFill>
                  <a:srgbClr val="000000"/>
                </a:solidFill>
                <a:round/>
                <a:headEnd/>
                <a:tailEnd/>
              </a:ln>
              <a:effectLst/>
            </p:spPr>
            <p:txBody>
              <a:bodyPr/>
              <a:lstStyle/>
              <a:p>
                <a:endParaRPr lang="zh-CN" altLang="en-US"/>
              </a:p>
            </p:txBody>
          </p:sp>
          <p:sp>
            <p:nvSpPr>
              <p:cNvPr id="89138" name="Line 50"/>
              <p:cNvSpPr>
                <a:spLocks noChangeShapeType="1"/>
              </p:cNvSpPr>
              <p:nvPr/>
            </p:nvSpPr>
            <p:spPr bwMode="auto">
              <a:xfrm flipH="1">
                <a:off x="3660" y="14850"/>
                <a:ext cx="14" cy="90"/>
              </a:xfrm>
              <a:prstGeom prst="line">
                <a:avLst/>
              </a:prstGeom>
              <a:noFill/>
              <a:ln w="9525">
                <a:solidFill>
                  <a:srgbClr val="000000"/>
                </a:solidFill>
                <a:round/>
                <a:headEnd/>
                <a:tailEnd/>
              </a:ln>
              <a:effectLst/>
            </p:spPr>
            <p:txBody>
              <a:bodyPr/>
              <a:lstStyle/>
              <a:p>
                <a:endParaRPr lang="zh-CN" altLang="en-US"/>
              </a:p>
            </p:txBody>
          </p:sp>
          <p:sp>
            <p:nvSpPr>
              <p:cNvPr id="89139" name="Line 51"/>
              <p:cNvSpPr>
                <a:spLocks noChangeShapeType="1"/>
              </p:cNvSpPr>
              <p:nvPr/>
            </p:nvSpPr>
            <p:spPr bwMode="auto">
              <a:xfrm flipH="1" flipV="1">
                <a:off x="3452" y="14850"/>
                <a:ext cx="208" cy="60"/>
              </a:xfrm>
              <a:prstGeom prst="line">
                <a:avLst/>
              </a:prstGeom>
              <a:noFill/>
              <a:ln w="9525">
                <a:solidFill>
                  <a:srgbClr val="000000"/>
                </a:solidFill>
                <a:round/>
                <a:headEnd/>
                <a:tailEnd/>
              </a:ln>
              <a:effectLst/>
            </p:spPr>
            <p:txBody>
              <a:bodyPr/>
              <a:lstStyle/>
              <a:p>
                <a:endParaRPr lang="zh-CN" altLang="en-US"/>
              </a:p>
            </p:txBody>
          </p:sp>
          <p:sp>
            <p:nvSpPr>
              <p:cNvPr id="89140" name="Line 52"/>
              <p:cNvSpPr>
                <a:spLocks noChangeShapeType="1"/>
              </p:cNvSpPr>
              <p:nvPr/>
            </p:nvSpPr>
            <p:spPr bwMode="auto">
              <a:xfrm>
                <a:off x="3466" y="14790"/>
                <a:ext cx="0" cy="75"/>
              </a:xfrm>
              <a:prstGeom prst="line">
                <a:avLst/>
              </a:prstGeom>
              <a:noFill/>
              <a:ln w="9525">
                <a:solidFill>
                  <a:srgbClr val="000000"/>
                </a:solidFill>
                <a:round/>
                <a:headEnd/>
                <a:tailEnd/>
              </a:ln>
              <a:effectLst/>
            </p:spPr>
            <p:txBody>
              <a:bodyPr/>
              <a:lstStyle/>
              <a:p>
                <a:endParaRPr lang="zh-CN" altLang="en-US"/>
              </a:p>
            </p:txBody>
          </p:sp>
          <p:sp>
            <p:nvSpPr>
              <p:cNvPr id="89141" name="Line 53"/>
              <p:cNvSpPr>
                <a:spLocks noChangeShapeType="1"/>
              </p:cNvSpPr>
              <p:nvPr/>
            </p:nvSpPr>
            <p:spPr bwMode="auto">
              <a:xfrm>
                <a:off x="4290" y="13665"/>
                <a:ext cx="0" cy="120"/>
              </a:xfrm>
              <a:prstGeom prst="line">
                <a:avLst/>
              </a:prstGeom>
              <a:noFill/>
              <a:ln w="9525">
                <a:solidFill>
                  <a:srgbClr val="000000"/>
                </a:solidFill>
                <a:round/>
                <a:headEnd/>
                <a:tailEnd/>
              </a:ln>
              <a:effectLst/>
            </p:spPr>
            <p:txBody>
              <a:bodyPr/>
              <a:lstStyle/>
              <a:p>
                <a:endParaRPr lang="zh-CN" altLang="en-US"/>
              </a:p>
            </p:txBody>
          </p:sp>
        </p:grpSp>
      </p:grpSp>
      <p:sp>
        <p:nvSpPr>
          <p:cNvPr id="89142" name="Rectangle 54"/>
          <p:cNvSpPr>
            <a:spLocks noChangeArrowheads="1"/>
          </p:cNvSpPr>
          <p:nvPr/>
        </p:nvSpPr>
        <p:spPr bwMode="auto">
          <a:xfrm>
            <a:off x="2987675" y="5597525"/>
            <a:ext cx="4824413" cy="701675"/>
          </a:xfrm>
          <a:prstGeom prst="rect">
            <a:avLst/>
          </a:prstGeom>
          <a:noFill/>
          <a:ln w="9525" algn="ctr">
            <a:noFill/>
            <a:miter lim="800000"/>
            <a:headEnd/>
            <a:tailEnd/>
          </a:ln>
          <a:effectLst/>
        </p:spPr>
        <p:txBody>
          <a:bodyPr anchor="ctr">
            <a:spAutoFit/>
          </a:bodyPr>
          <a:lstStyle/>
          <a:p>
            <a:r>
              <a:rPr lang="zh-CN" altLang="en-US" sz="2000">
                <a:solidFill>
                  <a:srgbClr val="000000"/>
                </a:solidFill>
                <a:latin typeface="宋体" pitchFamily="2" charset="-122"/>
              </a:rPr>
              <a:t>大功率三极管一般形状如左图所示，有</a:t>
            </a:r>
            <a:r>
              <a:rPr lang="en-US" altLang="zh-CN" sz="2000">
                <a:solidFill>
                  <a:srgbClr val="000000"/>
                </a:solidFill>
                <a:latin typeface="宋体" pitchFamily="2" charset="-122"/>
              </a:rPr>
              <a:t>TO</a:t>
            </a:r>
            <a:r>
              <a:rPr lang="zh-CN" altLang="en-US" sz="2000">
                <a:solidFill>
                  <a:srgbClr val="000000"/>
                </a:solidFill>
                <a:latin typeface="宋体" pitchFamily="2" charset="-122"/>
              </a:rPr>
              <a:t>系列的插件封装，还有贴片封装。</a:t>
            </a:r>
          </a:p>
        </p:txBody>
      </p:sp>
      <p:sp>
        <p:nvSpPr>
          <p:cNvPr id="89144" name="Text Box 56"/>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9107"/>
                                        </p:tgtEl>
                                        <p:attrNameLst>
                                          <p:attrName>style.visibility</p:attrName>
                                        </p:attrNameLst>
                                      </p:cBhvr>
                                      <p:to>
                                        <p:strVal val="visible"/>
                                      </p:to>
                                    </p:set>
                                    <p:anim calcmode="lin" valueType="num">
                                      <p:cBhvr>
                                        <p:cTn id="7" dur="500" fill="hold"/>
                                        <p:tgtEl>
                                          <p:spTgt spid="89107"/>
                                        </p:tgtEl>
                                        <p:attrNameLst>
                                          <p:attrName>ppt_w</p:attrName>
                                        </p:attrNameLst>
                                      </p:cBhvr>
                                      <p:tavLst>
                                        <p:tav tm="0">
                                          <p:val>
                                            <p:fltVal val="0"/>
                                          </p:val>
                                        </p:tav>
                                        <p:tav tm="100000">
                                          <p:val>
                                            <p:strVal val="#ppt_w"/>
                                          </p:val>
                                        </p:tav>
                                      </p:tavLst>
                                    </p:anim>
                                    <p:anim calcmode="lin" valueType="num">
                                      <p:cBhvr>
                                        <p:cTn id="8" dur="500" fill="hold"/>
                                        <p:tgtEl>
                                          <p:spTgt spid="8910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9108"/>
                                        </p:tgtEl>
                                        <p:attrNameLst>
                                          <p:attrName>style.visibility</p:attrName>
                                        </p:attrNameLst>
                                      </p:cBhvr>
                                      <p:to>
                                        <p:strVal val="visible"/>
                                      </p:to>
                                    </p:set>
                                    <p:anim calcmode="lin" valueType="num">
                                      <p:cBhvr>
                                        <p:cTn id="19" dur="500" fill="hold"/>
                                        <p:tgtEl>
                                          <p:spTgt spid="89108"/>
                                        </p:tgtEl>
                                        <p:attrNameLst>
                                          <p:attrName>ppt_w</p:attrName>
                                        </p:attrNameLst>
                                      </p:cBhvr>
                                      <p:tavLst>
                                        <p:tav tm="0">
                                          <p:val>
                                            <p:fltVal val="0"/>
                                          </p:val>
                                        </p:tav>
                                        <p:tav tm="100000">
                                          <p:val>
                                            <p:strVal val="#ppt_w"/>
                                          </p:val>
                                        </p:tav>
                                      </p:tavLst>
                                    </p:anim>
                                    <p:anim calcmode="lin" valueType="num">
                                      <p:cBhvr>
                                        <p:cTn id="20" dur="500" fill="hold"/>
                                        <p:tgtEl>
                                          <p:spTgt spid="8910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9109"/>
                                        </p:tgtEl>
                                        <p:attrNameLst>
                                          <p:attrName>style.visibility</p:attrName>
                                        </p:attrNameLst>
                                      </p:cBhvr>
                                      <p:to>
                                        <p:strVal val="visible"/>
                                      </p:to>
                                    </p:set>
                                    <p:anim calcmode="lin" valueType="num">
                                      <p:cBhvr>
                                        <p:cTn id="25" dur="500" fill="hold"/>
                                        <p:tgtEl>
                                          <p:spTgt spid="89109"/>
                                        </p:tgtEl>
                                        <p:attrNameLst>
                                          <p:attrName>ppt_w</p:attrName>
                                        </p:attrNameLst>
                                      </p:cBhvr>
                                      <p:tavLst>
                                        <p:tav tm="0">
                                          <p:val>
                                            <p:fltVal val="0"/>
                                          </p:val>
                                        </p:tav>
                                        <p:tav tm="100000">
                                          <p:val>
                                            <p:strVal val="#ppt_w"/>
                                          </p:val>
                                        </p:tav>
                                      </p:tavLst>
                                    </p:anim>
                                    <p:anim calcmode="lin" valueType="num">
                                      <p:cBhvr>
                                        <p:cTn id="26" dur="500" fill="hold"/>
                                        <p:tgtEl>
                                          <p:spTgt spid="8910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9110"/>
                                        </p:tgtEl>
                                        <p:attrNameLst>
                                          <p:attrName>style.visibility</p:attrName>
                                        </p:attrNameLst>
                                      </p:cBhvr>
                                      <p:to>
                                        <p:strVal val="visible"/>
                                      </p:to>
                                    </p:set>
                                    <p:anim calcmode="lin" valueType="num">
                                      <p:cBhvr>
                                        <p:cTn id="31" dur="500" fill="hold"/>
                                        <p:tgtEl>
                                          <p:spTgt spid="89110"/>
                                        </p:tgtEl>
                                        <p:attrNameLst>
                                          <p:attrName>ppt_w</p:attrName>
                                        </p:attrNameLst>
                                      </p:cBhvr>
                                      <p:tavLst>
                                        <p:tav tm="0">
                                          <p:val>
                                            <p:fltVal val="0"/>
                                          </p:val>
                                        </p:tav>
                                        <p:tav tm="100000">
                                          <p:val>
                                            <p:strVal val="#ppt_w"/>
                                          </p:val>
                                        </p:tav>
                                      </p:tavLst>
                                    </p:anim>
                                    <p:anim calcmode="lin" valueType="num">
                                      <p:cBhvr>
                                        <p:cTn id="32" dur="500" fill="hold"/>
                                        <p:tgtEl>
                                          <p:spTgt spid="8911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89142"/>
                                        </p:tgtEl>
                                        <p:attrNameLst>
                                          <p:attrName>style.visibility</p:attrName>
                                        </p:attrNameLst>
                                      </p:cBhvr>
                                      <p:to>
                                        <p:strVal val="visible"/>
                                      </p:to>
                                    </p:set>
                                    <p:anim calcmode="lin" valueType="num">
                                      <p:cBhvr>
                                        <p:cTn id="49" dur="500" fill="hold"/>
                                        <p:tgtEl>
                                          <p:spTgt spid="89142"/>
                                        </p:tgtEl>
                                        <p:attrNameLst>
                                          <p:attrName>ppt_w</p:attrName>
                                        </p:attrNameLst>
                                      </p:cBhvr>
                                      <p:tavLst>
                                        <p:tav tm="0">
                                          <p:val>
                                            <p:fltVal val="0"/>
                                          </p:val>
                                        </p:tav>
                                        <p:tav tm="100000">
                                          <p:val>
                                            <p:strVal val="#ppt_w"/>
                                          </p:val>
                                        </p:tav>
                                      </p:tavLst>
                                    </p:anim>
                                    <p:anim calcmode="lin" valueType="num">
                                      <p:cBhvr>
                                        <p:cTn id="50" dur="500" fill="hold"/>
                                        <p:tgtEl>
                                          <p:spTgt spid="891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7" grpId="0"/>
      <p:bldP spid="89108" grpId="0"/>
      <p:bldP spid="89109" grpId="0"/>
      <p:bldP spid="89110" grpId="0"/>
      <p:bldP spid="891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28380E66-3AA1-47A6-9E39-E20C19A486E6}" type="slidenum">
              <a:rPr lang="zh-TW" altLang="en-US"/>
              <a:pPr/>
              <a:t>36</a:t>
            </a:fld>
            <a:endParaRPr lang="en-US" altLang="zh-TW"/>
          </a:p>
        </p:txBody>
      </p:sp>
      <p:sp>
        <p:nvSpPr>
          <p:cNvPr id="129026" name="Rectangle 2"/>
          <p:cNvSpPr>
            <a:spLocks noGrp="1" noChangeArrowheads="1"/>
          </p:cNvSpPr>
          <p:nvPr>
            <p:ph type="title"/>
          </p:nvPr>
        </p:nvSpPr>
        <p:spPr>
          <a:xfrm>
            <a:off x="457200" y="990600"/>
            <a:ext cx="8229600" cy="838200"/>
          </a:xfrm>
        </p:spPr>
        <p:txBody>
          <a:bodyPr/>
          <a:lstStyle/>
          <a:p>
            <a:r>
              <a:rPr lang="zh-CN" altLang="en-US"/>
              <a:t>三极管</a:t>
            </a:r>
          </a:p>
        </p:txBody>
      </p:sp>
      <p:pic>
        <p:nvPicPr>
          <p:cNvPr id="129028" name="Picture 4"/>
          <p:cNvPicPr>
            <a:picLocks noChangeAspect="1" noChangeArrowheads="1"/>
          </p:cNvPicPr>
          <p:nvPr/>
        </p:nvPicPr>
        <p:blipFill>
          <a:blip r:embed="rId2" cstate="print"/>
          <a:srcRect/>
          <a:stretch>
            <a:fillRect/>
          </a:stretch>
        </p:blipFill>
        <p:spPr bwMode="auto">
          <a:xfrm>
            <a:off x="381000" y="1879600"/>
            <a:ext cx="2159000" cy="2159000"/>
          </a:xfrm>
          <a:prstGeom prst="rect">
            <a:avLst/>
          </a:prstGeom>
          <a:noFill/>
        </p:spPr>
      </p:pic>
      <p:pic>
        <p:nvPicPr>
          <p:cNvPr id="129029" name="Picture 5"/>
          <p:cNvPicPr>
            <a:picLocks noChangeAspect="1" noChangeArrowheads="1"/>
          </p:cNvPicPr>
          <p:nvPr/>
        </p:nvPicPr>
        <p:blipFill>
          <a:blip r:embed="rId3" cstate="print"/>
          <a:srcRect/>
          <a:stretch>
            <a:fillRect/>
          </a:stretch>
        </p:blipFill>
        <p:spPr bwMode="auto">
          <a:xfrm>
            <a:off x="2667000" y="1892300"/>
            <a:ext cx="2286000" cy="2146300"/>
          </a:xfrm>
          <a:prstGeom prst="rect">
            <a:avLst/>
          </a:prstGeom>
          <a:noFill/>
        </p:spPr>
      </p:pic>
      <p:pic>
        <p:nvPicPr>
          <p:cNvPr id="129033" name="Picture 9"/>
          <p:cNvPicPr>
            <a:picLocks noChangeAspect="1" noChangeArrowheads="1"/>
          </p:cNvPicPr>
          <p:nvPr/>
        </p:nvPicPr>
        <p:blipFill>
          <a:blip r:embed="rId4" cstate="print"/>
          <a:srcRect/>
          <a:stretch>
            <a:fillRect/>
          </a:stretch>
        </p:blipFill>
        <p:spPr bwMode="auto">
          <a:xfrm>
            <a:off x="6477000" y="1676400"/>
            <a:ext cx="2476500" cy="2427288"/>
          </a:xfrm>
          <a:prstGeom prst="rect">
            <a:avLst/>
          </a:prstGeom>
          <a:noFill/>
        </p:spPr>
      </p:pic>
      <p:pic>
        <p:nvPicPr>
          <p:cNvPr id="129034" name="Picture 10"/>
          <p:cNvPicPr>
            <a:picLocks noChangeAspect="1" noChangeArrowheads="1"/>
          </p:cNvPicPr>
          <p:nvPr/>
        </p:nvPicPr>
        <p:blipFill>
          <a:blip r:embed="rId5" cstate="print"/>
          <a:srcRect/>
          <a:stretch>
            <a:fillRect/>
          </a:stretch>
        </p:blipFill>
        <p:spPr bwMode="auto">
          <a:xfrm>
            <a:off x="5029200" y="2209800"/>
            <a:ext cx="1381125" cy="1347788"/>
          </a:xfrm>
          <a:prstGeom prst="rect">
            <a:avLst/>
          </a:prstGeom>
          <a:noFill/>
        </p:spPr>
      </p:pic>
      <p:pic>
        <p:nvPicPr>
          <p:cNvPr id="129035" name="Picture 11"/>
          <p:cNvPicPr>
            <a:picLocks noChangeAspect="1" noChangeArrowheads="1"/>
          </p:cNvPicPr>
          <p:nvPr/>
        </p:nvPicPr>
        <p:blipFill>
          <a:blip r:embed="rId6" cstate="print"/>
          <a:srcRect/>
          <a:stretch>
            <a:fillRect/>
          </a:stretch>
        </p:blipFill>
        <p:spPr bwMode="auto">
          <a:xfrm>
            <a:off x="533400" y="4038600"/>
            <a:ext cx="2162175" cy="2638425"/>
          </a:xfrm>
          <a:prstGeom prst="rect">
            <a:avLst/>
          </a:prstGeom>
          <a:noFill/>
        </p:spPr>
      </p:pic>
      <p:pic>
        <p:nvPicPr>
          <p:cNvPr id="129037" name="Picture 13"/>
          <p:cNvPicPr>
            <a:picLocks noChangeAspect="1" noChangeArrowheads="1"/>
          </p:cNvPicPr>
          <p:nvPr/>
        </p:nvPicPr>
        <p:blipFill>
          <a:blip r:embed="rId7" cstate="print"/>
          <a:srcRect/>
          <a:stretch>
            <a:fillRect/>
          </a:stretch>
        </p:blipFill>
        <p:spPr bwMode="auto">
          <a:xfrm>
            <a:off x="2819400" y="4157663"/>
            <a:ext cx="5054600" cy="239553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357158" y="142853"/>
            <a:ext cx="8358246" cy="7765203"/>
          </a:xfrm>
          <a:prstGeom prst="rect">
            <a:avLst/>
          </a:prstGeom>
          <a:noFill/>
          <a:ln w="9525">
            <a:noFill/>
            <a:miter lim="800000"/>
            <a:headEnd/>
            <a:tailEnd/>
          </a:ln>
          <a:effectLst/>
        </p:spPr>
        <p:txBody>
          <a:bodyPr wrap="square">
            <a:spAutoFit/>
          </a:bodyPr>
          <a:lstStyle/>
          <a:p>
            <a:pPr algn="just">
              <a:lnSpc>
                <a:spcPct val="135000"/>
              </a:lnSpc>
              <a:spcBef>
                <a:spcPct val="50000"/>
              </a:spcBef>
            </a:pPr>
            <a:r>
              <a:rPr lang="zh-CN" altLang="en-US" sz="2800" b="1" dirty="0" smtClean="0"/>
              <a:t>三极管</a:t>
            </a:r>
            <a:r>
              <a:rPr lang="zh-CN" altLang="en-US" sz="2800" b="1" dirty="0"/>
              <a:t>管脚的判别。 </a:t>
            </a:r>
            <a:endParaRPr lang="en-US" altLang="zh-CN" sz="2800" b="1" dirty="0" smtClean="0"/>
          </a:p>
          <a:p>
            <a:pPr algn="just">
              <a:lnSpc>
                <a:spcPct val="135000"/>
              </a:lnSpc>
              <a:spcBef>
                <a:spcPct val="50000"/>
              </a:spcBef>
            </a:pPr>
            <a:r>
              <a:rPr lang="zh-CN" altLang="en-US" dirty="0" smtClean="0"/>
              <a:t>三极管</a:t>
            </a:r>
            <a:r>
              <a:rPr lang="zh-CN" altLang="en-US" dirty="0"/>
              <a:t>的管脚可用万用表来判别。 首先是找出管子的基极。方法是</a:t>
            </a:r>
            <a:r>
              <a:rPr lang="zh-CN" altLang="en-US" dirty="0" smtClean="0"/>
              <a:t>：</a:t>
            </a:r>
            <a:r>
              <a:rPr lang="en-US" altLang="zh-CN" dirty="0" smtClean="0"/>
              <a:t> </a:t>
            </a:r>
          </a:p>
          <a:p>
            <a:pPr algn="just">
              <a:lnSpc>
                <a:spcPct val="135000"/>
              </a:lnSpc>
              <a:spcBef>
                <a:spcPct val="50000"/>
              </a:spcBef>
            </a:pPr>
            <a:r>
              <a:rPr lang="zh-CN" altLang="en-US" dirty="0" smtClean="0"/>
              <a:t>用万用表</a:t>
            </a:r>
            <a:r>
              <a:rPr lang="en-US" altLang="zh-CN" dirty="0" smtClean="0"/>
              <a:t>R×100Ω</a:t>
            </a:r>
            <a:r>
              <a:rPr lang="zh-CN" altLang="en-US" dirty="0" smtClean="0"/>
              <a:t>或</a:t>
            </a:r>
            <a:r>
              <a:rPr lang="en-US" altLang="zh-CN" dirty="0" smtClean="0"/>
              <a:t>R×1k(Ω)</a:t>
            </a:r>
            <a:r>
              <a:rPr lang="zh-CN" altLang="en-US" dirty="0" smtClean="0"/>
              <a:t>电阻挡，红表笔接触某一管脚，黑表笔接触另外两管脚，若电表读数都很小</a:t>
            </a:r>
            <a:r>
              <a:rPr lang="en-US" altLang="zh-CN" dirty="0" smtClean="0"/>
              <a:t>(</a:t>
            </a:r>
            <a:r>
              <a:rPr lang="zh-CN" altLang="en-US" dirty="0" smtClean="0"/>
              <a:t>约几百欧</a:t>
            </a:r>
            <a:r>
              <a:rPr lang="en-US" altLang="zh-CN" dirty="0" smtClean="0"/>
              <a:t>)</a:t>
            </a:r>
            <a:r>
              <a:rPr lang="zh-CN" altLang="en-US" dirty="0" smtClean="0"/>
              <a:t>， 则与红表笔接触的那一管脚是基极，并可知此管为</a:t>
            </a:r>
            <a:r>
              <a:rPr lang="en-US" altLang="zh-CN" dirty="0" smtClean="0"/>
              <a:t>PNP</a:t>
            </a:r>
            <a:r>
              <a:rPr lang="zh-CN" altLang="en-US" dirty="0" smtClean="0"/>
              <a:t>型。</a:t>
            </a:r>
          </a:p>
          <a:p>
            <a:pPr algn="just">
              <a:lnSpc>
                <a:spcPct val="130000"/>
              </a:lnSpc>
              <a:spcBef>
                <a:spcPct val="50000"/>
              </a:spcBef>
            </a:pPr>
            <a:r>
              <a:rPr lang="zh-CN" altLang="en-US" dirty="0" smtClean="0"/>
              <a:t>        若黑表笔接触某一管脚，红表笔分别接触另外两管脚， 则当表头读数都很小</a:t>
            </a:r>
            <a:r>
              <a:rPr lang="en-US" altLang="zh-CN" dirty="0" smtClean="0"/>
              <a:t>(</a:t>
            </a:r>
            <a:r>
              <a:rPr lang="zh-CN" altLang="en-US" dirty="0" smtClean="0"/>
              <a:t>约几百欧</a:t>
            </a:r>
            <a:r>
              <a:rPr lang="en-US" altLang="zh-CN" dirty="0" smtClean="0"/>
              <a:t>)</a:t>
            </a:r>
            <a:r>
              <a:rPr lang="zh-CN" altLang="en-US" dirty="0" smtClean="0"/>
              <a:t>时，与黑表笔接触的那一管脚是基极， 并可知此管为</a:t>
            </a:r>
            <a:r>
              <a:rPr lang="en-US" altLang="zh-CN" dirty="0" smtClean="0"/>
              <a:t>NPN</a:t>
            </a:r>
            <a:r>
              <a:rPr lang="zh-CN" altLang="en-US" dirty="0" smtClean="0"/>
              <a:t>型。</a:t>
            </a:r>
            <a:endParaRPr lang="en-US" altLang="zh-CN" dirty="0" smtClean="0"/>
          </a:p>
          <a:p>
            <a:pPr algn="just">
              <a:lnSpc>
                <a:spcPct val="130000"/>
              </a:lnSpc>
              <a:spcBef>
                <a:spcPct val="50000"/>
              </a:spcBef>
            </a:pPr>
            <a:r>
              <a:rPr lang="zh-CN" altLang="en-US" dirty="0" smtClean="0"/>
              <a:t>找出基极之后，再确定发射极与集电极。以</a:t>
            </a:r>
            <a:r>
              <a:rPr lang="en-US" altLang="zh-CN" dirty="0" smtClean="0"/>
              <a:t>NPN</a:t>
            </a:r>
            <a:r>
              <a:rPr lang="zh-CN" altLang="en-US" dirty="0" smtClean="0"/>
              <a:t>型管为例，假定其余两脚中的一个是集电极，并将黑表笔接到此脚，红表笔接假设的发射极， 再把假设的集电极与已测出的基极捏在手中</a:t>
            </a:r>
            <a:r>
              <a:rPr lang="en-US" altLang="zh-CN" dirty="0" smtClean="0"/>
              <a:t>(</a:t>
            </a:r>
            <a:r>
              <a:rPr lang="zh-CN" altLang="en-US" dirty="0" smtClean="0"/>
              <a:t>但两脚不可相碰</a:t>
            </a:r>
            <a:r>
              <a:rPr lang="en-US" altLang="zh-CN" dirty="0" smtClean="0"/>
              <a:t>)</a:t>
            </a:r>
            <a:r>
              <a:rPr lang="zh-CN" altLang="en-US" dirty="0" smtClean="0"/>
              <a:t>，记下此时的阻值读数。  </a:t>
            </a:r>
          </a:p>
          <a:p>
            <a:pPr algn="just">
              <a:lnSpc>
                <a:spcPct val="130000"/>
              </a:lnSpc>
              <a:spcBef>
                <a:spcPct val="50000"/>
              </a:spcBef>
            </a:pPr>
            <a:r>
              <a:rPr lang="zh-CN" altLang="en-US" dirty="0" smtClean="0"/>
              <a:t>再将原假设的集电极设为发射极，而原发射极设为集电极，重复测试读数。两次读数中，电阻值较小 </a:t>
            </a:r>
            <a:r>
              <a:rPr lang="en-US" altLang="zh-CN" dirty="0" smtClean="0"/>
              <a:t>(</a:t>
            </a:r>
            <a:r>
              <a:rPr lang="zh-CN" altLang="en-US" dirty="0" smtClean="0"/>
              <a:t>偏转角度较大</a:t>
            </a:r>
            <a:r>
              <a:rPr lang="en-US" altLang="zh-CN" dirty="0" smtClean="0"/>
              <a:t>) </a:t>
            </a:r>
            <a:r>
              <a:rPr lang="zh-CN" altLang="en-US" dirty="0" smtClean="0"/>
              <a:t>的那次假设是正确的，其黑表笔接的一只管脚是集电极，剩下的一只是发射极。 </a:t>
            </a:r>
          </a:p>
          <a:p>
            <a:pPr algn="just">
              <a:lnSpc>
                <a:spcPct val="130000"/>
              </a:lnSpc>
              <a:spcBef>
                <a:spcPct val="50000"/>
              </a:spcBef>
            </a:pPr>
            <a:r>
              <a:rPr lang="zh-CN" altLang="en-US" dirty="0" smtClean="0"/>
              <a:t>        若为</a:t>
            </a:r>
            <a:r>
              <a:rPr lang="en-US" altLang="zh-CN" dirty="0" smtClean="0"/>
              <a:t>PNP</a:t>
            </a:r>
            <a:r>
              <a:rPr lang="zh-CN" altLang="en-US" dirty="0" smtClean="0"/>
              <a:t>型管，则将表笔对调，再用上述方法判判断。 </a:t>
            </a:r>
          </a:p>
          <a:p>
            <a:pPr algn="just">
              <a:lnSpc>
                <a:spcPct val="130000"/>
              </a:lnSpc>
              <a:spcBef>
                <a:spcPct val="50000"/>
              </a:spcBef>
            </a:pPr>
            <a:r>
              <a:rPr lang="zh-CN" altLang="en-US" dirty="0" smtClean="0"/>
              <a:t>        </a:t>
            </a:r>
            <a:endParaRPr lang="en-US" altLang="zh-CN" dirty="0" smtClean="0"/>
          </a:p>
          <a:p>
            <a:pPr algn="just">
              <a:lnSpc>
                <a:spcPct val="135000"/>
              </a:lnSpc>
              <a:spcBef>
                <a:spcPct val="50000"/>
              </a:spcBef>
            </a:pPr>
            <a:r>
              <a:rPr lang="zh-CN" altLang="en-US" dirty="0" smtClean="0"/>
              <a:t> </a:t>
            </a:r>
          </a:p>
          <a:p>
            <a:pPr algn="just">
              <a:lnSpc>
                <a:spcPct val="135000"/>
              </a:lnSpc>
              <a:spcBef>
                <a:spcPct val="50000"/>
              </a:spcBef>
            </a:pPr>
            <a:r>
              <a:rPr lang="zh-CN" altLang="en-US" dirty="0" smtClean="0"/>
              <a:t>        </a:t>
            </a: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857232"/>
            <a:ext cx="8229600" cy="4525963"/>
          </a:xfrm>
        </p:spPr>
        <p:txBody>
          <a:bodyPr>
            <a:normAutofit fontScale="77500" lnSpcReduction="20000"/>
          </a:bodyPr>
          <a:lstStyle/>
          <a:p>
            <a:pPr algn="just">
              <a:lnSpc>
                <a:spcPct val="130000"/>
              </a:lnSpc>
              <a:spcBef>
                <a:spcPct val="50000"/>
              </a:spcBef>
            </a:pPr>
            <a:r>
              <a:rPr lang="en-US" altLang="zh-CN" sz="2300" dirty="0" smtClean="0"/>
              <a:t>(3) </a:t>
            </a:r>
            <a:r>
              <a:rPr lang="zh-CN" altLang="en-US" sz="2300" dirty="0" smtClean="0"/>
              <a:t>三极管性能的鉴别。① 穿透电流</a:t>
            </a:r>
            <a:r>
              <a:rPr lang="en-US" altLang="zh-CN" sz="2300" dirty="0" smtClean="0"/>
              <a:t>ICEO</a:t>
            </a:r>
            <a:r>
              <a:rPr lang="zh-CN" altLang="en-US" sz="2300" dirty="0" smtClean="0"/>
              <a:t>的判断：用万用表</a:t>
            </a:r>
            <a:r>
              <a:rPr lang="en-US" altLang="zh-CN" sz="2300" dirty="0" smtClean="0"/>
              <a:t>R×100Ω</a:t>
            </a:r>
            <a:r>
              <a:rPr lang="zh-CN" altLang="en-US" sz="2300" dirty="0" smtClean="0"/>
              <a:t>或</a:t>
            </a:r>
            <a:r>
              <a:rPr lang="en-US" altLang="zh-CN" sz="2300" dirty="0" smtClean="0"/>
              <a:t>R×1 k(Ω)</a:t>
            </a:r>
            <a:r>
              <a:rPr lang="zh-CN" altLang="en-US" sz="2300" dirty="0" smtClean="0"/>
              <a:t>电阻挡测量集射间电阻</a:t>
            </a:r>
            <a:r>
              <a:rPr lang="en-US" altLang="zh-CN" sz="2300" dirty="0" smtClean="0"/>
              <a:t>(</a:t>
            </a:r>
            <a:r>
              <a:rPr lang="zh-CN" altLang="en-US" sz="2300" dirty="0" smtClean="0"/>
              <a:t>对</a:t>
            </a:r>
            <a:r>
              <a:rPr lang="en-US" altLang="zh-CN" sz="2300" dirty="0" smtClean="0"/>
              <a:t>NPN</a:t>
            </a:r>
            <a:r>
              <a:rPr lang="zh-CN" altLang="en-US" sz="2300" dirty="0" smtClean="0"/>
              <a:t>管，黑表笔接集电极，红表笔接发射极</a:t>
            </a:r>
            <a:r>
              <a:rPr lang="en-US" altLang="zh-CN" sz="2300" dirty="0" smtClean="0"/>
              <a:t>)</a:t>
            </a:r>
            <a:r>
              <a:rPr lang="zh-CN" altLang="en-US" sz="2300" dirty="0" smtClean="0"/>
              <a:t>，此值越大，说明</a:t>
            </a:r>
            <a:r>
              <a:rPr lang="en-US" altLang="zh-CN" sz="2300" dirty="0" smtClean="0"/>
              <a:t>ICEO</a:t>
            </a:r>
            <a:r>
              <a:rPr lang="zh-CN" altLang="en-US" sz="2300" dirty="0" smtClean="0"/>
              <a:t>越小。 一般硅管应大于数兆欧，锗管应大于数千欧。</a:t>
            </a:r>
          </a:p>
          <a:p>
            <a:pPr algn="just">
              <a:lnSpc>
                <a:spcPct val="130000"/>
              </a:lnSpc>
              <a:spcBef>
                <a:spcPct val="50000"/>
              </a:spcBef>
            </a:pPr>
            <a:r>
              <a:rPr lang="zh-CN" altLang="en-US" sz="2300" dirty="0" smtClean="0"/>
              <a:t>所测阻值为无穷大时说明管子内部断线。 所测阻值接近于零时表明管子已被击穿。有时阻值不断地下降，说明管子性能不稳。 </a:t>
            </a:r>
          </a:p>
          <a:p>
            <a:pPr algn="just">
              <a:lnSpc>
                <a:spcPct val="130000"/>
              </a:lnSpc>
              <a:spcBef>
                <a:spcPct val="50000"/>
              </a:spcBef>
            </a:pPr>
            <a:endParaRPr lang="en-US" altLang="zh-CN" sz="2300" dirty="0" smtClean="0"/>
          </a:p>
          <a:p>
            <a:pPr algn="just">
              <a:lnSpc>
                <a:spcPct val="130000"/>
              </a:lnSpc>
              <a:spcBef>
                <a:spcPct val="50000"/>
              </a:spcBef>
            </a:pPr>
            <a:r>
              <a:rPr lang="zh-CN" altLang="en-US" sz="2300" dirty="0" smtClean="0"/>
              <a:t> ② 电流放大系数</a:t>
            </a:r>
            <a:r>
              <a:rPr lang="en-US" altLang="zh-CN" sz="2300" dirty="0" smtClean="0"/>
              <a:t>β</a:t>
            </a:r>
            <a:r>
              <a:rPr lang="zh-CN" altLang="en-US" sz="2300" dirty="0" smtClean="0"/>
              <a:t>的估计：用万用表</a:t>
            </a:r>
            <a:r>
              <a:rPr lang="en-US" altLang="zh-CN" sz="2300" dirty="0" smtClean="0"/>
              <a:t>R×100Ω</a:t>
            </a:r>
            <a:r>
              <a:rPr lang="zh-CN" altLang="en-US" sz="2300" dirty="0" smtClean="0"/>
              <a:t>或</a:t>
            </a:r>
            <a:r>
              <a:rPr lang="en-US" altLang="zh-CN" sz="2300" dirty="0" smtClean="0"/>
              <a:t>R×1 k(Ω)</a:t>
            </a:r>
            <a:r>
              <a:rPr lang="zh-CN" altLang="en-US" sz="2300" dirty="0" smtClean="0"/>
              <a:t>电阻挡测量管子集射间电阻</a:t>
            </a:r>
            <a:r>
              <a:rPr lang="en-US" altLang="zh-CN" sz="2300" dirty="0" smtClean="0"/>
              <a:t>(</a:t>
            </a:r>
            <a:r>
              <a:rPr lang="zh-CN" altLang="en-US" sz="2300" dirty="0" smtClean="0"/>
              <a:t>对</a:t>
            </a:r>
            <a:r>
              <a:rPr lang="en-US" altLang="zh-CN" sz="2300" dirty="0" smtClean="0"/>
              <a:t>NPN</a:t>
            </a:r>
            <a:r>
              <a:rPr lang="zh-CN" altLang="en-US" sz="2300" dirty="0" smtClean="0"/>
              <a:t>管，黑表笔接集电极， 红表笔接发射极</a:t>
            </a:r>
            <a:r>
              <a:rPr lang="en-US" altLang="zh-CN" sz="2300" dirty="0" smtClean="0"/>
              <a:t>)</a:t>
            </a:r>
            <a:r>
              <a:rPr lang="zh-CN" altLang="en-US" sz="2300" dirty="0" smtClean="0"/>
              <a:t>， 观察此时的读数，然后再用手指捏住基极与集电极</a:t>
            </a:r>
            <a:r>
              <a:rPr lang="en-US" altLang="zh-CN" sz="2300" dirty="0" smtClean="0"/>
              <a:t>(</a:t>
            </a:r>
            <a:r>
              <a:rPr lang="zh-CN" altLang="en-US" sz="2300" dirty="0" smtClean="0"/>
              <a:t>两极不可相碰</a:t>
            </a:r>
            <a:r>
              <a:rPr lang="en-US" altLang="zh-CN" sz="2300" dirty="0" smtClean="0"/>
              <a:t>)</a:t>
            </a:r>
            <a:r>
              <a:rPr lang="zh-CN" altLang="en-US" sz="2300" dirty="0" smtClean="0"/>
              <a:t>，同时观察表针摆动情况。 摆动幅度越大，说明管子的</a:t>
            </a:r>
            <a:r>
              <a:rPr lang="en-US" altLang="zh-CN" sz="2300" dirty="0" smtClean="0"/>
              <a:t>β</a:t>
            </a:r>
            <a:r>
              <a:rPr lang="zh-CN" altLang="en-US" sz="2300" dirty="0" smtClean="0"/>
              <a:t>值越高。 </a:t>
            </a:r>
          </a:p>
          <a:p>
            <a:pPr algn="just">
              <a:lnSpc>
                <a:spcPct val="130000"/>
              </a:lnSpc>
              <a:spcBef>
                <a:spcPct val="50000"/>
              </a:spcBef>
            </a:pPr>
            <a:r>
              <a:rPr lang="zh-CN" altLang="en-US" sz="2300" dirty="0" smtClean="0"/>
              <a:t>       若为</a:t>
            </a:r>
            <a:r>
              <a:rPr lang="en-US" altLang="zh-CN" sz="2300" dirty="0" smtClean="0"/>
              <a:t>PNP</a:t>
            </a:r>
            <a:r>
              <a:rPr lang="zh-CN" altLang="en-US" sz="2300" dirty="0" smtClean="0"/>
              <a:t>管，将表笔对调， 再用上述方法判别。 </a:t>
            </a:r>
            <a:r>
              <a:rPr lang="zh-CN" altLang="en-US" dirty="0" smtClean="0"/>
              <a:t></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p:cNvSpPr>
            <a:spLocks noGrp="1"/>
          </p:cNvSpPr>
          <p:nvPr>
            <p:ph type="sldNum" sz="quarter" idx="11"/>
          </p:nvPr>
        </p:nvSpPr>
        <p:spPr/>
        <p:txBody>
          <a:bodyPr/>
          <a:lstStyle/>
          <a:p>
            <a:fld id="{D62A49E6-13A6-46F0-A886-7F3946DCFEB2}" type="slidenum">
              <a:rPr lang="zh-TW" altLang="en-US"/>
              <a:pPr/>
              <a:t>39</a:t>
            </a:fld>
            <a:endParaRPr lang="en-US" altLang="zh-TW"/>
          </a:p>
        </p:txBody>
      </p:sp>
      <p:sp>
        <p:nvSpPr>
          <p:cNvPr id="90114" name="Rectangle 2"/>
          <p:cNvSpPr>
            <a:spLocks noChangeArrowheads="1"/>
          </p:cNvSpPr>
          <p:nvPr/>
        </p:nvSpPr>
        <p:spPr bwMode="auto">
          <a:xfrm>
            <a:off x="1182688" y="1797050"/>
            <a:ext cx="7277100" cy="641350"/>
          </a:xfrm>
          <a:prstGeom prst="rect">
            <a:avLst/>
          </a:prstGeom>
          <a:noFill/>
          <a:ln w="9525" algn="ctr">
            <a:noFill/>
            <a:miter lim="800000"/>
            <a:headEnd/>
            <a:tailEnd/>
          </a:ln>
          <a:effectLst/>
        </p:spPr>
        <p:txBody>
          <a:bodyPr anchor="ctr">
            <a:spAutoFit/>
          </a:bodyPr>
          <a:lstStyle/>
          <a:p>
            <a:pPr indent="266700">
              <a:tabLst>
                <a:tab pos="266700" algn="l"/>
              </a:tabLst>
            </a:pPr>
            <a:r>
              <a:rPr lang="zh-CN" altLang="en-US">
                <a:solidFill>
                  <a:srgbClr val="0000FF"/>
                </a:solidFill>
                <a:latin typeface="宋体" pitchFamily="2" charset="-122"/>
              </a:rPr>
              <a:t>晶振</a:t>
            </a:r>
            <a:r>
              <a:rPr lang="zh-CN" altLang="en-US">
                <a:solidFill>
                  <a:srgbClr val="000000"/>
                </a:solidFill>
                <a:latin typeface="宋体" pitchFamily="2" charset="-122"/>
              </a:rPr>
              <a:t>是石英晶体振荡器的简称，主要有晶体振荡器和时钟振荡器，</a:t>
            </a:r>
            <a:r>
              <a:rPr lang="zh-CN" altLang="en-US">
                <a:solidFill>
                  <a:srgbClr val="0000FF"/>
                </a:solidFill>
                <a:latin typeface="宋体" pitchFamily="2" charset="-122"/>
              </a:rPr>
              <a:t>在电路中产生时钟信号</a:t>
            </a:r>
            <a:r>
              <a:rPr lang="zh-CN" altLang="en-US">
                <a:solidFill>
                  <a:srgbClr val="000000"/>
                </a:solidFill>
                <a:latin typeface="宋体" pitchFamily="2" charset="-122"/>
              </a:rPr>
              <a:t>。晶振的符号如下图所示：</a:t>
            </a:r>
          </a:p>
        </p:txBody>
      </p:sp>
      <p:sp>
        <p:nvSpPr>
          <p:cNvPr id="90115" name="Rectangle 3"/>
          <p:cNvSpPr>
            <a:spLocks noChangeArrowheads="1"/>
          </p:cNvSpPr>
          <p:nvPr/>
        </p:nvSpPr>
        <p:spPr bwMode="auto">
          <a:xfrm>
            <a:off x="755650" y="944563"/>
            <a:ext cx="8137525" cy="579437"/>
          </a:xfrm>
          <a:prstGeom prst="rect">
            <a:avLst/>
          </a:prstGeom>
          <a:noFill/>
          <a:ln w="9525" algn="ctr">
            <a:noFill/>
            <a:miter lim="800000"/>
            <a:headEnd/>
            <a:tailEnd/>
          </a:ln>
          <a:effectLst/>
        </p:spPr>
        <p:txBody>
          <a:bodyPr>
            <a:spAutoFit/>
          </a:bodyPr>
          <a:lstStyle/>
          <a:p>
            <a:pPr indent="476250" algn="ctr"/>
            <a:r>
              <a:rPr lang="zh-CN" altLang="en-US" sz="3200" b="1">
                <a:solidFill>
                  <a:srgbClr val="000000"/>
                </a:solidFill>
                <a:latin typeface="宋体" pitchFamily="2" charset="-122"/>
              </a:rPr>
              <a:t>晶振（</a:t>
            </a:r>
            <a:r>
              <a:rPr lang="en-US" altLang="zh-CN" sz="3200" b="1">
                <a:solidFill>
                  <a:srgbClr val="000000"/>
                </a:solidFill>
                <a:latin typeface="宋体" pitchFamily="2" charset="-122"/>
              </a:rPr>
              <a:t>Crystal</a:t>
            </a:r>
            <a:r>
              <a:rPr lang="zh-CN" altLang="en-US" sz="3200" b="1">
                <a:solidFill>
                  <a:srgbClr val="000000"/>
                </a:solidFill>
                <a:latin typeface="宋体" pitchFamily="2" charset="-122"/>
              </a:rPr>
              <a:t>，用</a:t>
            </a:r>
            <a:r>
              <a:rPr lang="en-US" altLang="zh-CN" sz="3200" b="1">
                <a:solidFill>
                  <a:srgbClr val="000000"/>
                </a:solidFill>
                <a:latin typeface="宋体" pitchFamily="2" charset="-122"/>
              </a:rPr>
              <a:t>X/Y</a:t>
            </a:r>
            <a:r>
              <a:rPr lang="zh-CN" altLang="en-US" sz="3200" b="1">
                <a:solidFill>
                  <a:srgbClr val="000000"/>
                </a:solidFill>
                <a:latin typeface="宋体" pitchFamily="2" charset="-122"/>
              </a:rPr>
              <a:t>表示）</a:t>
            </a:r>
          </a:p>
        </p:txBody>
      </p:sp>
      <p:grpSp>
        <p:nvGrpSpPr>
          <p:cNvPr id="2" name="Group 4"/>
          <p:cNvGrpSpPr>
            <a:grpSpLocks/>
          </p:cNvGrpSpPr>
          <p:nvPr/>
        </p:nvGrpSpPr>
        <p:grpSpPr bwMode="auto">
          <a:xfrm>
            <a:off x="2411413" y="2638425"/>
            <a:ext cx="2376487" cy="485775"/>
            <a:chOff x="4094" y="4620"/>
            <a:chExt cx="2716" cy="555"/>
          </a:xfrm>
        </p:grpSpPr>
        <p:sp>
          <p:nvSpPr>
            <p:cNvPr id="90117" name="Rectangle 5"/>
            <p:cNvSpPr>
              <a:spLocks noChangeArrowheads="1"/>
            </p:cNvSpPr>
            <p:nvPr/>
          </p:nvSpPr>
          <p:spPr bwMode="auto">
            <a:xfrm>
              <a:off x="5247" y="4635"/>
              <a:ext cx="374" cy="525"/>
            </a:xfrm>
            <a:prstGeom prst="rect">
              <a:avLst/>
            </a:prstGeom>
            <a:noFill/>
            <a:ln w="28575">
              <a:solidFill>
                <a:srgbClr val="000000"/>
              </a:solidFill>
              <a:miter lim="800000"/>
              <a:headEnd/>
              <a:tailEnd/>
            </a:ln>
            <a:effectLst/>
          </p:spPr>
          <p:txBody>
            <a:bodyPr/>
            <a:lstStyle/>
            <a:p>
              <a:endParaRPr lang="zh-CN" altLang="en-US"/>
            </a:p>
          </p:txBody>
        </p:sp>
        <p:grpSp>
          <p:nvGrpSpPr>
            <p:cNvPr id="3" name="Group 6"/>
            <p:cNvGrpSpPr>
              <a:grpSpLocks/>
            </p:cNvGrpSpPr>
            <p:nvPr/>
          </p:nvGrpSpPr>
          <p:grpSpPr bwMode="auto">
            <a:xfrm>
              <a:off x="4094" y="4620"/>
              <a:ext cx="2716" cy="555"/>
              <a:chOff x="4094" y="4620"/>
              <a:chExt cx="2716" cy="555"/>
            </a:xfrm>
          </p:grpSpPr>
          <p:sp>
            <p:nvSpPr>
              <p:cNvPr id="90119" name="Line 7"/>
              <p:cNvSpPr>
                <a:spLocks noChangeShapeType="1"/>
              </p:cNvSpPr>
              <p:nvPr/>
            </p:nvSpPr>
            <p:spPr bwMode="auto">
              <a:xfrm>
                <a:off x="4094" y="4875"/>
                <a:ext cx="1050" cy="0"/>
              </a:xfrm>
              <a:prstGeom prst="line">
                <a:avLst/>
              </a:prstGeom>
              <a:noFill/>
              <a:ln w="28575">
                <a:solidFill>
                  <a:srgbClr val="000000"/>
                </a:solidFill>
                <a:round/>
                <a:headEnd/>
                <a:tailEnd/>
              </a:ln>
              <a:effectLst/>
            </p:spPr>
            <p:txBody>
              <a:bodyPr/>
              <a:lstStyle/>
              <a:p>
                <a:endParaRPr lang="zh-CN" altLang="en-US"/>
              </a:p>
            </p:txBody>
          </p:sp>
          <p:sp>
            <p:nvSpPr>
              <p:cNvPr id="90120" name="Line 8"/>
              <p:cNvSpPr>
                <a:spLocks noChangeShapeType="1"/>
              </p:cNvSpPr>
              <p:nvPr/>
            </p:nvSpPr>
            <p:spPr bwMode="auto">
              <a:xfrm>
                <a:off x="5130" y="4620"/>
                <a:ext cx="0" cy="540"/>
              </a:xfrm>
              <a:prstGeom prst="line">
                <a:avLst/>
              </a:prstGeom>
              <a:noFill/>
              <a:ln w="28575">
                <a:solidFill>
                  <a:srgbClr val="000000"/>
                </a:solidFill>
                <a:round/>
                <a:headEnd/>
                <a:tailEnd/>
              </a:ln>
              <a:effectLst/>
            </p:spPr>
            <p:txBody>
              <a:bodyPr/>
              <a:lstStyle/>
              <a:p>
                <a:endParaRPr lang="zh-CN" altLang="en-US"/>
              </a:p>
            </p:txBody>
          </p:sp>
          <p:sp>
            <p:nvSpPr>
              <p:cNvPr id="90121" name="Line 9"/>
              <p:cNvSpPr>
                <a:spLocks noChangeShapeType="1"/>
              </p:cNvSpPr>
              <p:nvPr/>
            </p:nvSpPr>
            <p:spPr bwMode="auto">
              <a:xfrm>
                <a:off x="5746" y="4635"/>
                <a:ext cx="0" cy="540"/>
              </a:xfrm>
              <a:prstGeom prst="line">
                <a:avLst/>
              </a:prstGeom>
              <a:noFill/>
              <a:ln w="28575">
                <a:solidFill>
                  <a:srgbClr val="000000"/>
                </a:solidFill>
                <a:round/>
                <a:headEnd/>
                <a:tailEnd/>
              </a:ln>
              <a:effectLst/>
            </p:spPr>
            <p:txBody>
              <a:bodyPr/>
              <a:lstStyle/>
              <a:p>
                <a:endParaRPr lang="zh-CN" altLang="en-US"/>
              </a:p>
            </p:txBody>
          </p:sp>
          <p:sp>
            <p:nvSpPr>
              <p:cNvPr id="90122" name="Line 10"/>
              <p:cNvSpPr>
                <a:spLocks noChangeShapeType="1"/>
              </p:cNvSpPr>
              <p:nvPr/>
            </p:nvSpPr>
            <p:spPr bwMode="auto">
              <a:xfrm>
                <a:off x="5760" y="4875"/>
                <a:ext cx="1050" cy="0"/>
              </a:xfrm>
              <a:prstGeom prst="line">
                <a:avLst/>
              </a:prstGeom>
              <a:noFill/>
              <a:ln w="28575">
                <a:solidFill>
                  <a:srgbClr val="000000"/>
                </a:solidFill>
                <a:round/>
                <a:headEnd/>
                <a:tailEnd/>
              </a:ln>
              <a:effectLst/>
            </p:spPr>
            <p:txBody>
              <a:bodyPr/>
              <a:lstStyle/>
              <a:p>
                <a:endParaRPr lang="zh-CN" altLang="en-US"/>
              </a:p>
            </p:txBody>
          </p:sp>
        </p:grpSp>
      </p:grpSp>
      <p:sp>
        <p:nvSpPr>
          <p:cNvPr id="90123" name="Rectangle 11">
            <a:hlinkClick r:id="rId2" action="ppaction://hlinksldjump"/>
          </p:cNvPr>
          <p:cNvSpPr>
            <a:spLocks noChangeArrowheads="1"/>
          </p:cNvSpPr>
          <p:nvPr/>
        </p:nvSpPr>
        <p:spPr bwMode="auto">
          <a:xfrm>
            <a:off x="900113" y="3152775"/>
            <a:ext cx="6242050" cy="581025"/>
          </a:xfrm>
          <a:prstGeom prst="rect">
            <a:avLst/>
          </a:prstGeom>
          <a:noFill/>
          <a:ln w="9525" algn="ctr">
            <a:noFill/>
            <a:miter lim="800000"/>
            <a:headEnd/>
            <a:tailEnd/>
          </a:ln>
          <a:effectLst/>
        </p:spPr>
        <p:txBody>
          <a:bodyPr wrap="none" anchor="ctr">
            <a:spAutoFit/>
          </a:bodyPr>
          <a:lstStyle/>
          <a:p>
            <a:pPr indent="266700"/>
            <a:r>
              <a:rPr lang="en-US" altLang="zh-CN" sz="1600" b="1">
                <a:solidFill>
                  <a:srgbClr val="000000"/>
                </a:solidFill>
                <a:latin typeface="宋体" pitchFamily="2" charset="-122"/>
              </a:rPr>
              <a:t>1.</a:t>
            </a:r>
            <a:r>
              <a:rPr lang="zh-CN" altLang="en-US" sz="1600" b="1">
                <a:solidFill>
                  <a:srgbClr val="000000"/>
                </a:solidFill>
                <a:latin typeface="宋体" pitchFamily="2" charset="-122"/>
              </a:rPr>
              <a:t>晶振（</a:t>
            </a:r>
            <a:r>
              <a:rPr lang="en-US" altLang="zh-CN" sz="1600" b="1">
                <a:solidFill>
                  <a:srgbClr val="000000"/>
                </a:solidFill>
                <a:latin typeface="宋体" pitchFamily="2" charset="-122"/>
              </a:rPr>
              <a:t>Crystal</a:t>
            </a:r>
            <a:r>
              <a:rPr lang="zh-CN" altLang="en-US" sz="1600" b="1">
                <a:solidFill>
                  <a:srgbClr val="000000"/>
                </a:solidFill>
                <a:latin typeface="宋体" pitchFamily="2" charset="-122"/>
              </a:rPr>
              <a:t>）</a:t>
            </a:r>
          </a:p>
          <a:p>
            <a:pPr indent="266700"/>
            <a:r>
              <a:rPr lang="zh-CN" altLang="en-US" sz="1600">
                <a:solidFill>
                  <a:srgbClr val="000000"/>
                </a:solidFill>
                <a:latin typeface="宋体" pitchFamily="2" charset="-122"/>
              </a:rPr>
              <a:t>一般的晶振如下图所示，是立式元件，只有两个脚，为</a:t>
            </a:r>
            <a:r>
              <a:rPr lang="en-US" altLang="zh-CN" sz="1600">
                <a:solidFill>
                  <a:srgbClr val="000000"/>
                </a:solidFill>
                <a:latin typeface="宋体" pitchFamily="2" charset="-122"/>
              </a:rPr>
              <a:t>DIP</a:t>
            </a:r>
            <a:r>
              <a:rPr lang="zh-CN" altLang="en-US" sz="1600">
                <a:solidFill>
                  <a:srgbClr val="000000"/>
                </a:solidFill>
                <a:latin typeface="宋体" pitchFamily="2" charset="-122"/>
              </a:rPr>
              <a:t>封装。</a:t>
            </a:r>
          </a:p>
        </p:txBody>
      </p:sp>
      <p:grpSp>
        <p:nvGrpSpPr>
          <p:cNvPr id="4" name="Group 12"/>
          <p:cNvGrpSpPr>
            <a:grpSpLocks/>
          </p:cNvGrpSpPr>
          <p:nvPr/>
        </p:nvGrpSpPr>
        <p:grpSpPr bwMode="auto">
          <a:xfrm>
            <a:off x="3267075" y="3863975"/>
            <a:ext cx="406400" cy="936625"/>
            <a:chOff x="5414" y="6195"/>
            <a:chExt cx="620" cy="1425"/>
          </a:xfrm>
        </p:grpSpPr>
        <p:sp>
          <p:nvSpPr>
            <p:cNvPr id="90125" name="AutoShape 13"/>
            <p:cNvSpPr>
              <a:spLocks noChangeArrowheads="1"/>
            </p:cNvSpPr>
            <p:nvPr/>
          </p:nvSpPr>
          <p:spPr bwMode="auto">
            <a:xfrm rot="5392761">
              <a:off x="5306" y="6361"/>
              <a:ext cx="842" cy="614"/>
            </a:xfrm>
            <a:prstGeom prst="roundRect">
              <a:avLst>
                <a:gd name="adj" fmla="val 28259"/>
              </a:avLst>
            </a:prstGeom>
            <a:noFill/>
            <a:ln w="28575">
              <a:solidFill>
                <a:srgbClr val="000000"/>
              </a:solidFill>
              <a:round/>
              <a:headEnd/>
              <a:tailEnd/>
            </a:ln>
            <a:effectLst/>
          </p:spPr>
          <p:txBody>
            <a:bodyPr/>
            <a:lstStyle/>
            <a:p>
              <a:endParaRPr lang="zh-CN" altLang="en-US"/>
            </a:p>
          </p:txBody>
        </p:sp>
        <p:sp>
          <p:nvSpPr>
            <p:cNvPr id="90126" name="AutoShape 14"/>
            <p:cNvSpPr>
              <a:spLocks noChangeArrowheads="1"/>
            </p:cNvSpPr>
            <p:nvPr/>
          </p:nvSpPr>
          <p:spPr bwMode="auto">
            <a:xfrm>
              <a:off x="5414" y="6195"/>
              <a:ext cx="616" cy="340"/>
            </a:xfrm>
            <a:prstGeom prst="roundRect">
              <a:avLst>
                <a:gd name="adj" fmla="val 40634"/>
              </a:avLst>
            </a:prstGeom>
            <a:noFill/>
            <a:ln w="28575">
              <a:solidFill>
                <a:srgbClr val="000000"/>
              </a:solidFill>
              <a:round/>
              <a:headEnd/>
              <a:tailEnd/>
            </a:ln>
            <a:effectLst/>
          </p:spPr>
          <p:txBody>
            <a:bodyPr/>
            <a:lstStyle/>
            <a:p>
              <a:endParaRPr lang="zh-CN" altLang="en-US"/>
            </a:p>
          </p:txBody>
        </p:sp>
        <p:sp>
          <p:nvSpPr>
            <p:cNvPr id="90127" name="Line 15"/>
            <p:cNvSpPr>
              <a:spLocks noChangeShapeType="1"/>
            </p:cNvSpPr>
            <p:nvPr/>
          </p:nvSpPr>
          <p:spPr bwMode="auto">
            <a:xfrm>
              <a:off x="5518" y="7080"/>
              <a:ext cx="0" cy="510"/>
            </a:xfrm>
            <a:prstGeom prst="line">
              <a:avLst/>
            </a:prstGeom>
            <a:noFill/>
            <a:ln w="28575">
              <a:solidFill>
                <a:srgbClr val="000000"/>
              </a:solidFill>
              <a:round/>
              <a:headEnd/>
              <a:tailEnd/>
            </a:ln>
            <a:effectLst/>
          </p:spPr>
          <p:txBody>
            <a:bodyPr/>
            <a:lstStyle/>
            <a:p>
              <a:endParaRPr lang="zh-CN" altLang="en-US"/>
            </a:p>
          </p:txBody>
        </p:sp>
        <p:sp>
          <p:nvSpPr>
            <p:cNvPr id="90128" name="Line 16"/>
            <p:cNvSpPr>
              <a:spLocks noChangeShapeType="1"/>
            </p:cNvSpPr>
            <p:nvPr/>
          </p:nvSpPr>
          <p:spPr bwMode="auto">
            <a:xfrm>
              <a:off x="5952" y="7080"/>
              <a:ext cx="0" cy="540"/>
            </a:xfrm>
            <a:prstGeom prst="line">
              <a:avLst/>
            </a:prstGeom>
            <a:noFill/>
            <a:ln w="28575">
              <a:solidFill>
                <a:srgbClr val="000000"/>
              </a:solidFill>
              <a:round/>
              <a:headEnd/>
              <a:tailEnd/>
            </a:ln>
            <a:effectLst/>
          </p:spPr>
          <p:txBody>
            <a:bodyPr/>
            <a:lstStyle/>
            <a:p>
              <a:endParaRPr lang="zh-CN" altLang="en-US"/>
            </a:p>
          </p:txBody>
        </p:sp>
      </p:grpSp>
      <p:sp>
        <p:nvSpPr>
          <p:cNvPr id="90129" name="Rectangle 17"/>
          <p:cNvSpPr>
            <a:spLocks noChangeArrowheads="1"/>
          </p:cNvSpPr>
          <p:nvPr/>
        </p:nvSpPr>
        <p:spPr bwMode="auto">
          <a:xfrm>
            <a:off x="0" y="32305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90130" name="Rectangle 18">
            <a:hlinkClick r:id="rId3" action="ppaction://hlinksldjump"/>
          </p:cNvPr>
          <p:cNvSpPr>
            <a:spLocks noChangeArrowheads="1"/>
          </p:cNvSpPr>
          <p:nvPr/>
        </p:nvSpPr>
        <p:spPr bwMode="auto">
          <a:xfrm>
            <a:off x="1116013" y="4752975"/>
            <a:ext cx="6140450" cy="581025"/>
          </a:xfrm>
          <a:prstGeom prst="rect">
            <a:avLst/>
          </a:prstGeom>
          <a:noFill/>
          <a:ln w="9525" algn="ctr">
            <a:noFill/>
            <a:miter lim="800000"/>
            <a:headEnd/>
            <a:tailEnd/>
          </a:ln>
          <a:effectLst/>
        </p:spPr>
        <p:txBody>
          <a:bodyPr wrap="none" anchor="ctr">
            <a:spAutoFit/>
          </a:bodyPr>
          <a:lstStyle/>
          <a:p>
            <a:pPr indent="266700"/>
            <a:r>
              <a:rPr lang="en-US" altLang="zh-CN" sz="1600" b="1">
                <a:solidFill>
                  <a:srgbClr val="000000"/>
                </a:solidFill>
                <a:latin typeface="Times New Roman" pitchFamily="18" charset="0"/>
                <a:cs typeface="Times New Roman" pitchFamily="18" charset="0"/>
              </a:rPr>
              <a:t>2.</a:t>
            </a:r>
            <a:r>
              <a:rPr lang="zh-CN" altLang="en-US" sz="1600" b="1">
                <a:solidFill>
                  <a:srgbClr val="000000"/>
                </a:solidFill>
                <a:latin typeface="Times New Roman" pitchFamily="18" charset="0"/>
                <a:cs typeface="Times New Roman" pitchFamily="18" charset="0"/>
              </a:rPr>
              <a:t>时钟振荡器（</a:t>
            </a:r>
            <a:r>
              <a:rPr lang="en-US" altLang="zh-CN" sz="1600" b="1">
                <a:solidFill>
                  <a:srgbClr val="000000"/>
                </a:solidFill>
                <a:latin typeface="Times New Roman" pitchFamily="18" charset="0"/>
                <a:cs typeface="Times New Roman" pitchFamily="18" charset="0"/>
              </a:rPr>
              <a:t>Quartz Oscillator</a:t>
            </a:r>
            <a:r>
              <a:rPr lang="zh-CN" altLang="en-US" sz="1600" b="1">
                <a:solidFill>
                  <a:srgbClr val="000000"/>
                </a:solidFill>
                <a:latin typeface="Times New Roman" pitchFamily="18" charset="0"/>
                <a:cs typeface="Times New Roman" pitchFamily="18" charset="0"/>
              </a:rPr>
              <a:t>）</a:t>
            </a:r>
            <a:endParaRPr lang="zh-CN" altLang="en-US" sz="1600" b="1">
              <a:solidFill>
                <a:srgbClr val="000000"/>
              </a:solidFill>
              <a:latin typeface="宋体" pitchFamily="2" charset="-122"/>
            </a:endParaRPr>
          </a:p>
          <a:p>
            <a:pPr indent="266700" eaLnBrk="0" hangingPunct="0"/>
            <a:r>
              <a:rPr lang="zh-CN" altLang="en-US" sz="1600">
                <a:solidFill>
                  <a:srgbClr val="000000"/>
                </a:solidFill>
                <a:latin typeface="Times New Roman" pitchFamily="18" charset="0"/>
                <a:cs typeface="Times New Roman" pitchFamily="18" charset="0"/>
              </a:rPr>
              <a:t>时钟振荡器如下图所示，是贴片元件，有四个脚，为贴片封装。</a:t>
            </a:r>
            <a:endParaRPr lang="zh-CN" altLang="en-US" sz="1600">
              <a:solidFill>
                <a:srgbClr val="000000"/>
              </a:solidFill>
            </a:endParaRPr>
          </a:p>
        </p:txBody>
      </p:sp>
      <p:sp>
        <p:nvSpPr>
          <p:cNvPr id="90131" name="Rectangle 19"/>
          <p:cNvSpPr>
            <a:spLocks noChangeArrowheads="1"/>
          </p:cNvSpPr>
          <p:nvPr/>
        </p:nvSpPr>
        <p:spPr bwMode="auto">
          <a:xfrm>
            <a:off x="0" y="2984500"/>
            <a:ext cx="184150" cy="366713"/>
          </a:xfrm>
          <a:prstGeom prst="rect">
            <a:avLst/>
          </a:prstGeom>
          <a:noFill/>
          <a:ln w="9525" algn="ctr">
            <a:noFill/>
            <a:miter lim="800000"/>
            <a:headEnd/>
            <a:tailEnd/>
          </a:ln>
          <a:effectLst/>
        </p:spPr>
        <p:txBody>
          <a:bodyPr wrap="none" anchor="ctr">
            <a:spAutoFit/>
          </a:bodyPr>
          <a:lstStyle/>
          <a:p>
            <a:endParaRPr lang="zh-CN" altLang="zh-CN">
              <a:solidFill>
                <a:srgbClr val="000000"/>
              </a:solidFill>
            </a:endParaRPr>
          </a:p>
        </p:txBody>
      </p:sp>
      <p:sp>
        <p:nvSpPr>
          <p:cNvPr id="90132" name="Rectangle 20"/>
          <p:cNvSpPr>
            <a:spLocks noChangeArrowheads="1"/>
          </p:cNvSpPr>
          <p:nvPr/>
        </p:nvSpPr>
        <p:spPr bwMode="auto">
          <a:xfrm>
            <a:off x="0" y="2984500"/>
            <a:ext cx="184150" cy="366713"/>
          </a:xfrm>
          <a:prstGeom prst="rect">
            <a:avLst/>
          </a:prstGeom>
          <a:noFill/>
          <a:ln w="9525" algn="ctr">
            <a:noFill/>
            <a:miter lim="800000"/>
            <a:headEnd/>
            <a:tailEnd/>
          </a:ln>
          <a:effectLst/>
        </p:spPr>
        <p:txBody>
          <a:bodyPr wrap="none" anchor="ctr">
            <a:spAutoFit/>
          </a:bodyPr>
          <a:lstStyle/>
          <a:p>
            <a:endParaRPr lang="zh-CN" altLang="zh-CN">
              <a:solidFill>
                <a:srgbClr val="000000"/>
              </a:solidFill>
            </a:endParaRPr>
          </a:p>
        </p:txBody>
      </p:sp>
      <p:grpSp>
        <p:nvGrpSpPr>
          <p:cNvPr id="5" name="Group 21"/>
          <p:cNvGrpSpPr>
            <a:grpSpLocks/>
          </p:cNvGrpSpPr>
          <p:nvPr/>
        </p:nvGrpSpPr>
        <p:grpSpPr bwMode="auto">
          <a:xfrm>
            <a:off x="3492500" y="5667375"/>
            <a:ext cx="808038" cy="581025"/>
            <a:chOff x="4350" y="9888"/>
            <a:chExt cx="1274" cy="915"/>
          </a:xfrm>
        </p:grpSpPr>
        <p:sp>
          <p:nvSpPr>
            <p:cNvPr id="90134" name="Line 22"/>
            <p:cNvSpPr>
              <a:spLocks noChangeShapeType="1"/>
            </p:cNvSpPr>
            <p:nvPr/>
          </p:nvSpPr>
          <p:spPr bwMode="auto">
            <a:xfrm flipV="1">
              <a:off x="4514" y="10758"/>
              <a:ext cx="16" cy="45"/>
            </a:xfrm>
            <a:prstGeom prst="line">
              <a:avLst/>
            </a:prstGeom>
            <a:noFill/>
            <a:ln w="9525">
              <a:solidFill>
                <a:srgbClr val="000000"/>
              </a:solidFill>
              <a:round/>
              <a:headEnd/>
              <a:tailEnd/>
            </a:ln>
            <a:effectLst/>
          </p:spPr>
          <p:txBody>
            <a:bodyPr/>
            <a:lstStyle/>
            <a:p>
              <a:endParaRPr lang="zh-CN" altLang="en-US"/>
            </a:p>
          </p:txBody>
        </p:sp>
        <p:sp>
          <p:nvSpPr>
            <p:cNvPr id="90135" name="Line 23"/>
            <p:cNvSpPr>
              <a:spLocks noChangeShapeType="1"/>
            </p:cNvSpPr>
            <p:nvPr/>
          </p:nvSpPr>
          <p:spPr bwMode="auto">
            <a:xfrm flipH="1" flipV="1">
              <a:off x="5594" y="10143"/>
              <a:ext cx="30" cy="165"/>
            </a:xfrm>
            <a:prstGeom prst="line">
              <a:avLst/>
            </a:prstGeom>
            <a:noFill/>
            <a:ln w="9525">
              <a:solidFill>
                <a:srgbClr val="000000"/>
              </a:solidFill>
              <a:round/>
              <a:headEnd/>
              <a:tailEnd/>
            </a:ln>
            <a:effectLst/>
          </p:spPr>
          <p:txBody>
            <a:bodyPr/>
            <a:lstStyle/>
            <a:p>
              <a:endParaRPr lang="zh-CN" altLang="en-US"/>
            </a:p>
          </p:txBody>
        </p:sp>
        <p:grpSp>
          <p:nvGrpSpPr>
            <p:cNvPr id="6" name="Group 24"/>
            <p:cNvGrpSpPr>
              <a:grpSpLocks/>
            </p:cNvGrpSpPr>
            <p:nvPr/>
          </p:nvGrpSpPr>
          <p:grpSpPr bwMode="auto">
            <a:xfrm>
              <a:off x="4350" y="9888"/>
              <a:ext cx="1244" cy="915"/>
              <a:chOff x="4350" y="9888"/>
              <a:chExt cx="1244" cy="915"/>
            </a:xfrm>
          </p:grpSpPr>
          <p:sp>
            <p:nvSpPr>
              <p:cNvPr id="90137" name="Line 25"/>
              <p:cNvSpPr>
                <a:spLocks noChangeShapeType="1"/>
              </p:cNvSpPr>
              <p:nvPr/>
            </p:nvSpPr>
            <p:spPr bwMode="auto">
              <a:xfrm flipV="1">
                <a:off x="4380" y="9888"/>
                <a:ext cx="1050" cy="480"/>
              </a:xfrm>
              <a:prstGeom prst="line">
                <a:avLst/>
              </a:prstGeom>
              <a:noFill/>
              <a:ln w="9525">
                <a:solidFill>
                  <a:srgbClr val="000000"/>
                </a:solidFill>
                <a:round/>
                <a:headEnd/>
                <a:tailEnd/>
              </a:ln>
              <a:effectLst/>
            </p:spPr>
            <p:txBody>
              <a:bodyPr/>
              <a:lstStyle/>
              <a:p>
                <a:endParaRPr lang="zh-CN" altLang="en-US"/>
              </a:p>
            </p:txBody>
          </p:sp>
          <p:sp>
            <p:nvSpPr>
              <p:cNvPr id="90138" name="Line 26"/>
              <p:cNvSpPr>
                <a:spLocks noChangeShapeType="1"/>
              </p:cNvSpPr>
              <p:nvPr/>
            </p:nvSpPr>
            <p:spPr bwMode="auto">
              <a:xfrm flipV="1">
                <a:off x="4574" y="10188"/>
                <a:ext cx="1006" cy="465"/>
              </a:xfrm>
              <a:prstGeom prst="line">
                <a:avLst/>
              </a:prstGeom>
              <a:noFill/>
              <a:ln w="9525">
                <a:solidFill>
                  <a:srgbClr val="000000"/>
                </a:solidFill>
                <a:round/>
                <a:headEnd/>
                <a:tailEnd/>
              </a:ln>
              <a:effectLst/>
            </p:spPr>
            <p:txBody>
              <a:bodyPr/>
              <a:lstStyle/>
              <a:p>
                <a:endParaRPr lang="zh-CN" altLang="en-US"/>
              </a:p>
            </p:txBody>
          </p:sp>
          <p:sp>
            <p:nvSpPr>
              <p:cNvPr id="90139" name="Line 27"/>
              <p:cNvSpPr>
                <a:spLocks noChangeShapeType="1"/>
              </p:cNvSpPr>
              <p:nvPr/>
            </p:nvSpPr>
            <p:spPr bwMode="auto">
              <a:xfrm>
                <a:off x="4394" y="10368"/>
                <a:ext cx="150" cy="285"/>
              </a:xfrm>
              <a:prstGeom prst="line">
                <a:avLst/>
              </a:prstGeom>
              <a:noFill/>
              <a:ln w="9525">
                <a:solidFill>
                  <a:srgbClr val="000000"/>
                </a:solidFill>
                <a:round/>
                <a:headEnd/>
                <a:tailEnd/>
              </a:ln>
              <a:effectLst/>
            </p:spPr>
            <p:txBody>
              <a:bodyPr/>
              <a:lstStyle/>
              <a:p>
                <a:endParaRPr lang="zh-CN" altLang="en-US"/>
              </a:p>
            </p:txBody>
          </p:sp>
          <p:sp>
            <p:nvSpPr>
              <p:cNvPr id="90140" name="Line 28"/>
              <p:cNvSpPr>
                <a:spLocks noChangeShapeType="1"/>
              </p:cNvSpPr>
              <p:nvPr/>
            </p:nvSpPr>
            <p:spPr bwMode="auto">
              <a:xfrm>
                <a:off x="4364" y="10398"/>
                <a:ext cx="166" cy="300"/>
              </a:xfrm>
              <a:prstGeom prst="line">
                <a:avLst/>
              </a:prstGeom>
              <a:noFill/>
              <a:ln w="9525">
                <a:solidFill>
                  <a:srgbClr val="000000"/>
                </a:solidFill>
                <a:round/>
                <a:headEnd/>
                <a:tailEnd/>
              </a:ln>
              <a:effectLst/>
            </p:spPr>
            <p:txBody>
              <a:bodyPr/>
              <a:lstStyle/>
              <a:p>
                <a:endParaRPr lang="zh-CN" altLang="en-US"/>
              </a:p>
            </p:txBody>
          </p:sp>
          <p:sp>
            <p:nvSpPr>
              <p:cNvPr id="90141" name="Line 29"/>
              <p:cNvSpPr>
                <a:spLocks noChangeShapeType="1"/>
              </p:cNvSpPr>
              <p:nvPr/>
            </p:nvSpPr>
            <p:spPr bwMode="auto">
              <a:xfrm flipV="1">
                <a:off x="4590" y="10728"/>
                <a:ext cx="14" cy="75"/>
              </a:xfrm>
              <a:prstGeom prst="line">
                <a:avLst/>
              </a:prstGeom>
              <a:noFill/>
              <a:ln w="9525">
                <a:solidFill>
                  <a:srgbClr val="000000"/>
                </a:solidFill>
                <a:round/>
                <a:headEnd/>
                <a:tailEnd/>
              </a:ln>
              <a:effectLst/>
            </p:spPr>
            <p:txBody>
              <a:bodyPr/>
              <a:lstStyle/>
              <a:p>
                <a:endParaRPr lang="zh-CN" altLang="en-US"/>
              </a:p>
            </p:txBody>
          </p:sp>
          <p:sp>
            <p:nvSpPr>
              <p:cNvPr id="90142" name="Line 30"/>
              <p:cNvSpPr>
                <a:spLocks noChangeShapeType="1"/>
              </p:cNvSpPr>
              <p:nvPr/>
            </p:nvSpPr>
            <p:spPr bwMode="auto">
              <a:xfrm flipV="1">
                <a:off x="5564" y="10218"/>
                <a:ext cx="30" cy="90"/>
              </a:xfrm>
              <a:prstGeom prst="line">
                <a:avLst/>
              </a:prstGeom>
              <a:noFill/>
              <a:ln w="9525">
                <a:solidFill>
                  <a:srgbClr val="000000"/>
                </a:solidFill>
                <a:round/>
                <a:headEnd/>
                <a:tailEnd/>
              </a:ln>
              <a:effectLst/>
            </p:spPr>
            <p:txBody>
              <a:bodyPr/>
              <a:lstStyle/>
              <a:p>
                <a:endParaRPr lang="zh-CN" altLang="en-US"/>
              </a:p>
            </p:txBody>
          </p:sp>
          <p:sp>
            <p:nvSpPr>
              <p:cNvPr id="90143" name="Line 31"/>
              <p:cNvSpPr>
                <a:spLocks noChangeShapeType="1"/>
              </p:cNvSpPr>
              <p:nvPr/>
            </p:nvSpPr>
            <p:spPr bwMode="auto">
              <a:xfrm flipV="1">
                <a:off x="4350" y="10368"/>
                <a:ext cx="30" cy="165"/>
              </a:xfrm>
              <a:prstGeom prst="line">
                <a:avLst/>
              </a:prstGeom>
              <a:noFill/>
              <a:ln w="9525">
                <a:solidFill>
                  <a:srgbClr val="000000"/>
                </a:solidFill>
                <a:round/>
                <a:headEnd/>
                <a:tailEnd/>
              </a:ln>
              <a:effectLst/>
            </p:spPr>
            <p:txBody>
              <a:bodyPr/>
              <a:lstStyle/>
              <a:p>
                <a:endParaRPr lang="zh-CN" altLang="en-US"/>
              </a:p>
            </p:txBody>
          </p:sp>
          <p:sp>
            <p:nvSpPr>
              <p:cNvPr id="90144" name="Line 32"/>
              <p:cNvSpPr>
                <a:spLocks noChangeShapeType="1"/>
              </p:cNvSpPr>
              <p:nvPr/>
            </p:nvSpPr>
            <p:spPr bwMode="auto">
              <a:xfrm flipH="1">
                <a:off x="4484" y="10293"/>
                <a:ext cx="76" cy="210"/>
              </a:xfrm>
              <a:prstGeom prst="line">
                <a:avLst/>
              </a:prstGeom>
              <a:noFill/>
              <a:ln w="9525">
                <a:solidFill>
                  <a:srgbClr val="000000"/>
                </a:solidFill>
                <a:round/>
                <a:headEnd/>
                <a:tailEnd/>
              </a:ln>
              <a:effectLst/>
            </p:spPr>
            <p:txBody>
              <a:bodyPr/>
              <a:lstStyle/>
              <a:p>
                <a:endParaRPr lang="zh-CN" altLang="en-US"/>
              </a:p>
            </p:txBody>
          </p:sp>
          <p:sp>
            <p:nvSpPr>
              <p:cNvPr id="90145" name="Line 33"/>
              <p:cNvSpPr>
                <a:spLocks noChangeShapeType="1"/>
              </p:cNvSpPr>
              <p:nvPr/>
            </p:nvSpPr>
            <p:spPr bwMode="auto">
              <a:xfrm flipH="1">
                <a:off x="4514" y="10248"/>
                <a:ext cx="150" cy="405"/>
              </a:xfrm>
              <a:prstGeom prst="line">
                <a:avLst/>
              </a:prstGeom>
              <a:noFill/>
              <a:ln w="9525">
                <a:solidFill>
                  <a:srgbClr val="000000"/>
                </a:solidFill>
                <a:round/>
                <a:headEnd/>
                <a:tailEnd/>
              </a:ln>
              <a:effectLst/>
            </p:spPr>
            <p:txBody>
              <a:bodyPr/>
              <a:lstStyle/>
              <a:p>
                <a:endParaRPr lang="zh-CN" altLang="en-US"/>
              </a:p>
            </p:txBody>
          </p:sp>
          <p:sp>
            <p:nvSpPr>
              <p:cNvPr id="90146" name="Line 34"/>
              <p:cNvSpPr>
                <a:spLocks noChangeShapeType="1"/>
              </p:cNvSpPr>
              <p:nvPr/>
            </p:nvSpPr>
            <p:spPr bwMode="auto">
              <a:xfrm flipH="1">
                <a:off x="4590" y="10218"/>
                <a:ext cx="164" cy="450"/>
              </a:xfrm>
              <a:prstGeom prst="line">
                <a:avLst/>
              </a:prstGeom>
              <a:noFill/>
              <a:ln w="9525">
                <a:solidFill>
                  <a:srgbClr val="000000"/>
                </a:solidFill>
                <a:round/>
                <a:headEnd/>
                <a:tailEnd/>
              </a:ln>
              <a:effectLst/>
            </p:spPr>
            <p:txBody>
              <a:bodyPr/>
              <a:lstStyle/>
              <a:p>
                <a:endParaRPr lang="zh-CN" altLang="en-US"/>
              </a:p>
            </p:txBody>
          </p:sp>
          <p:sp>
            <p:nvSpPr>
              <p:cNvPr id="90147" name="Line 35"/>
              <p:cNvSpPr>
                <a:spLocks noChangeShapeType="1"/>
              </p:cNvSpPr>
              <p:nvPr/>
            </p:nvSpPr>
            <p:spPr bwMode="auto">
              <a:xfrm flipH="1">
                <a:off x="4694" y="10188"/>
                <a:ext cx="136" cy="435"/>
              </a:xfrm>
              <a:prstGeom prst="line">
                <a:avLst/>
              </a:prstGeom>
              <a:noFill/>
              <a:ln w="9525">
                <a:solidFill>
                  <a:srgbClr val="000000"/>
                </a:solidFill>
                <a:round/>
                <a:headEnd/>
                <a:tailEnd/>
              </a:ln>
              <a:effectLst/>
            </p:spPr>
            <p:txBody>
              <a:bodyPr/>
              <a:lstStyle/>
              <a:p>
                <a:endParaRPr lang="zh-CN" altLang="en-US"/>
              </a:p>
            </p:txBody>
          </p:sp>
          <p:sp>
            <p:nvSpPr>
              <p:cNvPr id="90148" name="Line 36"/>
              <p:cNvSpPr>
                <a:spLocks noChangeShapeType="1"/>
              </p:cNvSpPr>
              <p:nvPr/>
            </p:nvSpPr>
            <p:spPr bwMode="auto">
              <a:xfrm flipH="1">
                <a:off x="4770" y="10128"/>
                <a:ext cx="150" cy="465"/>
              </a:xfrm>
              <a:prstGeom prst="line">
                <a:avLst/>
              </a:prstGeom>
              <a:noFill/>
              <a:ln w="9525">
                <a:solidFill>
                  <a:srgbClr val="000000"/>
                </a:solidFill>
                <a:round/>
                <a:headEnd/>
                <a:tailEnd/>
              </a:ln>
              <a:effectLst/>
            </p:spPr>
            <p:txBody>
              <a:bodyPr/>
              <a:lstStyle/>
              <a:p>
                <a:endParaRPr lang="zh-CN" altLang="en-US"/>
              </a:p>
            </p:txBody>
          </p:sp>
          <p:sp>
            <p:nvSpPr>
              <p:cNvPr id="90149" name="Line 37"/>
              <p:cNvSpPr>
                <a:spLocks noChangeShapeType="1"/>
              </p:cNvSpPr>
              <p:nvPr/>
            </p:nvSpPr>
            <p:spPr bwMode="auto">
              <a:xfrm flipH="1">
                <a:off x="4844" y="10098"/>
                <a:ext cx="136" cy="450"/>
              </a:xfrm>
              <a:prstGeom prst="line">
                <a:avLst/>
              </a:prstGeom>
              <a:noFill/>
              <a:ln w="9525">
                <a:solidFill>
                  <a:srgbClr val="000000"/>
                </a:solidFill>
                <a:round/>
                <a:headEnd/>
                <a:tailEnd/>
              </a:ln>
              <a:effectLst/>
            </p:spPr>
            <p:txBody>
              <a:bodyPr/>
              <a:lstStyle/>
              <a:p>
                <a:endParaRPr lang="zh-CN" altLang="en-US"/>
              </a:p>
            </p:txBody>
          </p:sp>
          <p:sp>
            <p:nvSpPr>
              <p:cNvPr id="90150" name="Line 38"/>
              <p:cNvSpPr>
                <a:spLocks noChangeShapeType="1"/>
              </p:cNvSpPr>
              <p:nvPr/>
            </p:nvSpPr>
            <p:spPr bwMode="auto">
              <a:xfrm flipH="1">
                <a:off x="4920" y="10068"/>
                <a:ext cx="134" cy="435"/>
              </a:xfrm>
              <a:prstGeom prst="line">
                <a:avLst/>
              </a:prstGeom>
              <a:noFill/>
              <a:ln w="9525">
                <a:solidFill>
                  <a:srgbClr val="000000"/>
                </a:solidFill>
                <a:round/>
                <a:headEnd/>
                <a:tailEnd/>
              </a:ln>
              <a:effectLst/>
            </p:spPr>
            <p:txBody>
              <a:bodyPr/>
              <a:lstStyle/>
              <a:p>
                <a:endParaRPr lang="zh-CN" altLang="en-US"/>
              </a:p>
            </p:txBody>
          </p:sp>
          <p:sp>
            <p:nvSpPr>
              <p:cNvPr id="90151" name="Line 39"/>
              <p:cNvSpPr>
                <a:spLocks noChangeShapeType="1"/>
              </p:cNvSpPr>
              <p:nvPr/>
            </p:nvSpPr>
            <p:spPr bwMode="auto">
              <a:xfrm flipH="1">
                <a:off x="4994" y="10038"/>
                <a:ext cx="120" cy="420"/>
              </a:xfrm>
              <a:prstGeom prst="line">
                <a:avLst/>
              </a:prstGeom>
              <a:noFill/>
              <a:ln w="9525">
                <a:solidFill>
                  <a:srgbClr val="000000"/>
                </a:solidFill>
                <a:round/>
                <a:headEnd/>
                <a:tailEnd/>
              </a:ln>
              <a:effectLst/>
            </p:spPr>
            <p:txBody>
              <a:bodyPr/>
              <a:lstStyle/>
              <a:p>
                <a:endParaRPr lang="zh-CN" altLang="en-US"/>
              </a:p>
            </p:txBody>
          </p:sp>
          <p:sp>
            <p:nvSpPr>
              <p:cNvPr id="90152" name="Line 40"/>
              <p:cNvSpPr>
                <a:spLocks noChangeShapeType="1"/>
              </p:cNvSpPr>
              <p:nvPr/>
            </p:nvSpPr>
            <p:spPr bwMode="auto">
              <a:xfrm flipH="1">
                <a:off x="5070" y="10008"/>
                <a:ext cx="120" cy="435"/>
              </a:xfrm>
              <a:prstGeom prst="line">
                <a:avLst/>
              </a:prstGeom>
              <a:noFill/>
              <a:ln w="9525">
                <a:solidFill>
                  <a:srgbClr val="000000"/>
                </a:solidFill>
                <a:round/>
                <a:headEnd/>
                <a:tailEnd/>
              </a:ln>
              <a:effectLst/>
            </p:spPr>
            <p:txBody>
              <a:bodyPr/>
              <a:lstStyle/>
              <a:p>
                <a:endParaRPr lang="zh-CN" altLang="en-US"/>
              </a:p>
            </p:txBody>
          </p:sp>
          <p:sp>
            <p:nvSpPr>
              <p:cNvPr id="90153" name="Line 41"/>
              <p:cNvSpPr>
                <a:spLocks noChangeShapeType="1"/>
              </p:cNvSpPr>
              <p:nvPr/>
            </p:nvSpPr>
            <p:spPr bwMode="auto">
              <a:xfrm flipH="1">
                <a:off x="5160" y="9963"/>
                <a:ext cx="104" cy="420"/>
              </a:xfrm>
              <a:prstGeom prst="line">
                <a:avLst/>
              </a:prstGeom>
              <a:noFill/>
              <a:ln w="9525">
                <a:solidFill>
                  <a:srgbClr val="000000"/>
                </a:solidFill>
                <a:round/>
                <a:headEnd/>
                <a:tailEnd/>
              </a:ln>
              <a:effectLst/>
            </p:spPr>
            <p:txBody>
              <a:bodyPr/>
              <a:lstStyle/>
              <a:p>
                <a:endParaRPr lang="zh-CN" altLang="en-US"/>
              </a:p>
            </p:txBody>
          </p:sp>
          <p:sp>
            <p:nvSpPr>
              <p:cNvPr id="90154" name="Line 42"/>
              <p:cNvSpPr>
                <a:spLocks noChangeShapeType="1"/>
              </p:cNvSpPr>
              <p:nvPr/>
            </p:nvSpPr>
            <p:spPr bwMode="auto">
              <a:xfrm flipH="1">
                <a:off x="5234" y="9933"/>
                <a:ext cx="106" cy="435"/>
              </a:xfrm>
              <a:prstGeom prst="line">
                <a:avLst/>
              </a:prstGeom>
              <a:noFill/>
              <a:ln w="9525">
                <a:solidFill>
                  <a:srgbClr val="000000"/>
                </a:solidFill>
                <a:round/>
                <a:headEnd/>
                <a:tailEnd/>
              </a:ln>
              <a:effectLst/>
            </p:spPr>
            <p:txBody>
              <a:bodyPr/>
              <a:lstStyle/>
              <a:p>
                <a:endParaRPr lang="zh-CN" altLang="en-US"/>
              </a:p>
            </p:txBody>
          </p:sp>
          <p:sp>
            <p:nvSpPr>
              <p:cNvPr id="90155" name="Line 43"/>
              <p:cNvSpPr>
                <a:spLocks noChangeShapeType="1"/>
              </p:cNvSpPr>
              <p:nvPr/>
            </p:nvSpPr>
            <p:spPr bwMode="auto">
              <a:xfrm flipH="1">
                <a:off x="5324" y="9903"/>
                <a:ext cx="90" cy="405"/>
              </a:xfrm>
              <a:prstGeom prst="line">
                <a:avLst/>
              </a:prstGeom>
              <a:noFill/>
              <a:ln w="9525">
                <a:solidFill>
                  <a:srgbClr val="000000"/>
                </a:solidFill>
                <a:round/>
                <a:headEnd/>
                <a:tailEnd/>
              </a:ln>
              <a:effectLst/>
            </p:spPr>
            <p:txBody>
              <a:bodyPr/>
              <a:lstStyle/>
              <a:p>
                <a:endParaRPr lang="zh-CN" altLang="en-US"/>
              </a:p>
            </p:txBody>
          </p:sp>
          <p:sp>
            <p:nvSpPr>
              <p:cNvPr id="90156" name="Line 44"/>
              <p:cNvSpPr>
                <a:spLocks noChangeShapeType="1"/>
              </p:cNvSpPr>
              <p:nvPr/>
            </p:nvSpPr>
            <p:spPr bwMode="auto">
              <a:xfrm flipH="1">
                <a:off x="5400" y="9948"/>
                <a:ext cx="74" cy="345"/>
              </a:xfrm>
              <a:prstGeom prst="line">
                <a:avLst/>
              </a:prstGeom>
              <a:noFill/>
              <a:ln w="9525">
                <a:solidFill>
                  <a:srgbClr val="000000"/>
                </a:solidFill>
                <a:round/>
                <a:headEnd/>
                <a:tailEnd/>
              </a:ln>
              <a:effectLst/>
            </p:spPr>
            <p:txBody>
              <a:bodyPr/>
              <a:lstStyle/>
              <a:p>
                <a:endParaRPr lang="zh-CN" altLang="en-US"/>
              </a:p>
            </p:txBody>
          </p:sp>
          <p:sp>
            <p:nvSpPr>
              <p:cNvPr id="90157" name="Line 45"/>
              <p:cNvSpPr>
                <a:spLocks noChangeShapeType="1"/>
              </p:cNvSpPr>
              <p:nvPr/>
            </p:nvSpPr>
            <p:spPr bwMode="auto">
              <a:xfrm flipH="1">
                <a:off x="5490" y="10068"/>
                <a:ext cx="44" cy="150"/>
              </a:xfrm>
              <a:prstGeom prst="line">
                <a:avLst/>
              </a:prstGeom>
              <a:noFill/>
              <a:ln w="9525">
                <a:solidFill>
                  <a:srgbClr val="000000"/>
                </a:solidFill>
                <a:round/>
                <a:headEnd/>
                <a:tailEnd/>
              </a:ln>
              <a:effectLst/>
            </p:spPr>
            <p:txBody>
              <a:bodyPr/>
              <a:lstStyle/>
              <a:p>
                <a:endParaRPr lang="zh-CN" altLang="en-US"/>
              </a:p>
            </p:txBody>
          </p:sp>
        </p:grpSp>
      </p:grpSp>
      <p:sp>
        <p:nvSpPr>
          <p:cNvPr id="90158" name="Line 46"/>
          <p:cNvSpPr>
            <a:spLocks noChangeShapeType="1"/>
          </p:cNvSpPr>
          <p:nvPr/>
        </p:nvSpPr>
        <p:spPr bwMode="auto">
          <a:xfrm>
            <a:off x="3502025" y="5764213"/>
            <a:ext cx="104775" cy="190500"/>
          </a:xfrm>
          <a:prstGeom prst="line">
            <a:avLst/>
          </a:prstGeom>
          <a:noFill/>
          <a:ln w="9525">
            <a:solidFill>
              <a:srgbClr val="000000"/>
            </a:solidFill>
            <a:round/>
            <a:headEnd/>
            <a:tailEnd/>
          </a:ln>
          <a:effectLst/>
        </p:spPr>
        <p:txBody>
          <a:bodyPr/>
          <a:lstStyle/>
          <a:p>
            <a:endParaRPr lang="zh-CN" altLang="en-US"/>
          </a:p>
        </p:txBody>
      </p:sp>
      <p:sp>
        <p:nvSpPr>
          <p:cNvPr id="90159" name="Line 47"/>
          <p:cNvSpPr>
            <a:spLocks noChangeShapeType="1"/>
          </p:cNvSpPr>
          <p:nvPr/>
        </p:nvSpPr>
        <p:spPr bwMode="auto">
          <a:xfrm>
            <a:off x="4140200" y="5459413"/>
            <a:ext cx="95250" cy="161925"/>
          </a:xfrm>
          <a:prstGeom prst="line">
            <a:avLst/>
          </a:prstGeom>
          <a:noFill/>
          <a:ln w="9525">
            <a:solidFill>
              <a:srgbClr val="000000"/>
            </a:solidFill>
            <a:round/>
            <a:headEnd/>
            <a:tailEnd/>
          </a:ln>
          <a:effectLst/>
        </p:spPr>
        <p:txBody>
          <a:bodyPr/>
          <a:lstStyle/>
          <a:p>
            <a:endParaRPr lang="zh-CN" altLang="en-US"/>
          </a:p>
        </p:txBody>
      </p:sp>
      <p:sp>
        <p:nvSpPr>
          <p:cNvPr id="90160" name="Line 48"/>
          <p:cNvSpPr>
            <a:spLocks noChangeShapeType="1"/>
          </p:cNvSpPr>
          <p:nvPr/>
        </p:nvSpPr>
        <p:spPr bwMode="auto">
          <a:xfrm flipV="1">
            <a:off x="3616325" y="5668963"/>
            <a:ext cx="657225" cy="314325"/>
          </a:xfrm>
          <a:prstGeom prst="line">
            <a:avLst/>
          </a:prstGeom>
          <a:noFill/>
          <a:ln w="9525">
            <a:solidFill>
              <a:srgbClr val="000000"/>
            </a:solidFill>
            <a:round/>
            <a:headEnd/>
            <a:tailEnd/>
          </a:ln>
          <a:effectLst/>
        </p:spPr>
        <p:txBody>
          <a:bodyPr/>
          <a:lstStyle/>
          <a:p>
            <a:endParaRPr lang="zh-CN" altLang="en-US"/>
          </a:p>
        </p:txBody>
      </p:sp>
      <p:sp>
        <p:nvSpPr>
          <p:cNvPr id="90161" name="Line 49"/>
          <p:cNvSpPr>
            <a:spLocks noChangeShapeType="1"/>
          </p:cNvSpPr>
          <p:nvPr/>
        </p:nvSpPr>
        <p:spPr bwMode="auto">
          <a:xfrm>
            <a:off x="3578225" y="5983288"/>
            <a:ext cx="0" cy="38100"/>
          </a:xfrm>
          <a:prstGeom prst="line">
            <a:avLst/>
          </a:prstGeom>
          <a:noFill/>
          <a:ln w="9525">
            <a:solidFill>
              <a:srgbClr val="000000"/>
            </a:solidFill>
            <a:round/>
            <a:headEnd/>
            <a:tailEnd/>
          </a:ln>
          <a:effectLst/>
        </p:spPr>
        <p:txBody>
          <a:bodyPr/>
          <a:lstStyle/>
          <a:p>
            <a:endParaRPr lang="zh-CN" altLang="en-US"/>
          </a:p>
        </p:txBody>
      </p:sp>
      <p:sp>
        <p:nvSpPr>
          <p:cNvPr id="90162" name="Line 50"/>
          <p:cNvSpPr>
            <a:spLocks noChangeShapeType="1"/>
          </p:cNvSpPr>
          <p:nvPr/>
        </p:nvSpPr>
        <p:spPr bwMode="auto">
          <a:xfrm flipV="1">
            <a:off x="3492500" y="5783263"/>
            <a:ext cx="0" cy="95250"/>
          </a:xfrm>
          <a:prstGeom prst="line">
            <a:avLst/>
          </a:prstGeom>
          <a:noFill/>
          <a:ln w="9525">
            <a:solidFill>
              <a:srgbClr val="000000"/>
            </a:solidFill>
            <a:round/>
            <a:headEnd/>
            <a:tailEnd/>
          </a:ln>
          <a:effectLst/>
        </p:spPr>
        <p:txBody>
          <a:bodyPr/>
          <a:lstStyle/>
          <a:p>
            <a:endParaRPr lang="zh-CN" altLang="en-US"/>
          </a:p>
        </p:txBody>
      </p:sp>
      <p:sp>
        <p:nvSpPr>
          <p:cNvPr id="90164" name="Text Box 52"/>
          <p:cNvSpPr txBox="1">
            <a:spLocks noChangeArrowheads="1"/>
          </p:cNvSpPr>
          <p:nvPr/>
        </p:nvSpPr>
        <p:spPr bwMode="gray">
          <a:xfrm>
            <a:off x="3276600" y="6629400"/>
            <a:ext cx="2552700" cy="174625"/>
          </a:xfrm>
          <a:prstGeom prst="rect">
            <a:avLst/>
          </a:prstGeom>
          <a:noFill/>
          <a:ln w="9525">
            <a:noFill/>
            <a:miter lim="800000"/>
            <a:headEnd/>
            <a:tailEnd/>
          </a:ln>
          <a:effectLst/>
        </p:spPr>
        <p:txBody>
          <a:bodyPr tIns="10800" bIns="10800">
            <a:spAutoFit/>
          </a:bodyPr>
          <a:lstStyle/>
          <a:p>
            <a:pPr algn="ctr"/>
            <a:r>
              <a:rPr kumimoji="1" lang="en-US" altLang="zh-TW" sz="1000">
                <a:solidFill>
                  <a:schemeClr val="bg1"/>
                </a:solidFill>
                <a:ea typeface="PMingLiU" pitchFamily="18" charset="-120"/>
              </a:rPr>
              <a:t>© USI proprietary and confidential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p:cTn id="7" dur="500" fill="hold"/>
                                        <p:tgtEl>
                                          <p:spTgt spid="90115"/>
                                        </p:tgtEl>
                                        <p:attrNameLst>
                                          <p:attrName>ppt_w</p:attrName>
                                        </p:attrNameLst>
                                      </p:cBhvr>
                                      <p:tavLst>
                                        <p:tav tm="0">
                                          <p:val>
                                            <p:fltVal val="0"/>
                                          </p:val>
                                        </p:tav>
                                        <p:tav tm="100000">
                                          <p:val>
                                            <p:strVal val="#ppt_w"/>
                                          </p:val>
                                        </p:tav>
                                      </p:tavLst>
                                    </p:anim>
                                    <p:anim calcmode="lin" valueType="num">
                                      <p:cBhvr>
                                        <p:cTn id="8" dur="500" fill="hold"/>
                                        <p:tgtEl>
                                          <p:spTgt spid="9011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0114"/>
                                        </p:tgtEl>
                                        <p:attrNameLst>
                                          <p:attrName>style.visibility</p:attrName>
                                        </p:attrNameLst>
                                      </p:cBhvr>
                                      <p:to>
                                        <p:strVal val="visible"/>
                                      </p:to>
                                    </p:set>
                                    <p:anim calcmode="lin" valueType="num">
                                      <p:cBhvr>
                                        <p:cTn id="13" dur="500" fill="hold"/>
                                        <p:tgtEl>
                                          <p:spTgt spid="90114"/>
                                        </p:tgtEl>
                                        <p:attrNameLst>
                                          <p:attrName>ppt_w</p:attrName>
                                        </p:attrNameLst>
                                      </p:cBhvr>
                                      <p:tavLst>
                                        <p:tav tm="0">
                                          <p:val>
                                            <p:fltVal val="0"/>
                                          </p:val>
                                        </p:tav>
                                        <p:tav tm="100000">
                                          <p:val>
                                            <p:strVal val="#ppt_w"/>
                                          </p:val>
                                        </p:tav>
                                      </p:tavLst>
                                    </p:anim>
                                    <p:anim calcmode="lin" valueType="num">
                                      <p:cBhvr>
                                        <p:cTn id="14" dur="500" fill="hold"/>
                                        <p:tgtEl>
                                          <p:spTgt spid="9011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90123"/>
                                        </p:tgtEl>
                                        <p:attrNameLst>
                                          <p:attrName>style.visibility</p:attrName>
                                        </p:attrNameLst>
                                      </p:cBhvr>
                                      <p:to>
                                        <p:strVal val="visible"/>
                                      </p:to>
                                    </p:set>
                                    <p:anim calcmode="lin" valueType="num">
                                      <p:cBhvr>
                                        <p:cTn id="25" dur="500" fill="hold"/>
                                        <p:tgtEl>
                                          <p:spTgt spid="90123"/>
                                        </p:tgtEl>
                                        <p:attrNameLst>
                                          <p:attrName>ppt_w</p:attrName>
                                        </p:attrNameLst>
                                      </p:cBhvr>
                                      <p:tavLst>
                                        <p:tav tm="0">
                                          <p:val>
                                            <p:fltVal val="0"/>
                                          </p:val>
                                        </p:tav>
                                        <p:tav tm="100000">
                                          <p:val>
                                            <p:strVal val="#ppt_w"/>
                                          </p:val>
                                        </p:tav>
                                      </p:tavLst>
                                    </p:anim>
                                    <p:anim calcmode="lin" valueType="num">
                                      <p:cBhvr>
                                        <p:cTn id="26" dur="500" fill="hold"/>
                                        <p:tgtEl>
                                          <p:spTgt spid="9012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90130"/>
                                        </p:tgtEl>
                                        <p:attrNameLst>
                                          <p:attrName>style.visibility</p:attrName>
                                        </p:attrNameLst>
                                      </p:cBhvr>
                                      <p:to>
                                        <p:strVal val="visible"/>
                                      </p:to>
                                    </p:set>
                                    <p:anim calcmode="lin" valueType="num">
                                      <p:cBhvr>
                                        <p:cTn id="37" dur="500" fill="hold"/>
                                        <p:tgtEl>
                                          <p:spTgt spid="90130"/>
                                        </p:tgtEl>
                                        <p:attrNameLst>
                                          <p:attrName>ppt_w</p:attrName>
                                        </p:attrNameLst>
                                      </p:cBhvr>
                                      <p:tavLst>
                                        <p:tav tm="0">
                                          <p:val>
                                            <p:fltVal val="0"/>
                                          </p:val>
                                        </p:tav>
                                        <p:tav tm="100000">
                                          <p:val>
                                            <p:strVal val="#ppt_w"/>
                                          </p:val>
                                        </p:tav>
                                      </p:tavLst>
                                    </p:anim>
                                    <p:anim calcmode="lin" valueType="num">
                                      <p:cBhvr>
                                        <p:cTn id="38" dur="500" fill="hold"/>
                                        <p:tgtEl>
                                          <p:spTgt spid="90130"/>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90160"/>
                                        </p:tgtEl>
                                        <p:attrNameLst>
                                          <p:attrName>style.visibility</p:attrName>
                                        </p:attrNameLst>
                                      </p:cBhvr>
                                      <p:to>
                                        <p:strVal val="visible"/>
                                      </p:to>
                                    </p:set>
                                    <p:anim calcmode="lin" valueType="num">
                                      <p:cBhvr>
                                        <p:cTn id="49" dur="500" fill="hold"/>
                                        <p:tgtEl>
                                          <p:spTgt spid="90160"/>
                                        </p:tgtEl>
                                        <p:attrNameLst>
                                          <p:attrName>ppt_w</p:attrName>
                                        </p:attrNameLst>
                                      </p:cBhvr>
                                      <p:tavLst>
                                        <p:tav tm="0">
                                          <p:val>
                                            <p:fltVal val="0"/>
                                          </p:val>
                                        </p:tav>
                                        <p:tav tm="100000">
                                          <p:val>
                                            <p:strVal val="#ppt_w"/>
                                          </p:val>
                                        </p:tav>
                                      </p:tavLst>
                                    </p:anim>
                                    <p:anim calcmode="lin" valueType="num">
                                      <p:cBhvr>
                                        <p:cTn id="50" dur="500" fill="hold"/>
                                        <p:tgtEl>
                                          <p:spTgt spid="901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5" grpId="0"/>
      <p:bldP spid="90123" grpId="0"/>
      <p:bldP spid="90130" grpId="0"/>
      <p:bldP spid="901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fld id="{61E4944E-55B6-48BE-861F-7CEC01B88678}" type="slidenum">
              <a:rPr lang="zh-TW" altLang="en-US"/>
              <a:pPr/>
              <a:t>4</a:t>
            </a:fld>
            <a:endParaRPr lang="en-US" altLang="zh-TW"/>
          </a:p>
        </p:txBody>
      </p:sp>
      <p:sp>
        <p:nvSpPr>
          <p:cNvPr id="68610" name="Rectangle 2"/>
          <p:cNvSpPr>
            <a:spLocks noGrp="1" noChangeArrowheads="1"/>
          </p:cNvSpPr>
          <p:nvPr>
            <p:ph type="title"/>
          </p:nvPr>
        </p:nvSpPr>
        <p:spPr>
          <a:xfrm>
            <a:off x="457200" y="1066800"/>
            <a:ext cx="8229600" cy="685800"/>
          </a:xfrm>
        </p:spPr>
        <p:txBody>
          <a:bodyPr>
            <a:normAutofit fontScale="90000"/>
          </a:bodyPr>
          <a:lstStyle/>
          <a:p>
            <a:r>
              <a:rPr lang="zh-CN" altLang="en-US" sz="4000"/>
              <a:t>贴片</a:t>
            </a:r>
            <a:r>
              <a:rPr lang="en-US" altLang="zh-CN" sz="4000"/>
              <a:t>(SMD)</a:t>
            </a:r>
            <a:r>
              <a:rPr lang="zh-CN" altLang="en-US" sz="4000"/>
              <a:t>电阻：</a:t>
            </a:r>
          </a:p>
        </p:txBody>
      </p:sp>
      <p:sp>
        <p:nvSpPr>
          <p:cNvPr id="68611" name="Rectangle 3"/>
          <p:cNvSpPr>
            <a:spLocks noGrp="1" noChangeArrowheads="1"/>
          </p:cNvSpPr>
          <p:nvPr>
            <p:ph type="body" sz="half" idx="1"/>
          </p:nvPr>
        </p:nvSpPr>
        <p:spPr>
          <a:xfrm>
            <a:off x="457200" y="1981200"/>
            <a:ext cx="4033838" cy="3886200"/>
          </a:xfrm>
        </p:spPr>
        <p:txBody>
          <a:bodyPr/>
          <a:lstStyle/>
          <a:p>
            <a:r>
              <a:rPr lang="zh-CN" altLang="en-US" sz="2800" b="1"/>
              <a:t>外观</a:t>
            </a:r>
            <a:r>
              <a:rPr lang="zh-CN" altLang="en-US" sz="2800">
                <a:latin typeface="宋体" pitchFamily="2" charset="-122"/>
              </a:rPr>
              <a:t>及</a:t>
            </a:r>
            <a:r>
              <a:rPr lang="zh-CN" altLang="en-US" sz="2800" b="1">
                <a:latin typeface="宋体" pitchFamily="2" charset="-122"/>
              </a:rPr>
              <a:t>阻值</a:t>
            </a:r>
            <a:r>
              <a:rPr lang="zh-CN" altLang="en-US" sz="2800">
                <a:latin typeface="宋体" pitchFamily="2" charset="-122"/>
              </a:rPr>
              <a:t>的标识</a:t>
            </a:r>
            <a:r>
              <a:rPr lang="zh-CN" altLang="en-US" sz="2800"/>
              <a:t> ：</a:t>
            </a:r>
            <a:r>
              <a:rPr lang="zh-CN" altLang="en-US" sz="2800">
                <a:latin typeface="宋体" pitchFamily="2" charset="-122"/>
              </a:rPr>
              <a:t>片式电阻器一般为表面</a:t>
            </a:r>
            <a:r>
              <a:rPr lang="zh-CN" altLang="en-US" sz="2800" b="1">
                <a:latin typeface="宋体" pitchFamily="2" charset="-122"/>
              </a:rPr>
              <a:t>黑色</a:t>
            </a:r>
            <a:r>
              <a:rPr lang="zh-CN" altLang="en-US" sz="2800">
                <a:latin typeface="宋体" pitchFamily="2" charset="-122"/>
              </a:rPr>
              <a:t>，底面及两边为白色，一般在外表面标出阻值大小；</a:t>
            </a:r>
            <a:r>
              <a:rPr lang="zh-CN" altLang="en-US" sz="2800"/>
              <a:t> </a:t>
            </a:r>
          </a:p>
          <a:p>
            <a:pPr algn="just"/>
            <a:r>
              <a:rPr lang="zh-CN" altLang="en-US" sz="2800"/>
              <a:t>有两种形式：</a:t>
            </a:r>
          </a:p>
          <a:p>
            <a:pPr algn="just">
              <a:buFont typeface="Wingdings" pitchFamily="2" charset="2"/>
              <a:buNone/>
            </a:pPr>
            <a:r>
              <a:rPr lang="zh-CN" altLang="en-US" sz="2400"/>
              <a:t>     三号码</a:t>
            </a:r>
            <a:r>
              <a:rPr lang="zh-CN" altLang="en-US" sz="2400" b="1">
                <a:solidFill>
                  <a:srgbClr val="008000"/>
                </a:solidFill>
              </a:rPr>
              <a:t>ＤＤＭ</a:t>
            </a:r>
            <a:r>
              <a:rPr lang="en-US" altLang="zh-CN" sz="2400"/>
              <a:t>±</a:t>
            </a:r>
            <a:r>
              <a:rPr lang="zh-CN" altLang="en-US" sz="2400"/>
              <a:t>５％</a:t>
            </a:r>
          </a:p>
          <a:p>
            <a:pPr algn="just">
              <a:buFont typeface="Wingdings" pitchFamily="2" charset="2"/>
              <a:buNone/>
            </a:pPr>
            <a:r>
              <a:rPr lang="zh-CN" altLang="en-US" sz="2400">
                <a:latin typeface="宋体" pitchFamily="2" charset="-122"/>
              </a:rPr>
              <a:t>  四号码</a:t>
            </a:r>
            <a:r>
              <a:rPr lang="zh-CN" altLang="en-US" sz="2400" b="1">
                <a:solidFill>
                  <a:srgbClr val="008000"/>
                </a:solidFill>
                <a:latin typeface="宋体" pitchFamily="2" charset="-122"/>
              </a:rPr>
              <a:t>ＤＤＤＭ</a:t>
            </a:r>
            <a:r>
              <a:rPr lang="en-US" altLang="zh-CN" sz="2400">
                <a:latin typeface="宋体" pitchFamily="2" charset="-122"/>
              </a:rPr>
              <a:t>±</a:t>
            </a:r>
            <a:r>
              <a:rPr lang="zh-CN" altLang="en-US" sz="2400">
                <a:latin typeface="宋体" pitchFamily="2" charset="-122"/>
              </a:rPr>
              <a:t>１％</a:t>
            </a:r>
            <a:r>
              <a:rPr lang="zh-CN" altLang="en-US" sz="2400"/>
              <a:t> </a:t>
            </a:r>
          </a:p>
        </p:txBody>
      </p:sp>
      <p:graphicFrame>
        <p:nvGraphicFramePr>
          <p:cNvPr id="68612" name="Object 4"/>
          <p:cNvGraphicFramePr>
            <a:graphicFrameLocks noChangeAspect="1"/>
          </p:cNvGraphicFramePr>
          <p:nvPr>
            <p:ph type="chart" sz="half" idx="2"/>
          </p:nvPr>
        </p:nvGraphicFramePr>
        <p:xfrm>
          <a:off x="4652963" y="1981200"/>
          <a:ext cx="4033837" cy="3886200"/>
        </p:xfrm>
        <a:graphic>
          <a:graphicData uri="http://schemas.openxmlformats.org/presentationml/2006/ole">
            <p:oleObj spid="_x0000_s1026" name="Chart" r:id="rId3" imgW="3810048" imgH="4114800" progId="">
              <p:embed followColorScheme="full"/>
            </p:oleObj>
          </a:graphicData>
        </a:graphic>
      </p:graphicFrame>
      <p:pic>
        <p:nvPicPr>
          <p:cNvPr id="68613" name="Picture 5" descr="1"/>
          <p:cNvPicPr>
            <a:picLocks noChangeAspect="1" noChangeArrowheads="1"/>
          </p:cNvPicPr>
          <p:nvPr/>
        </p:nvPicPr>
        <p:blipFill>
          <a:blip r:embed="rId4" cstate="print"/>
          <a:srcRect/>
          <a:stretch>
            <a:fillRect/>
          </a:stretch>
        </p:blipFill>
        <p:spPr bwMode="auto">
          <a:xfrm>
            <a:off x="5334000" y="1905000"/>
            <a:ext cx="2819400" cy="1720850"/>
          </a:xfrm>
          <a:prstGeom prst="rect">
            <a:avLst/>
          </a:prstGeom>
          <a:noFill/>
        </p:spPr>
      </p:pic>
      <p:pic>
        <p:nvPicPr>
          <p:cNvPr id="68614" name="Picture 6" descr="2"/>
          <p:cNvPicPr>
            <a:picLocks noChangeAspect="1" noChangeArrowheads="1"/>
          </p:cNvPicPr>
          <p:nvPr/>
        </p:nvPicPr>
        <p:blipFill>
          <a:blip r:embed="rId5" cstate="print"/>
          <a:srcRect/>
          <a:stretch>
            <a:fillRect/>
          </a:stretch>
        </p:blipFill>
        <p:spPr bwMode="auto">
          <a:xfrm>
            <a:off x="5334000" y="4191000"/>
            <a:ext cx="2819400" cy="1830388"/>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63DA8DCF-67F7-4432-942A-44E2CD10BAF5}" type="slidenum">
              <a:rPr lang="zh-TW" altLang="en-US"/>
              <a:pPr/>
              <a:t>40</a:t>
            </a:fld>
            <a:endParaRPr lang="en-US" altLang="zh-TW"/>
          </a:p>
        </p:txBody>
      </p:sp>
      <p:sp>
        <p:nvSpPr>
          <p:cNvPr id="117762" name="Rectangle 2"/>
          <p:cNvSpPr>
            <a:spLocks noGrp="1" noChangeArrowheads="1"/>
          </p:cNvSpPr>
          <p:nvPr>
            <p:ph type="title"/>
          </p:nvPr>
        </p:nvSpPr>
        <p:spPr>
          <a:xfrm>
            <a:off x="152400" y="990600"/>
            <a:ext cx="8080375" cy="609600"/>
          </a:xfrm>
        </p:spPr>
        <p:txBody>
          <a:bodyPr>
            <a:normAutofit fontScale="90000"/>
          </a:bodyPr>
          <a:lstStyle/>
          <a:p>
            <a:r>
              <a:rPr lang="zh-CN" altLang="en-US" sz="3600">
                <a:solidFill>
                  <a:srgbClr val="009999"/>
                </a:solidFill>
              </a:rPr>
              <a:t>晶振</a:t>
            </a:r>
          </a:p>
        </p:txBody>
      </p:sp>
      <p:pic>
        <p:nvPicPr>
          <p:cNvPr id="117763" name="Picture 3" descr="jz"/>
          <p:cNvPicPr>
            <a:picLocks noChangeAspect="1" noChangeArrowheads="1"/>
          </p:cNvPicPr>
          <p:nvPr/>
        </p:nvPicPr>
        <p:blipFill>
          <a:blip r:embed="rId2" cstate="print"/>
          <a:srcRect/>
          <a:stretch>
            <a:fillRect/>
          </a:stretch>
        </p:blipFill>
        <p:spPr bwMode="auto">
          <a:xfrm>
            <a:off x="381000" y="1754188"/>
            <a:ext cx="5486400" cy="4875212"/>
          </a:xfrm>
          <a:prstGeom prst="rect">
            <a:avLst/>
          </a:prstGeom>
          <a:noFill/>
        </p:spPr>
      </p:pic>
      <p:pic>
        <p:nvPicPr>
          <p:cNvPr id="117764" name="Picture 4" descr="晶振1"/>
          <p:cNvPicPr>
            <a:picLocks noChangeAspect="1" noChangeArrowheads="1"/>
          </p:cNvPicPr>
          <p:nvPr/>
        </p:nvPicPr>
        <p:blipFill>
          <a:blip r:embed="rId3" cstate="print"/>
          <a:srcRect/>
          <a:stretch>
            <a:fillRect/>
          </a:stretch>
        </p:blipFill>
        <p:spPr bwMode="auto">
          <a:xfrm>
            <a:off x="6553200" y="1455738"/>
            <a:ext cx="2209800" cy="1516062"/>
          </a:xfrm>
          <a:prstGeom prst="rect">
            <a:avLst/>
          </a:prstGeom>
          <a:noFill/>
        </p:spPr>
      </p:pic>
      <p:pic>
        <p:nvPicPr>
          <p:cNvPr id="117765" name="Picture 5" descr="jz1"/>
          <p:cNvPicPr>
            <a:picLocks noChangeAspect="1" noChangeArrowheads="1"/>
          </p:cNvPicPr>
          <p:nvPr/>
        </p:nvPicPr>
        <p:blipFill>
          <a:blip r:embed="rId4" cstate="print"/>
          <a:srcRect/>
          <a:stretch>
            <a:fillRect/>
          </a:stretch>
        </p:blipFill>
        <p:spPr bwMode="auto">
          <a:xfrm>
            <a:off x="5943600" y="3048000"/>
            <a:ext cx="2209800" cy="1536700"/>
          </a:xfrm>
          <a:prstGeom prst="rect">
            <a:avLst/>
          </a:prstGeom>
          <a:noFill/>
        </p:spPr>
      </p:pic>
      <p:pic>
        <p:nvPicPr>
          <p:cNvPr id="117766" name="Picture 6" descr="jz2"/>
          <p:cNvPicPr>
            <a:picLocks noChangeAspect="1" noChangeArrowheads="1"/>
          </p:cNvPicPr>
          <p:nvPr/>
        </p:nvPicPr>
        <p:blipFill>
          <a:blip r:embed="rId5" cstate="print"/>
          <a:srcRect/>
          <a:stretch>
            <a:fillRect/>
          </a:stretch>
        </p:blipFill>
        <p:spPr bwMode="auto">
          <a:xfrm>
            <a:off x="6553200" y="4724400"/>
            <a:ext cx="2209800" cy="1600200"/>
          </a:xfrm>
          <a:prstGeom prst="rect">
            <a:avLst/>
          </a:prstGeom>
          <a:noFill/>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rrowheads="1"/>
          </p:cNvSpPr>
          <p:nvPr>
            <p:ph type="title"/>
          </p:nvPr>
        </p:nvSpPr>
        <p:spPr/>
        <p:txBody>
          <a:bodyPr/>
          <a:lstStyle/>
          <a:p>
            <a:r>
              <a:rPr lang="zh-CN" altLang="en-US"/>
              <a:t>继电器 </a:t>
            </a:r>
          </a:p>
        </p:txBody>
      </p:sp>
      <p:sp>
        <p:nvSpPr>
          <p:cNvPr id="216067" name="Rectangle 3"/>
          <p:cNvSpPr>
            <a:spLocks noGrp="1" noRot="1" noChangeArrowheads="1"/>
          </p:cNvSpPr>
          <p:nvPr>
            <p:ph type="body" idx="1"/>
          </p:nvPr>
        </p:nvSpPr>
        <p:spPr/>
        <p:txBody>
          <a:bodyPr/>
          <a:lstStyle/>
          <a:p>
            <a:r>
              <a:rPr lang="zh-CN" altLang="en-US" sz="2000"/>
              <a:t>继电器是一种根据某种输入信号变化而接通或断开控制电路，从而实现自动控制和保护的自动电器。其输入量可以是</a:t>
            </a:r>
            <a:r>
              <a:rPr lang="zh-CN" altLang="en-US" sz="2000" u="sng">
                <a:hlinkClick r:id="rId2"/>
              </a:rPr>
              <a:t>电流</a:t>
            </a:r>
            <a:r>
              <a:rPr lang="zh-CN" altLang="en-US" sz="2000"/>
              <a:t>、电压等电量，也可以是温度、时间、压力、速度等非电量，输出则使触头的动作或电参数变化。继电器的应用范围非常广泛，种类也较繁多，这里仅对目前电子产品中常用的固态继电器的基本结构及使用特点作简介</a:t>
            </a:r>
            <a:r>
              <a:rPr lang="zh-CN" altLang="en-US"/>
              <a:t> </a:t>
            </a:r>
            <a:endParaRPr lang="zh-CN" altLang="en-US" sz="2000"/>
          </a:p>
          <a:p>
            <a:r>
              <a:rPr lang="zh-CN" altLang="en-US" sz="2000">
                <a:latin typeface="宋体" pitchFamily="2" charset="-122"/>
              </a:rPr>
              <a:t>固态继电器（</a:t>
            </a:r>
            <a:r>
              <a:rPr lang="en-US" altLang="zh-CN" sz="2000">
                <a:latin typeface="宋体" pitchFamily="2" charset="-122"/>
              </a:rPr>
              <a:t>SSR</a:t>
            </a:r>
            <a:r>
              <a:rPr lang="zh-CN" altLang="en-US" sz="2000">
                <a:latin typeface="宋体" pitchFamily="2" charset="-122"/>
              </a:rPr>
              <a:t>）的工作原理和特性</a:t>
            </a:r>
          </a:p>
          <a:p>
            <a:pPr>
              <a:buFont typeface="Wingdings" pitchFamily="2" charset="2"/>
              <a:buNone/>
            </a:pPr>
            <a:r>
              <a:rPr lang="zh-CN" altLang="en-US" sz="2000">
                <a:latin typeface="宋体" pitchFamily="2" charset="-122"/>
              </a:rPr>
              <a:t>	固态继电器是一种两个接线端为输入端，另两个接线端为输出端的四端器件，中间采用隔离器件实现输入输出的电隔离。 </a:t>
            </a:r>
          </a:p>
          <a:p>
            <a:pPr>
              <a:buFont typeface="Wingdings" pitchFamily="2" charset="2"/>
              <a:buNone/>
            </a:pPr>
            <a:r>
              <a:rPr lang="zh-CN" altLang="en-US" sz="2000">
                <a:latin typeface="宋体" pitchFamily="2" charset="-122"/>
              </a:rPr>
              <a:t>	固态继电器按负载电源类型可分为交流型和直流型。按开关型式可分为常开型和常闭型。按隔离型式可分为混合型、变压器隔离型和光电隔离型，以光电隔离型为最多。  </a:t>
            </a:r>
          </a:p>
        </p:txBody>
      </p:sp>
      <p:pic>
        <p:nvPicPr>
          <p:cNvPr id="216068" name="Picture 4" descr="id=P1mdPHfsr0&amp;gp=402&amp;time=nHc3PjDsP10Ln0"/>
          <p:cNvPicPr>
            <a:picLocks noChangeAspect="1" noChangeArrowheads="1"/>
          </p:cNvPicPr>
          <p:nvPr/>
        </p:nvPicPr>
        <p:blipFill>
          <a:blip r:embed="rId3" cstate="print"/>
          <a:srcRect/>
          <a:stretch>
            <a:fillRect/>
          </a:stretch>
        </p:blipFill>
        <p:spPr bwMode="auto">
          <a:xfrm>
            <a:off x="5791200" y="0"/>
            <a:ext cx="3352800" cy="2057400"/>
          </a:xfrm>
          <a:prstGeom prst="rect">
            <a:avLst/>
          </a:prstGeom>
          <a:noFill/>
        </p:spPr>
      </p:pic>
      <p:pic>
        <p:nvPicPr>
          <p:cNvPr id="216069" name="Picture 5" descr="u=2548279740,2123887207&amp;fm=0&amp;gp=0">
            <a:hlinkClick r:id="rId4"/>
          </p:cNvPr>
          <p:cNvPicPr>
            <a:picLocks noChangeAspect="1" noChangeArrowheads="1"/>
          </p:cNvPicPr>
          <p:nvPr/>
        </p:nvPicPr>
        <p:blipFill>
          <a:blip r:embed="rId5" cstate="print"/>
          <a:srcRect/>
          <a:stretch>
            <a:fillRect/>
          </a:stretch>
        </p:blipFill>
        <p:spPr bwMode="auto">
          <a:xfrm>
            <a:off x="0" y="0"/>
            <a:ext cx="2514600" cy="205105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fld id="{9980B920-A09C-4FE5-BC48-F5EF2DB0D400}" type="slidenum">
              <a:rPr lang="zh-TW" altLang="en-US"/>
              <a:pPr/>
              <a:t>42</a:t>
            </a:fld>
            <a:endParaRPr lang="en-US" altLang="zh-TW"/>
          </a:p>
        </p:txBody>
      </p:sp>
      <p:sp>
        <p:nvSpPr>
          <p:cNvPr id="91138" name="Rectangle 2"/>
          <p:cNvSpPr>
            <a:spLocks noChangeArrowheads="1"/>
          </p:cNvSpPr>
          <p:nvPr/>
        </p:nvSpPr>
        <p:spPr bwMode="auto">
          <a:xfrm>
            <a:off x="457200" y="1752600"/>
            <a:ext cx="8382000" cy="1190625"/>
          </a:xfrm>
          <a:prstGeom prst="rect">
            <a:avLst/>
          </a:prstGeom>
          <a:noFill/>
          <a:ln w="9525" algn="ctr">
            <a:noFill/>
            <a:miter lim="800000"/>
            <a:headEnd/>
            <a:tailEnd/>
          </a:ln>
          <a:effectLst/>
        </p:spPr>
        <p:txBody>
          <a:bodyPr anchor="ctr">
            <a:spAutoFit/>
          </a:bodyPr>
          <a:lstStyle/>
          <a:p>
            <a:pPr>
              <a:tabLst>
                <a:tab pos="266700" algn="l"/>
              </a:tabLst>
            </a:pPr>
            <a:r>
              <a:rPr lang="zh-CN" altLang="en-US"/>
              <a:t>基本功能： 通过将电阻、电感、二极管等元件制造在一个元件封装中来完成一定的电路功能，用</a:t>
            </a:r>
            <a:r>
              <a:rPr lang="en-US" altLang="zh-CN">
                <a:solidFill>
                  <a:srgbClr val="0000FF"/>
                </a:solidFill>
              </a:rPr>
              <a:t>U</a:t>
            </a:r>
            <a:r>
              <a:rPr lang="zh-CN" altLang="en-US"/>
              <a:t>表示。</a:t>
            </a:r>
            <a:endParaRPr lang="zh-CN" altLang="en-US">
              <a:solidFill>
                <a:srgbClr val="000000"/>
              </a:solidFill>
              <a:latin typeface="宋体" pitchFamily="2" charset="-122"/>
            </a:endParaRPr>
          </a:p>
          <a:p>
            <a:pPr>
              <a:tabLst>
                <a:tab pos="266700" algn="l"/>
              </a:tabLst>
            </a:pPr>
            <a:r>
              <a:rPr lang="zh-CN" altLang="en-US">
                <a:solidFill>
                  <a:srgbClr val="000000"/>
                </a:solidFill>
                <a:latin typeface="宋体" pitchFamily="2" charset="-122"/>
              </a:rPr>
              <a:t>集成电路有普通的</a:t>
            </a:r>
            <a:r>
              <a:rPr lang="en-US" altLang="zh-CN">
                <a:solidFill>
                  <a:srgbClr val="000000"/>
                </a:solidFill>
                <a:latin typeface="宋体" pitchFamily="2" charset="-122"/>
              </a:rPr>
              <a:t>IC</a:t>
            </a:r>
            <a:r>
              <a:rPr lang="zh-CN" altLang="en-US">
                <a:solidFill>
                  <a:srgbClr val="000000"/>
                </a:solidFill>
                <a:latin typeface="宋体" pitchFamily="2" charset="-122"/>
              </a:rPr>
              <a:t>，有大规模集成电路（</a:t>
            </a:r>
            <a:r>
              <a:rPr lang="en-US" altLang="zh-CN">
                <a:solidFill>
                  <a:srgbClr val="000000"/>
                </a:solidFill>
                <a:latin typeface="宋体" pitchFamily="2" charset="-122"/>
              </a:rPr>
              <a:t>LSIC</a:t>
            </a:r>
            <a:r>
              <a:rPr lang="zh-CN" altLang="en-US">
                <a:solidFill>
                  <a:srgbClr val="000000"/>
                </a:solidFill>
                <a:latin typeface="宋体" pitchFamily="2" charset="-122"/>
              </a:rPr>
              <a:t>），还有超大规模集成电路（</a:t>
            </a:r>
            <a:r>
              <a:rPr lang="en-US" altLang="zh-CN">
                <a:solidFill>
                  <a:srgbClr val="000000"/>
                </a:solidFill>
                <a:latin typeface="宋体" pitchFamily="2" charset="-122"/>
              </a:rPr>
              <a:t>VLSIC</a:t>
            </a:r>
            <a:r>
              <a:rPr lang="zh-CN" altLang="en-US">
                <a:solidFill>
                  <a:srgbClr val="000000"/>
                </a:solidFill>
                <a:latin typeface="宋体" pitchFamily="2" charset="-122"/>
              </a:rPr>
              <a:t>）。</a:t>
            </a:r>
          </a:p>
        </p:txBody>
      </p:sp>
      <p:sp>
        <p:nvSpPr>
          <p:cNvPr id="91139" name="Rectangle 3"/>
          <p:cNvSpPr>
            <a:spLocks noChangeArrowheads="1"/>
          </p:cNvSpPr>
          <p:nvPr/>
        </p:nvSpPr>
        <p:spPr bwMode="auto">
          <a:xfrm>
            <a:off x="641350" y="1096963"/>
            <a:ext cx="8034338" cy="519112"/>
          </a:xfrm>
          <a:prstGeom prst="rect">
            <a:avLst/>
          </a:prstGeom>
          <a:noFill/>
          <a:ln w="9525" algn="ctr">
            <a:noFill/>
            <a:miter lim="800000"/>
            <a:headEnd/>
            <a:tailEnd/>
          </a:ln>
          <a:effectLst/>
        </p:spPr>
        <p:txBody>
          <a:bodyPr>
            <a:spAutoFit/>
          </a:bodyPr>
          <a:lstStyle/>
          <a:p>
            <a:pPr indent="476250" algn="ctr"/>
            <a:r>
              <a:rPr lang="zh-CN" altLang="en-US" sz="2800" b="1">
                <a:solidFill>
                  <a:srgbClr val="000000"/>
                </a:solidFill>
                <a:latin typeface="宋体" pitchFamily="2" charset="-122"/>
              </a:rPr>
              <a:t>集成电路芯片（</a:t>
            </a:r>
            <a:r>
              <a:rPr lang="en-US" altLang="zh-CN" sz="2800" b="1">
                <a:solidFill>
                  <a:srgbClr val="0000FF"/>
                </a:solidFill>
                <a:latin typeface="宋体" pitchFamily="2" charset="-122"/>
              </a:rPr>
              <a:t>IC: Integrated Circuit Chip</a:t>
            </a:r>
            <a:r>
              <a:rPr lang="zh-CN" altLang="en-US" sz="2800" b="1">
                <a:solidFill>
                  <a:srgbClr val="000000"/>
                </a:solidFill>
                <a:latin typeface="宋体" pitchFamily="2" charset="-122"/>
              </a:rPr>
              <a:t>）</a:t>
            </a:r>
          </a:p>
        </p:txBody>
      </p:sp>
      <p:sp>
        <p:nvSpPr>
          <p:cNvPr id="91141" name="Text Box 5"/>
          <p:cNvSpPr txBox="1">
            <a:spLocks noChangeArrowheads="1"/>
          </p:cNvSpPr>
          <p:nvPr/>
        </p:nvSpPr>
        <p:spPr bwMode="auto">
          <a:xfrm>
            <a:off x="381000" y="2895600"/>
            <a:ext cx="8458200" cy="3502025"/>
          </a:xfrm>
          <a:prstGeom prst="rect">
            <a:avLst/>
          </a:prstGeom>
          <a:noFill/>
          <a:ln w="9525" algn="ctr">
            <a:noFill/>
            <a:miter lim="800000"/>
            <a:headEnd/>
            <a:tailEnd/>
          </a:ln>
          <a:effectLst/>
        </p:spPr>
        <p:txBody>
          <a:bodyPr>
            <a:spAutoFit/>
          </a:bodyPr>
          <a:lstStyle/>
          <a:p>
            <a:r>
              <a:rPr lang="zh-CN" altLang="en-US" sz="2000">
                <a:solidFill>
                  <a:srgbClr val="000000"/>
                </a:solidFill>
              </a:rPr>
              <a:t>常见的</a:t>
            </a:r>
            <a:r>
              <a:rPr lang="en-US" altLang="zh-CN" sz="2000">
                <a:solidFill>
                  <a:srgbClr val="000000"/>
                </a:solidFill>
              </a:rPr>
              <a:t>IC</a:t>
            </a:r>
            <a:r>
              <a:rPr lang="zh-CN" altLang="en-US" sz="2000">
                <a:solidFill>
                  <a:srgbClr val="000000"/>
                </a:solidFill>
              </a:rPr>
              <a:t>主要有</a:t>
            </a:r>
          </a:p>
          <a:p>
            <a:r>
              <a:rPr lang="en-US" altLang="zh-CN" sz="1700">
                <a:solidFill>
                  <a:srgbClr val="0000FF"/>
                </a:solidFill>
              </a:rPr>
              <a:t>SOP:</a:t>
            </a:r>
            <a:r>
              <a:rPr lang="zh-CN" altLang="en-US" sz="1700"/>
              <a:t>小外型封装</a:t>
            </a:r>
            <a:r>
              <a:rPr lang="en-US" altLang="zh-CN" sz="1700"/>
              <a:t>.</a:t>
            </a:r>
            <a:r>
              <a:rPr lang="zh-CN" altLang="en-US" sz="1700"/>
              <a:t>表面贴装型封装的一种</a:t>
            </a:r>
            <a:r>
              <a:rPr lang="en-US" altLang="zh-CN" sz="1700"/>
              <a:t>,</a:t>
            </a:r>
            <a:r>
              <a:rPr lang="zh-CN" altLang="en-US" sz="1700"/>
              <a:t>引脚端子从封装的两个侧面引出</a:t>
            </a:r>
            <a:r>
              <a:rPr lang="en-US" altLang="zh-CN" sz="1700"/>
              <a:t>,</a:t>
            </a:r>
            <a:r>
              <a:rPr lang="zh-CN" altLang="en-US" sz="1700"/>
              <a:t>字母</a:t>
            </a:r>
            <a:r>
              <a:rPr lang="en-US" altLang="zh-CN" sz="1700"/>
              <a:t>L</a:t>
            </a:r>
            <a:r>
              <a:rPr lang="zh-CN" altLang="en-US" sz="1700"/>
              <a:t>状</a:t>
            </a:r>
            <a:r>
              <a:rPr lang="en-US" altLang="zh-CN" sz="1700"/>
              <a:t>.</a:t>
            </a:r>
            <a:r>
              <a:rPr lang="zh-CN" altLang="en-US" sz="1700"/>
              <a:t>引脚节距为</a:t>
            </a:r>
            <a:r>
              <a:rPr lang="en-US" altLang="zh-CN" sz="1700"/>
              <a:t>1.27mm. </a:t>
            </a:r>
            <a:endParaRPr lang="en-US" altLang="zh-CN" sz="1700">
              <a:solidFill>
                <a:srgbClr val="000000"/>
              </a:solidFill>
            </a:endParaRPr>
          </a:p>
          <a:p>
            <a:r>
              <a:rPr lang="en-US" altLang="zh-CN" sz="1700">
                <a:solidFill>
                  <a:srgbClr val="0000FF"/>
                </a:solidFill>
              </a:rPr>
              <a:t>QFP:</a:t>
            </a:r>
            <a:r>
              <a:rPr lang="zh-CN" altLang="en-US" sz="1700"/>
              <a:t>四方扁平封装</a:t>
            </a:r>
            <a:r>
              <a:rPr lang="en-US" altLang="zh-CN" sz="1700"/>
              <a:t>.</a:t>
            </a:r>
            <a:r>
              <a:rPr lang="zh-CN" altLang="en-US" sz="1700"/>
              <a:t>表面贴装型封装的一种</a:t>
            </a:r>
            <a:r>
              <a:rPr lang="en-US" altLang="zh-CN" sz="1700"/>
              <a:t>,</a:t>
            </a:r>
            <a:r>
              <a:rPr lang="zh-CN" altLang="en-US" sz="1700"/>
              <a:t>引脚端子从封装的两个侧面引出</a:t>
            </a:r>
            <a:r>
              <a:rPr lang="en-US" altLang="zh-CN" sz="1700"/>
              <a:t>,</a:t>
            </a:r>
            <a:r>
              <a:rPr lang="zh-CN" altLang="en-US" sz="1700"/>
              <a:t>呈</a:t>
            </a:r>
            <a:r>
              <a:rPr lang="en-US" altLang="zh-CN" sz="1700"/>
              <a:t>L</a:t>
            </a:r>
            <a:r>
              <a:rPr lang="zh-CN" altLang="en-US" sz="1700"/>
              <a:t>字形</a:t>
            </a:r>
            <a:r>
              <a:rPr lang="en-US" altLang="zh-CN" sz="1700"/>
              <a:t>,</a:t>
            </a:r>
            <a:r>
              <a:rPr lang="zh-CN" altLang="en-US" sz="1700"/>
              <a:t>引脚节距为</a:t>
            </a:r>
            <a:r>
              <a:rPr lang="en-US" altLang="zh-CN" sz="1700"/>
              <a:t>1.0mm,0.8mm,0.65mm,0.5mm,0.4mm,0.3mm,</a:t>
            </a:r>
            <a:r>
              <a:rPr lang="zh-CN" altLang="en-US" sz="1700"/>
              <a:t>引脚可达</a:t>
            </a:r>
            <a:r>
              <a:rPr lang="en-US" altLang="zh-CN" sz="1700"/>
              <a:t>300</a:t>
            </a:r>
            <a:r>
              <a:rPr lang="zh-CN" altLang="en-US" sz="1700"/>
              <a:t>脚以上</a:t>
            </a:r>
            <a:r>
              <a:rPr lang="en-US" altLang="zh-CN" sz="1700"/>
              <a:t>.</a:t>
            </a:r>
            <a:br>
              <a:rPr lang="en-US" altLang="zh-CN" sz="1700"/>
            </a:br>
            <a:r>
              <a:rPr lang="en-US" altLang="zh-CN" sz="1700">
                <a:solidFill>
                  <a:srgbClr val="0000FF"/>
                </a:solidFill>
              </a:rPr>
              <a:t>SOJ</a:t>
            </a:r>
            <a:r>
              <a:rPr lang="en-US" altLang="zh-CN" sz="1700"/>
              <a:t>:</a:t>
            </a:r>
            <a:r>
              <a:rPr lang="zh-CN" altLang="en-US" sz="1700"/>
              <a:t>小外形</a:t>
            </a:r>
            <a:r>
              <a:rPr lang="en-US" altLang="zh-CN" sz="1700"/>
              <a:t>J</a:t>
            </a:r>
            <a:r>
              <a:rPr lang="zh-CN" altLang="en-US" sz="1700"/>
              <a:t>引脚封装</a:t>
            </a:r>
            <a:r>
              <a:rPr lang="en-US" altLang="zh-CN" sz="1700"/>
              <a:t>.</a:t>
            </a:r>
            <a:r>
              <a:rPr lang="zh-CN" altLang="en-US" sz="1700"/>
              <a:t>表面贴装型封装的一种</a:t>
            </a:r>
            <a:r>
              <a:rPr lang="en-US" altLang="zh-CN" sz="1700"/>
              <a:t>,</a:t>
            </a:r>
            <a:r>
              <a:rPr lang="zh-CN" altLang="en-US" sz="1700"/>
              <a:t>引脚端子从封装的两个侧面引出</a:t>
            </a:r>
            <a:r>
              <a:rPr lang="en-US" altLang="zh-CN" sz="1700"/>
              <a:t>,</a:t>
            </a:r>
            <a:r>
              <a:rPr lang="zh-CN" altLang="en-US" sz="1700"/>
              <a:t>呈</a:t>
            </a:r>
            <a:r>
              <a:rPr lang="en-US" altLang="zh-CN" sz="1700"/>
              <a:t>J</a:t>
            </a:r>
            <a:r>
              <a:rPr lang="zh-CN" altLang="en-US" sz="1700"/>
              <a:t>字形</a:t>
            </a:r>
            <a:r>
              <a:rPr lang="en-US" altLang="zh-CN" sz="1700"/>
              <a:t>,</a:t>
            </a:r>
            <a:r>
              <a:rPr lang="zh-CN" altLang="en-US" sz="1700"/>
              <a:t>引脚节距为</a:t>
            </a:r>
            <a:r>
              <a:rPr lang="en-US" altLang="zh-CN" sz="1700"/>
              <a:t>1.27mm.</a:t>
            </a:r>
            <a:r>
              <a:rPr lang="en-US" altLang="zh-CN" sz="1700">
                <a:solidFill>
                  <a:srgbClr val="0000FF"/>
                </a:solidFill>
              </a:rPr>
              <a:t> </a:t>
            </a:r>
          </a:p>
          <a:p>
            <a:r>
              <a:rPr lang="en-US" altLang="zh-CN" sz="1700">
                <a:solidFill>
                  <a:srgbClr val="0000FF"/>
                </a:solidFill>
              </a:rPr>
              <a:t>PLCC</a:t>
            </a:r>
            <a:r>
              <a:rPr lang="en-US" altLang="zh-CN" sz="1700"/>
              <a:t>:</a:t>
            </a:r>
            <a:r>
              <a:rPr lang="zh-CN" altLang="en-US" sz="1700"/>
              <a:t>无引线塑料封装载体</a:t>
            </a:r>
            <a:r>
              <a:rPr lang="en-US" altLang="zh-CN" sz="1700"/>
              <a:t>.</a:t>
            </a:r>
            <a:r>
              <a:rPr lang="zh-CN" altLang="en-US" sz="1700"/>
              <a:t>一种塑料封装的</a:t>
            </a:r>
            <a:r>
              <a:rPr lang="en-US" altLang="zh-CN" sz="1700"/>
              <a:t>LCC.</a:t>
            </a:r>
            <a:r>
              <a:rPr lang="zh-CN" altLang="en-US" sz="1700"/>
              <a:t>也用于高速</a:t>
            </a:r>
            <a:r>
              <a:rPr lang="en-US" altLang="zh-CN" sz="1700"/>
              <a:t>,</a:t>
            </a:r>
            <a:r>
              <a:rPr lang="zh-CN" altLang="en-US" sz="1700"/>
              <a:t>高频集成电路封装</a:t>
            </a:r>
            <a:r>
              <a:rPr lang="en-US" altLang="zh-CN" sz="1700"/>
              <a:t>.</a:t>
            </a:r>
            <a:r>
              <a:rPr lang="en-US" altLang="zh-CN" sz="1700">
                <a:solidFill>
                  <a:srgbClr val="000000"/>
                </a:solidFill>
              </a:rPr>
              <a:t>                         </a:t>
            </a:r>
            <a:endParaRPr lang="en-US" altLang="zh-CN" sz="1700">
              <a:solidFill>
                <a:srgbClr val="0000FF"/>
              </a:solidFill>
            </a:endParaRPr>
          </a:p>
          <a:p>
            <a:r>
              <a:rPr lang="en-US" altLang="zh-CN" sz="1700">
                <a:solidFill>
                  <a:srgbClr val="0000FF"/>
                </a:solidFill>
              </a:rPr>
              <a:t>BGA</a:t>
            </a:r>
            <a:r>
              <a:rPr lang="en-US" altLang="zh-CN" sz="1700"/>
              <a:t>:</a:t>
            </a:r>
            <a:r>
              <a:rPr lang="zh-CN" altLang="en-US" sz="1700"/>
              <a:t>球栅阵列封装</a:t>
            </a:r>
            <a:r>
              <a:rPr lang="en-US" altLang="zh-CN" sz="1700"/>
              <a:t>.</a:t>
            </a:r>
            <a:r>
              <a:rPr lang="zh-CN" altLang="en-US" sz="1700"/>
              <a:t>表面贴装型封装的一种</a:t>
            </a:r>
            <a:r>
              <a:rPr lang="en-US" altLang="zh-CN" sz="1700"/>
              <a:t>,</a:t>
            </a:r>
            <a:r>
              <a:rPr lang="zh-CN" altLang="en-US" sz="1700"/>
              <a:t>在</a:t>
            </a:r>
            <a:r>
              <a:rPr lang="en-US" altLang="zh-CN" sz="1700"/>
              <a:t>PCB</a:t>
            </a:r>
            <a:r>
              <a:rPr lang="zh-CN" altLang="en-US" sz="1700"/>
              <a:t>的背面布置二维阵列的球形端子</a:t>
            </a:r>
            <a:r>
              <a:rPr lang="en-US" altLang="zh-CN" sz="1700"/>
              <a:t>,</a:t>
            </a:r>
            <a:r>
              <a:rPr lang="zh-CN" altLang="en-US" sz="1700"/>
              <a:t>而不采用针脚引脚</a:t>
            </a:r>
            <a:r>
              <a:rPr lang="en-US" altLang="zh-CN" sz="1700"/>
              <a:t>.</a:t>
            </a:r>
            <a:r>
              <a:rPr lang="zh-CN" altLang="en-US" sz="1700"/>
              <a:t>焊球的节距通常为</a:t>
            </a:r>
            <a:r>
              <a:rPr lang="en-US" altLang="zh-CN" sz="1700"/>
              <a:t>1.5mm,1.0mm,0.8mm,</a:t>
            </a:r>
            <a:r>
              <a:rPr lang="zh-CN" altLang="en-US" sz="1700"/>
              <a:t>与</a:t>
            </a:r>
            <a:r>
              <a:rPr lang="en-US" altLang="zh-CN" sz="1700"/>
              <a:t>PGA</a:t>
            </a:r>
            <a:r>
              <a:rPr lang="zh-CN" altLang="en-US" sz="1700"/>
              <a:t>相比</a:t>
            </a:r>
            <a:r>
              <a:rPr lang="en-US" altLang="zh-CN" sz="1700"/>
              <a:t>,</a:t>
            </a:r>
            <a:r>
              <a:rPr lang="zh-CN" altLang="en-US" sz="1700"/>
              <a:t>不会出现针脚变形问题</a:t>
            </a:r>
            <a:r>
              <a:rPr lang="en-US" altLang="zh-CN" sz="1700"/>
              <a:t>.</a:t>
            </a:r>
            <a:br>
              <a:rPr lang="en-US" altLang="zh-CN" sz="1700"/>
            </a:br>
            <a:r>
              <a:rPr lang="en-US" altLang="zh-CN" sz="1700">
                <a:solidFill>
                  <a:srgbClr val="0000FF"/>
                </a:solidFill>
              </a:rPr>
              <a:t>CSP</a:t>
            </a:r>
            <a:r>
              <a:rPr lang="en-US" altLang="zh-CN" sz="1700"/>
              <a:t>:</a:t>
            </a:r>
            <a:r>
              <a:rPr lang="zh-CN" altLang="en-US" sz="1700"/>
              <a:t>芯片级封装</a:t>
            </a:r>
            <a:r>
              <a:rPr lang="en-US" altLang="zh-CN" sz="1700"/>
              <a:t>.</a:t>
            </a:r>
            <a:r>
              <a:rPr lang="zh-CN" altLang="en-US" sz="1700"/>
              <a:t>一种超小型表面贴装型封装</a:t>
            </a:r>
            <a:r>
              <a:rPr lang="en-US" altLang="zh-CN" sz="1700"/>
              <a:t>,</a:t>
            </a:r>
            <a:r>
              <a:rPr lang="zh-CN" altLang="en-US" sz="1700"/>
              <a:t>其引脚也是球形端子</a:t>
            </a:r>
            <a:r>
              <a:rPr lang="en-US" altLang="zh-CN" sz="1700"/>
              <a:t>,</a:t>
            </a:r>
            <a:r>
              <a:rPr lang="zh-CN" altLang="en-US" sz="1700"/>
              <a:t>节距为</a:t>
            </a:r>
            <a:r>
              <a:rPr lang="en-US" altLang="zh-CN" sz="1700"/>
              <a:t>0.8mm,0.65mm,0.5mm</a:t>
            </a:r>
            <a:r>
              <a:rPr lang="zh-CN" altLang="en-US" sz="1700"/>
              <a:t>等</a:t>
            </a:r>
            <a:r>
              <a:rPr lang="en-US" altLang="zh-CN" sz="1700"/>
              <a:t>.</a:t>
            </a:r>
            <a:endParaRPr lang="en-US" altLang="zh-CN" sz="17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p:cTn id="7" dur="500" fill="hold"/>
                                        <p:tgtEl>
                                          <p:spTgt spid="91139"/>
                                        </p:tgtEl>
                                        <p:attrNameLst>
                                          <p:attrName>ppt_w</p:attrName>
                                        </p:attrNameLst>
                                      </p:cBhvr>
                                      <p:tavLst>
                                        <p:tav tm="0">
                                          <p:val>
                                            <p:fltVal val="0"/>
                                          </p:val>
                                        </p:tav>
                                        <p:tav tm="100000">
                                          <p:val>
                                            <p:strVal val="#ppt_w"/>
                                          </p:val>
                                        </p:tav>
                                      </p:tavLst>
                                    </p:anim>
                                    <p:anim calcmode="lin" valueType="num">
                                      <p:cBhvr>
                                        <p:cTn id="8" dur="500" fill="hold"/>
                                        <p:tgtEl>
                                          <p:spTgt spid="9113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1138"/>
                                        </p:tgtEl>
                                        <p:attrNameLst>
                                          <p:attrName>style.visibility</p:attrName>
                                        </p:attrNameLst>
                                      </p:cBhvr>
                                      <p:to>
                                        <p:strVal val="visible"/>
                                      </p:to>
                                    </p:set>
                                    <p:anim calcmode="lin" valueType="num">
                                      <p:cBhvr>
                                        <p:cTn id="13" dur="500" fill="hold"/>
                                        <p:tgtEl>
                                          <p:spTgt spid="91138"/>
                                        </p:tgtEl>
                                        <p:attrNameLst>
                                          <p:attrName>ppt_w</p:attrName>
                                        </p:attrNameLst>
                                      </p:cBhvr>
                                      <p:tavLst>
                                        <p:tav tm="0">
                                          <p:val>
                                            <p:fltVal val="0"/>
                                          </p:val>
                                        </p:tav>
                                        <p:tav tm="100000">
                                          <p:val>
                                            <p:strVal val="#ppt_w"/>
                                          </p:val>
                                        </p:tav>
                                      </p:tavLst>
                                    </p:anim>
                                    <p:anim calcmode="lin" valueType="num">
                                      <p:cBhvr>
                                        <p:cTn id="14" dur="500" fill="hold"/>
                                        <p:tgtEl>
                                          <p:spTgt spid="9113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1141"/>
                                        </p:tgtEl>
                                        <p:attrNameLst>
                                          <p:attrName>style.visibility</p:attrName>
                                        </p:attrNameLst>
                                      </p:cBhvr>
                                      <p:to>
                                        <p:strVal val="visible"/>
                                      </p:to>
                                    </p:set>
                                    <p:anim calcmode="lin" valueType="num">
                                      <p:cBhvr>
                                        <p:cTn id="19" dur="500" fill="hold"/>
                                        <p:tgtEl>
                                          <p:spTgt spid="91141"/>
                                        </p:tgtEl>
                                        <p:attrNameLst>
                                          <p:attrName>ppt_w</p:attrName>
                                        </p:attrNameLst>
                                      </p:cBhvr>
                                      <p:tavLst>
                                        <p:tav tm="0">
                                          <p:val>
                                            <p:fltVal val="0"/>
                                          </p:val>
                                        </p:tav>
                                        <p:tav tm="100000">
                                          <p:val>
                                            <p:strVal val="#ppt_w"/>
                                          </p:val>
                                        </p:tav>
                                      </p:tavLst>
                                    </p:anim>
                                    <p:anim calcmode="lin" valueType="num">
                                      <p:cBhvr>
                                        <p:cTn id="20" dur="500" fill="hold"/>
                                        <p:tgtEl>
                                          <p:spTgt spid="911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p:bldP spid="911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fld id="{460115E8-D135-4292-8001-C36DABB087F1}" type="slidenum">
              <a:rPr lang="zh-TW" altLang="en-US"/>
              <a:pPr/>
              <a:t>43</a:t>
            </a:fld>
            <a:endParaRPr lang="en-US" altLang="zh-TW"/>
          </a:p>
        </p:txBody>
      </p:sp>
      <p:sp>
        <p:nvSpPr>
          <p:cNvPr id="103426" name="Rectangle 2"/>
          <p:cNvSpPr>
            <a:spLocks noGrp="1" noChangeArrowheads="1"/>
          </p:cNvSpPr>
          <p:nvPr>
            <p:ph type="title"/>
          </p:nvPr>
        </p:nvSpPr>
        <p:spPr>
          <a:xfrm>
            <a:off x="152400" y="838200"/>
            <a:ext cx="8080375" cy="609600"/>
          </a:xfrm>
        </p:spPr>
        <p:txBody>
          <a:bodyPr>
            <a:normAutofit fontScale="90000"/>
          </a:bodyPr>
          <a:lstStyle/>
          <a:p>
            <a:r>
              <a:rPr lang="zh-CN" altLang="en-US" sz="3600">
                <a:solidFill>
                  <a:srgbClr val="009999"/>
                </a:solidFill>
              </a:rPr>
              <a:t>集成电路</a:t>
            </a:r>
          </a:p>
        </p:txBody>
      </p:sp>
      <p:sp>
        <p:nvSpPr>
          <p:cNvPr id="103427" name="Text Box 3"/>
          <p:cNvSpPr txBox="1">
            <a:spLocks noChangeArrowheads="1"/>
          </p:cNvSpPr>
          <p:nvPr/>
        </p:nvSpPr>
        <p:spPr bwMode="auto">
          <a:xfrm>
            <a:off x="0" y="1490663"/>
            <a:ext cx="9144000" cy="641350"/>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a:solidFill>
                  <a:schemeClr val="tx2"/>
                </a:solidFill>
                <a:latin typeface="Times New Roman" pitchFamily="18" charset="0"/>
              </a:rPr>
              <a:t>IC</a:t>
            </a:r>
            <a:r>
              <a:rPr kumimoji="1" lang="zh-CN" altLang="en-US">
                <a:solidFill>
                  <a:schemeClr val="tx2"/>
                </a:solidFill>
                <a:latin typeface="Times New Roman" pitchFamily="18" charset="0"/>
              </a:rPr>
              <a:t>具有方向性；</a:t>
            </a:r>
            <a:r>
              <a:rPr kumimoji="1" lang="en-US" altLang="zh-CN">
                <a:solidFill>
                  <a:schemeClr val="tx2"/>
                </a:solidFill>
                <a:latin typeface="Times New Roman" pitchFamily="18" charset="0"/>
              </a:rPr>
              <a:t>IC</a:t>
            </a:r>
            <a:r>
              <a:rPr kumimoji="1" lang="zh-CN" altLang="en-US">
                <a:solidFill>
                  <a:schemeClr val="tx2"/>
                </a:solidFill>
                <a:latin typeface="Times New Roman" pitchFamily="18" charset="0"/>
              </a:rPr>
              <a:t>的第一号管脚的识别方法：拿着</a:t>
            </a:r>
            <a:r>
              <a:rPr kumimoji="1" lang="en-US" altLang="zh-CN">
                <a:solidFill>
                  <a:schemeClr val="tx2"/>
                </a:solidFill>
                <a:latin typeface="Times New Roman" pitchFamily="18" charset="0"/>
              </a:rPr>
              <a:t>IC</a:t>
            </a:r>
            <a:r>
              <a:rPr kumimoji="1" lang="zh-CN" altLang="en-US">
                <a:solidFill>
                  <a:schemeClr val="tx2"/>
                </a:solidFill>
                <a:latin typeface="Times New Roman" pitchFamily="18" charset="0"/>
              </a:rPr>
              <a:t>，使其管脚向外，元件体面对自己，极性标志向上，极性标志左边的第一个管脚就是第一号管脚 ；</a:t>
            </a:r>
          </a:p>
        </p:txBody>
      </p:sp>
      <p:pic>
        <p:nvPicPr>
          <p:cNvPr id="103428" name="Picture 4" descr="jicheng4"/>
          <p:cNvPicPr>
            <a:picLocks noChangeAspect="1" noChangeArrowheads="1"/>
          </p:cNvPicPr>
          <p:nvPr/>
        </p:nvPicPr>
        <p:blipFill>
          <a:blip r:embed="rId2" cstate="print"/>
          <a:srcRect/>
          <a:stretch>
            <a:fillRect/>
          </a:stretch>
        </p:blipFill>
        <p:spPr bwMode="auto">
          <a:xfrm>
            <a:off x="762000" y="2924175"/>
            <a:ext cx="3200400" cy="3733800"/>
          </a:xfrm>
          <a:prstGeom prst="rect">
            <a:avLst/>
          </a:prstGeom>
          <a:noFill/>
        </p:spPr>
      </p:pic>
      <p:pic>
        <p:nvPicPr>
          <p:cNvPr id="103429" name="Picture 5" descr="jicheng1"/>
          <p:cNvPicPr>
            <a:picLocks noChangeAspect="1" noChangeArrowheads="1"/>
          </p:cNvPicPr>
          <p:nvPr/>
        </p:nvPicPr>
        <p:blipFill>
          <a:blip r:embed="rId3" cstate="print"/>
          <a:srcRect/>
          <a:stretch>
            <a:fillRect/>
          </a:stretch>
        </p:blipFill>
        <p:spPr bwMode="auto">
          <a:xfrm>
            <a:off x="4572000" y="2971800"/>
            <a:ext cx="3200400" cy="1887538"/>
          </a:xfrm>
          <a:prstGeom prst="rect">
            <a:avLst/>
          </a:prstGeom>
          <a:noFill/>
        </p:spPr>
      </p:pic>
      <p:pic>
        <p:nvPicPr>
          <p:cNvPr id="103430" name="Picture 6" descr="jicheng5"/>
          <p:cNvPicPr>
            <a:picLocks noChangeAspect="1" noChangeArrowheads="1"/>
          </p:cNvPicPr>
          <p:nvPr/>
        </p:nvPicPr>
        <p:blipFill>
          <a:blip r:embed="rId4" cstate="print"/>
          <a:srcRect/>
          <a:stretch>
            <a:fillRect/>
          </a:stretch>
        </p:blipFill>
        <p:spPr bwMode="auto">
          <a:xfrm>
            <a:off x="6400800" y="4991100"/>
            <a:ext cx="1828800" cy="1790700"/>
          </a:xfrm>
          <a:prstGeom prst="rect">
            <a:avLst/>
          </a:prstGeom>
          <a:noFill/>
        </p:spPr>
      </p:pic>
      <p:sp>
        <p:nvSpPr>
          <p:cNvPr id="103431" name="Line 7"/>
          <p:cNvSpPr>
            <a:spLocks noChangeShapeType="1"/>
          </p:cNvSpPr>
          <p:nvPr/>
        </p:nvSpPr>
        <p:spPr bwMode="auto">
          <a:xfrm flipH="1">
            <a:off x="4495800" y="4648200"/>
            <a:ext cx="457200" cy="1295400"/>
          </a:xfrm>
          <a:prstGeom prst="line">
            <a:avLst/>
          </a:prstGeom>
          <a:noFill/>
          <a:ln w="12700">
            <a:solidFill>
              <a:schemeClr val="tx1"/>
            </a:solidFill>
            <a:round/>
            <a:headEnd type="triangle" w="med" len="lg"/>
            <a:tailEnd type="none" w="sm" len="sm"/>
          </a:ln>
          <a:effectLst/>
        </p:spPr>
        <p:txBody>
          <a:bodyPr wrap="none"/>
          <a:lstStyle/>
          <a:p>
            <a:endParaRPr lang="zh-CN" altLang="en-US"/>
          </a:p>
        </p:txBody>
      </p:sp>
      <p:sp>
        <p:nvSpPr>
          <p:cNvPr id="103432" name="Text Box 8"/>
          <p:cNvSpPr txBox="1">
            <a:spLocks noChangeArrowheads="1"/>
          </p:cNvSpPr>
          <p:nvPr/>
        </p:nvSpPr>
        <p:spPr bwMode="auto">
          <a:xfrm>
            <a:off x="4572000" y="5943600"/>
            <a:ext cx="14478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400">
                <a:latin typeface="Times New Roman" pitchFamily="18" charset="0"/>
              </a:rPr>
              <a:t>1</a:t>
            </a:r>
            <a:r>
              <a:rPr kumimoji="1" lang="zh-CN" altLang="en-US" sz="2400">
                <a:latin typeface="Times New Roman" pitchFamily="18" charset="0"/>
              </a:rPr>
              <a:t>号管脚</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fld id="{E4C0354D-89E7-43B5-9A7F-2F695937886F}" type="slidenum">
              <a:rPr lang="zh-TW" altLang="en-US"/>
              <a:pPr/>
              <a:t>44</a:t>
            </a:fld>
            <a:endParaRPr lang="en-US" altLang="zh-TW"/>
          </a:p>
        </p:txBody>
      </p:sp>
      <p:sp>
        <p:nvSpPr>
          <p:cNvPr id="131074" name="Rectangle 2"/>
          <p:cNvSpPr>
            <a:spLocks noGrp="1" noChangeArrowheads="1"/>
          </p:cNvSpPr>
          <p:nvPr>
            <p:ph type="title"/>
          </p:nvPr>
        </p:nvSpPr>
        <p:spPr>
          <a:xfrm>
            <a:off x="457200" y="1066800"/>
            <a:ext cx="8229600" cy="762000"/>
          </a:xfrm>
        </p:spPr>
        <p:txBody>
          <a:bodyPr/>
          <a:lstStyle/>
          <a:p>
            <a:r>
              <a:rPr lang="zh-CN" altLang="en-US" sz="4000">
                <a:solidFill>
                  <a:srgbClr val="009999"/>
                </a:solidFill>
              </a:rPr>
              <a:t>集成电路封装方式</a:t>
            </a:r>
          </a:p>
        </p:txBody>
      </p:sp>
      <p:grpSp>
        <p:nvGrpSpPr>
          <p:cNvPr id="2" name="Group 18"/>
          <p:cNvGrpSpPr>
            <a:grpSpLocks/>
          </p:cNvGrpSpPr>
          <p:nvPr/>
        </p:nvGrpSpPr>
        <p:grpSpPr bwMode="auto">
          <a:xfrm>
            <a:off x="1447800" y="2057400"/>
            <a:ext cx="1828800" cy="1890713"/>
            <a:chOff x="672" y="1296"/>
            <a:chExt cx="1152" cy="1191"/>
          </a:xfrm>
        </p:grpSpPr>
        <p:pic>
          <p:nvPicPr>
            <p:cNvPr id="131076" name="Picture 4" descr="BGA"/>
            <p:cNvPicPr>
              <a:picLocks noChangeAspect="1" noChangeArrowheads="1"/>
            </p:cNvPicPr>
            <p:nvPr/>
          </p:nvPicPr>
          <p:blipFill>
            <a:blip r:embed="rId2" cstate="print"/>
            <a:srcRect/>
            <a:stretch>
              <a:fillRect/>
            </a:stretch>
          </p:blipFill>
          <p:spPr bwMode="auto">
            <a:xfrm>
              <a:off x="768" y="1296"/>
              <a:ext cx="900" cy="912"/>
            </a:xfrm>
            <a:prstGeom prst="rect">
              <a:avLst/>
            </a:prstGeom>
            <a:noFill/>
          </p:spPr>
        </p:pic>
        <p:sp>
          <p:nvSpPr>
            <p:cNvPr id="131080" name="Text Box 8"/>
            <p:cNvSpPr txBox="1">
              <a:spLocks noChangeArrowheads="1"/>
            </p:cNvSpPr>
            <p:nvPr/>
          </p:nvSpPr>
          <p:spPr bwMode="auto">
            <a:xfrm>
              <a:off x="672" y="2256"/>
              <a:ext cx="1152" cy="231"/>
            </a:xfrm>
            <a:prstGeom prst="rect">
              <a:avLst/>
            </a:prstGeom>
            <a:noFill/>
            <a:ln w="9525">
              <a:noFill/>
              <a:miter lim="800000"/>
              <a:headEnd/>
              <a:tailEnd/>
            </a:ln>
            <a:effectLst/>
          </p:spPr>
          <p:txBody>
            <a:bodyPr>
              <a:spAutoFit/>
            </a:bodyPr>
            <a:lstStyle/>
            <a:p>
              <a:pPr algn="ctr">
                <a:spcBef>
                  <a:spcPct val="50000"/>
                </a:spcBef>
              </a:pPr>
              <a:r>
                <a:rPr lang="en-US" altLang="zh-CN"/>
                <a:t>BGA</a:t>
              </a:r>
            </a:p>
          </p:txBody>
        </p:sp>
      </p:grpSp>
      <p:grpSp>
        <p:nvGrpSpPr>
          <p:cNvPr id="3" name="Group 16"/>
          <p:cNvGrpSpPr>
            <a:grpSpLocks/>
          </p:cNvGrpSpPr>
          <p:nvPr/>
        </p:nvGrpSpPr>
        <p:grpSpPr bwMode="auto">
          <a:xfrm>
            <a:off x="5029200" y="2128838"/>
            <a:ext cx="1828800" cy="1833562"/>
            <a:chOff x="2160" y="1380"/>
            <a:chExt cx="1152" cy="1155"/>
          </a:xfrm>
        </p:grpSpPr>
        <p:pic>
          <p:nvPicPr>
            <p:cNvPr id="131081" name="Picture 9" descr="FQFP"/>
            <p:cNvPicPr>
              <a:picLocks noChangeAspect="1" noChangeArrowheads="1"/>
            </p:cNvPicPr>
            <p:nvPr/>
          </p:nvPicPr>
          <p:blipFill>
            <a:blip r:embed="rId3" cstate="print"/>
            <a:srcRect/>
            <a:stretch>
              <a:fillRect/>
            </a:stretch>
          </p:blipFill>
          <p:spPr bwMode="auto">
            <a:xfrm>
              <a:off x="2268" y="1380"/>
              <a:ext cx="900" cy="588"/>
            </a:xfrm>
            <a:prstGeom prst="rect">
              <a:avLst/>
            </a:prstGeom>
            <a:noFill/>
          </p:spPr>
        </p:pic>
        <p:sp>
          <p:nvSpPr>
            <p:cNvPr id="131082" name="Text Box 10"/>
            <p:cNvSpPr txBox="1">
              <a:spLocks noChangeArrowheads="1"/>
            </p:cNvSpPr>
            <p:nvPr/>
          </p:nvSpPr>
          <p:spPr bwMode="auto">
            <a:xfrm>
              <a:off x="2160" y="2304"/>
              <a:ext cx="1152" cy="231"/>
            </a:xfrm>
            <a:prstGeom prst="rect">
              <a:avLst/>
            </a:prstGeom>
            <a:noFill/>
            <a:ln w="9525">
              <a:noFill/>
              <a:miter lim="800000"/>
              <a:headEnd/>
              <a:tailEnd/>
            </a:ln>
            <a:effectLst/>
          </p:spPr>
          <p:txBody>
            <a:bodyPr>
              <a:spAutoFit/>
            </a:bodyPr>
            <a:lstStyle/>
            <a:p>
              <a:pPr algn="ctr">
                <a:spcBef>
                  <a:spcPct val="50000"/>
                </a:spcBef>
              </a:pPr>
              <a:r>
                <a:rPr lang="en-US" altLang="zh-CN"/>
                <a:t>FQFP</a:t>
              </a:r>
            </a:p>
          </p:txBody>
        </p:sp>
      </p:grpSp>
      <p:grpSp>
        <p:nvGrpSpPr>
          <p:cNvPr id="4" name="Group 17"/>
          <p:cNvGrpSpPr>
            <a:grpSpLocks/>
          </p:cNvGrpSpPr>
          <p:nvPr/>
        </p:nvGrpSpPr>
        <p:grpSpPr bwMode="auto">
          <a:xfrm>
            <a:off x="5181600" y="4343400"/>
            <a:ext cx="1828800" cy="1990725"/>
            <a:chOff x="3696" y="1242"/>
            <a:chExt cx="1152" cy="1254"/>
          </a:xfrm>
        </p:grpSpPr>
        <p:sp>
          <p:nvSpPr>
            <p:cNvPr id="131083" name="Text Box 11"/>
            <p:cNvSpPr txBox="1">
              <a:spLocks noChangeArrowheads="1"/>
            </p:cNvSpPr>
            <p:nvPr/>
          </p:nvSpPr>
          <p:spPr bwMode="auto">
            <a:xfrm>
              <a:off x="3696" y="2265"/>
              <a:ext cx="1152" cy="231"/>
            </a:xfrm>
            <a:prstGeom prst="rect">
              <a:avLst/>
            </a:prstGeom>
            <a:noFill/>
            <a:ln w="9525">
              <a:noFill/>
              <a:miter lim="800000"/>
              <a:headEnd/>
              <a:tailEnd/>
            </a:ln>
            <a:effectLst/>
          </p:spPr>
          <p:txBody>
            <a:bodyPr>
              <a:spAutoFit/>
            </a:bodyPr>
            <a:lstStyle/>
            <a:p>
              <a:pPr algn="ctr">
                <a:spcBef>
                  <a:spcPct val="50000"/>
                </a:spcBef>
              </a:pPr>
              <a:r>
                <a:rPr lang="en-US" altLang="zh-CN"/>
                <a:t>PLCC</a:t>
              </a:r>
            </a:p>
          </p:txBody>
        </p:sp>
        <p:pic>
          <p:nvPicPr>
            <p:cNvPr id="131084" name="Picture 12" descr="PLCC"/>
            <p:cNvPicPr>
              <a:picLocks noChangeAspect="1" noChangeArrowheads="1"/>
            </p:cNvPicPr>
            <p:nvPr/>
          </p:nvPicPr>
          <p:blipFill>
            <a:blip r:embed="rId4" cstate="print"/>
            <a:srcRect/>
            <a:stretch>
              <a:fillRect/>
            </a:stretch>
          </p:blipFill>
          <p:spPr bwMode="auto">
            <a:xfrm>
              <a:off x="3792" y="1242"/>
              <a:ext cx="888" cy="774"/>
            </a:xfrm>
            <a:prstGeom prst="rect">
              <a:avLst/>
            </a:prstGeom>
            <a:noFill/>
          </p:spPr>
        </p:pic>
      </p:grpSp>
      <p:grpSp>
        <p:nvGrpSpPr>
          <p:cNvPr id="5" name="Group 15"/>
          <p:cNvGrpSpPr>
            <a:grpSpLocks/>
          </p:cNvGrpSpPr>
          <p:nvPr/>
        </p:nvGrpSpPr>
        <p:grpSpPr bwMode="auto">
          <a:xfrm>
            <a:off x="1447800" y="4510088"/>
            <a:ext cx="1828800" cy="1814512"/>
            <a:chOff x="624" y="2880"/>
            <a:chExt cx="1152" cy="1143"/>
          </a:xfrm>
        </p:grpSpPr>
        <p:sp>
          <p:nvSpPr>
            <p:cNvPr id="131085" name="Text Box 13"/>
            <p:cNvSpPr txBox="1">
              <a:spLocks noChangeArrowheads="1"/>
            </p:cNvSpPr>
            <p:nvPr/>
          </p:nvSpPr>
          <p:spPr bwMode="auto">
            <a:xfrm>
              <a:off x="624" y="3792"/>
              <a:ext cx="1152" cy="231"/>
            </a:xfrm>
            <a:prstGeom prst="rect">
              <a:avLst/>
            </a:prstGeom>
            <a:noFill/>
            <a:ln w="9525">
              <a:noFill/>
              <a:miter lim="800000"/>
              <a:headEnd/>
              <a:tailEnd/>
            </a:ln>
            <a:effectLst/>
          </p:spPr>
          <p:txBody>
            <a:bodyPr>
              <a:spAutoFit/>
            </a:bodyPr>
            <a:lstStyle/>
            <a:p>
              <a:pPr algn="ctr">
                <a:spcBef>
                  <a:spcPct val="50000"/>
                </a:spcBef>
              </a:pPr>
              <a:r>
                <a:rPr lang="en-US" altLang="zh-CN"/>
                <a:t>QFP</a:t>
              </a:r>
            </a:p>
          </p:txBody>
        </p:sp>
        <p:pic>
          <p:nvPicPr>
            <p:cNvPr id="131086" name="Picture 14" descr="QFP"/>
            <p:cNvPicPr>
              <a:picLocks noChangeAspect="1" noChangeArrowheads="1"/>
            </p:cNvPicPr>
            <p:nvPr/>
          </p:nvPicPr>
          <p:blipFill>
            <a:blip r:embed="rId5" cstate="print"/>
            <a:srcRect/>
            <a:stretch>
              <a:fillRect/>
            </a:stretch>
          </p:blipFill>
          <p:spPr bwMode="auto">
            <a:xfrm>
              <a:off x="732" y="2880"/>
              <a:ext cx="900" cy="726"/>
            </a:xfrm>
            <a:prstGeom prst="rect">
              <a:avLst/>
            </a:prstGeom>
            <a:noFill/>
          </p:spPr>
        </p:pic>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71538" y="862013"/>
            <a:ext cx="8162925" cy="762000"/>
          </a:xfrm>
        </p:spPr>
        <p:txBody>
          <a:bodyPr/>
          <a:lstStyle/>
          <a:p>
            <a:r>
              <a:rPr lang="zh-CN" altLang="en-US" b="1" dirty="0">
                <a:solidFill>
                  <a:srgbClr val="0000CC"/>
                </a:solidFill>
                <a:ea typeface="隶书" pitchFamily="49" charset="-122"/>
              </a:rPr>
              <a:t>集成电路（</a:t>
            </a:r>
            <a:r>
              <a:rPr lang="en-US" altLang="zh-CN" b="1" dirty="0">
                <a:solidFill>
                  <a:srgbClr val="0000CC"/>
                </a:solidFill>
                <a:ea typeface="隶书" pitchFamily="49" charset="-122"/>
              </a:rPr>
              <a:t>IC）</a:t>
            </a:r>
            <a:r>
              <a:rPr lang="en-US" altLang="zh-CN" dirty="0"/>
              <a:t> </a:t>
            </a:r>
            <a:endParaRPr lang="zh-CN" altLang="en-US" dirty="0"/>
          </a:p>
        </p:txBody>
      </p:sp>
      <p:sp>
        <p:nvSpPr>
          <p:cNvPr id="137219" name="Text Box 3"/>
          <p:cNvSpPr txBox="1">
            <a:spLocks noChangeArrowheads="1"/>
          </p:cNvSpPr>
          <p:nvPr/>
        </p:nvSpPr>
        <p:spPr bwMode="auto">
          <a:xfrm>
            <a:off x="304800" y="1981200"/>
            <a:ext cx="8305800" cy="2031325"/>
          </a:xfrm>
          <a:prstGeom prst="rect">
            <a:avLst/>
          </a:prstGeom>
          <a:noFill/>
          <a:ln w="9525">
            <a:noFill/>
            <a:miter lim="800000"/>
            <a:headEnd/>
            <a:tailEnd/>
          </a:ln>
          <a:effectLst/>
        </p:spPr>
        <p:txBody>
          <a:bodyPr>
            <a:spAutoFit/>
          </a:bodyPr>
          <a:lstStyle/>
          <a:p>
            <a:pPr>
              <a:spcBef>
                <a:spcPct val="50000"/>
              </a:spcBef>
            </a:pPr>
            <a:r>
              <a:rPr lang="en-US" altLang="zh-CN" dirty="0" smtClean="0"/>
              <a:t>          IC</a:t>
            </a:r>
            <a:r>
              <a:rPr lang="zh-CN" altLang="en-US" dirty="0" smtClean="0"/>
              <a:t>是有极性的元件，插入板时只有一个方向，如果插错了方向，它的功能就不能显示出来，甚至还会使其融化或烧坏。</a:t>
            </a:r>
            <a:endParaRPr lang="en-US" altLang="zh-CN" dirty="0" smtClean="0"/>
          </a:p>
          <a:p>
            <a:pPr>
              <a:spcBef>
                <a:spcPct val="50000"/>
              </a:spcBef>
            </a:pPr>
            <a:r>
              <a:rPr lang="zh-CN" altLang="en-US" b="1" dirty="0" smtClean="0"/>
              <a:t>集成电路</a:t>
            </a:r>
            <a:r>
              <a:rPr lang="zh-CN" altLang="en-US" b="1" dirty="0"/>
              <a:t>第一管脚的识别：</a:t>
            </a:r>
          </a:p>
          <a:p>
            <a:pPr>
              <a:spcBef>
                <a:spcPct val="50000"/>
              </a:spcBef>
            </a:pPr>
            <a:r>
              <a:rPr lang="zh-CN" altLang="en-US" b="1" dirty="0"/>
              <a:t>   </a:t>
            </a:r>
            <a:r>
              <a:rPr lang="zh-CN" altLang="en-US" dirty="0"/>
              <a:t>一般的</a:t>
            </a:r>
            <a:r>
              <a:rPr lang="en-US" altLang="zh-CN" dirty="0"/>
              <a:t>IC</a:t>
            </a:r>
            <a:r>
              <a:rPr lang="zh-CN" altLang="en-US" dirty="0"/>
              <a:t>有一个标记端，这个标记端所对应的管脚为第一脚，如果没有标记端，则将正面朝向自己，丝印（字体）为正方向，左下角则为第一管脚，逆时针依次为第二、第三、第四、、、管脚。</a:t>
            </a:r>
          </a:p>
        </p:txBody>
      </p:sp>
      <p:graphicFrame>
        <p:nvGraphicFramePr>
          <p:cNvPr id="137221" name="Object 5"/>
          <p:cNvGraphicFramePr>
            <a:graphicFrameLocks noChangeAspect="1"/>
          </p:cNvGraphicFramePr>
          <p:nvPr/>
        </p:nvGraphicFramePr>
        <p:xfrm>
          <a:off x="3581400" y="3886200"/>
          <a:ext cx="2133600" cy="2343150"/>
        </p:xfrm>
        <a:graphic>
          <a:graphicData uri="http://schemas.openxmlformats.org/presentationml/2006/ole">
            <p:oleObj spid="_x0000_s4098" name="BMP 图象" r:id="rId3" imgW="1162212" imgH="1276190" progId="PBrush">
              <p:embed/>
            </p:oleObj>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71538" y="862013"/>
            <a:ext cx="8162925" cy="762000"/>
          </a:xfrm>
        </p:spPr>
        <p:txBody>
          <a:bodyPr/>
          <a:lstStyle/>
          <a:p>
            <a:r>
              <a:rPr lang="zh-CN" altLang="en-US" b="1">
                <a:solidFill>
                  <a:srgbClr val="0000CC"/>
                </a:solidFill>
                <a:ea typeface="隶书" pitchFamily="49" charset="-122"/>
              </a:rPr>
              <a:t>集成电路（</a:t>
            </a:r>
            <a:r>
              <a:rPr lang="en-US" altLang="zh-CN" b="1">
                <a:solidFill>
                  <a:srgbClr val="0000CC"/>
                </a:solidFill>
                <a:ea typeface="隶书" pitchFamily="49" charset="-122"/>
              </a:rPr>
              <a:t>IC）</a:t>
            </a:r>
            <a:endParaRPr lang="zh-CN" altLang="en-US" b="1">
              <a:solidFill>
                <a:srgbClr val="0000CC"/>
              </a:solidFill>
              <a:ea typeface="隶书" pitchFamily="49" charset="-122"/>
            </a:endParaRPr>
          </a:p>
        </p:txBody>
      </p:sp>
      <p:sp>
        <p:nvSpPr>
          <p:cNvPr id="138243" name="Text Box 3"/>
          <p:cNvSpPr txBox="1">
            <a:spLocks noChangeArrowheads="1"/>
          </p:cNvSpPr>
          <p:nvPr/>
        </p:nvSpPr>
        <p:spPr bwMode="auto">
          <a:xfrm>
            <a:off x="304800" y="1981200"/>
            <a:ext cx="8305800" cy="4108450"/>
          </a:xfrm>
          <a:prstGeom prst="rect">
            <a:avLst/>
          </a:prstGeom>
          <a:noFill/>
          <a:ln w="9525">
            <a:noFill/>
            <a:miter lim="800000"/>
            <a:headEnd/>
            <a:tailEnd/>
          </a:ln>
          <a:effectLst/>
        </p:spPr>
        <p:txBody>
          <a:bodyPr>
            <a:spAutoFit/>
          </a:bodyPr>
          <a:lstStyle/>
          <a:p>
            <a:pPr algn="just">
              <a:spcBef>
                <a:spcPct val="50000"/>
              </a:spcBef>
            </a:pPr>
            <a:r>
              <a:rPr lang="en-US" altLang="zh-CN"/>
              <a:t>IC</a:t>
            </a:r>
            <a:r>
              <a:rPr lang="zh-CN" altLang="en-US"/>
              <a:t>的种类</a:t>
            </a:r>
          </a:p>
          <a:p>
            <a:pPr algn="just">
              <a:spcBef>
                <a:spcPct val="50000"/>
              </a:spcBef>
            </a:pPr>
            <a:r>
              <a:rPr lang="en-US" altLang="zh-CN"/>
              <a:t>   IC</a:t>
            </a:r>
            <a:r>
              <a:rPr lang="zh-CN" altLang="en-US"/>
              <a:t>的种类很多，我们常见的有下列几种：</a:t>
            </a:r>
          </a:p>
          <a:p>
            <a:pPr algn="just">
              <a:spcBef>
                <a:spcPct val="50000"/>
              </a:spcBef>
            </a:pPr>
            <a:r>
              <a:rPr lang="en-US" altLang="zh-CN"/>
              <a:t>   TTL</a:t>
            </a:r>
            <a:r>
              <a:rPr lang="zh-CN" altLang="en-US"/>
              <a:t>系列（与非门电路）</a:t>
            </a:r>
          </a:p>
          <a:p>
            <a:pPr algn="just">
              <a:spcBef>
                <a:spcPct val="50000"/>
              </a:spcBef>
            </a:pPr>
            <a:r>
              <a:rPr lang="en-US" altLang="zh-CN"/>
              <a:t>   RAM</a:t>
            </a:r>
            <a:r>
              <a:rPr lang="zh-CN" altLang="en-US"/>
              <a:t>系列（随机储存器）</a:t>
            </a:r>
          </a:p>
          <a:p>
            <a:pPr algn="just">
              <a:spcBef>
                <a:spcPct val="50000"/>
              </a:spcBef>
            </a:pPr>
            <a:r>
              <a:rPr lang="en-US" altLang="zh-CN"/>
              <a:t>   ROM（</a:t>
            </a:r>
            <a:r>
              <a:rPr lang="zh-CN" altLang="en-US"/>
              <a:t>只读存储器）、</a:t>
            </a:r>
            <a:r>
              <a:rPr lang="en-US" altLang="zh-CN"/>
              <a:t>EPROM（</a:t>
            </a:r>
            <a:r>
              <a:rPr lang="zh-CN" altLang="en-US"/>
              <a:t>紫外线可擦除式只读存储器） 系列</a:t>
            </a:r>
          </a:p>
          <a:p>
            <a:pPr algn="just">
              <a:spcBef>
                <a:spcPct val="50000"/>
              </a:spcBef>
            </a:pPr>
            <a:r>
              <a:rPr lang="en-US" altLang="zh-CN"/>
              <a:t>   PAL（</a:t>
            </a:r>
            <a:r>
              <a:rPr lang="zh-CN" altLang="en-US"/>
              <a:t>可编程逻辑阵列）</a:t>
            </a:r>
          </a:p>
          <a:p>
            <a:pPr>
              <a:spcBef>
                <a:spcPct val="50000"/>
              </a:spcBef>
            </a:pPr>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fld id="{1215973A-A738-4BD8-8C23-C6D23BBF01A9}" type="slidenum">
              <a:rPr lang="zh-TW" altLang="en-US"/>
              <a:pPr/>
              <a:t>47</a:t>
            </a:fld>
            <a:endParaRPr lang="en-US" altLang="zh-TW"/>
          </a:p>
        </p:txBody>
      </p:sp>
      <p:sp>
        <p:nvSpPr>
          <p:cNvPr id="104450" name="Rectangle 2"/>
          <p:cNvSpPr>
            <a:spLocks noGrp="1" noChangeArrowheads="1"/>
          </p:cNvSpPr>
          <p:nvPr>
            <p:ph type="title"/>
          </p:nvPr>
        </p:nvSpPr>
        <p:spPr>
          <a:xfrm>
            <a:off x="152400" y="1066800"/>
            <a:ext cx="8080375" cy="685800"/>
          </a:xfrm>
        </p:spPr>
        <p:txBody>
          <a:bodyPr/>
          <a:lstStyle/>
          <a:p>
            <a:r>
              <a:rPr lang="en-US" altLang="zh-CN" sz="3600" b="1">
                <a:solidFill>
                  <a:srgbClr val="009999"/>
                </a:solidFill>
              </a:rPr>
              <a:t>IC</a:t>
            </a:r>
            <a:r>
              <a:rPr lang="zh-CN" altLang="en-US" sz="3600" b="1">
                <a:solidFill>
                  <a:srgbClr val="009999"/>
                </a:solidFill>
              </a:rPr>
              <a:t>插座</a:t>
            </a:r>
          </a:p>
        </p:txBody>
      </p:sp>
      <p:sp>
        <p:nvSpPr>
          <p:cNvPr id="104451" name="Text Box 3"/>
          <p:cNvSpPr txBox="1">
            <a:spLocks noChangeArrowheads="1"/>
          </p:cNvSpPr>
          <p:nvPr/>
        </p:nvSpPr>
        <p:spPr bwMode="auto">
          <a:xfrm>
            <a:off x="0" y="1917700"/>
            <a:ext cx="9144000" cy="1054100"/>
          </a:xfrm>
          <a:prstGeom prst="rect">
            <a:avLst/>
          </a:prstGeom>
          <a:noFill/>
          <a:ln w="12700">
            <a:noFill/>
            <a:miter lim="800000"/>
            <a:headEnd type="none" w="sm" len="sm"/>
            <a:tailEnd type="none" w="sm" len="sm"/>
          </a:ln>
          <a:effectLst/>
        </p:spPr>
        <p:txBody>
          <a:bodyPr>
            <a:spAutoFit/>
          </a:bodyPr>
          <a:lstStyle/>
          <a:p>
            <a:pPr algn="just">
              <a:spcBef>
                <a:spcPct val="50000"/>
              </a:spcBef>
              <a:buFontTx/>
              <a:buChar char="•"/>
            </a:pPr>
            <a:r>
              <a:rPr kumimoji="1" lang="en-US" altLang="zh-CN">
                <a:solidFill>
                  <a:schemeClr val="tx2"/>
                </a:solidFill>
                <a:latin typeface="Times New Roman" pitchFamily="18" charset="0"/>
              </a:rPr>
              <a:t>IC</a:t>
            </a:r>
            <a:r>
              <a:rPr kumimoji="1" lang="zh-CN" altLang="en-US">
                <a:solidFill>
                  <a:schemeClr val="tx2"/>
                </a:solidFill>
                <a:latin typeface="Times New Roman" pitchFamily="18" charset="0"/>
              </a:rPr>
              <a:t>插座的使用是为了使</a:t>
            </a:r>
            <a:r>
              <a:rPr kumimoji="1" lang="en-US" altLang="zh-CN">
                <a:solidFill>
                  <a:schemeClr val="tx2"/>
                </a:solidFill>
                <a:latin typeface="Times New Roman" pitchFamily="18" charset="0"/>
              </a:rPr>
              <a:t>IC</a:t>
            </a:r>
            <a:r>
              <a:rPr kumimoji="1" lang="zh-CN" altLang="en-US">
                <a:solidFill>
                  <a:schemeClr val="tx2"/>
                </a:solidFill>
                <a:latin typeface="Times New Roman" pitchFamily="18" charset="0"/>
              </a:rPr>
              <a:t>的撤换不用撤焊和重新焊接，直接换下即可。</a:t>
            </a:r>
            <a:r>
              <a:rPr kumimoji="1" lang="en-US" altLang="zh-CN">
                <a:solidFill>
                  <a:schemeClr val="tx2"/>
                </a:solidFill>
                <a:latin typeface="Times New Roman" pitchFamily="18" charset="0"/>
              </a:rPr>
              <a:t>IC</a:t>
            </a:r>
            <a:r>
              <a:rPr kumimoji="1" lang="zh-CN" altLang="en-US">
                <a:solidFill>
                  <a:schemeClr val="tx2"/>
                </a:solidFill>
                <a:latin typeface="Times New Roman" pitchFamily="18" charset="0"/>
              </a:rPr>
              <a:t>插座是有极性的，其极性标志是</a:t>
            </a:r>
            <a:r>
              <a:rPr kumimoji="1" lang="en-US" altLang="zh-CN">
                <a:solidFill>
                  <a:schemeClr val="tx2"/>
                </a:solidFill>
                <a:latin typeface="Times New Roman" pitchFamily="18" charset="0"/>
              </a:rPr>
              <a:t>IC</a:t>
            </a:r>
            <a:r>
              <a:rPr kumimoji="1" lang="zh-CN" altLang="en-US">
                <a:solidFill>
                  <a:schemeClr val="tx2"/>
                </a:solidFill>
                <a:latin typeface="Times New Roman" pitchFamily="18" charset="0"/>
              </a:rPr>
              <a:t>插座一端上的挟槽，插入时必须对着板上的极性标志插座。</a:t>
            </a:r>
          </a:p>
          <a:p>
            <a:pPr>
              <a:spcBef>
                <a:spcPct val="50000"/>
              </a:spcBef>
              <a:buFontTx/>
              <a:buChar char="•"/>
            </a:pPr>
            <a:r>
              <a:rPr kumimoji="1" lang="en-US" altLang="zh-CN">
                <a:solidFill>
                  <a:schemeClr val="tx2"/>
                </a:solidFill>
                <a:latin typeface="Times New Roman" pitchFamily="18" charset="0"/>
              </a:rPr>
              <a:t>IC</a:t>
            </a:r>
            <a:r>
              <a:rPr kumimoji="1" lang="zh-CN" altLang="en-US">
                <a:solidFill>
                  <a:schemeClr val="tx2"/>
                </a:solidFill>
                <a:latin typeface="宋体" pitchFamily="2" charset="-122"/>
              </a:rPr>
              <a:t>插座的管脚必须全部插入孔中。</a:t>
            </a:r>
            <a:r>
              <a:rPr kumimoji="1" lang="zh-CN" altLang="en-US">
                <a:solidFill>
                  <a:schemeClr val="tx2"/>
                </a:solidFill>
                <a:latin typeface="Times New Roman" pitchFamily="18" charset="0"/>
              </a:rPr>
              <a:t> </a:t>
            </a:r>
          </a:p>
        </p:txBody>
      </p:sp>
      <p:pic>
        <p:nvPicPr>
          <p:cNvPr id="104452" name="Picture 4" descr="插座2"/>
          <p:cNvPicPr>
            <a:picLocks noChangeAspect="1" noChangeArrowheads="1"/>
          </p:cNvPicPr>
          <p:nvPr/>
        </p:nvPicPr>
        <p:blipFill>
          <a:blip r:embed="rId2" cstate="print"/>
          <a:srcRect/>
          <a:stretch>
            <a:fillRect/>
          </a:stretch>
        </p:blipFill>
        <p:spPr bwMode="auto">
          <a:xfrm>
            <a:off x="5029200" y="2971800"/>
            <a:ext cx="3886200" cy="3429000"/>
          </a:xfrm>
          <a:prstGeom prst="rect">
            <a:avLst/>
          </a:prstGeom>
          <a:noFill/>
        </p:spPr>
      </p:pic>
      <p:pic>
        <p:nvPicPr>
          <p:cNvPr id="104453" name="Picture 5" descr="插座3"/>
          <p:cNvPicPr>
            <a:picLocks noChangeAspect="1" noChangeArrowheads="1"/>
          </p:cNvPicPr>
          <p:nvPr/>
        </p:nvPicPr>
        <p:blipFill>
          <a:blip r:embed="rId3" cstate="print"/>
          <a:srcRect/>
          <a:stretch>
            <a:fillRect/>
          </a:stretch>
        </p:blipFill>
        <p:spPr bwMode="auto">
          <a:xfrm>
            <a:off x="457200" y="3200400"/>
            <a:ext cx="4267200" cy="3527425"/>
          </a:xfrm>
          <a:prstGeom prst="rect">
            <a:avLst/>
          </a:prstGeom>
          <a:noFill/>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1"/>
          </p:nvPr>
        </p:nvSpPr>
        <p:spPr/>
        <p:txBody>
          <a:bodyPr/>
          <a:lstStyle/>
          <a:p>
            <a:fld id="{8FD71728-FA44-4ED9-942B-EA37BF46C9A1}" type="slidenum">
              <a:rPr lang="zh-TW" altLang="en-US"/>
              <a:pPr/>
              <a:t>48</a:t>
            </a:fld>
            <a:endParaRPr lang="en-US" altLang="zh-TW"/>
          </a:p>
        </p:txBody>
      </p:sp>
      <p:sp>
        <p:nvSpPr>
          <p:cNvPr id="106498" name="Rectangle 2"/>
          <p:cNvSpPr>
            <a:spLocks noGrp="1" noChangeArrowheads="1"/>
          </p:cNvSpPr>
          <p:nvPr>
            <p:ph type="title"/>
          </p:nvPr>
        </p:nvSpPr>
        <p:spPr>
          <a:xfrm>
            <a:off x="152400" y="990600"/>
            <a:ext cx="8080375" cy="762000"/>
          </a:xfrm>
        </p:spPr>
        <p:txBody>
          <a:bodyPr/>
          <a:lstStyle/>
          <a:p>
            <a:r>
              <a:rPr lang="zh-CN" altLang="en-US" sz="3600">
                <a:solidFill>
                  <a:srgbClr val="009999"/>
                </a:solidFill>
              </a:rPr>
              <a:t>液晶显示</a:t>
            </a:r>
          </a:p>
        </p:txBody>
      </p:sp>
      <p:pic>
        <p:nvPicPr>
          <p:cNvPr id="106499" name="Picture 3" descr="点阵"/>
          <p:cNvPicPr>
            <a:picLocks noChangeAspect="1" noChangeArrowheads="1"/>
          </p:cNvPicPr>
          <p:nvPr/>
        </p:nvPicPr>
        <p:blipFill>
          <a:blip r:embed="rId2" cstate="print"/>
          <a:srcRect/>
          <a:stretch>
            <a:fillRect/>
          </a:stretch>
        </p:blipFill>
        <p:spPr bwMode="auto">
          <a:xfrm>
            <a:off x="152400" y="1981200"/>
            <a:ext cx="2971800" cy="2432050"/>
          </a:xfrm>
          <a:prstGeom prst="rect">
            <a:avLst/>
          </a:prstGeom>
          <a:noFill/>
        </p:spPr>
      </p:pic>
      <p:pic>
        <p:nvPicPr>
          <p:cNvPr id="106500" name="Picture 4" descr="数码管"/>
          <p:cNvPicPr>
            <a:picLocks noChangeAspect="1" noChangeArrowheads="1"/>
          </p:cNvPicPr>
          <p:nvPr/>
        </p:nvPicPr>
        <p:blipFill>
          <a:blip r:embed="rId3" cstate="print"/>
          <a:srcRect/>
          <a:stretch>
            <a:fillRect/>
          </a:stretch>
        </p:blipFill>
        <p:spPr bwMode="auto">
          <a:xfrm>
            <a:off x="3276600" y="2952750"/>
            <a:ext cx="2667000" cy="2000250"/>
          </a:xfrm>
          <a:prstGeom prst="rect">
            <a:avLst/>
          </a:prstGeom>
          <a:noFill/>
        </p:spPr>
      </p:pic>
      <p:pic>
        <p:nvPicPr>
          <p:cNvPr id="106501" name="Picture 5" descr="yejing"/>
          <p:cNvPicPr>
            <a:picLocks noChangeAspect="1" noChangeArrowheads="1"/>
          </p:cNvPicPr>
          <p:nvPr/>
        </p:nvPicPr>
        <p:blipFill>
          <a:blip r:embed="rId4" cstate="print"/>
          <a:srcRect/>
          <a:stretch>
            <a:fillRect/>
          </a:stretch>
        </p:blipFill>
        <p:spPr bwMode="auto">
          <a:xfrm>
            <a:off x="6019800" y="1708150"/>
            <a:ext cx="3048000" cy="1263650"/>
          </a:xfrm>
          <a:prstGeom prst="rect">
            <a:avLst/>
          </a:prstGeom>
          <a:noFill/>
        </p:spPr>
      </p:pic>
      <p:pic>
        <p:nvPicPr>
          <p:cNvPr id="106502" name="Picture 6" descr="夜禁"/>
          <p:cNvPicPr>
            <a:picLocks noChangeAspect="1" noChangeArrowheads="1"/>
          </p:cNvPicPr>
          <p:nvPr/>
        </p:nvPicPr>
        <p:blipFill>
          <a:blip r:embed="rId5" cstate="print"/>
          <a:srcRect t="10257" b="5128"/>
          <a:stretch>
            <a:fillRect/>
          </a:stretch>
        </p:blipFill>
        <p:spPr bwMode="auto">
          <a:xfrm>
            <a:off x="6019800" y="3581400"/>
            <a:ext cx="3048000" cy="2578100"/>
          </a:xfrm>
          <a:prstGeom prst="rect">
            <a:avLst/>
          </a:prstGeom>
          <a:noFill/>
        </p:spPr>
      </p:pic>
      <p:sp>
        <p:nvSpPr>
          <p:cNvPr id="106503" name="Text Box 7"/>
          <p:cNvSpPr txBox="1">
            <a:spLocks noChangeArrowheads="1"/>
          </p:cNvSpPr>
          <p:nvPr/>
        </p:nvSpPr>
        <p:spPr bwMode="auto">
          <a:xfrm>
            <a:off x="1219200" y="4724400"/>
            <a:ext cx="9906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a:solidFill>
                  <a:srgbClr val="CC0099"/>
                </a:solidFill>
                <a:latin typeface="Times New Roman" pitchFamily="18" charset="0"/>
              </a:rPr>
              <a:t>点阵</a:t>
            </a:r>
          </a:p>
        </p:txBody>
      </p:sp>
      <p:sp>
        <p:nvSpPr>
          <p:cNvPr id="106504" name="Text Box 8"/>
          <p:cNvSpPr txBox="1">
            <a:spLocks noChangeArrowheads="1"/>
          </p:cNvSpPr>
          <p:nvPr/>
        </p:nvSpPr>
        <p:spPr bwMode="auto">
          <a:xfrm>
            <a:off x="4038600" y="5334000"/>
            <a:ext cx="12192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a:solidFill>
                  <a:srgbClr val="CC0099"/>
                </a:solidFill>
                <a:latin typeface="Times New Roman" pitchFamily="18" charset="0"/>
              </a:rPr>
              <a:t>数码管</a:t>
            </a:r>
          </a:p>
        </p:txBody>
      </p:sp>
      <p:sp>
        <p:nvSpPr>
          <p:cNvPr id="106505" name="Text Box 9"/>
          <p:cNvSpPr txBox="1">
            <a:spLocks noChangeArrowheads="1"/>
          </p:cNvSpPr>
          <p:nvPr/>
        </p:nvSpPr>
        <p:spPr bwMode="auto">
          <a:xfrm>
            <a:off x="7162800" y="3048000"/>
            <a:ext cx="10668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a:solidFill>
                  <a:srgbClr val="66FF33"/>
                </a:solidFill>
                <a:latin typeface="Times New Roman" pitchFamily="18" charset="0"/>
              </a:rPr>
              <a:t>液晶</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fld id="{24B0D767-A403-480E-9E52-AE715AD4ED02}" type="slidenum">
              <a:rPr lang="zh-TW" altLang="en-US"/>
              <a:pPr/>
              <a:t>49</a:t>
            </a:fld>
            <a:endParaRPr lang="en-US" altLang="zh-TW"/>
          </a:p>
        </p:txBody>
      </p:sp>
      <p:sp>
        <p:nvSpPr>
          <p:cNvPr id="118786" name="Rectangle 2"/>
          <p:cNvSpPr>
            <a:spLocks noGrp="1" noChangeArrowheads="1"/>
          </p:cNvSpPr>
          <p:nvPr>
            <p:ph type="title"/>
          </p:nvPr>
        </p:nvSpPr>
        <p:spPr>
          <a:xfrm>
            <a:off x="152400" y="1143000"/>
            <a:ext cx="8080375" cy="838200"/>
          </a:xfrm>
        </p:spPr>
        <p:txBody>
          <a:bodyPr/>
          <a:lstStyle/>
          <a:p>
            <a:r>
              <a:rPr lang="zh-CN" altLang="en-US" sz="3600">
                <a:solidFill>
                  <a:srgbClr val="009999"/>
                </a:solidFill>
              </a:rPr>
              <a:t>变压器</a:t>
            </a:r>
          </a:p>
        </p:txBody>
      </p:sp>
      <p:sp>
        <p:nvSpPr>
          <p:cNvPr id="118787" name="Text Box 3"/>
          <p:cNvSpPr txBox="1">
            <a:spLocks noChangeArrowheads="1"/>
          </p:cNvSpPr>
          <p:nvPr/>
        </p:nvSpPr>
        <p:spPr bwMode="auto">
          <a:xfrm>
            <a:off x="152400" y="1979613"/>
            <a:ext cx="8915400" cy="915987"/>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a:solidFill>
                  <a:schemeClr val="tx2"/>
                </a:solidFill>
                <a:latin typeface="Times New Roman" pitchFamily="18" charset="0"/>
              </a:rPr>
              <a:t>变压器是将能量从一个回路传递到另一个回路的电子元件，它由</a:t>
            </a:r>
            <a:r>
              <a:rPr kumimoji="1" lang="zh-CN" altLang="en-US">
                <a:solidFill>
                  <a:srgbClr val="0000FF"/>
                </a:solidFill>
                <a:latin typeface="Times New Roman" pitchFamily="18" charset="0"/>
              </a:rPr>
              <a:t>两个</a:t>
            </a:r>
            <a:r>
              <a:rPr kumimoji="1" lang="en-US" altLang="zh-CN">
                <a:solidFill>
                  <a:srgbClr val="0000FF"/>
                </a:solidFill>
                <a:latin typeface="Times New Roman" pitchFamily="18" charset="0"/>
              </a:rPr>
              <a:t>or</a:t>
            </a:r>
            <a:r>
              <a:rPr kumimoji="1" lang="zh-CN" altLang="en-US">
                <a:solidFill>
                  <a:srgbClr val="0000FF"/>
                </a:solidFill>
                <a:latin typeface="Times New Roman" pitchFamily="18" charset="0"/>
              </a:rPr>
              <a:t>两个以上的线圈</a:t>
            </a:r>
            <a:r>
              <a:rPr kumimoji="1" lang="zh-CN" altLang="en-US">
                <a:solidFill>
                  <a:schemeClr val="tx2"/>
                </a:solidFill>
                <a:latin typeface="Times New Roman" pitchFamily="18" charset="0"/>
              </a:rPr>
              <a:t>组成，其外部由铁芯材料封装，装配到电路时，必须遵从一定的方向，功能为调节交流电的电压和电流；</a:t>
            </a:r>
          </a:p>
        </p:txBody>
      </p:sp>
      <p:pic>
        <p:nvPicPr>
          <p:cNvPr id="118788" name="Picture 4" descr="变压器3"/>
          <p:cNvPicPr>
            <a:picLocks noChangeAspect="1" noChangeArrowheads="1"/>
          </p:cNvPicPr>
          <p:nvPr/>
        </p:nvPicPr>
        <p:blipFill>
          <a:blip r:embed="rId3" cstate="print"/>
          <a:srcRect/>
          <a:stretch>
            <a:fillRect/>
          </a:stretch>
        </p:blipFill>
        <p:spPr bwMode="auto">
          <a:xfrm>
            <a:off x="152400" y="2971800"/>
            <a:ext cx="4419600" cy="3181350"/>
          </a:xfrm>
          <a:prstGeom prst="rect">
            <a:avLst/>
          </a:prstGeom>
          <a:noFill/>
        </p:spPr>
      </p:pic>
      <p:pic>
        <p:nvPicPr>
          <p:cNvPr id="118789" name="Picture 5" descr="变压器6"/>
          <p:cNvPicPr>
            <a:picLocks noChangeAspect="1" noChangeArrowheads="1"/>
          </p:cNvPicPr>
          <p:nvPr/>
        </p:nvPicPr>
        <p:blipFill>
          <a:blip r:embed="rId4" cstate="print"/>
          <a:srcRect/>
          <a:stretch>
            <a:fillRect/>
          </a:stretch>
        </p:blipFill>
        <p:spPr bwMode="auto">
          <a:xfrm>
            <a:off x="4724400" y="2971800"/>
            <a:ext cx="4267200" cy="3276600"/>
          </a:xfrm>
          <a:prstGeom prst="rect">
            <a:avLst/>
          </a:prstGeom>
          <a:noFill/>
        </p:spPr>
      </p:pic>
      <p:pic>
        <p:nvPicPr>
          <p:cNvPr id="118790" name="Picture 6" descr="变压器2"/>
          <p:cNvPicPr>
            <a:picLocks noChangeAspect="1" noChangeArrowheads="1"/>
          </p:cNvPicPr>
          <p:nvPr/>
        </p:nvPicPr>
        <p:blipFill>
          <a:blip r:embed="rId5" cstate="print"/>
          <a:srcRect/>
          <a:stretch>
            <a:fillRect/>
          </a:stretch>
        </p:blipFill>
        <p:spPr bwMode="auto">
          <a:xfrm>
            <a:off x="7696200" y="5410200"/>
            <a:ext cx="1295400" cy="974725"/>
          </a:xfrm>
          <a:prstGeom prst="rect">
            <a:avLst/>
          </a:prstGeom>
          <a:noFill/>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1"/>
          </p:nvPr>
        </p:nvSpPr>
        <p:spPr/>
        <p:txBody>
          <a:bodyPr/>
          <a:lstStyle/>
          <a:p>
            <a:fld id="{9C32D556-E294-443B-816D-9B37948C2594}" type="slidenum">
              <a:rPr lang="zh-TW" altLang="en-US"/>
              <a:pPr/>
              <a:t>5</a:t>
            </a:fld>
            <a:endParaRPr lang="en-US" altLang="zh-TW"/>
          </a:p>
        </p:txBody>
      </p:sp>
      <p:sp>
        <p:nvSpPr>
          <p:cNvPr id="69634" name="Rectangle 2"/>
          <p:cNvSpPr>
            <a:spLocks noGrp="1" noChangeArrowheads="1"/>
          </p:cNvSpPr>
          <p:nvPr>
            <p:ph type="title"/>
          </p:nvPr>
        </p:nvSpPr>
        <p:spPr>
          <a:xfrm>
            <a:off x="457200" y="1143000"/>
            <a:ext cx="8229600" cy="609600"/>
          </a:xfrm>
        </p:spPr>
        <p:txBody>
          <a:bodyPr>
            <a:normAutofit fontScale="90000"/>
          </a:bodyPr>
          <a:lstStyle/>
          <a:p>
            <a:r>
              <a:rPr lang="zh-CN" altLang="en-US" sz="4000">
                <a:latin typeface="宋体" pitchFamily="2" charset="-122"/>
              </a:rPr>
              <a:t>三号码</a:t>
            </a:r>
            <a:r>
              <a:rPr lang="zh-CN" altLang="en-US" sz="4000" b="1">
                <a:solidFill>
                  <a:srgbClr val="008000"/>
                </a:solidFill>
                <a:latin typeface="宋体" pitchFamily="2" charset="-122"/>
              </a:rPr>
              <a:t>ＤＤＭ</a:t>
            </a:r>
            <a:r>
              <a:rPr lang="en-US" altLang="zh-CN" sz="4000" b="1">
                <a:solidFill>
                  <a:srgbClr val="008000"/>
                </a:solidFill>
                <a:latin typeface="宋体" pitchFamily="2" charset="-122"/>
                <a:sym typeface="Wingdings" pitchFamily="2" charset="2"/>
              </a:rPr>
              <a:t>:(</a:t>
            </a:r>
            <a:r>
              <a:rPr lang="zh-CN" altLang="en-US" sz="4000" b="1">
                <a:solidFill>
                  <a:srgbClr val="008000"/>
                </a:solidFill>
                <a:latin typeface="宋体" pitchFamily="2" charset="-122"/>
                <a:sym typeface="Wingdings" pitchFamily="2" charset="2"/>
              </a:rPr>
              <a:t>误差</a:t>
            </a:r>
            <a:r>
              <a:rPr lang="en-US" altLang="zh-CN" sz="4000" b="1">
                <a:solidFill>
                  <a:srgbClr val="008000"/>
                </a:solidFill>
                <a:latin typeface="宋体" pitchFamily="2" charset="-122"/>
                <a:sym typeface="Wingdings" pitchFamily="2" charset="2"/>
              </a:rPr>
              <a:t>5%)</a:t>
            </a:r>
            <a:r>
              <a:rPr lang="en-US" altLang="zh-CN" sz="4000"/>
              <a:t> </a:t>
            </a:r>
          </a:p>
        </p:txBody>
      </p:sp>
      <p:sp>
        <p:nvSpPr>
          <p:cNvPr id="69635" name="Rectangle 3"/>
          <p:cNvSpPr>
            <a:spLocks noGrp="1" noChangeArrowheads="1"/>
          </p:cNvSpPr>
          <p:nvPr>
            <p:ph type="body" sz="half" idx="1"/>
          </p:nvPr>
        </p:nvSpPr>
        <p:spPr>
          <a:xfrm>
            <a:off x="682625" y="1828800"/>
            <a:ext cx="4575175" cy="4267200"/>
          </a:xfrm>
        </p:spPr>
        <p:txBody>
          <a:bodyPr/>
          <a:lstStyle/>
          <a:p>
            <a:r>
              <a:rPr lang="en-US" altLang="zh-CN" sz="2400"/>
              <a:t> </a:t>
            </a:r>
            <a:r>
              <a:rPr lang="zh-CN" altLang="en-US" sz="2400"/>
              <a:t>用三位数字表示阻值的大小；</a:t>
            </a:r>
          </a:p>
          <a:p>
            <a:pPr>
              <a:buFont typeface="Wingdings" pitchFamily="2" charset="2"/>
              <a:buNone/>
            </a:pPr>
            <a:r>
              <a:rPr lang="zh-CN" altLang="en-US" sz="2400" b="1"/>
              <a:t>     三位数的前两位是有效数字，第三位是有效数字后面</a:t>
            </a:r>
            <a:r>
              <a:rPr lang="en-US" altLang="zh-CN" sz="2400" b="1">
                <a:solidFill>
                  <a:srgbClr val="FF3300"/>
                </a:solidFill>
              </a:rPr>
              <a:t>0</a:t>
            </a:r>
            <a:r>
              <a:rPr lang="zh-CN" altLang="en-US" sz="2400" b="1"/>
              <a:t>的个数；</a:t>
            </a:r>
          </a:p>
          <a:p>
            <a:pPr algn="just">
              <a:buFont typeface="Wingdings" pitchFamily="2" charset="2"/>
              <a:buNone/>
            </a:pPr>
            <a:r>
              <a:rPr lang="zh-CN" altLang="en-US" sz="2400" b="1"/>
              <a:t>    范例 ：</a:t>
            </a:r>
          </a:p>
          <a:p>
            <a:pPr algn="just">
              <a:buFont typeface="Wingdings" pitchFamily="2" charset="2"/>
              <a:buNone/>
            </a:pPr>
            <a:r>
              <a:rPr lang="zh-CN" altLang="en-US" sz="2400"/>
              <a:t>         ①：</a:t>
            </a:r>
            <a:r>
              <a:rPr lang="en-US" altLang="zh-CN" sz="2400"/>
              <a:t>223=22 000 </a:t>
            </a:r>
            <a:r>
              <a:rPr lang="en-US" altLang="zh-CN" sz="2400">
                <a:sym typeface="Symbol" pitchFamily="18" charset="2"/>
              </a:rPr>
              <a:t></a:t>
            </a:r>
            <a:r>
              <a:rPr lang="zh-CN" altLang="en-US" sz="2400"/>
              <a:t>，</a:t>
            </a:r>
          </a:p>
          <a:p>
            <a:pPr algn="just">
              <a:buFont typeface="Wingdings" pitchFamily="2" charset="2"/>
              <a:buNone/>
            </a:pPr>
            <a:r>
              <a:rPr lang="zh-CN" altLang="en-US" sz="2400"/>
              <a:t>                 即</a:t>
            </a:r>
            <a:r>
              <a:rPr lang="en-US" altLang="zh-CN" sz="2400"/>
              <a:t>22k </a:t>
            </a:r>
            <a:r>
              <a:rPr lang="en-US" altLang="zh-CN" sz="2400">
                <a:sym typeface="Symbol" pitchFamily="18" charset="2"/>
              </a:rPr>
              <a:t></a:t>
            </a:r>
            <a:r>
              <a:rPr lang="zh-CN" altLang="en-US" sz="2400"/>
              <a:t>；</a:t>
            </a:r>
          </a:p>
          <a:p>
            <a:pPr algn="just">
              <a:buFont typeface="Wingdings" pitchFamily="2" charset="2"/>
              <a:buNone/>
            </a:pPr>
            <a:r>
              <a:rPr lang="zh-CN" altLang="en-US" sz="2400"/>
              <a:t>         ②：</a:t>
            </a:r>
            <a:r>
              <a:rPr lang="en-US" altLang="zh-CN" sz="2400"/>
              <a:t>100</a:t>
            </a:r>
            <a:r>
              <a:rPr lang="zh-CN" altLang="en-US" sz="2400"/>
              <a:t>＝</a:t>
            </a:r>
            <a:r>
              <a:rPr lang="en-US" altLang="zh-CN" sz="2400"/>
              <a:t>10</a:t>
            </a:r>
            <a:r>
              <a:rPr lang="en-US" altLang="zh-CN" sz="2400">
                <a:sym typeface="Symbol" pitchFamily="18" charset="2"/>
              </a:rPr>
              <a:t></a:t>
            </a:r>
            <a:r>
              <a:rPr lang="en-US" altLang="zh-CN" sz="2400"/>
              <a:t>10</a:t>
            </a:r>
            <a:r>
              <a:rPr lang="en-US" altLang="zh-CN" sz="2400" baseline="30000"/>
              <a:t>0</a:t>
            </a:r>
            <a:r>
              <a:rPr lang="en-US" altLang="zh-CN" sz="2400">
                <a:sym typeface="Symbol" pitchFamily="18" charset="2"/>
              </a:rPr>
              <a:t></a:t>
            </a:r>
            <a:r>
              <a:rPr lang="en-US" altLang="zh-CN" sz="2400"/>
              <a:t>= </a:t>
            </a:r>
          </a:p>
          <a:p>
            <a:pPr algn="just">
              <a:buFont typeface="Wingdings" pitchFamily="2" charset="2"/>
              <a:buNone/>
            </a:pPr>
            <a:r>
              <a:rPr lang="en-US" altLang="zh-CN" sz="2400"/>
              <a:t>                           10 </a:t>
            </a:r>
            <a:r>
              <a:rPr lang="en-US" altLang="zh-CN" sz="2400">
                <a:sym typeface="Symbol" pitchFamily="18" charset="2"/>
              </a:rPr>
              <a:t></a:t>
            </a:r>
            <a:r>
              <a:rPr lang="zh-CN" altLang="en-US" sz="2400"/>
              <a:t>，即</a:t>
            </a:r>
            <a:r>
              <a:rPr lang="en-US" altLang="zh-CN" sz="2400"/>
              <a:t>10 </a:t>
            </a:r>
            <a:r>
              <a:rPr lang="en-US" altLang="zh-CN" sz="2400">
                <a:sym typeface="Symbol" pitchFamily="18" charset="2"/>
              </a:rPr>
              <a:t></a:t>
            </a:r>
            <a:r>
              <a:rPr lang="zh-CN" altLang="en-US" sz="2400"/>
              <a:t>；</a:t>
            </a:r>
          </a:p>
          <a:p>
            <a:pPr>
              <a:buFont typeface="Wingdings" pitchFamily="2" charset="2"/>
              <a:buNone/>
            </a:pPr>
            <a:r>
              <a:rPr lang="zh-CN" altLang="en-US" sz="2400"/>
              <a:t>     </a:t>
            </a:r>
            <a:r>
              <a:rPr lang="zh-CN" altLang="en-US" sz="2400">
                <a:latin typeface="宋体" pitchFamily="2" charset="-122"/>
              </a:rPr>
              <a:t>③：</a:t>
            </a:r>
            <a:r>
              <a:rPr lang="en-US" altLang="zh-CN" sz="2400"/>
              <a:t>562=5 600 </a:t>
            </a:r>
            <a:r>
              <a:rPr lang="en-US" altLang="zh-CN" sz="2400">
                <a:sym typeface="Symbol" pitchFamily="18" charset="2"/>
              </a:rPr>
              <a:t></a:t>
            </a:r>
            <a:r>
              <a:rPr lang="zh-CN" altLang="en-US" sz="2400">
                <a:latin typeface="宋体" pitchFamily="2" charset="-122"/>
              </a:rPr>
              <a:t>，即</a:t>
            </a:r>
            <a:r>
              <a:rPr lang="en-US" altLang="zh-CN" sz="2400"/>
              <a:t>5.6k </a:t>
            </a:r>
            <a:r>
              <a:rPr lang="en-US" altLang="zh-CN" sz="2400">
                <a:sym typeface="Symbol" pitchFamily="18" charset="2"/>
              </a:rPr>
              <a:t></a:t>
            </a:r>
            <a:r>
              <a:rPr lang="zh-CN" altLang="en-US" sz="2400">
                <a:latin typeface="宋体" pitchFamily="2" charset="-122"/>
              </a:rPr>
              <a:t>；</a:t>
            </a:r>
            <a:r>
              <a:rPr lang="zh-CN" altLang="en-US" sz="2400"/>
              <a:t> </a:t>
            </a:r>
          </a:p>
        </p:txBody>
      </p:sp>
      <p:pic>
        <p:nvPicPr>
          <p:cNvPr id="69636" name="Picture 4" descr="1"/>
          <p:cNvPicPr>
            <a:picLocks noGrp="1" noChangeAspect="1" noChangeArrowheads="1"/>
          </p:cNvPicPr>
          <p:nvPr>
            <p:ph type="clipArt" sz="half" idx="2"/>
          </p:nvPr>
        </p:nvPicPr>
        <p:blipFill>
          <a:blip r:embed="rId2" cstate="print"/>
          <a:srcRect/>
          <a:stretch>
            <a:fillRect/>
          </a:stretch>
        </p:blipFill>
        <p:spPr>
          <a:xfrm>
            <a:off x="5105400" y="2438400"/>
            <a:ext cx="3810000" cy="2698750"/>
          </a:xfrm>
          <a:noFill/>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ftr" sz="quarter" idx="3"/>
          </p:nvPr>
        </p:nvSpPr>
        <p:spPr/>
        <p:txBody>
          <a:bodyPr/>
          <a:lstStyle/>
          <a:p>
            <a:r>
              <a:rPr lang="zh-CN" altLang="en-US"/>
              <a:t>宁波大学信息科学与工程学院</a:t>
            </a:r>
            <a:endParaRPr lang="en-US" altLang="zh-CN"/>
          </a:p>
        </p:txBody>
      </p:sp>
      <p:sp>
        <p:nvSpPr>
          <p:cNvPr id="5" name="Rectangle 15"/>
          <p:cNvSpPr>
            <a:spLocks noGrp="1" noChangeArrowheads="1"/>
          </p:cNvSpPr>
          <p:nvPr>
            <p:ph type="sldNum" sz="quarter" idx="4"/>
          </p:nvPr>
        </p:nvSpPr>
        <p:spPr/>
        <p:txBody>
          <a:bodyPr/>
          <a:lstStyle/>
          <a:p>
            <a:fld id="{B30B2E37-BEDA-45B4-A5A4-2CF63B41561B}" type="slidenum">
              <a:rPr lang="zh-CN" altLang="en-US"/>
              <a:pPr/>
              <a:t>50</a:t>
            </a:fld>
            <a:endParaRPr lang="en-US" altLang="zh-CN"/>
          </a:p>
        </p:txBody>
      </p:sp>
      <p:sp>
        <p:nvSpPr>
          <p:cNvPr id="654338" name="Text Box 2"/>
          <p:cNvSpPr txBox="1">
            <a:spLocks noChangeArrowheads="1"/>
          </p:cNvSpPr>
          <p:nvPr/>
        </p:nvSpPr>
        <p:spPr bwMode="auto">
          <a:xfrm>
            <a:off x="1835150" y="2852738"/>
            <a:ext cx="2952750" cy="366712"/>
          </a:xfrm>
          <a:prstGeom prst="rect">
            <a:avLst/>
          </a:prstGeom>
          <a:noFill/>
          <a:ln w="12700" algn="ctr">
            <a:noFill/>
            <a:miter lim="800000"/>
            <a:headEnd/>
            <a:tailEnd/>
          </a:ln>
          <a:effectLst/>
        </p:spPr>
        <p:txBody>
          <a:bodyPr>
            <a:spAutoFit/>
          </a:bodyPr>
          <a:lstStyle/>
          <a:p>
            <a:pPr>
              <a:spcBef>
                <a:spcPct val="50000"/>
              </a:spcBef>
            </a:pPr>
            <a:endParaRPr lang="zh-CN" altLang="en-US" sz="1800">
              <a:ea typeface="宋体" pitchFamily="2" charset="-122"/>
            </a:endParaRPr>
          </a:p>
        </p:txBody>
      </p:sp>
      <p:sp>
        <p:nvSpPr>
          <p:cNvPr id="654340" name="WordArt 4" descr="白色大理石"/>
          <p:cNvSpPr>
            <a:spLocks noChangeArrowheads="1" noChangeShapeType="1" noTextEdit="1"/>
          </p:cNvSpPr>
          <p:nvPr/>
        </p:nvSpPr>
        <p:spPr bwMode="auto">
          <a:xfrm>
            <a:off x="827088" y="2708275"/>
            <a:ext cx="7315200" cy="1511300"/>
          </a:xfrm>
          <a:prstGeom prst="rect">
            <a:avLst/>
          </a:prstGeom>
        </p:spPr>
        <p:txBody>
          <a:bodyPr wrap="none" fromWordArt="1">
            <a:prstTxWarp prst="textPlain">
              <a:avLst>
                <a:gd name="adj" fmla="val 50000"/>
              </a:avLst>
            </a:prstTxWarp>
          </a:bodyPr>
          <a:lstStyle/>
          <a:p>
            <a:pPr algn="ctr"/>
            <a:r>
              <a:rPr lang="zh-CN" altLang="en-US" sz="4400" kern="10" spc="880">
                <a:ln w="9525">
                  <a:noFill/>
                  <a:round/>
                  <a:headEnd/>
                  <a:tailEnd/>
                </a:ln>
                <a:blipFill dpi="0" rotWithShape="0">
                  <a:blip r:embed="rId4"/>
                  <a:srcRect/>
                  <a:tile tx="0" ty="0" sx="100000" sy="100000" flip="none" algn="tl"/>
                </a:blipFill>
                <a:effectLst>
                  <a:prstShdw prst="shdw17" dist="17961" dir="2700000">
                    <a:srgbClr val="FFCC99">
                      <a:gamma/>
                      <a:shade val="60000"/>
                      <a:invGamma/>
                    </a:srgbClr>
                  </a:prstShdw>
                </a:effectLst>
                <a:latin typeface="隶书"/>
                <a:ea typeface="隶书"/>
              </a:rPr>
              <a:t>谢谢！</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4340"/>
                                        </p:tgtEl>
                                        <p:attrNameLst>
                                          <p:attrName>style.visibility</p:attrName>
                                        </p:attrNameLst>
                                      </p:cBhvr>
                                      <p:to>
                                        <p:strVal val="visible"/>
                                      </p:to>
                                    </p:set>
                                    <p:anim calcmode="lin" valueType="num">
                                      <p:cBhvr additive="base">
                                        <p:cTn id="7" dur="500" fill="hold"/>
                                        <p:tgtEl>
                                          <p:spTgt spid="654340"/>
                                        </p:tgtEl>
                                        <p:attrNameLst>
                                          <p:attrName>ppt_x</p:attrName>
                                        </p:attrNameLst>
                                      </p:cBhvr>
                                      <p:tavLst>
                                        <p:tav tm="0">
                                          <p:val>
                                            <p:strVal val="#ppt_x"/>
                                          </p:val>
                                        </p:tav>
                                        <p:tav tm="100000">
                                          <p:val>
                                            <p:strVal val="#ppt_x"/>
                                          </p:val>
                                        </p:tav>
                                      </p:tavLst>
                                    </p:anim>
                                    <p:anim calcmode="lin" valueType="num">
                                      <p:cBhvr additive="base">
                                        <p:cTn id="8" dur="500" fill="hold"/>
                                        <p:tgtEl>
                                          <p:spTgt spid="65434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fld id="{40E8579A-E39D-423F-953B-810382D7555E}" type="slidenum">
              <a:rPr lang="zh-TW" altLang="en-US"/>
              <a:pPr/>
              <a:t>6</a:t>
            </a:fld>
            <a:endParaRPr lang="en-US" altLang="zh-TW"/>
          </a:p>
        </p:txBody>
      </p:sp>
      <p:sp>
        <p:nvSpPr>
          <p:cNvPr id="70658" name="Rectangle 2"/>
          <p:cNvSpPr>
            <a:spLocks noGrp="1" noChangeArrowheads="1"/>
          </p:cNvSpPr>
          <p:nvPr>
            <p:ph type="title"/>
          </p:nvPr>
        </p:nvSpPr>
        <p:spPr>
          <a:xfrm>
            <a:off x="457200" y="1066800"/>
            <a:ext cx="8229600" cy="685800"/>
          </a:xfrm>
        </p:spPr>
        <p:txBody>
          <a:bodyPr>
            <a:normAutofit fontScale="90000"/>
          </a:bodyPr>
          <a:lstStyle/>
          <a:p>
            <a:r>
              <a:rPr lang="zh-CN" altLang="en-US" sz="4000">
                <a:latin typeface="宋体" pitchFamily="2" charset="-122"/>
              </a:rPr>
              <a:t>四号码</a:t>
            </a:r>
            <a:r>
              <a:rPr lang="zh-CN" altLang="en-US" sz="4000" b="1">
                <a:solidFill>
                  <a:srgbClr val="008000"/>
                </a:solidFill>
                <a:latin typeface="宋体" pitchFamily="2" charset="-122"/>
              </a:rPr>
              <a:t>ＤＤＤＭ</a:t>
            </a:r>
            <a:r>
              <a:rPr lang="en-US" altLang="zh-CN" sz="4000" b="1">
                <a:solidFill>
                  <a:srgbClr val="008000"/>
                </a:solidFill>
                <a:latin typeface="宋体" pitchFamily="2" charset="-122"/>
                <a:sym typeface="Wingdings" pitchFamily="2" charset="2"/>
              </a:rPr>
              <a:t>:(</a:t>
            </a:r>
            <a:r>
              <a:rPr lang="zh-CN" altLang="en-US" sz="4000" b="1">
                <a:solidFill>
                  <a:srgbClr val="008000"/>
                </a:solidFill>
                <a:latin typeface="宋体" pitchFamily="2" charset="-122"/>
                <a:sym typeface="Wingdings" pitchFamily="2" charset="2"/>
              </a:rPr>
              <a:t>误差</a:t>
            </a:r>
            <a:r>
              <a:rPr lang="en-US" altLang="zh-CN" sz="4000" b="1">
                <a:solidFill>
                  <a:srgbClr val="008000"/>
                </a:solidFill>
                <a:latin typeface="宋体" pitchFamily="2" charset="-122"/>
                <a:sym typeface="Wingdings" pitchFamily="2" charset="2"/>
              </a:rPr>
              <a:t>1%)</a:t>
            </a:r>
          </a:p>
        </p:txBody>
      </p:sp>
      <p:sp>
        <p:nvSpPr>
          <p:cNvPr id="70659" name="Rectangle 3"/>
          <p:cNvSpPr>
            <a:spLocks noGrp="1" noChangeArrowheads="1"/>
          </p:cNvSpPr>
          <p:nvPr>
            <p:ph type="body" sz="half" idx="1"/>
          </p:nvPr>
        </p:nvSpPr>
        <p:spPr>
          <a:xfrm>
            <a:off x="682625" y="1828800"/>
            <a:ext cx="4575175" cy="4267200"/>
          </a:xfrm>
        </p:spPr>
        <p:txBody>
          <a:bodyPr/>
          <a:lstStyle/>
          <a:p>
            <a:pPr>
              <a:lnSpc>
                <a:spcPct val="80000"/>
              </a:lnSpc>
            </a:pPr>
            <a:r>
              <a:rPr lang="en-US" altLang="zh-CN" sz="2400"/>
              <a:t> </a:t>
            </a:r>
            <a:r>
              <a:rPr lang="zh-CN" altLang="en-US" sz="2400"/>
              <a:t>用四位数字表示阻值的大小；</a:t>
            </a:r>
          </a:p>
          <a:p>
            <a:pPr>
              <a:lnSpc>
                <a:spcPct val="80000"/>
              </a:lnSpc>
              <a:buFont typeface="Wingdings" pitchFamily="2" charset="2"/>
              <a:buNone/>
            </a:pPr>
            <a:r>
              <a:rPr lang="zh-CN" altLang="en-US" sz="2400" b="1"/>
              <a:t>     三位数的前三位是有效数字，第四位是有效数字后面</a:t>
            </a:r>
            <a:r>
              <a:rPr lang="en-US" altLang="zh-CN" sz="2400" b="1">
                <a:solidFill>
                  <a:srgbClr val="FF3300"/>
                </a:solidFill>
              </a:rPr>
              <a:t>0</a:t>
            </a:r>
            <a:r>
              <a:rPr lang="zh-CN" altLang="en-US" sz="2400" b="1"/>
              <a:t>的个数；</a:t>
            </a:r>
          </a:p>
          <a:p>
            <a:pPr algn="just">
              <a:lnSpc>
                <a:spcPct val="80000"/>
              </a:lnSpc>
              <a:buFont typeface="Wingdings" pitchFamily="2" charset="2"/>
              <a:buNone/>
            </a:pPr>
            <a:r>
              <a:rPr lang="zh-CN" altLang="en-US" sz="2400" b="1"/>
              <a:t>    范例 ：</a:t>
            </a:r>
          </a:p>
          <a:p>
            <a:pPr algn="just">
              <a:lnSpc>
                <a:spcPct val="80000"/>
              </a:lnSpc>
              <a:buFont typeface="Wingdings" pitchFamily="2" charset="2"/>
              <a:buNone/>
            </a:pPr>
            <a:r>
              <a:rPr lang="zh-CN" altLang="en-US" sz="2400"/>
              <a:t>         ①：</a:t>
            </a:r>
            <a:r>
              <a:rPr lang="en-US" altLang="zh-CN" sz="2400"/>
              <a:t>2301</a:t>
            </a:r>
            <a:r>
              <a:rPr lang="zh-CN" altLang="en-US" sz="2400">
                <a:latin typeface="宋体" pitchFamily="2" charset="-122"/>
              </a:rPr>
              <a:t>表示</a:t>
            </a:r>
          </a:p>
          <a:p>
            <a:pPr algn="just">
              <a:lnSpc>
                <a:spcPct val="80000"/>
              </a:lnSpc>
              <a:buFont typeface="Wingdings" pitchFamily="2" charset="2"/>
              <a:buNone/>
            </a:pPr>
            <a:r>
              <a:rPr lang="zh-CN" altLang="en-US" sz="2400">
                <a:latin typeface="宋体" pitchFamily="2" charset="-122"/>
              </a:rPr>
              <a:t>        </a:t>
            </a:r>
            <a:r>
              <a:rPr lang="en-US" altLang="zh-CN" sz="2400"/>
              <a:t>230</a:t>
            </a:r>
            <a:r>
              <a:rPr lang="en-US" altLang="zh-CN" sz="2400">
                <a:sym typeface="Symbol" pitchFamily="18" charset="2"/>
              </a:rPr>
              <a:t></a:t>
            </a:r>
            <a:r>
              <a:rPr lang="en-US" altLang="zh-CN" sz="2400"/>
              <a:t>10</a:t>
            </a:r>
            <a:r>
              <a:rPr lang="en-US" altLang="zh-CN" sz="2400" baseline="30000"/>
              <a:t>1 </a:t>
            </a:r>
            <a:r>
              <a:rPr lang="en-US" altLang="zh-CN" sz="2400">
                <a:sym typeface="Symbol" pitchFamily="18" charset="2"/>
              </a:rPr>
              <a:t></a:t>
            </a:r>
            <a:r>
              <a:rPr lang="en-US" altLang="zh-CN" sz="2400"/>
              <a:t>=2300 </a:t>
            </a:r>
            <a:r>
              <a:rPr lang="en-US" altLang="zh-CN" sz="2400">
                <a:sym typeface="Symbol" pitchFamily="18" charset="2"/>
              </a:rPr>
              <a:t></a:t>
            </a:r>
            <a:r>
              <a:rPr lang="zh-CN" altLang="en-US" sz="2400">
                <a:latin typeface="宋体" pitchFamily="2" charset="-122"/>
              </a:rPr>
              <a:t>，</a:t>
            </a:r>
          </a:p>
          <a:p>
            <a:pPr algn="just">
              <a:lnSpc>
                <a:spcPct val="80000"/>
              </a:lnSpc>
              <a:buFont typeface="Wingdings" pitchFamily="2" charset="2"/>
              <a:buNone/>
            </a:pPr>
            <a:r>
              <a:rPr lang="zh-CN" altLang="en-US" sz="2400">
                <a:latin typeface="宋体" pitchFamily="2" charset="-122"/>
              </a:rPr>
              <a:t>             即</a:t>
            </a:r>
            <a:r>
              <a:rPr lang="en-US" altLang="zh-CN" sz="2400"/>
              <a:t>2.3k</a:t>
            </a:r>
            <a:r>
              <a:rPr lang="en-US" altLang="zh-CN" sz="2400">
                <a:sym typeface="Symbol" pitchFamily="18" charset="2"/>
              </a:rPr>
              <a:t></a:t>
            </a:r>
            <a:r>
              <a:rPr lang="zh-CN" altLang="en-US" sz="2400">
                <a:latin typeface="宋体" pitchFamily="2" charset="-122"/>
              </a:rPr>
              <a:t>；</a:t>
            </a:r>
          </a:p>
          <a:p>
            <a:pPr algn="just">
              <a:lnSpc>
                <a:spcPct val="80000"/>
              </a:lnSpc>
              <a:buFont typeface="Wingdings" pitchFamily="2" charset="2"/>
              <a:buNone/>
            </a:pPr>
            <a:r>
              <a:rPr lang="zh-CN" altLang="en-US" sz="2400"/>
              <a:t>         ②：</a:t>
            </a:r>
            <a:r>
              <a:rPr lang="en-US" altLang="zh-CN" sz="2400"/>
              <a:t>1000</a:t>
            </a:r>
            <a:r>
              <a:rPr lang="zh-CN" altLang="en-US" sz="2400"/>
              <a:t>＝</a:t>
            </a:r>
            <a:r>
              <a:rPr lang="en-US" altLang="zh-CN" sz="2400"/>
              <a:t>100</a:t>
            </a:r>
            <a:r>
              <a:rPr lang="en-US" altLang="zh-CN" sz="2400">
                <a:sym typeface="Symbol" pitchFamily="18" charset="2"/>
              </a:rPr>
              <a:t></a:t>
            </a:r>
            <a:r>
              <a:rPr lang="en-US" altLang="zh-CN" sz="2400"/>
              <a:t>10</a:t>
            </a:r>
            <a:r>
              <a:rPr lang="en-US" altLang="zh-CN" sz="2400" baseline="30000"/>
              <a:t>0</a:t>
            </a:r>
            <a:r>
              <a:rPr lang="en-US" altLang="zh-CN" sz="2400">
                <a:sym typeface="Symbol" pitchFamily="18" charset="2"/>
              </a:rPr>
              <a:t></a:t>
            </a:r>
            <a:r>
              <a:rPr lang="en-US" altLang="zh-CN" sz="2400"/>
              <a:t>= </a:t>
            </a:r>
          </a:p>
          <a:p>
            <a:pPr algn="just">
              <a:lnSpc>
                <a:spcPct val="80000"/>
              </a:lnSpc>
              <a:buFont typeface="Wingdings" pitchFamily="2" charset="2"/>
              <a:buNone/>
            </a:pPr>
            <a:r>
              <a:rPr lang="en-US" altLang="zh-CN" sz="2400"/>
              <a:t>                            100</a:t>
            </a:r>
            <a:r>
              <a:rPr lang="en-US" altLang="zh-CN" sz="2400">
                <a:sym typeface="Symbol" pitchFamily="18" charset="2"/>
              </a:rPr>
              <a:t></a:t>
            </a:r>
            <a:r>
              <a:rPr lang="zh-CN" altLang="en-US" sz="2400"/>
              <a:t>，即</a:t>
            </a:r>
            <a:r>
              <a:rPr lang="en-US" altLang="zh-CN" sz="2400"/>
              <a:t>100 </a:t>
            </a:r>
            <a:r>
              <a:rPr lang="en-US" altLang="zh-CN" sz="2400">
                <a:sym typeface="Symbol" pitchFamily="18" charset="2"/>
              </a:rPr>
              <a:t></a:t>
            </a:r>
            <a:r>
              <a:rPr lang="zh-CN" altLang="en-US" sz="2400"/>
              <a:t>；</a:t>
            </a:r>
          </a:p>
          <a:p>
            <a:pPr>
              <a:lnSpc>
                <a:spcPct val="80000"/>
              </a:lnSpc>
              <a:buFont typeface="Wingdings" pitchFamily="2" charset="2"/>
              <a:buNone/>
            </a:pPr>
            <a:r>
              <a:rPr lang="zh-CN" altLang="en-US" sz="2400"/>
              <a:t>     </a:t>
            </a:r>
            <a:r>
              <a:rPr lang="zh-CN" altLang="en-US" sz="2400">
                <a:latin typeface="宋体" pitchFamily="2" charset="-122"/>
              </a:rPr>
              <a:t>③：</a:t>
            </a:r>
            <a:r>
              <a:rPr lang="en-US" altLang="zh-CN" sz="2400"/>
              <a:t>5602=56 000 </a:t>
            </a:r>
            <a:r>
              <a:rPr lang="en-US" altLang="zh-CN" sz="2400">
                <a:sym typeface="Symbol" pitchFamily="18" charset="2"/>
              </a:rPr>
              <a:t></a:t>
            </a:r>
            <a:r>
              <a:rPr lang="zh-CN" altLang="en-US" sz="2400">
                <a:latin typeface="宋体" pitchFamily="2" charset="-122"/>
              </a:rPr>
              <a:t>，</a:t>
            </a:r>
          </a:p>
          <a:p>
            <a:pPr>
              <a:lnSpc>
                <a:spcPct val="80000"/>
              </a:lnSpc>
              <a:buFont typeface="Wingdings" pitchFamily="2" charset="2"/>
              <a:buNone/>
            </a:pPr>
            <a:r>
              <a:rPr lang="zh-CN" altLang="en-US" sz="2400">
                <a:latin typeface="宋体" pitchFamily="2" charset="-122"/>
              </a:rPr>
              <a:t>           即</a:t>
            </a:r>
            <a:r>
              <a:rPr lang="en-US" altLang="zh-CN" sz="2400"/>
              <a:t>56k </a:t>
            </a:r>
            <a:r>
              <a:rPr lang="en-US" altLang="zh-CN" sz="2400">
                <a:sym typeface="Symbol" pitchFamily="18" charset="2"/>
              </a:rPr>
              <a:t></a:t>
            </a:r>
            <a:r>
              <a:rPr lang="zh-CN" altLang="en-US" sz="2400">
                <a:latin typeface="宋体" pitchFamily="2" charset="-122"/>
              </a:rPr>
              <a:t>；</a:t>
            </a:r>
            <a:r>
              <a:rPr lang="zh-CN" altLang="en-US" sz="2400"/>
              <a:t> </a:t>
            </a:r>
          </a:p>
        </p:txBody>
      </p:sp>
      <p:pic>
        <p:nvPicPr>
          <p:cNvPr id="70660" name="Picture 4" descr="2"/>
          <p:cNvPicPr>
            <a:picLocks noGrp="1" noChangeAspect="1" noChangeArrowheads="1"/>
          </p:cNvPicPr>
          <p:nvPr>
            <p:ph type="clipArt" sz="half" idx="2"/>
          </p:nvPr>
        </p:nvPicPr>
        <p:blipFill>
          <a:blip r:embed="rId2" cstate="print"/>
          <a:srcRect/>
          <a:stretch>
            <a:fillRect/>
          </a:stretch>
        </p:blipFill>
        <p:spPr>
          <a:xfrm>
            <a:off x="5029200" y="2438400"/>
            <a:ext cx="3810000" cy="2473325"/>
          </a:xfrm>
          <a:noFill/>
          <a:ln/>
        </p:spPr>
      </p:pic>
      <p:sp>
        <p:nvSpPr>
          <p:cNvPr id="70661" name="Text Box 5"/>
          <p:cNvSpPr txBox="1">
            <a:spLocks noChangeArrowheads="1"/>
          </p:cNvSpPr>
          <p:nvPr/>
        </p:nvSpPr>
        <p:spPr bwMode="auto">
          <a:xfrm>
            <a:off x="0" y="5988050"/>
            <a:ext cx="9144000" cy="336550"/>
          </a:xfrm>
          <a:prstGeom prst="rect">
            <a:avLst/>
          </a:prstGeom>
          <a:solidFill>
            <a:srgbClr val="FFFF99"/>
          </a:solidFill>
          <a:ln w="12700">
            <a:noFill/>
            <a:miter lim="800000"/>
            <a:headEnd type="none" w="sm" len="sm"/>
            <a:tailEnd type="none" w="sm" len="sm"/>
          </a:ln>
          <a:effectLst/>
        </p:spPr>
        <p:txBody>
          <a:bodyPr>
            <a:spAutoFit/>
          </a:bodyPr>
          <a:lstStyle/>
          <a:p>
            <a:pPr>
              <a:spcBef>
                <a:spcPct val="50000"/>
              </a:spcBef>
            </a:pPr>
            <a:r>
              <a:rPr kumimoji="1" lang="en-US" altLang="zh-CN" sz="1600" b="1">
                <a:latin typeface="宋体" pitchFamily="2" charset="-122"/>
                <a:sym typeface="Symbol" pitchFamily="18" charset="2"/>
              </a:rPr>
              <a:t></a:t>
            </a:r>
            <a:r>
              <a:rPr kumimoji="1" lang="zh-CN" altLang="en-US" sz="1600" b="1">
                <a:latin typeface="宋体" pitchFamily="2" charset="-122"/>
              </a:rPr>
              <a:t>．</a:t>
            </a:r>
            <a:r>
              <a:rPr kumimoji="1" lang="zh-CN" altLang="en-US" sz="1600">
                <a:latin typeface="宋体" pitchFamily="2" charset="-122"/>
              </a:rPr>
              <a:t>当阻值小于</a:t>
            </a:r>
            <a:r>
              <a:rPr kumimoji="1" lang="en-US" altLang="zh-CN" sz="1600">
                <a:latin typeface="宋体" pitchFamily="2" charset="-122"/>
              </a:rPr>
              <a:t>10 </a:t>
            </a:r>
            <a:r>
              <a:rPr kumimoji="1" lang="en-US" altLang="zh-CN" sz="1600">
                <a:latin typeface="宋体" pitchFamily="2" charset="-122"/>
                <a:sym typeface="Symbol" pitchFamily="18" charset="2"/>
              </a:rPr>
              <a:t></a:t>
            </a:r>
            <a:r>
              <a:rPr kumimoji="1" lang="zh-CN" altLang="en-US" sz="1600">
                <a:latin typeface="宋体" pitchFamily="2" charset="-122"/>
              </a:rPr>
              <a:t>时用</a:t>
            </a:r>
            <a:r>
              <a:rPr kumimoji="1" lang="en-US" altLang="zh-CN" sz="1600">
                <a:latin typeface="宋体" pitchFamily="2" charset="-122"/>
              </a:rPr>
              <a:t>R</a:t>
            </a:r>
            <a:r>
              <a:rPr kumimoji="1" lang="zh-CN" altLang="en-US" sz="1600">
                <a:latin typeface="宋体" pitchFamily="2" charset="-122"/>
              </a:rPr>
              <a:t>代替小数点表示，如：</a:t>
            </a:r>
            <a:r>
              <a:rPr kumimoji="1" lang="en-US" altLang="zh-CN" sz="1600">
                <a:latin typeface="宋体" pitchFamily="2" charset="-122"/>
              </a:rPr>
              <a:t>6R8</a:t>
            </a:r>
            <a:r>
              <a:rPr kumimoji="1" lang="zh-CN" altLang="en-US" sz="1600">
                <a:latin typeface="宋体" pitchFamily="2" charset="-122"/>
              </a:rPr>
              <a:t>表示</a:t>
            </a:r>
            <a:r>
              <a:rPr kumimoji="1" lang="en-US" altLang="zh-CN" sz="1600">
                <a:latin typeface="宋体" pitchFamily="2" charset="-122"/>
              </a:rPr>
              <a:t>6.8 </a:t>
            </a:r>
            <a:r>
              <a:rPr kumimoji="1" lang="en-US" altLang="zh-CN" sz="1600">
                <a:latin typeface="宋体" pitchFamily="2" charset="-122"/>
                <a:sym typeface="Symbol" pitchFamily="18" charset="2"/>
              </a:rPr>
              <a:t></a:t>
            </a:r>
            <a:r>
              <a:rPr kumimoji="1" lang="zh-CN" altLang="en-US" sz="1600">
                <a:latin typeface="宋体" pitchFamily="2" charset="-122"/>
              </a:rPr>
              <a:t>；</a:t>
            </a:r>
            <a:r>
              <a:rPr kumimoji="1" lang="en-US" altLang="zh-CN" sz="1600">
                <a:latin typeface="宋体" pitchFamily="2" charset="-122"/>
              </a:rPr>
              <a:t>5R6</a:t>
            </a:r>
            <a:r>
              <a:rPr kumimoji="1" lang="zh-CN" altLang="en-US" sz="1600">
                <a:latin typeface="宋体" pitchFamily="2" charset="-122"/>
              </a:rPr>
              <a:t>表示</a:t>
            </a:r>
            <a:r>
              <a:rPr kumimoji="1" lang="en-US" altLang="zh-CN" sz="1600">
                <a:latin typeface="宋体" pitchFamily="2" charset="-122"/>
              </a:rPr>
              <a:t>5.6 </a:t>
            </a:r>
            <a:r>
              <a:rPr kumimoji="1" lang="en-US" altLang="zh-CN" sz="1600">
                <a:latin typeface="宋体" pitchFamily="2" charset="-122"/>
                <a:sym typeface="Symbol" pitchFamily="18" charset="2"/>
              </a:rPr>
              <a:t></a:t>
            </a:r>
            <a:r>
              <a:rPr kumimoji="1" lang="zh-CN" altLang="en-US" sz="1600">
                <a:latin typeface="宋体" pitchFamily="2" charset="-122"/>
              </a:rPr>
              <a:t>；</a:t>
            </a:r>
            <a:r>
              <a:rPr kumimoji="1" lang="en-US" altLang="zh-CN" sz="1600">
                <a:latin typeface="宋体" pitchFamily="2" charset="-122"/>
              </a:rPr>
              <a:t>R62</a:t>
            </a:r>
            <a:r>
              <a:rPr kumimoji="1" lang="zh-CN" altLang="en-US" sz="1600">
                <a:latin typeface="宋体" pitchFamily="2" charset="-122"/>
              </a:rPr>
              <a:t>表示</a:t>
            </a:r>
            <a:r>
              <a:rPr kumimoji="1" lang="en-US" altLang="zh-CN" sz="1600">
                <a:latin typeface="宋体" pitchFamily="2" charset="-122"/>
              </a:rPr>
              <a:t>0.62 </a:t>
            </a:r>
            <a:r>
              <a:rPr kumimoji="1" lang="en-US" altLang="zh-CN" sz="1600">
                <a:latin typeface="宋体" pitchFamily="2" charset="-122"/>
                <a:sym typeface="Symbol" pitchFamily="18" charset="2"/>
              </a:rPr>
              <a:t></a:t>
            </a:r>
            <a:r>
              <a:rPr kumimoji="1" lang="zh-CN" altLang="en-US" sz="1600">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barn(outVertical)">
                                      <p:cBhvr>
                                        <p:cTn id="7"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fld id="{BCC67023-9952-48B6-89F2-0760B9CE0C14}" type="slidenum">
              <a:rPr lang="zh-TW" altLang="en-US"/>
              <a:pPr/>
              <a:t>7</a:t>
            </a:fld>
            <a:endParaRPr lang="en-US" altLang="zh-TW"/>
          </a:p>
        </p:txBody>
      </p:sp>
      <p:sp>
        <p:nvSpPr>
          <p:cNvPr id="74754" name="Rectangle 2"/>
          <p:cNvSpPr>
            <a:spLocks noGrp="1" noChangeArrowheads="1"/>
          </p:cNvSpPr>
          <p:nvPr>
            <p:ph type="title"/>
          </p:nvPr>
        </p:nvSpPr>
        <p:spPr/>
        <p:txBody>
          <a:bodyPr/>
          <a:lstStyle/>
          <a:p>
            <a:r>
              <a:rPr lang="en-US" altLang="zh-CN"/>
              <a:t>PTH(</a:t>
            </a:r>
            <a:r>
              <a:rPr lang="zh-CN" altLang="en-US"/>
              <a:t>穿孔</a:t>
            </a:r>
            <a:r>
              <a:rPr lang="en-US" altLang="zh-CN"/>
              <a:t>)</a:t>
            </a:r>
            <a:r>
              <a:rPr lang="zh-CN" altLang="en-US"/>
              <a:t>电阻：</a:t>
            </a:r>
          </a:p>
        </p:txBody>
      </p:sp>
      <p:sp>
        <p:nvSpPr>
          <p:cNvPr id="74755" name="Rectangle 3"/>
          <p:cNvSpPr>
            <a:spLocks noGrp="1" noChangeArrowheads="1"/>
          </p:cNvSpPr>
          <p:nvPr>
            <p:ph type="body" sz="half" idx="1"/>
          </p:nvPr>
        </p:nvSpPr>
        <p:spPr>
          <a:xfrm>
            <a:off x="457200" y="1981200"/>
            <a:ext cx="4198938" cy="3886200"/>
          </a:xfrm>
        </p:spPr>
        <p:txBody>
          <a:bodyPr>
            <a:normAutofit lnSpcReduction="10000"/>
          </a:bodyPr>
          <a:lstStyle/>
          <a:p>
            <a:pPr>
              <a:buFont typeface="Wingdings" pitchFamily="2" charset="2"/>
              <a:buNone/>
            </a:pPr>
            <a:r>
              <a:rPr lang="zh-CN" altLang="en-US" sz="2800">
                <a:solidFill>
                  <a:srgbClr val="0000FF"/>
                </a:solidFill>
                <a:latin typeface="宋体" pitchFamily="2" charset="-122"/>
              </a:rPr>
              <a:t>电阻类型识别：</a:t>
            </a:r>
          </a:p>
          <a:p>
            <a:r>
              <a:rPr lang="zh-CN" altLang="en-US" sz="1800">
                <a:solidFill>
                  <a:srgbClr val="000000"/>
                </a:solidFill>
                <a:latin typeface="宋体" pitchFamily="2" charset="-122"/>
              </a:rPr>
              <a:t>色环：色环电阻有</a:t>
            </a:r>
            <a:r>
              <a:rPr lang="en-US" altLang="zh-CN" sz="1800">
                <a:solidFill>
                  <a:srgbClr val="000000"/>
                </a:solidFill>
                <a:latin typeface="宋体" pitchFamily="2" charset="-122"/>
              </a:rPr>
              <a:t>3</a:t>
            </a:r>
            <a:r>
              <a:rPr lang="zh-CN" altLang="en-US" sz="1800">
                <a:solidFill>
                  <a:srgbClr val="000000"/>
                </a:solidFill>
                <a:latin typeface="宋体" pitchFamily="2" charset="-122"/>
              </a:rPr>
              <a:t>、</a:t>
            </a:r>
            <a:r>
              <a:rPr lang="en-US" altLang="zh-CN" sz="1800">
                <a:solidFill>
                  <a:srgbClr val="000000"/>
                </a:solidFill>
                <a:latin typeface="宋体" pitchFamily="2" charset="-122"/>
              </a:rPr>
              <a:t>4</a:t>
            </a:r>
            <a:r>
              <a:rPr lang="zh-CN" altLang="en-US" sz="1800">
                <a:solidFill>
                  <a:srgbClr val="000000"/>
                </a:solidFill>
                <a:latin typeface="宋体" pitchFamily="2" charset="-122"/>
              </a:rPr>
              <a:t>、</a:t>
            </a:r>
            <a:r>
              <a:rPr lang="en-US" altLang="zh-CN" sz="1800">
                <a:solidFill>
                  <a:srgbClr val="000000"/>
                </a:solidFill>
                <a:latin typeface="宋体" pitchFamily="2" charset="-122"/>
              </a:rPr>
              <a:t>5</a:t>
            </a:r>
            <a:r>
              <a:rPr lang="zh-CN" altLang="en-US" sz="1800">
                <a:solidFill>
                  <a:srgbClr val="000000"/>
                </a:solidFill>
                <a:latin typeface="宋体" pitchFamily="2" charset="-122"/>
              </a:rPr>
              <a:t>环分别代表不同的阻值；</a:t>
            </a:r>
          </a:p>
          <a:p>
            <a:r>
              <a:rPr lang="zh-CN" altLang="en-US" sz="1800">
                <a:solidFill>
                  <a:srgbClr val="000000"/>
                </a:solidFill>
                <a:latin typeface="宋体" pitchFamily="2" charset="-122"/>
              </a:rPr>
              <a:t>数字与字母标志：有数字与字母标记的电阻代表精密电阻，如</a:t>
            </a:r>
            <a:r>
              <a:rPr lang="en-US" altLang="zh-CN" sz="1800">
                <a:solidFill>
                  <a:srgbClr val="000000"/>
                </a:solidFill>
                <a:latin typeface="宋体" pitchFamily="2" charset="-122"/>
              </a:rPr>
              <a:t>SIP</a:t>
            </a:r>
            <a:r>
              <a:rPr lang="zh-CN" altLang="en-US" sz="1800">
                <a:solidFill>
                  <a:srgbClr val="000000"/>
                </a:solidFill>
                <a:latin typeface="宋体" pitchFamily="2" charset="-122"/>
              </a:rPr>
              <a:t>或</a:t>
            </a:r>
            <a:r>
              <a:rPr lang="en-US" altLang="zh-CN" sz="1800">
                <a:solidFill>
                  <a:srgbClr val="000000"/>
                </a:solidFill>
                <a:latin typeface="宋体" pitchFamily="2" charset="-122"/>
              </a:rPr>
              <a:t>DIP</a:t>
            </a:r>
            <a:r>
              <a:rPr lang="zh-CN" altLang="en-US" sz="1800">
                <a:solidFill>
                  <a:srgbClr val="000000"/>
                </a:solidFill>
                <a:latin typeface="宋体" pitchFamily="2" charset="-122"/>
              </a:rPr>
              <a:t>；</a:t>
            </a:r>
          </a:p>
          <a:p>
            <a:r>
              <a:rPr lang="zh-CN" altLang="en-US" sz="1800">
                <a:solidFill>
                  <a:srgbClr val="000000"/>
                </a:solidFill>
                <a:latin typeface="宋体" pitchFamily="2" charset="-122"/>
              </a:rPr>
              <a:t>阻值：用</a:t>
            </a:r>
            <a:r>
              <a:rPr lang="zh-CN" altLang="en-US" sz="2400">
                <a:sym typeface="Symbol" pitchFamily="18" charset="2"/>
              </a:rPr>
              <a:t></a:t>
            </a:r>
            <a:r>
              <a:rPr lang="zh-CN" altLang="en-US" sz="1800">
                <a:solidFill>
                  <a:srgbClr val="000000"/>
                </a:solidFill>
                <a:latin typeface="宋体" pitchFamily="2" charset="-122"/>
              </a:rPr>
              <a:t>标记的元件代表电阻；</a:t>
            </a:r>
          </a:p>
          <a:p>
            <a:r>
              <a:rPr lang="zh-CN" altLang="en-US" sz="1800">
                <a:solidFill>
                  <a:srgbClr val="000000"/>
                </a:solidFill>
                <a:latin typeface="宋体" pitchFamily="2" charset="-122"/>
              </a:rPr>
              <a:t>螺丝或旋钮：电阻上有螺丝或旋钮的是可变电阻；</a:t>
            </a:r>
          </a:p>
          <a:p>
            <a:pPr>
              <a:buFont typeface="Wingdings" pitchFamily="2" charset="2"/>
              <a:buNone/>
            </a:pPr>
            <a:endParaRPr lang="zh-CN" altLang="en-US" sz="1800">
              <a:solidFill>
                <a:srgbClr val="000000"/>
              </a:solidFill>
              <a:latin typeface="宋体" pitchFamily="2" charset="-122"/>
            </a:endParaRPr>
          </a:p>
          <a:p>
            <a:pPr>
              <a:buFont typeface="Wingdings" pitchFamily="2" charset="2"/>
              <a:buNone/>
            </a:pPr>
            <a:r>
              <a:rPr lang="zh-CN" altLang="en-US" sz="1800">
                <a:solidFill>
                  <a:srgbClr val="000000"/>
                </a:solidFill>
                <a:latin typeface="宋体" pitchFamily="2" charset="-122"/>
              </a:rPr>
              <a:t>类型划分：</a:t>
            </a:r>
          </a:p>
          <a:p>
            <a:r>
              <a:rPr lang="zh-CN" altLang="en-US" sz="1800">
                <a:solidFill>
                  <a:srgbClr val="000000"/>
                </a:solidFill>
                <a:latin typeface="宋体" pitchFamily="2" charset="-122"/>
              </a:rPr>
              <a:t>色环电阻、排阻、可变电阻、敏感电阻、线绕电阻、水泥电阻</a:t>
            </a:r>
            <a:endParaRPr lang="zh-CN" altLang="en-US" sz="1800"/>
          </a:p>
        </p:txBody>
      </p:sp>
      <p:graphicFrame>
        <p:nvGraphicFramePr>
          <p:cNvPr id="74756" name="Object 4"/>
          <p:cNvGraphicFramePr>
            <a:graphicFrameLocks noChangeAspect="1"/>
          </p:cNvGraphicFramePr>
          <p:nvPr>
            <p:ph type="chart" sz="half" idx="2"/>
          </p:nvPr>
        </p:nvGraphicFramePr>
        <p:xfrm>
          <a:off x="4652963" y="1981200"/>
          <a:ext cx="4033837" cy="3886200"/>
        </p:xfrm>
        <a:graphic>
          <a:graphicData uri="http://schemas.openxmlformats.org/presentationml/2006/ole">
            <p:oleObj spid="_x0000_s2050" name="Chart" r:id="rId3" imgW="3810048" imgH="4114800" progId="">
              <p:embed followColorScheme="full"/>
            </p:oleObj>
          </a:graphicData>
        </a:graphic>
      </p:graphicFrame>
      <p:pic>
        <p:nvPicPr>
          <p:cNvPr id="74757" name="Picture 5" descr="3"/>
          <p:cNvPicPr>
            <a:picLocks noChangeAspect="1" noChangeArrowheads="1"/>
          </p:cNvPicPr>
          <p:nvPr/>
        </p:nvPicPr>
        <p:blipFill>
          <a:blip r:embed="rId4" cstate="print"/>
          <a:srcRect/>
          <a:stretch>
            <a:fillRect/>
          </a:stretch>
        </p:blipFill>
        <p:spPr bwMode="auto">
          <a:xfrm>
            <a:off x="4800600" y="1828800"/>
            <a:ext cx="3836988" cy="4572000"/>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灯片编号占位符 5"/>
          <p:cNvSpPr>
            <a:spLocks noGrp="1"/>
          </p:cNvSpPr>
          <p:nvPr>
            <p:ph type="sldNum" sz="quarter" idx="11"/>
          </p:nvPr>
        </p:nvSpPr>
        <p:spPr/>
        <p:txBody>
          <a:bodyPr/>
          <a:lstStyle/>
          <a:p>
            <a:fld id="{F1218A28-6279-48F0-9910-F568E7385642}" type="slidenum">
              <a:rPr lang="zh-TW" altLang="en-US"/>
              <a:pPr/>
              <a:t>8</a:t>
            </a:fld>
            <a:endParaRPr lang="en-US" altLang="zh-TW"/>
          </a:p>
        </p:txBody>
      </p:sp>
      <p:sp>
        <p:nvSpPr>
          <p:cNvPr id="75778" name="Rectangle 2"/>
          <p:cNvSpPr>
            <a:spLocks noGrp="1" noChangeArrowheads="1"/>
          </p:cNvSpPr>
          <p:nvPr>
            <p:ph type="title"/>
          </p:nvPr>
        </p:nvSpPr>
        <p:spPr>
          <a:xfrm>
            <a:off x="609600" y="990600"/>
            <a:ext cx="8080375" cy="685800"/>
          </a:xfrm>
        </p:spPr>
        <p:txBody>
          <a:bodyPr>
            <a:normAutofit fontScale="90000"/>
          </a:bodyPr>
          <a:lstStyle/>
          <a:p>
            <a:r>
              <a:rPr lang="zh-CN" altLang="en-US" sz="4000">
                <a:solidFill>
                  <a:srgbClr val="008080"/>
                </a:solidFill>
              </a:rPr>
              <a:t>色环电阻</a:t>
            </a:r>
            <a:r>
              <a:rPr lang="en-US" altLang="zh-CN" sz="4000">
                <a:solidFill>
                  <a:srgbClr val="008080"/>
                </a:solidFill>
                <a:sym typeface="Wingdings" pitchFamily="2" charset="2"/>
              </a:rPr>
              <a:t>:(3</a:t>
            </a:r>
            <a:r>
              <a:rPr lang="zh-CN" altLang="en-US" sz="4000">
                <a:solidFill>
                  <a:srgbClr val="008080"/>
                </a:solidFill>
                <a:sym typeface="Wingdings" pitchFamily="2" charset="2"/>
              </a:rPr>
              <a:t>种</a:t>
            </a:r>
            <a:r>
              <a:rPr lang="en-US" altLang="zh-CN" sz="4000">
                <a:solidFill>
                  <a:srgbClr val="008080"/>
                </a:solidFill>
                <a:sym typeface="Wingdings" pitchFamily="2" charset="2"/>
              </a:rPr>
              <a:t>)               </a:t>
            </a:r>
            <a:r>
              <a:rPr lang="en-US" altLang="zh-CN" sz="2000">
                <a:solidFill>
                  <a:srgbClr val="FF3300"/>
                </a:solidFill>
                <a:sym typeface="Wingdings" pitchFamily="2" charset="2"/>
              </a:rPr>
              <a:t>3</a:t>
            </a:r>
            <a:r>
              <a:rPr lang="zh-CN" altLang="en-US" sz="2000">
                <a:solidFill>
                  <a:srgbClr val="FF3300"/>
                </a:solidFill>
                <a:sym typeface="Wingdings" pitchFamily="2" charset="2"/>
              </a:rPr>
              <a:t>、</a:t>
            </a:r>
            <a:r>
              <a:rPr lang="en-US" altLang="zh-CN" sz="2000">
                <a:solidFill>
                  <a:srgbClr val="FF3300"/>
                </a:solidFill>
                <a:sym typeface="Wingdings" pitchFamily="2" charset="2"/>
              </a:rPr>
              <a:t>4</a:t>
            </a:r>
            <a:r>
              <a:rPr lang="zh-CN" altLang="en-US" sz="2000">
                <a:solidFill>
                  <a:srgbClr val="FF3300"/>
                </a:solidFill>
                <a:sym typeface="Wingdings" pitchFamily="2" charset="2"/>
              </a:rPr>
              <a:t>、</a:t>
            </a:r>
            <a:r>
              <a:rPr lang="en-US" altLang="zh-CN" sz="2000">
                <a:solidFill>
                  <a:srgbClr val="FF3300"/>
                </a:solidFill>
                <a:sym typeface="Wingdings" pitchFamily="2" charset="2"/>
              </a:rPr>
              <a:t>5</a:t>
            </a:r>
            <a:r>
              <a:rPr lang="zh-CN" altLang="en-US" sz="2000">
                <a:solidFill>
                  <a:srgbClr val="FF3300"/>
                </a:solidFill>
                <a:sym typeface="Wingdings" pitchFamily="2" charset="2"/>
              </a:rPr>
              <a:t>环</a:t>
            </a:r>
            <a:endParaRPr lang="zh-CN" altLang="en-US" sz="2000">
              <a:solidFill>
                <a:srgbClr val="FF3300"/>
              </a:solidFill>
            </a:endParaRPr>
          </a:p>
        </p:txBody>
      </p:sp>
      <p:grpSp>
        <p:nvGrpSpPr>
          <p:cNvPr id="2" name="Group 3"/>
          <p:cNvGrpSpPr>
            <a:grpSpLocks/>
          </p:cNvGrpSpPr>
          <p:nvPr/>
        </p:nvGrpSpPr>
        <p:grpSpPr bwMode="auto">
          <a:xfrm>
            <a:off x="990600" y="2286000"/>
            <a:ext cx="6813550" cy="4419600"/>
            <a:chOff x="-3" y="-3"/>
            <a:chExt cx="4292" cy="5038"/>
          </a:xfrm>
        </p:grpSpPr>
        <p:grpSp>
          <p:nvGrpSpPr>
            <p:cNvPr id="3" name="Group 4"/>
            <p:cNvGrpSpPr>
              <a:grpSpLocks/>
            </p:cNvGrpSpPr>
            <p:nvPr/>
          </p:nvGrpSpPr>
          <p:grpSpPr bwMode="auto">
            <a:xfrm>
              <a:off x="0" y="0"/>
              <a:ext cx="4286" cy="5032"/>
              <a:chOff x="0" y="0"/>
              <a:chExt cx="4286" cy="5032"/>
            </a:xfrm>
          </p:grpSpPr>
          <p:grpSp>
            <p:nvGrpSpPr>
              <p:cNvPr id="4" name="Group 5"/>
              <p:cNvGrpSpPr>
                <a:grpSpLocks/>
              </p:cNvGrpSpPr>
              <p:nvPr/>
            </p:nvGrpSpPr>
            <p:grpSpPr bwMode="auto">
              <a:xfrm>
                <a:off x="0" y="0"/>
                <a:ext cx="1071" cy="384"/>
                <a:chOff x="0" y="0"/>
                <a:chExt cx="1071" cy="384"/>
              </a:xfrm>
            </p:grpSpPr>
            <p:sp>
              <p:nvSpPr>
                <p:cNvPr id="75782" name="Rectangle 6"/>
                <p:cNvSpPr>
                  <a:spLocks noChangeArrowheads="1"/>
                </p:cNvSpPr>
                <p:nvPr/>
              </p:nvSpPr>
              <p:spPr bwMode="auto">
                <a:xfrm>
                  <a:off x="43" y="0"/>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颜色</a:t>
                  </a:r>
                  <a:endParaRPr kumimoji="1" lang="zh-CN" altLang="en-US" sz="1600">
                    <a:latin typeface="Times New Roman" pitchFamily="18" charset="0"/>
                  </a:endParaRPr>
                </a:p>
              </p:txBody>
            </p:sp>
            <p:sp>
              <p:nvSpPr>
                <p:cNvPr id="75783" name="Rectangle 7"/>
                <p:cNvSpPr>
                  <a:spLocks noChangeArrowheads="1"/>
                </p:cNvSpPr>
                <p:nvPr/>
              </p:nvSpPr>
              <p:spPr bwMode="auto">
                <a:xfrm>
                  <a:off x="0" y="0"/>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5" name="Group 8"/>
              <p:cNvGrpSpPr>
                <a:grpSpLocks/>
              </p:cNvGrpSpPr>
              <p:nvPr/>
            </p:nvGrpSpPr>
            <p:grpSpPr bwMode="auto">
              <a:xfrm>
                <a:off x="1071" y="0"/>
                <a:ext cx="1071" cy="384"/>
                <a:chOff x="1071" y="0"/>
                <a:chExt cx="1071" cy="384"/>
              </a:xfrm>
            </p:grpSpPr>
            <p:sp>
              <p:nvSpPr>
                <p:cNvPr id="75785" name="Rectangle 9"/>
                <p:cNvSpPr>
                  <a:spLocks noChangeArrowheads="1"/>
                </p:cNvSpPr>
                <p:nvPr/>
              </p:nvSpPr>
              <p:spPr bwMode="auto">
                <a:xfrm>
                  <a:off x="1114" y="0"/>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有效数字</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786" name="Rectangle 10"/>
                <p:cNvSpPr>
                  <a:spLocks noChangeArrowheads="1"/>
                </p:cNvSpPr>
                <p:nvPr/>
              </p:nvSpPr>
              <p:spPr bwMode="auto">
                <a:xfrm>
                  <a:off x="1071" y="0"/>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6" name="Group 11"/>
              <p:cNvGrpSpPr>
                <a:grpSpLocks/>
              </p:cNvGrpSpPr>
              <p:nvPr/>
            </p:nvGrpSpPr>
            <p:grpSpPr bwMode="auto">
              <a:xfrm>
                <a:off x="2142" y="0"/>
                <a:ext cx="1072" cy="384"/>
                <a:chOff x="2142" y="0"/>
                <a:chExt cx="1072" cy="384"/>
              </a:xfrm>
            </p:grpSpPr>
            <p:sp>
              <p:nvSpPr>
                <p:cNvPr id="75788" name="Rectangle 12"/>
                <p:cNvSpPr>
                  <a:spLocks noChangeArrowheads="1"/>
                </p:cNvSpPr>
                <p:nvPr/>
              </p:nvSpPr>
              <p:spPr bwMode="auto">
                <a:xfrm>
                  <a:off x="2185" y="0"/>
                  <a:ext cx="986"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乘数</a:t>
                  </a:r>
                  <a:endParaRPr kumimoji="1" lang="zh-CN" altLang="en-US" sz="1600">
                    <a:latin typeface="Times New Roman" pitchFamily="18" charset="0"/>
                  </a:endParaRPr>
                </a:p>
              </p:txBody>
            </p:sp>
            <p:sp>
              <p:nvSpPr>
                <p:cNvPr id="75789" name="Rectangle 13"/>
                <p:cNvSpPr>
                  <a:spLocks noChangeArrowheads="1"/>
                </p:cNvSpPr>
                <p:nvPr/>
              </p:nvSpPr>
              <p:spPr bwMode="auto">
                <a:xfrm>
                  <a:off x="2142" y="0"/>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 name="Group 14"/>
              <p:cNvGrpSpPr>
                <a:grpSpLocks/>
              </p:cNvGrpSpPr>
              <p:nvPr/>
            </p:nvGrpSpPr>
            <p:grpSpPr bwMode="auto">
              <a:xfrm>
                <a:off x="3214" y="0"/>
                <a:ext cx="1072" cy="384"/>
                <a:chOff x="3214" y="0"/>
                <a:chExt cx="1072" cy="384"/>
              </a:xfrm>
            </p:grpSpPr>
            <p:sp>
              <p:nvSpPr>
                <p:cNvPr id="75791" name="Rectangle 15"/>
                <p:cNvSpPr>
                  <a:spLocks noChangeArrowheads="1"/>
                </p:cNvSpPr>
                <p:nvPr/>
              </p:nvSpPr>
              <p:spPr bwMode="auto">
                <a:xfrm>
                  <a:off x="3257" y="0"/>
                  <a:ext cx="986"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精度（％）</a:t>
                  </a:r>
                  <a:endParaRPr kumimoji="1" lang="zh-CN" altLang="en-US" sz="1600">
                    <a:latin typeface="Times New Roman" pitchFamily="18" charset="0"/>
                  </a:endParaRPr>
                </a:p>
              </p:txBody>
            </p:sp>
            <p:sp>
              <p:nvSpPr>
                <p:cNvPr id="75792" name="Rectangle 16"/>
                <p:cNvSpPr>
                  <a:spLocks noChangeArrowheads="1"/>
                </p:cNvSpPr>
                <p:nvPr/>
              </p:nvSpPr>
              <p:spPr bwMode="auto">
                <a:xfrm>
                  <a:off x="3214" y="0"/>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8" name="Group 17"/>
              <p:cNvGrpSpPr>
                <a:grpSpLocks/>
              </p:cNvGrpSpPr>
              <p:nvPr/>
            </p:nvGrpSpPr>
            <p:grpSpPr bwMode="auto">
              <a:xfrm>
                <a:off x="0" y="384"/>
                <a:ext cx="1071" cy="394"/>
                <a:chOff x="0" y="384"/>
                <a:chExt cx="1071" cy="394"/>
              </a:xfrm>
            </p:grpSpPr>
            <p:sp>
              <p:nvSpPr>
                <p:cNvPr id="75794" name="Rectangle 18"/>
                <p:cNvSpPr>
                  <a:spLocks noChangeArrowheads="1"/>
                </p:cNvSpPr>
                <p:nvPr/>
              </p:nvSpPr>
              <p:spPr bwMode="auto">
                <a:xfrm>
                  <a:off x="43" y="384"/>
                  <a:ext cx="985" cy="394"/>
                </a:xfrm>
                <a:prstGeom prst="rect">
                  <a:avLst/>
                </a:prstGeom>
                <a:noFill/>
                <a:ln w="12700">
                  <a:noFill/>
                  <a:miter lim="800000"/>
                  <a:headEnd type="none" w="sm" len="sm"/>
                  <a:tailEnd type="none" w="sm" len="sm"/>
                </a:ln>
                <a:effectLst/>
              </p:spPr>
              <p:txBody>
                <a:bodyPr/>
                <a:lstStyle/>
                <a:p>
                  <a:pPr algn="ctr"/>
                  <a:r>
                    <a:rPr kumimoji="1" lang="zh-CN" altLang="en-US" sz="1600">
                      <a:latin typeface="Times New Roman" pitchFamily="18" charset="0"/>
                    </a:rPr>
                    <a:t>银色</a:t>
                  </a:r>
                </a:p>
              </p:txBody>
            </p:sp>
            <p:sp>
              <p:nvSpPr>
                <p:cNvPr id="75795" name="Rectangle 19"/>
                <p:cNvSpPr>
                  <a:spLocks noChangeArrowheads="1"/>
                </p:cNvSpPr>
                <p:nvPr/>
              </p:nvSpPr>
              <p:spPr bwMode="auto">
                <a:xfrm>
                  <a:off x="0" y="384"/>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9" name="Group 20"/>
              <p:cNvGrpSpPr>
                <a:grpSpLocks/>
              </p:cNvGrpSpPr>
              <p:nvPr/>
            </p:nvGrpSpPr>
            <p:grpSpPr bwMode="auto">
              <a:xfrm>
                <a:off x="1071" y="384"/>
                <a:ext cx="1071" cy="394"/>
                <a:chOff x="1071" y="384"/>
                <a:chExt cx="1071" cy="394"/>
              </a:xfrm>
            </p:grpSpPr>
            <p:sp>
              <p:nvSpPr>
                <p:cNvPr id="75797" name="Rectangle 21"/>
                <p:cNvSpPr>
                  <a:spLocks noChangeArrowheads="1"/>
                </p:cNvSpPr>
                <p:nvPr/>
              </p:nvSpPr>
              <p:spPr bwMode="auto">
                <a:xfrm>
                  <a:off x="1114" y="384"/>
                  <a:ext cx="985" cy="39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pitchFamily="18" charset="0"/>
                    </a:rPr>
                    <a:t>……</a:t>
                  </a:r>
                </a:p>
              </p:txBody>
            </p:sp>
            <p:sp>
              <p:nvSpPr>
                <p:cNvPr id="75798" name="Rectangle 22"/>
                <p:cNvSpPr>
                  <a:spLocks noChangeArrowheads="1"/>
                </p:cNvSpPr>
                <p:nvPr/>
              </p:nvSpPr>
              <p:spPr bwMode="auto">
                <a:xfrm>
                  <a:off x="1071" y="384"/>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0" name="Group 23"/>
              <p:cNvGrpSpPr>
                <a:grpSpLocks/>
              </p:cNvGrpSpPr>
              <p:nvPr/>
            </p:nvGrpSpPr>
            <p:grpSpPr bwMode="auto">
              <a:xfrm>
                <a:off x="2142" y="384"/>
                <a:ext cx="1072" cy="394"/>
                <a:chOff x="2142" y="384"/>
                <a:chExt cx="1072" cy="394"/>
              </a:xfrm>
            </p:grpSpPr>
            <p:sp>
              <p:nvSpPr>
                <p:cNvPr id="75800" name="Rectangle 24"/>
                <p:cNvSpPr>
                  <a:spLocks noChangeArrowheads="1"/>
                </p:cNvSpPr>
                <p:nvPr/>
              </p:nvSpPr>
              <p:spPr bwMode="auto">
                <a:xfrm>
                  <a:off x="2185" y="384"/>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－２</a:t>
                  </a:r>
                  <a:endParaRPr kumimoji="1" lang="zh-CN" altLang="en-US" sz="1600">
                    <a:latin typeface="Times New Roman" pitchFamily="18" charset="0"/>
                  </a:endParaRPr>
                </a:p>
              </p:txBody>
            </p:sp>
            <p:sp>
              <p:nvSpPr>
                <p:cNvPr id="75801" name="Rectangle 25"/>
                <p:cNvSpPr>
                  <a:spLocks noChangeArrowheads="1"/>
                </p:cNvSpPr>
                <p:nvPr/>
              </p:nvSpPr>
              <p:spPr bwMode="auto">
                <a:xfrm>
                  <a:off x="2142" y="384"/>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1" name="Group 26"/>
              <p:cNvGrpSpPr>
                <a:grpSpLocks/>
              </p:cNvGrpSpPr>
              <p:nvPr/>
            </p:nvGrpSpPr>
            <p:grpSpPr bwMode="auto">
              <a:xfrm>
                <a:off x="3214" y="384"/>
                <a:ext cx="1072" cy="394"/>
                <a:chOff x="3214" y="384"/>
                <a:chExt cx="1072" cy="394"/>
              </a:xfrm>
            </p:grpSpPr>
            <p:sp>
              <p:nvSpPr>
                <p:cNvPr id="75803" name="Rectangle 27"/>
                <p:cNvSpPr>
                  <a:spLocks noChangeArrowheads="1"/>
                </p:cNvSpPr>
                <p:nvPr/>
              </p:nvSpPr>
              <p:spPr bwMode="auto">
                <a:xfrm>
                  <a:off x="3257" y="384"/>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endParaRPr kumimoji="1" lang="en-US" altLang="zh-CN" sz="1600">
                    <a:latin typeface="Times New Roman" pitchFamily="18" charset="0"/>
                  </a:endParaRPr>
                </a:p>
              </p:txBody>
            </p:sp>
            <p:sp>
              <p:nvSpPr>
                <p:cNvPr id="75804" name="Rectangle 28"/>
                <p:cNvSpPr>
                  <a:spLocks noChangeArrowheads="1"/>
                </p:cNvSpPr>
                <p:nvPr/>
              </p:nvSpPr>
              <p:spPr bwMode="auto">
                <a:xfrm>
                  <a:off x="3214" y="384"/>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2" name="Group 29"/>
              <p:cNvGrpSpPr>
                <a:grpSpLocks/>
              </p:cNvGrpSpPr>
              <p:nvPr/>
            </p:nvGrpSpPr>
            <p:grpSpPr bwMode="auto">
              <a:xfrm>
                <a:off x="0" y="778"/>
                <a:ext cx="1071" cy="394"/>
                <a:chOff x="0" y="778"/>
                <a:chExt cx="1071" cy="394"/>
              </a:xfrm>
            </p:grpSpPr>
            <p:sp>
              <p:nvSpPr>
                <p:cNvPr id="75806" name="Rectangle 30"/>
                <p:cNvSpPr>
                  <a:spLocks noChangeArrowheads="1"/>
                </p:cNvSpPr>
                <p:nvPr/>
              </p:nvSpPr>
              <p:spPr bwMode="auto">
                <a:xfrm>
                  <a:off x="43" y="778"/>
                  <a:ext cx="985" cy="39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金色</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07" name="Rectangle 31"/>
                <p:cNvSpPr>
                  <a:spLocks noChangeArrowheads="1"/>
                </p:cNvSpPr>
                <p:nvPr/>
              </p:nvSpPr>
              <p:spPr bwMode="auto">
                <a:xfrm>
                  <a:off x="0" y="778"/>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3" name="Group 32"/>
              <p:cNvGrpSpPr>
                <a:grpSpLocks/>
              </p:cNvGrpSpPr>
              <p:nvPr/>
            </p:nvGrpSpPr>
            <p:grpSpPr bwMode="auto">
              <a:xfrm>
                <a:off x="1071" y="778"/>
                <a:ext cx="1071" cy="394"/>
                <a:chOff x="1071" y="778"/>
                <a:chExt cx="1071" cy="394"/>
              </a:xfrm>
            </p:grpSpPr>
            <p:sp>
              <p:nvSpPr>
                <p:cNvPr id="75809" name="Rectangle 33"/>
                <p:cNvSpPr>
                  <a:spLocks noChangeArrowheads="1"/>
                </p:cNvSpPr>
                <p:nvPr/>
              </p:nvSpPr>
              <p:spPr bwMode="auto">
                <a:xfrm>
                  <a:off x="1114" y="778"/>
                  <a:ext cx="985" cy="39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pitchFamily="18" charset="0"/>
                    </a:rPr>
                    <a:t>……</a:t>
                  </a:r>
                </a:p>
                <a:p>
                  <a:pPr algn="ctr" eaLnBrk="0" hangingPunct="0"/>
                  <a:endParaRPr kumimoji="1" lang="en-US" altLang="zh-CN" sz="1600">
                    <a:latin typeface="Times New Roman" pitchFamily="18" charset="0"/>
                  </a:endParaRPr>
                </a:p>
              </p:txBody>
            </p:sp>
            <p:sp>
              <p:nvSpPr>
                <p:cNvPr id="75810" name="Rectangle 34"/>
                <p:cNvSpPr>
                  <a:spLocks noChangeArrowheads="1"/>
                </p:cNvSpPr>
                <p:nvPr/>
              </p:nvSpPr>
              <p:spPr bwMode="auto">
                <a:xfrm>
                  <a:off x="1071" y="778"/>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4" name="Group 35"/>
              <p:cNvGrpSpPr>
                <a:grpSpLocks/>
              </p:cNvGrpSpPr>
              <p:nvPr/>
            </p:nvGrpSpPr>
            <p:grpSpPr bwMode="auto">
              <a:xfrm>
                <a:off x="2142" y="778"/>
                <a:ext cx="1072" cy="394"/>
                <a:chOff x="2142" y="778"/>
                <a:chExt cx="1072" cy="394"/>
              </a:xfrm>
            </p:grpSpPr>
            <p:sp>
              <p:nvSpPr>
                <p:cNvPr id="75812" name="Rectangle 36"/>
                <p:cNvSpPr>
                  <a:spLocks noChangeArrowheads="1"/>
                </p:cNvSpPr>
                <p:nvPr/>
              </p:nvSpPr>
              <p:spPr bwMode="auto">
                <a:xfrm>
                  <a:off x="2185" y="778"/>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ËÎÌå" charset="0"/>
                    </a:rPr>
                    <a:t>－１</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13" name="Rectangle 37"/>
                <p:cNvSpPr>
                  <a:spLocks noChangeArrowheads="1"/>
                </p:cNvSpPr>
                <p:nvPr/>
              </p:nvSpPr>
              <p:spPr bwMode="auto">
                <a:xfrm>
                  <a:off x="2142" y="778"/>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5" name="Group 38"/>
              <p:cNvGrpSpPr>
                <a:grpSpLocks/>
              </p:cNvGrpSpPr>
              <p:nvPr/>
            </p:nvGrpSpPr>
            <p:grpSpPr bwMode="auto">
              <a:xfrm>
                <a:off x="3214" y="778"/>
                <a:ext cx="1072" cy="394"/>
                <a:chOff x="3214" y="778"/>
                <a:chExt cx="1072" cy="394"/>
              </a:xfrm>
            </p:grpSpPr>
            <p:sp>
              <p:nvSpPr>
                <p:cNvPr id="75815" name="Rectangle 39"/>
                <p:cNvSpPr>
                  <a:spLocks noChangeArrowheads="1"/>
                </p:cNvSpPr>
                <p:nvPr/>
              </p:nvSpPr>
              <p:spPr bwMode="auto">
                <a:xfrm>
                  <a:off x="3257" y="778"/>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pitchFamily="18" charset="0"/>
                    </a:rPr>
                    <a:t>±5</a:t>
                  </a:r>
                </a:p>
              </p:txBody>
            </p:sp>
            <p:sp>
              <p:nvSpPr>
                <p:cNvPr id="75816" name="Rectangle 40"/>
                <p:cNvSpPr>
                  <a:spLocks noChangeArrowheads="1"/>
                </p:cNvSpPr>
                <p:nvPr/>
              </p:nvSpPr>
              <p:spPr bwMode="auto">
                <a:xfrm>
                  <a:off x="3214" y="778"/>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6" name="Group 41"/>
              <p:cNvGrpSpPr>
                <a:grpSpLocks/>
              </p:cNvGrpSpPr>
              <p:nvPr/>
            </p:nvGrpSpPr>
            <p:grpSpPr bwMode="auto">
              <a:xfrm>
                <a:off x="0" y="1172"/>
                <a:ext cx="1071" cy="394"/>
                <a:chOff x="0" y="1172"/>
                <a:chExt cx="1071" cy="394"/>
              </a:xfrm>
            </p:grpSpPr>
            <p:sp>
              <p:nvSpPr>
                <p:cNvPr id="75818" name="Rectangle 42"/>
                <p:cNvSpPr>
                  <a:spLocks noChangeArrowheads="1"/>
                </p:cNvSpPr>
                <p:nvPr/>
              </p:nvSpPr>
              <p:spPr bwMode="auto">
                <a:xfrm>
                  <a:off x="43" y="1172"/>
                  <a:ext cx="985" cy="394"/>
                </a:xfrm>
                <a:prstGeom prst="rect">
                  <a:avLst/>
                </a:prstGeom>
                <a:noFill/>
                <a:ln w="12700">
                  <a:noFill/>
                  <a:miter lim="800000"/>
                  <a:headEnd type="none" w="sm" len="sm"/>
                  <a:tailEnd type="none" w="sm" len="sm"/>
                </a:ln>
                <a:effectLst/>
              </p:spPr>
              <p:txBody>
                <a:bodyPr/>
                <a:lstStyle/>
                <a:p>
                  <a:pPr algn="ctr"/>
                  <a:r>
                    <a:rPr kumimoji="1" lang="zh-CN" altLang="en-US" sz="1600">
                      <a:latin typeface="Times New Roman" pitchFamily="18" charset="0"/>
                    </a:rPr>
                    <a:t>黑色</a:t>
                  </a:r>
                </a:p>
              </p:txBody>
            </p:sp>
            <p:sp>
              <p:nvSpPr>
                <p:cNvPr id="75819" name="Rectangle 43"/>
                <p:cNvSpPr>
                  <a:spLocks noChangeArrowheads="1"/>
                </p:cNvSpPr>
                <p:nvPr/>
              </p:nvSpPr>
              <p:spPr bwMode="auto">
                <a:xfrm>
                  <a:off x="0" y="1172"/>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7" name="Group 44"/>
              <p:cNvGrpSpPr>
                <a:grpSpLocks/>
              </p:cNvGrpSpPr>
              <p:nvPr/>
            </p:nvGrpSpPr>
            <p:grpSpPr bwMode="auto">
              <a:xfrm>
                <a:off x="1071" y="1172"/>
                <a:ext cx="1071" cy="394"/>
                <a:chOff x="1071" y="1172"/>
                <a:chExt cx="1071" cy="394"/>
              </a:xfrm>
            </p:grpSpPr>
            <p:sp>
              <p:nvSpPr>
                <p:cNvPr id="75821" name="Rectangle 45"/>
                <p:cNvSpPr>
                  <a:spLocks noChangeArrowheads="1"/>
                </p:cNvSpPr>
                <p:nvPr/>
              </p:nvSpPr>
              <p:spPr bwMode="auto">
                <a:xfrm>
                  <a:off x="1114" y="1172"/>
                  <a:ext cx="985" cy="39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pitchFamily="18" charset="0"/>
                    </a:rPr>
                    <a:t>……</a:t>
                  </a:r>
                </a:p>
                <a:p>
                  <a:pPr algn="ctr" eaLnBrk="0" hangingPunct="0"/>
                  <a:endParaRPr kumimoji="1" lang="en-US" altLang="zh-CN" sz="1600">
                    <a:latin typeface="Times New Roman" pitchFamily="18" charset="0"/>
                  </a:endParaRPr>
                </a:p>
              </p:txBody>
            </p:sp>
            <p:sp>
              <p:nvSpPr>
                <p:cNvPr id="75822" name="Rectangle 46"/>
                <p:cNvSpPr>
                  <a:spLocks noChangeArrowheads="1"/>
                </p:cNvSpPr>
                <p:nvPr/>
              </p:nvSpPr>
              <p:spPr bwMode="auto">
                <a:xfrm>
                  <a:off x="1071" y="1172"/>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8" name="Group 47"/>
              <p:cNvGrpSpPr>
                <a:grpSpLocks/>
              </p:cNvGrpSpPr>
              <p:nvPr/>
            </p:nvGrpSpPr>
            <p:grpSpPr bwMode="auto">
              <a:xfrm>
                <a:off x="2142" y="1172"/>
                <a:ext cx="1072" cy="394"/>
                <a:chOff x="2142" y="1172"/>
                <a:chExt cx="1072" cy="394"/>
              </a:xfrm>
            </p:grpSpPr>
            <p:sp>
              <p:nvSpPr>
                <p:cNvPr id="75824" name="Rectangle 48"/>
                <p:cNvSpPr>
                  <a:spLocks noChangeArrowheads="1"/>
                </p:cNvSpPr>
                <p:nvPr/>
              </p:nvSpPr>
              <p:spPr bwMode="auto">
                <a:xfrm>
                  <a:off x="2185" y="1172"/>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０</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25" name="Rectangle 49"/>
                <p:cNvSpPr>
                  <a:spLocks noChangeArrowheads="1"/>
                </p:cNvSpPr>
                <p:nvPr/>
              </p:nvSpPr>
              <p:spPr bwMode="auto">
                <a:xfrm>
                  <a:off x="2142" y="1172"/>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9" name="Group 50"/>
              <p:cNvGrpSpPr>
                <a:grpSpLocks/>
              </p:cNvGrpSpPr>
              <p:nvPr/>
            </p:nvGrpSpPr>
            <p:grpSpPr bwMode="auto">
              <a:xfrm>
                <a:off x="3214" y="1172"/>
                <a:ext cx="1072" cy="394"/>
                <a:chOff x="3214" y="1172"/>
                <a:chExt cx="1072" cy="394"/>
              </a:xfrm>
            </p:grpSpPr>
            <p:sp>
              <p:nvSpPr>
                <p:cNvPr id="75827" name="Rectangle 51"/>
                <p:cNvSpPr>
                  <a:spLocks noChangeArrowheads="1"/>
                </p:cNvSpPr>
                <p:nvPr/>
              </p:nvSpPr>
              <p:spPr bwMode="auto">
                <a:xfrm>
                  <a:off x="3257" y="1172"/>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pitchFamily="18" charset="0"/>
                    </a:rPr>
                    <a:t>……</a:t>
                  </a:r>
                </a:p>
                <a:p>
                  <a:pPr algn="ctr" eaLnBrk="0" hangingPunct="0"/>
                  <a:endParaRPr kumimoji="1" lang="en-US" altLang="zh-CN" sz="1600">
                    <a:latin typeface="Times New Roman" pitchFamily="18" charset="0"/>
                  </a:endParaRPr>
                </a:p>
              </p:txBody>
            </p:sp>
            <p:sp>
              <p:nvSpPr>
                <p:cNvPr id="75828" name="Rectangle 52"/>
                <p:cNvSpPr>
                  <a:spLocks noChangeArrowheads="1"/>
                </p:cNvSpPr>
                <p:nvPr/>
              </p:nvSpPr>
              <p:spPr bwMode="auto">
                <a:xfrm>
                  <a:off x="3214" y="1172"/>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0" name="Group 53"/>
              <p:cNvGrpSpPr>
                <a:grpSpLocks/>
              </p:cNvGrpSpPr>
              <p:nvPr/>
            </p:nvGrpSpPr>
            <p:grpSpPr bwMode="auto">
              <a:xfrm>
                <a:off x="0" y="1566"/>
                <a:ext cx="1071" cy="394"/>
                <a:chOff x="0" y="1566"/>
                <a:chExt cx="1071" cy="394"/>
              </a:xfrm>
            </p:grpSpPr>
            <p:sp>
              <p:nvSpPr>
                <p:cNvPr id="75830" name="Rectangle 54"/>
                <p:cNvSpPr>
                  <a:spLocks noChangeArrowheads="1"/>
                </p:cNvSpPr>
                <p:nvPr/>
              </p:nvSpPr>
              <p:spPr bwMode="auto">
                <a:xfrm>
                  <a:off x="43" y="1566"/>
                  <a:ext cx="985" cy="394"/>
                </a:xfrm>
                <a:prstGeom prst="rect">
                  <a:avLst/>
                </a:prstGeom>
                <a:noFill/>
                <a:ln w="12700">
                  <a:noFill/>
                  <a:miter lim="800000"/>
                  <a:headEnd type="none" w="sm" len="sm"/>
                  <a:tailEnd type="none" w="sm" len="sm"/>
                </a:ln>
                <a:effectLst/>
              </p:spPr>
              <p:txBody>
                <a:bodyPr/>
                <a:lstStyle/>
                <a:p>
                  <a:pPr algn="ctr"/>
                  <a:r>
                    <a:rPr kumimoji="1" lang="zh-CN" altLang="en-US" sz="1600">
                      <a:latin typeface="Times New Roman" pitchFamily="18" charset="0"/>
                    </a:rPr>
                    <a:t>棕色</a:t>
                  </a:r>
                </a:p>
                <a:p>
                  <a:pPr algn="ctr" eaLnBrk="0" hangingPunct="0"/>
                  <a:endParaRPr kumimoji="1" lang="en-US" altLang="zh-CN" sz="1600">
                    <a:latin typeface="Times New Roman" pitchFamily="18" charset="0"/>
                  </a:endParaRPr>
                </a:p>
              </p:txBody>
            </p:sp>
            <p:sp>
              <p:nvSpPr>
                <p:cNvPr id="75831" name="Rectangle 55"/>
                <p:cNvSpPr>
                  <a:spLocks noChangeArrowheads="1"/>
                </p:cNvSpPr>
                <p:nvPr/>
              </p:nvSpPr>
              <p:spPr bwMode="auto">
                <a:xfrm>
                  <a:off x="0" y="1566"/>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1" name="Group 56"/>
              <p:cNvGrpSpPr>
                <a:grpSpLocks/>
              </p:cNvGrpSpPr>
              <p:nvPr/>
            </p:nvGrpSpPr>
            <p:grpSpPr bwMode="auto">
              <a:xfrm>
                <a:off x="1071" y="1566"/>
                <a:ext cx="1071" cy="394"/>
                <a:chOff x="1071" y="1566"/>
                <a:chExt cx="1071" cy="394"/>
              </a:xfrm>
            </p:grpSpPr>
            <p:sp>
              <p:nvSpPr>
                <p:cNvPr id="75833" name="Rectangle 57"/>
                <p:cNvSpPr>
                  <a:spLocks noChangeArrowheads="1"/>
                </p:cNvSpPr>
                <p:nvPr/>
              </p:nvSpPr>
              <p:spPr bwMode="auto">
                <a:xfrm>
                  <a:off x="1114" y="1566"/>
                  <a:ext cx="985" cy="39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１</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34" name="Rectangle 58"/>
                <p:cNvSpPr>
                  <a:spLocks noChangeArrowheads="1"/>
                </p:cNvSpPr>
                <p:nvPr/>
              </p:nvSpPr>
              <p:spPr bwMode="auto">
                <a:xfrm>
                  <a:off x="1071" y="1566"/>
                  <a:ext cx="1071"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2" name="Group 59"/>
              <p:cNvGrpSpPr>
                <a:grpSpLocks/>
              </p:cNvGrpSpPr>
              <p:nvPr/>
            </p:nvGrpSpPr>
            <p:grpSpPr bwMode="auto">
              <a:xfrm>
                <a:off x="2142" y="1566"/>
                <a:ext cx="1072" cy="394"/>
                <a:chOff x="2142" y="1566"/>
                <a:chExt cx="1072" cy="394"/>
              </a:xfrm>
            </p:grpSpPr>
            <p:sp>
              <p:nvSpPr>
                <p:cNvPr id="75836" name="Rectangle 60"/>
                <p:cNvSpPr>
                  <a:spLocks noChangeArrowheads="1"/>
                </p:cNvSpPr>
                <p:nvPr/>
              </p:nvSpPr>
              <p:spPr bwMode="auto">
                <a:xfrm>
                  <a:off x="2185" y="1566"/>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solidFill>
                        <a:srgbClr val="000000"/>
                      </a:solidFill>
                      <a:latin typeface="宋体" pitchFamily="2" charset="-122"/>
                    </a:rPr>
                    <a:t>１</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37" name="Rectangle 61"/>
                <p:cNvSpPr>
                  <a:spLocks noChangeArrowheads="1"/>
                </p:cNvSpPr>
                <p:nvPr/>
              </p:nvSpPr>
              <p:spPr bwMode="auto">
                <a:xfrm>
                  <a:off x="2142" y="1566"/>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3" name="Group 62"/>
              <p:cNvGrpSpPr>
                <a:grpSpLocks/>
              </p:cNvGrpSpPr>
              <p:nvPr/>
            </p:nvGrpSpPr>
            <p:grpSpPr bwMode="auto">
              <a:xfrm>
                <a:off x="3214" y="1566"/>
                <a:ext cx="1072" cy="394"/>
                <a:chOff x="3214" y="1566"/>
                <a:chExt cx="1072" cy="394"/>
              </a:xfrm>
            </p:grpSpPr>
            <p:sp>
              <p:nvSpPr>
                <p:cNvPr id="75839" name="Rectangle 63"/>
                <p:cNvSpPr>
                  <a:spLocks noChangeArrowheads="1"/>
                </p:cNvSpPr>
                <p:nvPr/>
              </p:nvSpPr>
              <p:spPr bwMode="auto">
                <a:xfrm>
                  <a:off x="3257" y="1566"/>
                  <a:ext cx="986" cy="39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840" name="Rectangle 64"/>
                <p:cNvSpPr>
                  <a:spLocks noChangeArrowheads="1"/>
                </p:cNvSpPr>
                <p:nvPr/>
              </p:nvSpPr>
              <p:spPr bwMode="auto">
                <a:xfrm>
                  <a:off x="3214" y="1566"/>
                  <a:ext cx="1072" cy="39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4" name="Group 65"/>
              <p:cNvGrpSpPr>
                <a:grpSpLocks/>
              </p:cNvGrpSpPr>
              <p:nvPr/>
            </p:nvGrpSpPr>
            <p:grpSpPr bwMode="auto">
              <a:xfrm>
                <a:off x="0" y="1960"/>
                <a:ext cx="1071" cy="384"/>
                <a:chOff x="0" y="1960"/>
                <a:chExt cx="1071" cy="384"/>
              </a:xfrm>
            </p:grpSpPr>
            <p:sp>
              <p:nvSpPr>
                <p:cNvPr id="75842" name="Rectangle 66"/>
                <p:cNvSpPr>
                  <a:spLocks noChangeArrowheads="1"/>
                </p:cNvSpPr>
                <p:nvPr/>
              </p:nvSpPr>
              <p:spPr bwMode="auto">
                <a:xfrm>
                  <a:off x="43" y="1960"/>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红色</a:t>
                  </a:r>
                  <a:endParaRPr kumimoji="1" lang="zh-CN" altLang="en-US" sz="1600">
                    <a:latin typeface="Times New Roman" pitchFamily="18" charset="0"/>
                  </a:endParaRPr>
                </a:p>
              </p:txBody>
            </p:sp>
            <p:sp>
              <p:nvSpPr>
                <p:cNvPr id="75843" name="Rectangle 67"/>
                <p:cNvSpPr>
                  <a:spLocks noChangeArrowheads="1"/>
                </p:cNvSpPr>
                <p:nvPr/>
              </p:nvSpPr>
              <p:spPr bwMode="auto">
                <a:xfrm>
                  <a:off x="0" y="1960"/>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5" name="Group 68"/>
              <p:cNvGrpSpPr>
                <a:grpSpLocks/>
              </p:cNvGrpSpPr>
              <p:nvPr/>
            </p:nvGrpSpPr>
            <p:grpSpPr bwMode="auto">
              <a:xfrm>
                <a:off x="1071" y="1960"/>
                <a:ext cx="1071" cy="384"/>
                <a:chOff x="1071" y="1960"/>
                <a:chExt cx="1071" cy="384"/>
              </a:xfrm>
            </p:grpSpPr>
            <p:sp>
              <p:nvSpPr>
                <p:cNvPr id="75845" name="Rectangle 69"/>
                <p:cNvSpPr>
                  <a:spLocks noChangeArrowheads="1"/>
                </p:cNvSpPr>
                <p:nvPr/>
              </p:nvSpPr>
              <p:spPr bwMode="auto">
                <a:xfrm>
                  <a:off x="1114" y="1960"/>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２</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46" name="Rectangle 70"/>
                <p:cNvSpPr>
                  <a:spLocks noChangeArrowheads="1"/>
                </p:cNvSpPr>
                <p:nvPr/>
              </p:nvSpPr>
              <p:spPr bwMode="auto">
                <a:xfrm>
                  <a:off x="1071" y="1960"/>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6" name="Group 71"/>
              <p:cNvGrpSpPr>
                <a:grpSpLocks/>
              </p:cNvGrpSpPr>
              <p:nvPr/>
            </p:nvGrpSpPr>
            <p:grpSpPr bwMode="auto">
              <a:xfrm>
                <a:off x="2142" y="1960"/>
                <a:ext cx="1072" cy="384"/>
                <a:chOff x="2142" y="1960"/>
                <a:chExt cx="1072" cy="384"/>
              </a:xfrm>
            </p:grpSpPr>
            <p:sp>
              <p:nvSpPr>
                <p:cNvPr id="75848" name="Rectangle 72"/>
                <p:cNvSpPr>
                  <a:spLocks noChangeArrowheads="1"/>
                </p:cNvSpPr>
                <p:nvPr/>
              </p:nvSpPr>
              <p:spPr bwMode="auto">
                <a:xfrm>
                  <a:off x="2185" y="1960"/>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２</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49" name="Rectangle 73"/>
                <p:cNvSpPr>
                  <a:spLocks noChangeArrowheads="1"/>
                </p:cNvSpPr>
                <p:nvPr/>
              </p:nvSpPr>
              <p:spPr bwMode="auto">
                <a:xfrm>
                  <a:off x="2142" y="1960"/>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7" name="Group 74"/>
              <p:cNvGrpSpPr>
                <a:grpSpLocks/>
              </p:cNvGrpSpPr>
              <p:nvPr/>
            </p:nvGrpSpPr>
            <p:grpSpPr bwMode="auto">
              <a:xfrm>
                <a:off x="3214" y="1960"/>
                <a:ext cx="1072" cy="384"/>
                <a:chOff x="3214" y="1960"/>
                <a:chExt cx="1072" cy="384"/>
              </a:xfrm>
            </p:grpSpPr>
            <p:sp>
              <p:nvSpPr>
                <p:cNvPr id="75851" name="Rectangle 75"/>
                <p:cNvSpPr>
                  <a:spLocks noChangeArrowheads="1"/>
                </p:cNvSpPr>
                <p:nvPr/>
              </p:nvSpPr>
              <p:spPr bwMode="auto">
                <a:xfrm>
                  <a:off x="3257" y="1960"/>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±2</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852" name="Rectangle 76"/>
                <p:cNvSpPr>
                  <a:spLocks noChangeArrowheads="1"/>
                </p:cNvSpPr>
                <p:nvPr/>
              </p:nvSpPr>
              <p:spPr bwMode="auto">
                <a:xfrm>
                  <a:off x="3214" y="1960"/>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8" name="Group 77"/>
              <p:cNvGrpSpPr>
                <a:grpSpLocks/>
              </p:cNvGrpSpPr>
              <p:nvPr/>
            </p:nvGrpSpPr>
            <p:grpSpPr bwMode="auto">
              <a:xfrm>
                <a:off x="0" y="2344"/>
                <a:ext cx="1071" cy="384"/>
                <a:chOff x="0" y="2344"/>
                <a:chExt cx="1071" cy="384"/>
              </a:xfrm>
            </p:grpSpPr>
            <p:sp>
              <p:nvSpPr>
                <p:cNvPr id="75854" name="Rectangle 78"/>
                <p:cNvSpPr>
                  <a:spLocks noChangeArrowheads="1"/>
                </p:cNvSpPr>
                <p:nvPr/>
              </p:nvSpPr>
              <p:spPr bwMode="auto">
                <a:xfrm>
                  <a:off x="43" y="2344"/>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橙色</a:t>
                  </a:r>
                  <a:endParaRPr kumimoji="1" lang="zh-CN" altLang="en-US" sz="1600">
                    <a:latin typeface="Times New Roman" pitchFamily="18" charset="0"/>
                  </a:endParaRPr>
                </a:p>
              </p:txBody>
            </p:sp>
            <p:sp>
              <p:nvSpPr>
                <p:cNvPr id="75855" name="Rectangle 79"/>
                <p:cNvSpPr>
                  <a:spLocks noChangeArrowheads="1"/>
                </p:cNvSpPr>
                <p:nvPr/>
              </p:nvSpPr>
              <p:spPr bwMode="auto">
                <a:xfrm>
                  <a:off x="0" y="2344"/>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9" name="Group 80"/>
              <p:cNvGrpSpPr>
                <a:grpSpLocks/>
              </p:cNvGrpSpPr>
              <p:nvPr/>
            </p:nvGrpSpPr>
            <p:grpSpPr bwMode="auto">
              <a:xfrm>
                <a:off x="1071" y="2344"/>
                <a:ext cx="1071" cy="384"/>
                <a:chOff x="1071" y="2344"/>
                <a:chExt cx="1071" cy="384"/>
              </a:xfrm>
            </p:grpSpPr>
            <p:sp>
              <p:nvSpPr>
                <p:cNvPr id="75857" name="Rectangle 81"/>
                <p:cNvSpPr>
                  <a:spLocks noChangeArrowheads="1"/>
                </p:cNvSpPr>
                <p:nvPr/>
              </p:nvSpPr>
              <p:spPr bwMode="auto">
                <a:xfrm>
                  <a:off x="1114" y="2344"/>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３</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58" name="Rectangle 82"/>
                <p:cNvSpPr>
                  <a:spLocks noChangeArrowheads="1"/>
                </p:cNvSpPr>
                <p:nvPr/>
              </p:nvSpPr>
              <p:spPr bwMode="auto">
                <a:xfrm>
                  <a:off x="1071" y="2344"/>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30" name="Group 83"/>
              <p:cNvGrpSpPr>
                <a:grpSpLocks/>
              </p:cNvGrpSpPr>
              <p:nvPr/>
            </p:nvGrpSpPr>
            <p:grpSpPr bwMode="auto">
              <a:xfrm>
                <a:off x="2142" y="2344"/>
                <a:ext cx="1072" cy="384"/>
                <a:chOff x="2142" y="2344"/>
                <a:chExt cx="1072" cy="384"/>
              </a:xfrm>
            </p:grpSpPr>
            <p:sp>
              <p:nvSpPr>
                <p:cNvPr id="75860" name="Rectangle 84"/>
                <p:cNvSpPr>
                  <a:spLocks noChangeArrowheads="1"/>
                </p:cNvSpPr>
                <p:nvPr/>
              </p:nvSpPr>
              <p:spPr bwMode="auto">
                <a:xfrm>
                  <a:off x="2185" y="2344"/>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３</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61" name="Rectangle 85"/>
                <p:cNvSpPr>
                  <a:spLocks noChangeArrowheads="1"/>
                </p:cNvSpPr>
                <p:nvPr/>
              </p:nvSpPr>
              <p:spPr bwMode="auto">
                <a:xfrm>
                  <a:off x="2142" y="2344"/>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31" name="Group 86"/>
              <p:cNvGrpSpPr>
                <a:grpSpLocks/>
              </p:cNvGrpSpPr>
              <p:nvPr/>
            </p:nvGrpSpPr>
            <p:grpSpPr bwMode="auto">
              <a:xfrm>
                <a:off x="3214" y="2344"/>
                <a:ext cx="1072" cy="384"/>
                <a:chOff x="3214" y="2344"/>
                <a:chExt cx="1072" cy="384"/>
              </a:xfrm>
            </p:grpSpPr>
            <p:sp>
              <p:nvSpPr>
                <p:cNvPr id="75863" name="Rectangle 87"/>
                <p:cNvSpPr>
                  <a:spLocks noChangeArrowheads="1"/>
                </p:cNvSpPr>
                <p:nvPr/>
              </p:nvSpPr>
              <p:spPr bwMode="auto">
                <a:xfrm>
                  <a:off x="3257" y="2344"/>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a:rPr>
                    <a:t>……</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864" name="Rectangle 88"/>
                <p:cNvSpPr>
                  <a:spLocks noChangeArrowheads="1"/>
                </p:cNvSpPr>
                <p:nvPr/>
              </p:nvSpPr>
              <p:spPr bwMode="auto">
                <a:xfrm>
                  <a:off x="3214" y="2344"/>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39" name="Group 89"/>
              <p:cNvGrpSpPr>
                <a:grpSpLocks/>
              </p:cNvGrpSpPr>
              <p:nvPr/>
            </p:nvGrpSpPr>
            <p:grpSpPr bwMode="auto">
              <a:xfrm>
                <a:off x="0" y="2728"/>
                <a:ext cx="1071" cy="384"/>
                <a:chOff x="0" y="2728"/>
                <a:chExt cx="1071" cy="384"/>
              </a:xfrm>
            </p:grpSpPr>
            <p:sp>
              <p:nvSpPr>
                <p:cNvPr id="75866" name="Rectangle 90"/>
                <p:cNvSpPr>
                  <a:spLocks noChangeArrowheads="1"/>
                </p:cNvSpPr>
                <p:nvPr/>
              </p:nvSpPr>
              <p:spPr bwMode="auto">
                <a:xfrm>
                  <a:off x="43" y="2728"/>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黄色</a:t>
                  </a:r>
                  <a:endParaRPr kumimoji="1" lang="zh-CN" altLang="en-US" sz="1600">
                    <a:latin typeface="Times New Roman" pitchFamily="18" charset="0"/>
                  </a:endParaRPr>
                </a:p>
              </p:txBody>
            </p:sp>
            <p:sp>
              <p:nvSpPr>
                <p:cNvPr id="75867" name="Rectangle 91"/>
                <p:cNvSpPr>
                  <a:spLocks noChangeArrowheads="1"/>
                </p:cNvSpPr>
                <p:nvPr/>
              </p:nvSpPr>
              <p:spPr bwMode="auto">
                <a:xfrm>
                  <a:off x="0" y="2728"/>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0" name="Group 92"/>
              <p:cNvGrpSpPr>
                <a:grpSpLocks/>
              </p:cNvGrpSpPr>
              <p:nvPr/>
            </p:nvGrpSpPr>
            <p:grpSpPr bwMode="auto">
              <a:xfrm>
                <a:off x="1071" y="2728"/>
                <a:ext cx="1071" cy="384"/>
                <a:chOff x="1071" y="2728"/>
                <a:chExt cx="1071" cy="384"/>
              </a:xfrm>
            </p:grpSpPr>
            <p:sp>
              <p:nvSpPr>
                <p:cNvPr id="75869" name="Rectangle 93"/>
                <p:cNvSpPr>
                  <a:spLocks noChangeArrowheads="1"/>
                </p:cNvSpPr>
                <p:nvPr/>
              </p:nvSpPr>
              <p:spPr bwMode="auto">
                <a:xfrm>
                  <a:off x="1114" y="2728"/>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４</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70" name="Rectangle 94"/>
                <p:cNvSpPr>
                  <a:spLocks noChangeArrowheads="1"/>
                </p:cNvSpPr>
                <p:nvPr/>
              </p:nvSpPr>
              <p:spPr bwMode="auto">
                <a:xfrm>
                  <a:off x="1071" y="2728"/>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1" name="Group 95"/>
              <p:cNvGrpSpPr>
                <a:grpSpLocks/>
              </p:cNvGrpSpPr>
              <p:nvPr/>
            </p:nvGrpSpPr>
            <p:grpSpPr bwMode="auto">
              <a:xfrm>
                <a:off x="2142" y="2728"/>
                <a:ext cx="1072" cy="384"/>
                <a:chOff x="2142" y="2728"/>
                <a:chExt cx="1072" cy="384"/>
              </a:xfrm>
            </p:grpSpPr>
            <p:sp>
              <p:nvSpPr>
                <p:cNvPr id="75872" name="Rectangle 96"/>
                <p:cNvSpPr>
                  <a:spLocks noChangeArrowheads="1"/>
                </p:cNvSpPr>
                <p:nvPr/>
              </p:nvSpPr>
              <p:spPr bwMode="auto">
                <a:xfrm>
                  <a:off x="2185" y="2728"/>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４</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73" name="Rectangle 97"/>
                <p:cNvSpPr>
                  <a:spLocks noChangeArrowheads="1"/>
                </p:cNvSpPr>
                <p:nvPr/>
              </p:nvSpPr>
              <p:spPr bwMode="auto">
                <a:xfrm>
                  <a:off x="2142" y="2728"/>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2" name="Group 98"/>
              <p:cNvGrpSpPr>
                <a:grpSpLocks/>
              </p:cNvGrpSpPr>
              <p:nvPr/>
            </p:nvGrpSpPr>
            <p:grpSpPr bwMode="auto">
              <a:xfrm>
                <a:off x="3214" y="2728"/>
                <a:ext cx="1072" cy="384"/>
                <a:chOff x="3214" y="2728"/>
                <a:chExt cx="1072" cy="384"/>
              </a:xfrm>
            </p:grpSpPr>
            <p:sp>
              <p:nvSpPr>
                <p:cNvPr id="75875" name="Rectangle 99"/>
                <p:cNvSpPr>
                  <a:spLocks noChangeArrowheads="1"/>
                </p:cNvSpPr>
                <p:nvPr/>
              </p:nvSpPr>
              <p:spPr bwMode="auto">
                <a:xfrm>
                  <a:off x="3257" y="2728"/>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a:rPr>
                    <a:t>……</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876" name="Rectangle 100"/>
                <p:cNvSpPr>
                  <a:spLocks noChangeArrowheads="1"/>
                </p:cNvSpPr>
                <p:nvPr/>
              </p:nvSpPr>
              <p:spPr bwMode="auto">
                <a:xfrm>
                  <a:off x="3214" y="2728"/>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3" name="Group 101"/>
              <p:cNvGrpSpPr>
                <a:grpSpLocks/>
              </p:cNvGrpSpPr>
              <p:nvPr/>
            </p:nvGrpSpPr>
            <p:grpSpPr bwMode="auto">
              <a:xfrm>
                <a:off x="0" y="3112"/>
                <a:ext cx="1071" cy="384"/>
                <a:chOff x="0" y="3112"/>
                <a:chExt cx="1071" cy="384"/>
              </a:xfrm>
            </p:grpSpPr>
            <p:sp>
              <p:nvSpPr>
                <p:cNvPr id="75878" name="Rectangle 102"/>
                <p:cNvSpPr>
                  <a:spLocks noChangeArrowheads="1"/>
                </p:cNvSpPr>
                <p:nvPr/>
              </p:nvSpPr>
              <p:spPr bwMode="auto">
                <a:xfrm>
                  <a:off x="43" y="3112"/>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绿色</a:t>
                  </a:r>
                  <a:endParaRPr kumimoji="1" lang="zh-CN" altLang="en-US" sz="1600">
                    <a:latin typeface="Times New Roman" pitchFamily="18" charset="0"/>
                  </a:endParaRPr>
                </a:p>
              </p:txBody>
            </p:sp>
            <p:sp>
              <p:nvSpPr>
                <p:cNvPr id="75879" name="Rectangle 103"/>
                <p:cNvSpPr>
                  <a:spLocks noChangeArrowheads="1"/>
                </p:cNvSpPr>
                <p:nvPr/>
              </p:nvSpPr>
              <p:spPr bwMode="auto">
                <a:xfrm>
                  <a:off x="0" y="3112"/>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4" name="Group 104"/>
              <p:cNvGrpSpPr>
                <a:grpSpLocks/>
              </p:cNvGrpSpPr>
              <p:nvPr/>
            </p:nvGrpSpPr>
            <p:grpSpPr bwMode="auto">
              <a:xfrm>
                <a:off x="1071" y="3112"/>
                <a:ext cx="1071" cy="384"/>
                <a:chOff x="1071" y="3112"/>
                <a:chExt cx="1071" cy="384"/>
              </a:xfrm>
            </p:grpSpPr>
            <p:sp>
              <p:nvSpPr>
                <p:cNvPr id="75881" name="Rectangle 105"/>
                <p:cNvSpPr>
                  <a:spLocks noChangeArrowheads="1"/>
                </p:cNvSpPr>
                <p:nvPr/>
              </p:nvSpPr>
              <p:spPr bwMode="auto">
                <a:xfrm>
                  <a:off x="1114" y="3112"/>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５</a:t>
                  </a:r>
                  <a:endParaRPr kumimoji="1" lang="zh-CN" altLang="en-US" sz="1600">
                    <a:latin typeface="Times New Roman" pitchFamily="18" charset="0"/>
                  </a:endParaRPr>
                </a:p>
              </p:txBody>
            </p:sp>
            <p:sp>
              <p:nvSpPr>
                <p:cNvPr id="75882" name="Rectangle 106"/>
                <p:cNvSpPr>
                  <a:spLocks noChangeArrowheads="1"/>
                </p:cNvSpPr>
                <p:nvPr/>
              </p:nvSpPr>
              <p:spPr bwMode="auto">
                <a:xfrm>
                  <a:off x="1071" y="3112"/>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5" name="Group 107"/>
              <p:cNvGrpSpPr>
                <a:grpSpLocks/>
              </p:cNvGrpSpPr>
              <p:nvPr/>
            </p:nvGrpSpPr>
            <p:grpSpPr bwMode="auto">
              <a:xfrm>
                <a:off x="2142" y="3112"/>
                <a:ext cx="1072" cy="384"/>
                <a:chOff x="2142" y="3112"/>
                <a:chExt cx="1072" cy="384"/>
              </a:xfrm>
            </p:grpSpPr>
            <p:sp>
              <p:nvSpPr>
                <p:cNvPr id="75884" name="Rectangle 108"/>
                <p:cNvSpPr>
                  <a:spLocks noChangeArrowheads="1"/>
                </p:cNvSpPr>
                <p:nvPr/>
              </p:nvSpPr>
              <p:spPr bwMode="auto">
                <a:xfrm>
                  <a:off x="2185" y="3112"/>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５</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85" name="Rectangle 109"/>
                <p:cNvSpPr>
                  <a:spLocks noChangeArrowheads="1"/>
                </p:cNvSpPr>
                <p:nvPr/>
              </p:nvSpPr>
              <p:spPr bwMode="auto">
                <a:xfrm>
                  <a:off x="2142" y="3112"/>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6" name="Group 110"/>
              <p:cNvGrpSpPr>
                <a:grpSpLocks/>
              </p:cNvGrpSpPr>
              <p:nvPr/>
            </p:nvGrpSpPr>
            <p:grpSpPr bwMode="auto">
              <a:xfrm>
                <a:off x="3214" y="3112"/>
                <a:ext cx="1072" cy="384"/>
                <a:chOff x="3214" y="3112"/>
                <a:chExt cx="1072" cy="384"/>
              </a:xfrm>
            </p:grpSpPr>
            <p:sp>
              <p:nvSpPr>
                <p:cNvPr id="75887" name="Rectangle 111"/>
                <p:cNvSpPr>
                  <a:spLocks noChangeArrowheads="1"/>
                </p:cNvSpPr>
                <p:nvPr/>
              </p:nvSpPr>
              <p:spPr bwMode="auto">
                <a:xfrm>
                  <a:off x="3257" y="3112"/>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±0.5</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888" name="Rectangle 112"/>
                <p:cNvSpPr>
                  <a:spLocks noChangeArrowheads="1"/>
                </p:cNvSpPr>
                <p:nvPr/>
              </p:nvSpPr>
              <p:spPr bwMode="auto">
                <a:xfrm>
                  <a:off x="3214" y="3112"/>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7" name="Group 113"/>
              <p:cNvGrpSpPr>
                <a:grpSpLocks/>
              </p:cNvGrpSpPr>
              <p:nvPr/>
            </p:nvGrpSpPr>
            <p:grpSpPr bwMode="auto">
              <a:xfrm>
                <a:off x="0" y="3496"/>
                <a:ext cx="1071" cy="384"/>
                <a:chOff x="0" y="3496"/>
                <a:chExt cx="1071" cy="384"/>
              </a:xfrm>
            </p:grpSpPr>
            <p:sp>
              <p:nvSpPr>
                <p:cNvPr id="75890" name="Rectangle 114"/>
                <p:cNvSpPr>
                  <a:spLocks noChangeArrowheads="1"/>
                </p:cNvSpPr>
                <p:nvPr/>
              </p:nvSpPr>
              <p:spPr bwMode="auto">
                <a:xfrm>
                  <a:off x="43" y="3496"/>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蓝色</a:t>
                  </a:r>
                  <a:endParaRPr kumimoji="1" lang="zh-CN" altLang="en-US" sz="1600">
                    <a:latin typeface="Times New Roman" pitchFamily="18" charset="0"/>
                  </a:endParaRPr>
                </a:p>
              </p:txBody>
            </p:sp>
            <p:sp>
              <p:nvSpPr>
                <p:cNvPr id="75891" name="Rectangle 115"/>
                <p:cNvSpPr>
                  <a:spLocks noChangeArrowheads="1"/>
                </p:cNvSpPr>
                <p:nvPr/>
              </p:nvSpPr>
              <p:spPr bwMode="auto">
                <a:xfrm>
                  <a:off x="0" y="3496"/>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8" name="Group 116"/>
              <p:cNvGrpSpPr>
                <a:grpSpLocks/>
              </p:cNvGrpSpPr>
              <p:nvPr/>
            </p:nvGrpSpPr>
            <p:grpSpPr bwMode="auto">
              <a:xfrm>
                <a:off x="1071" y="3496"/>
                <a:ext cx="1071" cy="384"/>
                <a:chOff x="1071" y="3496"/>
                <a:chExt cx="1071" cy="384"/>
              </a:xfrm>
            </p:grpSpPr>
            <p:sp>
              <p:nvSpPr>
                <p:cNvPr id="75893" name="Rectangle 117"/>
                <p:cNvSpPr>
                  <a:spLocks noChangeArrowheads="1"/>
                </p:cNvSpPr>
                <p:nvPr/>
              </p:nvSpPr>
              <p:spPr bwMode="auto">
                <a:xfrm>
                  <a:off x="1114" y="3496"/>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６</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94" name="Rectangle 118"/>
                <p:cNvSpPr>
                  <a:spLocks noChangeArrowheads="1"/>
                </p:cNvSpPr>
                <p:nvPr/>
              </p:nvSpPr>
              <p:spPr bwMode="auto">
                <a:xfrm>
                  <a:off x="1071" y="3496"/>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49" name="Group 119"/>
              <p:cNvGrpSpPr>
                <a:grpSpLocks/>
              </p:cNvGrpSpPr>
              <p:nvPr/>
            </p:nvGrpSpPr>
            <p:grpSpPr bwMode="auto">
              <a:xfrm>
                <a:off x="2142" y="3496"/>
                <a:ext cx="1072" cy="384"/>
                <a:chOff x="2142" y="3496"/>
                <a:chExt cx="1072" cy="384"/>
              </a:xfrm>
            </p:grpSpPr>
            <p:sp>
              <p:nvSpPr>
                <p:cNvPr id="75896" name="Rectangle 120"/>
                <p:cNvSpPr>
                  <a:spLocks noChangeArrowheads="1"/>
                </p:cNvSpPr>
                <p:nvPr/>
              </p:nvSpPr>
              <p:spPr bwMode="auto">
                <a:xfrm>
                  <a:off x="2185" y="3496"/>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６</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897" name="Rectangle 121"/>
                <p:cNvSpPr>
                  <a:spLocks noChangeArrowheads="1"/>
                </p:cNvSpPr>
                <p:nvPr/>
              </p:nvSpPr>
              <p:spPr bwMode="auto">
                <a:xfrm>
                  <a:off x="2142" y="3496"/>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0" name="Group 122"/>
              <p:cNvGrpSpPr>
                <a:grpSpLocks/>
              </p:cNvGrpSpPr>
              <p:nvPr/>
            </p:nvGrpSpPr>
            <p:grpSpPr bwMode="auto">
              <a:xfrm>
                <a:off x="3214" y="3496"/>
                <a:ext cx="1072" cy="384"/>
                <a:chOff x="3214" y="3496"/>
                <a:chExt cx="1072" cy="384"/>
              </a:xfrm>
            </p:grpSpPr>
            <p:sp>
              <p:nvSpPr>
                <p:cNvPr id="75899" name="Rectangle 123"/>
                <p:cNvSpPr>
                  <a:spLocks noChangeArrowheads="1"/>
                </p:cNvSpPr>
                <p:nvPr/>
              </p:nvSpPr>
              <p:spPr bwMode="auto">
                <a:xfrm>
                  <a:off x="3257" y="3496"/>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±0.2</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900" name="Rectangle 124"/>
                <p:cNvSpPr>
                  <a:spLocks noChangeArrowheads="1"/>
                </p:cNvSpPr>
                <p:nvPr/>
              </p:nvSpPr>
              <p:spPr bwMode="auto">
                <a:xfrm>
                  <a:off x="3214" y="3496"/>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1" name="Group 125"/>
              <p:cNvGrpSpPr>
                <a:grpSpLocks/>
              </p:cNvGrpSpPr>
              <p:nvPr/>
            </p:nvGrpSpPr>
            <p:grpSpPr bwMode="auto">
              <a:xfrm>
                <a:off x="0" y="3880"/>
                <a:ext cx="1071" cy="384"/>
                <a:chOff x="0" y="3880"/>
                <a:chExt cx="1071" cy="384"/>
              </a:xfrm>
            </p:grpSpPr>
            <p:sp>
              <p:nvSpPr>
                <p:cNvPr id="75902" name="Rectangle 126"/>
                <p:cNvSpPr>
                  <a:spLocks noChangeArrowheads="1"/>
                </p:cNvSpPr>
                <p:nvPr/>
              </p:nvSpPr>
              <p:spPr bwMode="auto">
                <a:xfrm>
                  <a:off x="43" y="3880"/>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紫色</a:t>
                  </a:r>
                  <a:endParaRPr kumimoji="1" lang="zh-CN" altLang="en-US" sz="1600">
                    <a:latin typeface="Times New Roman" pitchFamily="18" charset="0"/>
                  </a:endParaRPr>
                </a:p>
              </p:txBody>
            </p:sp>
            <p:sp>
              <p:nvSpPr>
                <p:cNvPr id="75903" name="Rectangle 127"/>
                <p:cNvSpPr>
                  <a:spLocks noChangeArrowheads="1"/>
                </p:cNvSpPr>
                <p:nvPr/>
              </p:nvSpPr>
              <p:spPr bwMode="auto">
                <a:xfrm>
                  <a:off x="0" y="3880"/>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2" name="Group 128"/>
              <p:cNvGrpSpPr>
                <a:grpSpLocks/>
              </p:cNvGrpSpPr>
              <p:nvPr/>
            </p:nvGrpSpPr>
            <p:grpSpPr bwMode="auto">
              <a:xfrm>
                <a:off x="1071" y="3880"/>
                <a:ext cx="1071" cy="384"/>
                <a:chOff x="1071" y="3880"/>
                <a:chExt cx="1071" cy="384"/>
              </a:xfrm>
            </p:grpSpPr>
            <p:sp>
              <p:nvSpPr>
                <p:cNvPr id="75905" name="Rectangle 129"/>
                <p:cNvSpPr>
                  <a:spLocks noChangeArrowheads="1"/>
                </p:cNvSpPr>
                <p:nvPr/>
              </p:nvSpPr>
              <p:spPr bwMode="auto">
                <a:xfrm>
                  <a:off x="1114" y="3880"/>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７</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906" name="Rectangle 130"/>
                <p:cNvSpPr>
                  <a:spLocks noChangeArrowheads="1"/>
                </p:cNvSpPr>
                <p:nvPr/>
              </p:nvSpPr>
              <p:spPr bwMode="auto">
                <a:xfrm>
                  <a:off x="1071" y="3880"/>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3" name="Group 131"/>
              <p:cNvGrpSpPr>
                <a:grpSpLocks/>
              </p:cNvGrpSpPr>
              <p:nvPr/>
            </p:nvGrpSpPr>
            <p:grpSpPr bwMode="auto">
              <a:xfrm>
                <a:off x="2142" y="3880"/>
                <a:ext cx="1072" cy="384"/>
                <a:chOff x="2142" y="3880"/>
                <a:chExt cx="1072" cy="384"/>
              </a:xfrm>
            </p:grpSpPr>
            <p:sp>
              <p:nvSpPr>
                <p:cNvPr id="75908" name="Rectangle 132"/>
                <p:cNvSpPr>
                  <a:spLocks noChangeArrowheads="1"/>
                </p:cNvSpPr>
                <p:nvPr/>
              </p:nvSpPr>
              <p:spPr bwMode="auto">
                <a:xfrm>
                  <a:off x="2185" y="3880"/>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７</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909" name="Rectangle 133"/>
                <p:cNvSpPr>
                  <a:spLocks noChangeArrowheads="1"/>
                </p:cNvSpPr>
                <p:nvPr/>
              </p:nvSpPr>
              <p:spPr bwMode="auto">
                <a:xfrm>
                  <a:off x="2142" y="3880"/>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4" name="Group 134"/>
              <p:cNvGrpSpPr>
                <a:grpSpLocks/>
              </p:cNvGrpSpPr>
              <p:nvPr/>
            </p:nvGrpSpPr>
            <p:grpSpPr bwMode="auto">
              <a:xfrm>
                <a:off x="3214" y="3880"/>
                <a:ext cx="1072" cy="384"/>
                <a:chOff x="3214" y="3880"/>
                <a:chExt cx="1072" cy="384"/>
              </a:xfrm>
            </p:grpSpPr>
            <p:sp>
              <p:nvSpPr>
                <p:cNvPr id="75911" name="Rectangle 135"/>
                <p:cNvSpPr>
                  <a:spLocks noChangeArrowheads="1"/>
                </p:cNvSpPr>
                <p:nvPr/>
              </p:nvSpPr>
              <p:spPr bwMode="auto">
                <a:xfrm>
                  <a:off x="3257" y="3880"/>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±0.1</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912" name="Rectangle 136"/>
                <p:cNvSpPr>
                  <a:spLocks noChangeArrowheads="1"/>
                </p:cNvSpPr>
                <p:nvPr/>
              </p:nvSpPr>
              <p:spPr bwMode="auto">
                <a:xfrm>
                  <a:off x="3214" y="3880"/>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5" name="Group 137"/>
              <p:cNvGrpSpPr>
                <a:grpSpLocks/>
              </p:cNvGrpSpPr>
              <p:nvPr/>
            </p:nvGrpSpPr>
            <p:grpSpPr bwMode="auto">
              <a:xfrm>
                <a:off x="0" y="4264"/>
                <a:ext cx="1071" cy="384"/>
                <a:chOff x="0" y="4264"/>
                <a:chExt cx="1071" cy="384"/>
              </a:xfrm>
            </p:grpSpPr>
            <p:sp>
              <p:nvSpPr>
                <p:cNvPr id="75914" name="Rectangle 138"/>
                <p:cNvSpPr>
                  <a:spLocks noChangeArrowheads="1"/>
                </p:cNvSpPr>
                <p:nvPr/>
              </p:nvSpPr>
              <p:spPr bwMode="auto">
                <a:xfrm>
                  <a:off x="43" y="4264"/>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灰色</a:t>
                  </a:r>
                  <a:endParaRPr kumimoji="1" lang="zh-CN" altLang="en-US" sz="1600">
                    <a:latin typeface="Times New Roman" pitchFamily="18" charset="0"/>
                  </a:endParaRPr>
                </a:p>
              </p:txBody>
            </p:sp>
            <p:sp>
              <p:nvSpPr>
                <p:cNvPr id="75915" name="Rectangle 139"/>
                <p:cNvSpPr>
                  <a:spLocks noChangeArrowheads="1"/>
                </p:cNvSpPr>
                <p:nvPr/>
              </p:nvSpPr>
              <p:spPr bwMode="auto">
                <a:xfrm>
                  <a:off x="0" y="4264"/>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6" name="Group 140"/>
              <p:cNvGrpSpPr>
                <a:grpSpLocks/>
              </p:cNvGrpSpPr>
              <p:nvPr/>
            </p:nvGrpSpPr>
            <p:grpSpPr bwMode="auto">
              <a:xfrm>
                <a:off x="1071" y="4264"/>
                <a:ext cx="1071" cy="384"/>
                <a:chOff x="1071" y="4264"/>
                <a:chExt cx="1071" cy="384"/>
              </a:xfrm>
            </p:grpSpPr>
            <p:sp>
              <p:nvSpPr>
                <p:cNvPr id="75917" name="Rectangle 141"/>
                <p:cNvSpPr>
                  <a:spLocks noChangeArrowheads="1"/>
                </p:cNvSpPr>
                <p:nvPr/>
              </p:nvSpPr>
              <p:spPr bwMode="auto">
                <a:xfrm>
                  <a:off x="1114" y="4264"/>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８</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918" name="Rectangle 142"/>
                <p:cNvSpPr>
                  <a:spLocks noChangeArrowheads="1"/>
                </p:cNvSpPr>
                <p:nvPr/>
              </p:nvSpPr>
              <p:spPr bwMode="auto">
                <a:xfrm>
                  <a:off x="1071" y="4264"/>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7" name="Group 143"/>
              <p:cNvGrpSpPr>
                <a:grpSpLocks/>
              </p:cNvGrpSpPr>
              <p:nvPr/>
            </p:nvGrpSpPr>
            <p:grpSpPr bwMode="auto">
              <a:xfrm>
                <a:off x="2142" y="4264"/>
                <a:ext cx="1072" cy="384"/>
                <a:chOff x="2142" y="4264"/>
                <a:chExt cx="1072" cy="384"/>
              </a:xfrm>
            </p:grpSpPr>
            <p:sp>
              <p:nvSpPr>
                <p:cNvPr id="75920" name="Rectangle 144"/>
                <p:cNvSpPr>
                  <a:spLocks noChangeArrowheads="1"/>
                </p:cNvSpPr>
                <p:nvPr/>
              </p:nvSpPr>
              <p:spPr bwMode="auto">
                <a:xfrm>
                  <a:off x="2185" y="4264"/>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８</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921" name="Rectangle 145"/>
                <p:cNvSpPr>
                  <a:spLocks noChangeArrowheads="1"/>
                </p:cNvSpPr>
                <p:nvPr/>
              </p:nvSpPr>
              <p:spPr bwMode="auto">
                <a:xfrm>
                  <a:off x="2142" y="4264"/>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8" name="Group 146"/>
              <p:cNvGrpSpPr>
                <a:grpSpLocks/>
              </p:cNvGrpSpPr>
              <p:nvPr/>
            </p:nvGrpSpPr>
            <p:grpSpPr bwMode="auto">
              <a:xfrm>
                <a:off x="3214" y="4264"/>
                <a:ext cx="1072" cy="384"/>
                <a:chOff x="3214" y="4264"/>
                <a:chExt cx="1072" cy="384"/>
              </a:xfrm>
            </p:grpSpPr>
            <p:sp>
              <p:nvSpPr>
                <p:cNvPr id="75923" name="Rectangle 147"/>
                <p:cNvSpPr>
                  <a:spLocks noChangeArrowheads="1"/>
                </p:cNvSpPr>
                <p:nvPr/>
              </p:nvSpPr>
              <p:spPr bwMode="auto">
                <a:xfrm>
                  <a:off x="3257" y="4264"/>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a:rPr>
                    <a:t>……</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924" name="Rectangle 148"/>
                <p:cNvSpPr>
                  <a:spLocks noChangeArrowheads="1"/>
                </p:cNvSpPr>
                <p:nvPr/>
              </p:nvSpPr>
              <p:spPr bwMode="auto">
                <a:xfrm>
                  <a:off x="3214" y="4264"/>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59" name="Group 149"/>
              <p:cNvGrpSpPr>
                <a:grpSpLocks/>
              </p:cNvGrpSpPr>
              <p:nvPr/>
            </p:nvGrpSpPr>
            <p:grpSpPr bwMode="auto">
              <a:xfrm>
                <a:off x="0" y="4648"/>
                <a:ext cx="1071" cy="384"/>
                <a:chOff x="0" y="4648"/>
                <a:chExt cx="1071" cy="384"/>
              </a:xfrm>
            </p:grpSpPr>
            <p:sp>
              <p:nvSpPr>
                <p:cNvPr id="75926" name="Rectangle 150"/>
                <p:cNvSpPr>
                  <a:spLocks noChangeArrowheads="1"/>
                </p:cNvSpPr>
                <p:nvPr/>
              </p:nvSpPr>
              <p:spPr bwMode="auto">
                <a:xfrm>
                  <a:off x="43" y="4648"/>
                  <a:ext cx="985" cy="384"/>
                </a:xfrm>
                <a:prstGeom prst="rect">
                  <a:avLst/>
                </a:prstGeom>
                <a:noFill/>
                <a:ln w="12700">
                  <a:noFill/>
                  <a:miter lim="800000"/>
                  <a:headEnd type="none" w="sm" len="sm"/>
                  <a:tailEnd type="none" w="sm" len="sm"/>
                </a:ln>
                <a:effectLst/>
              </p:spPr>
              <p:txBody>
                <a:bodyPr/>
                <a:lstStyle/>
                <a:p>
                  <a:pPr algn="ctr"/>
                  <a:r>
                    <a:rPr kumimoji="1" lang="zh-CN" altLang="en-US" sz="1600">
                      <a:latin typeface="宋体" pitchFamily="2" charset="-122"/>
                    </a:rPr>
                    <a:t>白色</a:t>
                  </a:r>
                  <a:endParaRPr kumimoji="1" lang="zh-CN" altLang="en-US" sz="1600">
                    <a:latin typeface="Times New Roman" pitchFamily="18" charset="0"/>
                  </a:endParaRPr>
                </a:p>
              </p:txBody>
            </p:sp>
            <p:sp>
              <p:nvSpPr>
                <p:cNvPr id="75927" name="Rectangle 151"/>
                <p:cNvSpPr>
                  <a:spLocks noChangeArrowheads="1"/>
                </p:cNvSpPr>
                <p:nvPr/>
              </p:nvSpPr>
              <p:spPr bwMode="auto">
                <a:xfrm>
                  <a:off x="0" y="4648"/>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60" name="Group 152"/>
              <p:cNvGrpSpPr>
                <a:grpSpLocks/>
              </p:cNvGrpSpPr>
              <p:nvPr/>
            </p:nvGrpSpPr>
            <p:grpSpPr bwMode="auto">
              <a:xfrm>
                <a:off x="1071" y="4648"/>
                <a:ext cx="1071" cy="384"/>
                <a:chOff x="1071" y="4648"/>
                <a:chExt cx="1071" cy="384"/>
              </a:xfrm>
            </p:grpSpPr>
            <p:sp>
              <p:nvSpPr>
                <p:cNvPr id="75929" name="Rectangle 153"/>
                <p:cNvSpPr>
                  <a:spLocks noChangeArrowheads="1"/>
                </p:cNvSpPr>
                <p:nvPr/>
              </p:nvSpPr>
              <p:spPr bwMode="auto">
                <a:xfrm>
                  <a:off x="1114" y="4648"/>
                  <a:ext cx="985" cy="384"/>
                </a:xfrm>
                <a:prstGeom prst="rect">
                  <a:avLst/>
                </a:prstGeom>
                <a:noFill/>
                <a:ln w="12700">
                  <a:noFill/>
                  <a:miter lim="800000"/>
                  <a:headEnd type="none" w="sm" len="sm"/>
                  <a:tailEnd type="none" w="sm" len="sm"/>
                </a:ln>
                <a:effectLst/>
              </p:spPr>
              <p:txBody>
                <a:bodyPr/>
                <a:lstStyle/>
                <a:p>
                  <a:pPr algn="ctr"/>
                  <a:r>
                    <a:rPr kumimoji="1" lang="zh-CN" altLang="en-US" sz="1600">
                      <a:solidFill>
                        <a:srgbClr val="000000"/>
                      </a:solidFill>
                      <a:latin typeface="Times New Roman" pitchFamily="18" charset="0"/>
                    </a:rPr>
                    <a:t>９</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930" name="Rectangle 154"/>
                <p:cNvSpPr>
                  <a:spLocks noChangeArrowheads="1"/>
                </p:cNvSpPr>
                <p:nvPr/>
              </p:nvSpPr>
              <p:spPr bwMode="auto">
                <a:xfrm>
                  <a:off x="1071" y="4648"/>
                  <a:ext cx="1071"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61" name="Group 155"/>
              <p:cNvGrpSpPr>
                <a:grpSpLocks/>
              </p:cNvGrpSpPr>
              <p:nvPr/>
            </p:nvGrpSpPr>
            <p:grpSpPr bwMode="auto">
              <a:xfrm>
                <a:off x="2142" y="4648"/>
                <a:ext cx="1072" cy="384"/>
                <a:chOff x="2142" y="4648"/>
                <a:chExt cx="1072" cy="384"/>
              </a:xfrm>
            </p:grpSpPr>
            <p:sp>
              <p:nvSpPr>
                <p:cNvPr id="75932" name="Rectangle 156"/>
                <p:cNvSpPr>
                  <a:spLocks noChangeArrowheads="1"/>
                </p:cNvSpPr>
                <p:nvPr/>
              </p:nvSpPr>
              <p:spPr bwMode="auto">
                <a:xfrm>
                  <a:off x="2185" y="4648"/>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宋体" pitchFamily="2" charset="-122"/>
                    </a:rPr>
                    <a:t>10</a:t>
                  </a:r>
                  <a:r>
                    <a:rPr kumimoji="1" lang="zh-CN" altLang="en-US" sz="1600" baseline="30000">
                      <a:latin typeface="宋体" pitchFamily="2" charset="-122"/>
                    </a:rPr>
                    <a:t>９</a:t>
                  </a:r>
                  <a:endParaRPr kumimoji="1" lang="zh-CN" altLang="en-US" sz="1600">
                    <a:latin typeface="Times New Roman" pitchFamily="18" charset="0"/>
                  </a:endParaRPr>
                </a:p>
                <a:p>
                  <a:pPr algn="ctr" eaLnBrk="0" hangingPunct="0"/>
                  <a:endParaRPr kumimoji="1" lang="en-US" altLang="zh-CN" sz="1600">
                    <a:latin typeface="Times New Roman" pitchFamily="18" charset="0"/>
                  </a:endParaRPr>
                </a:p>
              </p:txBody>
            </p:sp>
            <p:sp>
              <p:nvSpPr>
                <p:cNvPr id="75933" name="Rectangle 157"/>
                <p:cNvSpPr>
                  <a:spLocks noChangeArrowheads="1"/>
                </p:cNvSpPr>
                <p:nvPr/>
              </p:nvSpPr>
              <p:spPr bwMode="auto">
                <a:xfrm>
                  <a:off x="2142" y="4648"/>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5962" name="Group 158"/>
              <p:cNvGrpSpPr>
                <a:grpSpLocks/>
              </p:cNvGrpSpPr>
              <p:nvPr/>
            </p:nvGrpSpPr>
            <p:grpSpPr bwMode="auto">
              <a:xfrm>
                <a:off x="3214" y="4648"/>
                <a:ext cx="1072" cy="384"/>
                <a:chOff x="3214" y="4648"/>
                <a:chExt cx="1072" cy="384"/>
              </a:xfrm>
            </p:grpSpPr>
            <p:sp>
              <p:nvSpPr>
                <p:cNvPr id="75935" name="Rectangle 159"/>
                <p:cNvSpPr>
                  <a:spLocks noChangeArrowheads="1"/>
                </p:cNvSpPr>
                <p:nvPr/>
              </p:nvSpPr>
              <p:spPr bwMode="auto">
                <a:xfrm>
                  <a:off x="3257" y="4648"/>
                  <a:ext cx="986" cy="384"/>
                </a:xfrm>
                <a:prstGeom prst="rect">
                  <a:avLst/>
                </a:prstGeom>
                <a:noFill/>
                <a:ln w="12700">
                  <a:noFill/>
                  <a:miter lim="800000"/>
                  <a:headEnd type="none" w="sm" len="sm"/>
                  <a:tailEnd type="none" w="sm" len="sm"/>
                </a:ln>
                <a:effectLst/>
              </p:spPr>
              <p:txBody>
                <a:bodyPr/>
                <a:lstStyle/>
                <a:p>
                  <a:pPr algn="ctr"/>
                  <a:r>
                    <a:rPr kumimoji="1" lang="en-US" altLang="zh-CN" sz="1600">
                      <a:latin typeface="Times New Roman"/>
                    </a:rPr>
                    <a:t>……</a:t>
                  </a:r>
                  <a:endParaRPr kumimoji="1" lang="en-US" altLang="zh-CN" sz="1600">
                    <a:latin typeface="Times New Roman" pitchFamily="18" charset="0"/>
                  </a:endParaRPr>
                </a:p>
                <a:p>
                  <a:pPr algn="ctr" eaLnBrk="0" hangingPunct="0"/>
                  <a:endParaRPr kumimoji="1" lang="en-US" altLang="zh-CN" sz="1600">
                    <a:latin typeface="Times New Roman" pitchFamily="18" charset="0"/>
                  </a:endParaRPr>
                </a:p>
              </p:txBody>
            </p:sp>
            <p:sp>
              <p:nvSpPr>
                <p:cNvPr id="75936" name="Rectangle 160"/>
                <p:cNvSpPr>
                  <a:spLocks noChangeArrowheads="1"/>
                </p:cNvSpPr>
                <p:nvPr/>
              </p:nvSpPr>
              <p:spPr bwMode="auto">
                <a:xfrm>
                  <a:off x="3214" y="4648"/>
                  <a:ext cx="1072" cy="384"/>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sp>
          <p:nvSpPr>
            <p:cNvPr id="75937" name="Rectangle 161"/>
            <p:cNvSpPr>
              <a:spLocks noChangeArrowheads="1"/>
            </p:cNvSpPr>
            <p:nvPr/>
          </p:nvSpPr>
          <p:spPr bwMode="auto">
            <a:xfrm>
              <a:off x="-3" y="-3"/>
              <a:ext cx="4292" cy="5038"/>
            </a:xfrm>
            <a:prstGeom prst="rect">
              <a:avLst/>
            </a:prstGeom>
            <a:noFill/>
            <a:ln w="9525">
              <a:solidFill>
                <a:srgbClr val="A0A0A0"/>
              </a:solidFill>
              <a:miter lim="800000"/>
              <a:headEnd type="none" w="sm" len="sm"/>
              <a:tailEnd type="none" w="sm" len="sm"/>
            </a:ln>
            <a:effectLst/>
          </p:spPr>
          <p:txBody>
            <a:bodyPr/>
            <a:lstStyle/>
            <a:p>
              <a:endParaRPr lang="zh-CN" altLang="en-US"/>
            </a:p>
          </p:txBody>
        </p:sp>
      </p:grpSp>
      <p:sp>
        <p:nvSpPr>
          <p:cNvPr id="75938" name="Text Box 162"/>
          <p:cNvSpPr txBox="1">
            <a:spLocks noChangeArrowheads="1"/>
          </p:cNvSpPr>
          <p:nvPr/>
        </p:nvSpPr>
        <p:spPr bwMode="auto">
          <a:xfrm>
            <a:off x="0" y="1676400"/>
            <a:ext cx="9144000" cy="457200"/>
          </a:xfrm>
          <a:prstGeom prst="rect">
            <a:avLst/>
          </a:prstGeom>
          <a:noFill/>
          <a:ln w="12700">
            <a:noFill/>
            <a:miter lim="800000"/>
            <a:headEnd type="none" w="sm" len="sm"/>
            <a:tailEnd type="none" w="sm" len="sm"/>
          </a:ln>
          <a:effectLst/>
        </p:spPr>
        <p:txBody>
          <a:bodyPr>
            <a:spAutoFit/>
          </a:bodyPr>
          <a:lstStyle/>
          <a:p>
            <a:pPr algn="ctr">
              <a:spcBef>
                <a:spcPct val="50000"/>
              </a:spcBef>
            </a:pPr>
            <a:r>
              <a:rPr kumimoji="1" lang="zh-CN" altLang="en-US" sz="2400" b="1">
                <a:solidFill>
                  <a:srgbClr val="FF3300"/>
                </a:solidFill>
                <a:latin typeface="Times New Roman" pitchFamily="18" charset="0"/>
              </a:rPr>
              <a:t>色环对照表</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6"/>
          <p:cNvSpPr>
            <a:spLocks noGrp="1"/>
          </p:cNvSpPr>
          <p:nvPr>
            <p:ph type="sldNum" sz="quarter" idx="11"/>
          </p:nvPr>
        </p:nvSpPr>
        <p:spPr/>
        <p:txBody>
          <a:bodyPr/>
          <a:lstStyle/>
          <a:p>
            <a:fld id="{41CF9EAE-2679-4B06-8C7A-573D102B5638}" type="slidenum">
              <a:rPr lang="zh-TW" altLang="en-US"/>
              <a:pPr/>
              <a:t>9</a:t>
            </a:fld>
            <a:endParaRPr lang="en-US" altLang="zh-TW"/>
          </a:p>
        </p:txBody>
      </p:sp>
      <p:sp>
        <p:nvSpPr>
          <p:cNvPr id="76802" name="Rectangle 2"/>
          <p:cNvSpPr>
            <a:spLocks noGrp="1" noChangeArrowheads="1"/>
          </p:cNvSpPr>
          <p:nvPr>
            <p:ph type="title"/>
          </p:nvPr>
        </p:nvSpPr>
        <p:spPr>
          <a:xfrm>
            <a:off x="381000" y="838200"/>
            <a:ext cx="8080375" cy="838200"/>
          </a:xfrm>
        </p:spPr>
        <p:txBody>
          <a:bodyPr/>
          <a:lstStyle/>
          <a:p>
            <a:r>
              <a:rPr lang="zh-CN" altLang="en-US" sz="2400" b="1"/>
              <a:t>三色环</a:t>
            </a:r>
            <a:r>
              <a:rPr lang="zh-CN" altLang="en-US" sz="2000"/>
              <a:t>：</a:t>
            </a:r>
            <a:r>
              <a:rPr lang="zh-CN" altLang="en-US" sz="2000" b="1">
                <a:solidFill>
                  <a:srgbClr val="008000"/>
                </a:solidFill>
                <a:latin typeface="宋体" pitchFamily="2" charset="-122"/>
              </a:rPr>
              <a:t>ＤＤＭ</a:t>
            </a:r>
            <a:r>
              <a:rPr lang="zh-CN" altLang="en-US" sz="2000">
                <a:solidFill>
                  <a:srgbClr val="000000"/>
                </a:solidFill>
                <a:latin typeface="宋体" pitchFamily="2" charset="-122"/>
              </a:rPr>
              <a:t>（数字－数字－０的个数）误差：一般为２０％</a:t>
            </a:r>
            <a:r>
              <a:rPr lang="zh-CN" altLang="en-US"/>
              <a:t> </a:t>
            </a:r>
          </a:p>
        </p:txBody>
      </p:sp>
      <p:sp>
        <p:nvSpPr>
          <p:cNvPr id="76803" name="Rectangle 3"/>
          <p:cNvSpPr>
            <a:spLocks noGrp="1" noChangeArrowheads="1"/>
          </p:cNvSpPr>
          <p:nvPr>
            <p:ph type="body" sz="half" idx="1"/>
          </p:nvPr>
        </p:nvSpPr>
        <p:spPr>
          <a:xfrm>
            <a:off x="609600" y="2057400"/>
            <a:ext cx="3810000" cy="4114800"/>
          </a:xfrm>
        </p:spPr>
        <p:txBody>
          <a:bodyPr/>
          <a:lstStyle/>
          <a:p>
            <a:pPr>
              <a:lnSpc>
                <a:spcPct val="80000"/>
              </a:lnSpc>
            </a:pPr>
            <a:r>
              <a:rPr lang="zh-CN" altLang="en-US" sz="2600">
                <a:solidFill>
                  <a:srgbClr val="000000"/>
                </a:solidFill>
              </a:rPr>
              <a:t>所有电阻读数均</a:t>
            </a:r>
            <a:r>
              <a:rPr lang="zh-CN" altLang="en-US" sz="2600" u="sng">
                <a:solidFill>
                  <a:srgbClr val="FF0000"/>
                </a:solidFill>
              </a:rPr>
              <a:t>由左向右</a:t>
            </a:r>
            <a:r>
              <a:rPr lang="zh-CN" altLang="en-US" sz="2600">
                <a:solidFill>
                  <a:srgbClr val="000000"/>
                </a:solidFill>
              </a:rPr>
              <a:t>，对三色环来说，放置电阻时，色环集中的一端放在左面，空白的一端放在右面；</a:t>
            </a:r>
            <a:endParaRPr lang="zh-CN" altLang="en-US" sz="2600"/>
          </a:p>
          <a:p>
            <a:pPr>
              <a:lnSpc>
                <a:spcPct val="80000"/>
              </a:lnSpc>
            </a:pPr>
            <a:r>
              <a:rPr lang="zh-CN" altLang="en-US" sz="2600">
                <a:solidFill>
                  <a:srgbClr val="000000"/>
                </a:solidFill>
                <a:latin typeface="宋体" pitchFamily="2" charset="-122"/>
              </a:rPr>
              <a:t>第一、二环为数字环，第三环表示</a:t>
            </a:r>
            <a:r>
              <a:rPr lang="zh-CN" altLang="en-US" sz="2600" b="1">
                <a:solidFill>
                  <a:srgbClr val="FF3300"/>
                </a:solidFill>
                <a:latin typeface="宋体" pitchFamily="2" charset="-122"/>
              </a:rPr>
              <a:t>０</a:t>
            </a:r>
            <a:r>
              <a:rPr lang="zh-CN" altLang="en-US" sz="2600">
                <a:solidFill>
                  <a:srgbClr val="000000"/>
                </a:solidFill>
                <a:latin typeface="宋体" pitchFamily="2" charset="-122"/>
              </a:rPr>
              <a:t>的个数，合起来代表的数字即为电阻的阻值；</a:t>
            </a:r>
            <a:r>
              <a:rPr lang="zh-CN" altLang="en-US" sz="2600"/>
              <a:t> </a:t>
            </a:r>
          </a:p>
        </p:txBody>
      </p:sp>
      <p:sp>
        <p:nvSpPr>
          <p:cNvPr id="76804" name="Text Box 4"/>
          <p:cNvSpPr txBox="1">
            <a:spLocks noChangeArrowheads="1"/>
          </p:cNvSpPr>
          <p:nvPr/>
        </p:nvSpPr>
        <p:spPr bwMode="auto">
          <a:xfrm>
            <a:off x="4114800" y="3854450"/>
            <a:ext cx="4876800" cy="2717800"/>
          </a:xfrm>
          <a:prstGeom prst="rect">
            <a:avLst/>
          </a:prstGeom>
          <a:noFill/>
          <a:ln w="12700">
            <a:noFill/>
            <a:miter lim="800000"/>
            <a:headEnd type="none" w="sm" len="sm"/>
            <a:tailEnd type="none" w="sm" len="sm"/>
          </a:ln>
          <a:effectLst/>
        </p:spPr>
        <p:txBody>
          <a:bodyPr>
            <a:spAutoFit/>
          </a:bodyPr>
          <a:lstStyle/>
          <a:p>
            <a:pPr algn="just">
              <a:lnSpc>
                <a:spcPct val="80000"/>
              </a:lnSpc>
              <a:spcBef>
                <a:spcPct val="50000"/>
              </a:spcBef>
            </a:pPr>
            <a:r>
              <a:rPr kumimoji="1" lang="zh-CN" altLang="en-US" sz="2000" b="1">
                <a:solidFill>
                  <a:srgbClr val="0000FF"/>
                </a:solidFill>
                <a:latin typeface="Times New Roman" pitchFamily="18" charset="0"/>
              </a:rPr>
              <a:t>范例 ：Ｄ Ｄ Ｍ</a:t>
            </a:r>
            <a:endParaRPr kumimoji="1" lang="zh-CN" altLang="en-US" sz="2000">
              <a:solidFill>
                <a:srgbClr val="0000FF"/>
              </a:solidFill>
              <a:latin typeface="Times New Roman" pitchFamily="18" charset="0"/>
            </a:endParaRPr>
          </a:p>
          <a:p>
            <a:pPr algn="just">
              <a:lnSpc>
                <a:spcPct val="80000"/>
              </a:lnSpc>
              <a:spcBef>
                <a:spcPct val="50000"/>
              </a:spcBef>
            </a:pPr>
            <a:r>
              <a:rPr kumimoji="1" lang="zh-CN" altLang="en-US" sz="2000" b="1">
                <a:latin typeface="Times New Roman" pitchFamily="18" charset="0"/>
              </a:rPr>
              <a:t>　      </a:t>
            </a:r>
            <a:r>
              <a:rPr kumimoji="1" lang="en-US" altLang="zh-CN" sz="2000">
                <a:latin typeface="Times New Roman" pitchFamily="18" charset="0"/>
              </a:rPr>
              <a:t>1)</a:t>
            </a:r>
            <a:r>
              <a:rPr kumimoji="1" lang="zh-CN" altLang="en-US" sz="2000">
                <a:latin typeface="Times New Roman" pitchFamily="18" charset="0"/>
              </a:rPr>
              <a:t>红 紫 棕</a:t>
            </a:r>
          </a:p>
          <a:p>
            <a:pPr algn="just">
              <a:lnSpc>
                <a:spcPct val="80000"/>
              </a:lnSpc>
              <a:spcBef>
                <a:spcPct val="50000"/>
              </a:spcBef>
            </a:pPr>
            <a:r>
              <a:rPr kumimoji="1" lang="zh-CN" altLang="en-US" sz="2000">
                <a:latin typeface="Times New Roman" pitchFamily="18" charset="0"/>
              </a:rPr>
              <a:t>             ２７０      </a:t>
            </a:r>
            <a:r>
              <a:rPr kumimoji="1" lang="en-US" altLang="zh-CN" sz="2000">
                <a:latin typeface="Times New Roman" pitchFamily="18" charset="0"/>
              </a:rPr>
              <a:t>270</a:t>
            </a:r>
            <a:r>
              <a:rPr kumimoji="1" lang="en-US" altLang="zh-CN" sz="2000">
                <a:latin typeface="Times New Roman" pitchFamily="18" charset="0"/>
                <a:sym typeface="Symbol" pitchFamily="18" charset="2"/>
              </a:rPr>
              <a:t></a:t>
            </a:r>
            <a:r>
              <a:rPr kumimoji="1" lang="en-US" altLang="zh-CN" sz="2000">
                <a:latin typeface="宋体" pitchFamily="2" charset="-122"/>
              </a:rPr>
              <a:t>±</a:t>
            </a:r>
            <a:r>
              <a:rPr kumimoji="1" lang="zh-CN" altLang="en-US" sz="2000">
                <a:latin typeface="宋体" pitchFamily="2" charset="-122"/>
              </a:rPr>
              <a:t>２</a:t>
            </a:r>
            <a:r>
              <a:rPr kumimoji="1" lang="en-US" altLang="zh-CN" sz="2000">
                <a:latin typeface="宋体" pitchFamily="2" charset="-122"/>
              </a:rPr>
              <a:t>0</a:t>
            </a:r>
            <a:r>
              <a:rPr kumimoji="1" lang="zh-CN" altLang="en-US" sz="2000">
                <a:latin typeface="宋体" pitchFamily="2" charset="-122"/>
              </a:rPr>
              <a:t>％</a:t>
            </a:r>
          </a:p>
          <a:p>
            <a:pPr algn="just">
              <a:lnSpc>
                <a:spcPct val="80000"/>
              </a:lnSpc>
              <a:spcBef>
                <a:spcPct val="50000"/>
              </a:spcBef>
            </a:pPr>
            <a:r>
              <a:rPr kumimoji="1" lang="zh-CN" altLang="en-US" sz="2000">
                <a:latin typeface="Times New Roman" pitchFamily="18" charset="0"/>
              </a:rPr>
              <a:t>          </a:t>
            </a:r>
            <a:r>
              <a:rPr kumimoji="1" lang="en-US" altLang="zh-CN" sz="2000">
                <a:latin typeface="Times New Roman" pitchFamily="18" charset="0"/>
              </a:rPr>
              <a:t>2)</a:t>
            </a:r>
            <a:r>
              <a:rPr kumimoji="1" lang="zh-CN" altLang="en-US" sz="2000">
                <a:latin typeface="Times New Roman" pitchFamily="18" charset="0"/>
              </a:rPr>
              <a:t>橙 橙 红</a:t>
            </a:r>
            <a:endParaRPr kumimoji="1" lang="zh-CN" altLang="en-US" sz="2000">
              <a:latin typeface="宋体" pitchFamily="2" charset="-122"/>
            </a:endParaRPr>
          </a:p>
          <a:p>
            <a:pPr algn="just">
              <a:lnSpc>
                <a:spcPct val="80000"/>
              </a:lnSpc>
              <a:spcBef>
                <a:spcPct val="50000"/>
              </a:spcBef>
            </a:pPr>
            <a:r>
              <a:rPr kumimoji="1" lang="zh-CN" altLang="en-US" sz="2000">
                <a:latin typeface="宋体" pitchFamily="2" charset="-122"/>
              </a:rPr>
              <a:t>      ３３ </a:t>
            </a:r>
            <a:r>
              <a:rPr kumimoji="1" lang="en-US" altLang="zh-CN" sz="2000">
                <a:latin typeface="宋体" pitchFamily="2" charset="-122"/>
              </a:rPr>
              <a:t>00  3300</a:t>
            </a:r>
            <a:r>
              <a:rPr kumimoji="1" lang="en-US" altLang="zh-CN" sz="2000">
                <a:latin typeface="Times New Roman" pitchFamily="18" charset="0"/>
                <a:sym typeface="Symbol" pitchFamily="18" charset="2"/>
              </a:rPr>
              <a:t></a:t>
            </a:r>
            <a:r>
              <a:rPr kumimoji="1" lang="en-US" altLang="zh-CN" sz="2000">
                <a:latin typeface="宋体" pitchFamily="2" charset="-122"/>
                <a:cs typeface="Times New Roman" pitchFamily="18" charset="0"/>
              </a:rPr>
              <a:t>±</a:t>
            </a:r>
            <a:r>
              <a:rPr kumimoji="1" lang="zh-CN" altLang="en-US" sz="2000">
                <a:latin typeface="宋体" pitchFamily="2" charset="-122"/>
                <a:cs typeface="Times New Roman" pitchFamily="18" charset="0"/>
              </a:rPr>
              <a:t>２</a:t>
            </a:r>
            <a:r>
              <a:rPr kumimoji="1" lang="en-US" altLang="zh-CN" sz="2000">
                <a:latin typeface="宋体" pitchFamily="2" charset="-122"/>
                <a:cs typeface="Times New Roman" pitchFamily="18" charset="0"/>
              </a:rPr>
              <a:t>0</a:t>
            </a:r>
            <a:r>
              <a:rPr kumimoji="1" lang="zh-CN" altLang="en-US" sz="2000">
                <a:latin typeface="宋体" pitchFamily="2" charset="-122"/>
                <a:cs typeface="Times New Roman" pitchFamily="18" charset="0"/>
              </a:rPr>
              <a:t>％</a:t>
            </a:r>
          </a:p>
          <a:p>
            <a:pPr algn="just">
              <a:lnSpc>
                <a:spcPct val="80000"/>
              </a:lnSpc>
              <a:spcBef>
                <a:spcPct val="50000"/>
              </a:spcBef>
            </a:pPr>
            <a:r>
              <a:rPr kumimoji="1" lang="zh-CN" altLang="en-US" sz="2000">
                <a:latin typeface="宋体" pitchFamily="2" charset="-122"/>
                <a:cs typeface="Times New Roman" pitchFamily="18" charset="0"/>
              </a:rPr>
              <a:t>     </a:t>
            </a:r>
            <a:r>
              <a:rPr kumimoji="1" lang="en-US" altLang="zh-CN" sz="2000">
                <a:latin typeface="Times New Roman" pitchFamily="18" charset="0"/>
              </a:rPr>
              <a:t>3)</a:t>
            </a:r>
            <a:r>
              <a:rPr kumimoji="1" lang="zh-CN" altLang="en-US" sz="2000">
                <a:latin typeface="Times New Roman" pitchFamily="18" charset="0"/>
              </a:rPr>
              <a:t>绿  蓝  橙</a:t>
            </a:r>
          </a:p>
          <a:p>
            <a:pPr algn="just">
              <a:lnSpc>
                <a:spcPct val="80000"/>
              </a:lnSpc>
              <a:spcBef>
                <a:spcPct val="50000"/>
              </a:spcBef>
            </a:pPr>
            <a:r>
              <a:rPr kumimoji="1" lang="zh-CN" altLang="en-US" sz="2000">
                <a:latin typeface="宋体" pitchFamily="2" charset="-122"/>
              </a:rPr>
              <a:t>       </a:t>
            </a:r>
            <a:r>
              <a:rPr kumimoji="1" lang="en-US" altLang="zh-CN" sz="2000">
                <a:latin typeface="宋体" pitchFamily="2" charset="-122"/>
              </a:rPr>
              <a:t>5  6 000  56K</a:t>
            </a:r>
            <a:r>
              <a:rPr kumimoji="1" lang="en-US" altLang="zh-CN" sz="2000">
                <a:latin typeface="Times New Roman" pitchFamily="18" charset="0"/>
                <a:sym typeface="Symbol" pitchFamily="18" charset="2"/>
              </a:rPr>
              <a:t></a:t>
            </a:r>
            <a:r>
              <a:rPr kumimoji="1" lang="en-US" altLang="zh-CN" sz="2000">
                <a:latin typeface="宋体" pitchFamily="2" charset="-122"/>
              </a:rPr>
              <a:t>±</a:t>
            </a:r>
            <a:r>
              <a:rPr kumimoji="1" lang="zh-CN" altLang="en-US" sz="2000">
                <a:latin typeface="宋体" pitchFamily="2" charset="-122"/>
              </a:rPr>
              <a:t>２</a:t>
            </a:r>
            <a:r>
              <a:rPr kumimoji="1" lang="en-US" altLang="zh-CN" sz="2000">
                <a:latin typeface="宋体" pitchFamily="2" charset="-122"/>
              </a:rPr>
              <a:t>0</a:t>
            </a:r>
            <a:r>
              <a:rPr kumimoji="1" lang="zh-CN" altLang="en-US" sz="2000">
                <a:latin typeface="宋体" pitchFamily="2" charset="-122"/>
              </a:rPr>
              <a:t>％</a:t>
            </a:r>
            <a:r>
              <a:rPr kumimoji="1" lang="zh-CN" altLang="en-US" sz="2000">
                <a:latin typeface="Times New Roman" pitchFamily="18" charset="0"/>
              </a:rPr>
              <a:t> </a:t>
            </a:r>
          </a:p>
        </p:txBody>
      </p:sp>
      <p:pic>
        <p:nvPicPr>
          <p:cNvPr id="76805" name="Picture 5" descr="01"/>
          <p:cNvPicPr>
            <a:picLocks noChangeAspect="1" noChangeArrowheads="1"/>
          </p:cNvPicPr>
          <p:nvPr/>
        </p:nvPicPr>
        <p:blipFill>
          <a:blip r:embed="rId2" cstate="print"/>
          <a:srcRect/>
          <a:stretch>
            <a:fillRect/>
          </a:stretch>
        </p:blipFill>
        <p:spPr bwMode="auto">
          <a:xfrm>
            <a:off x="5334000" y="1643063"/>
            <a:ext cx="3352800" cy="1328737"/>
          </a:xfrm>
          <a:prstGeom prst="rect">
            <a:avLst/>
          </a:prstGeom>
          <a:noFill/>
        </p:spPr>
      </p:pic>
      <p:sp>
        <p:nvSpPr>
          <p:cNvPr id="76806" name="Text Box 6"/>
          <p:cNvSpPr txBox="1">
            <a:spLocks noChangeArrowheads="1"/>
          </p:cNvSpPr>
          <p:nvPr/>
        </p:nvSpPr>
        <p:spPr bwMode="auto">
          <a:xfrm>
            <a:off x="6248400" y="3200400"/>
            <a:ext cx="458788" cy="990600"/>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a:latin typeface="Times New Roman" pitchFamily="18" charset="0"/>
              </a:rPr>
              <a:t>数字环</a:t>
            </a:r>
          </a:p>
        </p:txBody>
      </p:sp>
      <p:sp>
        <p:nvSpPr>
          <p:cNvPr id="76807" name="Text Box 7"/>
          <p:cNvSpPr txBox="1">
            <a:spLocks noChangeArrowheads="1"/>
          </p:cNvSpPr>
          <p:nvPr/>
        </p:nvSpPr>
        <p:spPr bwMode="auto">
          <a:xfrm>
            <a:off x="6629400" y="3276600"/>
            <a:ext cx="457200" cy="914400"/>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zh-CN" altLang="en-US">
                <a:latin typeface="Times New Roman" pitchFamily="18" charset="0"/>
              </a:rPr>
              <a:t>数字环</a:t>
            </a:r>
          </a:p>
        </p:txBody>
      </p:sp>
      <p:sp>
        <p:nvSpPr>
          <p:cNvPr id="76808" name="Text Box 8"/>
          <p:cNvSpPr txBox="1">
            <a:spLocks noChangeArrowheads="1"/>
          </p:cNvSpPr>
          <p:nvPr/>
        </p:nvSpPr>
        <p:spPr bwMode="auto">
          <a:xfrm>
            <a:off x="6934200" y="3200400"/>
            <a:ext cx="458788" cy="1295400"/>
          </a:xfrm>
          <a:prstGeom prst="rect">
            <a:avLst/>
          </a:prstGeom>
          <a:noFill/>
          <a:ln w="12700">
            <a:noFill/>
            <a:miter lim="800000"/>
            <a:headEnd type="none" w="sm" len="sm"/>
            <a:tailEnd type="none" w="sm" len="sm"/>
          </a:ln>
          <a:effectLst/>
        </p:spPr>
        <p:txBody>
          <a:bodyPr vert="eaVert">
            <a:spAutoFit/>
          </a:bodyPr>
          <a:lstStyle/>
          <a:p>
            <a:pPr>
              <a:spcBef>
                <a:spcPct val="50000"/>
              </a:spcBef>
            </a:pPr>
            <a:r>
              <a:rPr kumimoji="1" lang="en-US" altLang="zh-CN">
                <a:solidFill>
                  <a:schemeClr val="tx2"/>
                </a:solidFill>
                <a:latin typeface="Times New Roman" pitchFamily="18" charset="0"/>
              </a:rPr>
              <a:t>0</a:t>
            </a:r>
            <a:r>
              <a:rPr kumimoji="1" lang="zh-CN" altLang="en-US">
                <a:solidFill>
                  <a:schemeClr val="tx2"/>
                </a:solidFill>
                <a:latin typeface="Times New Roman" pitchFamily="18" charset="0"/>
              </a:rPr>
              <a:t>的个数</a:t>
            </a:r>
          </a:p>
        </p:txBody>
      </p:sp>
      <p:sp>
        <p:nvSpPr>
          <p:cNvPr id="76809" name="Line 9"/>
          <p:cNvSpPr>
            <a:spLocks noChangeShapeType="1"/>
          </p:cNvSpPr>
          <p:nvPr/>
        </p:nvSpPr>
        <p:spPr bwMode="auto">
          <a:xfrm>
            <a:off x="6477000" y="2438400"/>
            <a:ext cx="0" cy="762000"/>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6810" name="Line 10"/>
          <p:cNvSpPr>
            <a:spLocks noChangeShapeType="1"/>
          </p:cNvSpPr>
          <p:nvPr/>
        </p:nvSpPr>
        <p:spPr bwMode="auto">
          <a:xfrm>
            <a:off x="6858000" y="2438400"/>
            <a:ext cx="0" cy="762000"/>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
        <p:nvSpPr>
          <p:cNvPr id="76811" name="Line 11"/>
          <p:cNvSpPr>
            <a:spLocks noChangeShapeType="1"/>
          </p:cNvSpPr>
          <p:nvPr/>
        </p:nvSpPr>
        <p:spPr bwMode="auto">
          <a:xfrm>
            <a:off x="7162800" y="2438400"/>
            <a:ext cx="0" cy="762000"/>
          </a:xfrm>
          <a:prstGeom prst="line">
            <a:avLst/>
          </a:prstGeom>
          <a:noFill/>
          <a:ln w="12700">
            <a:solidFill>
              <a:schemeClr val="tx1"/>
            </a:solidFill>
            <a:round/>
            <a:headEnd type="none" w="sm" len="sm"/>
            <a:tailEnd type="triangle" w="med" len="lg"/>
          </a:ln>
          <a:effectLst/>
        </p:spPr>
        <p:txBody>
          <a:bodyPr wrap="none"/>
          <a:lstStyle/>
          <a:p>
            <a:endParaRPr lang="zh-CN" altLang="en-US"/>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0-#ppt_w/2"/>
                                          </p:val>
                                        </p:tav>
                                        <p:tav tm="100000">
                                          <p:val>
                                            <p:strVal val="#ppt_x"/>
                                          </p:val>
                                        </p:tav>
                                      </p:tavLst>
                                    </p:anim>
                                    <p:anim calcmode="lin" valueType="num">
                                      <p:cBhvr additive="base">
                                        <p:cTn id="8" dur="500" fill="hold"/>
                                        <p:tgtEl>
                                          <p:spTgt spid="768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1" presetClass="entr" presetSubtype="0" fill="hold" grpId="0" nodeType="clickEffect">
                                  <p:stCondLst>
                                    <p:cond delay="0"/>
                                  </p:stCondLst>
                                  <p:childTnLst>
                                    <p:set>
                                      <p:cBhvr>
                                        <p:cTn id="12" dur="500">
                                          <p:stCondLst>
                                            <p:cond delay="0"/>
                                          </p:stCondLst>
                                        </p:cTn>
                                        <p:tgtEl>
                                          <p:spTgt spid="76809"/>
                                        </p:tgtEl>
                                        <p:attrNameLst>
                                          <p:attrName>style.visibility</p:attrName>
                                        </p:attrNameLst>
                                      </p:cBhvr>
                                      <p:to>
                                        <p:strVal val="visible"/>
                                      </p:to>
                                    </p:set>
                                  </p:childTnLst>
                                  <p:subTnLst>
                                    <p:animClr>
                                      <p:cBhvr override="childStyle">
                                        <p:cTn dur="1" fill="hold" display="0" masterRel="nextClick" afterEffect="1"/>
                                        <p:tgtEl>
                                          <p:spTgt spid="76809"/>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 calcmode="lin" valueType="num">
                                      <p:cBhvr>
                                        <p:cTn id="17" dur="1000" fill="hold"/>
                                        <p:tgtEl>
                                          <p:spTgt spid="76806"/>
                                        </p:tgtEl>
                                        <p:attrNameLst>
                                          <p:attrName>ppt_w</p:attrName>
                                        </p:attrNameLst>
                                      </p:cBhvr>
                                      <p:tavLst>
                                        <p:tav tm="0">
                                          <p:val>
                                            <p:fltVal val="0"/>
                                          </p:val>
                                        </p:tav>
                                        <p:tav tm="100000">
                                          <p:val>
                                            <p:strVal val="#ppt_w"/>
                                          </p:val>
                                        </p:tav>
                                      </p:tavLst>
                                    </p:anim>
                                    <p:anim calcmode="lin" valueType="num">
                                      <p:cBhvr>
                                        <p:cTn id="18" dur="1000" fill="hold"/>
                                        <p:tgtEl>
                                          <p:spTgt spid="76806"/>
                                        </p:tgtEl>
                                        <p:attrNameLst>
                                          <p:attrName>ppt_h</p:attrName>
                                        </p:attrNameLst>
                                      </p:cBhvr>
                                      <p:tavLst>
                                        <p:tav tm="0">
                                          <p:val>
                                            <p:fltVal val="0"/>
                                          </p:val>
                                        </p:tav>
                                        <p:tav tm="100000">
                                          <p:val>
                                            <p:strVal val="#ppt_h"/>
                                          </p:val>
                                        </p:tav>
                                      </p:tavLst>
                                    </p:anim>
                                    <p:anim calcmode="lin" valueType="num">
                                      <p:cBhvr>
                                        <p:cTn id="19" dur="1000" fill="hold"/>
                                        <p:tgtEl>
                                          <p:spTgt spid="7680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768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1" presetClass="entr" presetSubtype="0" fill="hold" grpId="0" nodeType="clickEffect">
                                  <p:stCondLst>
                                    <p:cond delay="0"/>
                                  </p:stCondLst>
                                  <p:childTnLst>
                                    <p:set>
                                      <p:cBhvr>
                                        <p:cTn id="24" dur="500">
                                          <p:stCondLst>
                                            <p:cond delay="0"/>
                                          </p:stCondLst>
                                        </p:cTn>
                                        <p:tgtEl>
                                          <p:spTgt spid="76810"/>
                                        </p:tgtEl>
                                        <p:attrNameLst>
                                          <p:attrName>style.visibility</p:attrName>
                                        </p:attrNameLst>
                                      </p:cBhvr>
                                      <p:to>
                                        <p:strVal val="visible"/>
                                      </p:to>
                                    </p:set>
                                  </p:childTnLst>
                                  <p:subTnLst>
                                    <p:animClr>
                                      <p:cBhvr override="childStyle">
                                        <p:cTn dur="1" fill="hold" display="0" masterRel="nextClick" afterEffect="1"/>
                                        <p:tgtEl>
                                          <p:spTgt spid="76810"/>
                                        </p:tgtEl>
                                        <p:attrNameLst>
                                          <p:attrName>ppt_c</p:attrName>
                                        </p:attrNameLst>
                                      </p:cBhvr>
                                      <p:to>
                                        <a:schemeClr val="tx1"/>
                                      </p:to>
                                    </p:animClr>
                                  </p:sub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76807"/>
                                        </p:tgtEl>
                                        <p:attrNameLst>
                                          <p:attrName>style.visibility</p:attrName>
                                        </p:attrNameLst>
                                      </p:cBhvr>
                                      <p:to>
                                        <p:strVal val="visible"/>
                                      </p:to>
                                    </p:set>
                                    <p:anim calcmode="lin" valueType="num">
                                      <p:cBhvr>
                                        <p:cTn id="29" dur="1000" fill="hold"/>
                                        <p:tgtEl>
                                          <p:spTgt spid="76807"/>
                                        </p:tgtEl>
                                        <p:attrNameLst>
                                          <p:attrName>ppt_w</p:attrName>
                                        </p:attrNameLst>
                                      </p:cBhvr>
                                      <p:tavLst>
                                        <p:tav tm="0">
                                          <p:val>
                                            <p:fltVal val="0"/>
                                          </p:val>
                                        </p:tav>
                                        <p:tav tm="100000">
                                          <p:val>
                                            <p:strVal val="#ppt_w"/>
                                          </p:val>
                                        </p:tav>
                                      </p:tavLst>
                                    </p:anim>
                                    <p:anim calcmode="lin" valueType="num">
                                      <p:cBhvr>
                                        <p:cTn id="30" dur="1000" fill="hold"/>
                                        <p:tgtEl>
                                          <p:spTgt spid="76807"/>
                                        </p:tgtEl>
                                        <p:attrNameLst>
                                          <p:attrName>ppt_h</p:attrName>
                                        </p:attrNameLst>
                                      </p:cBhvr>
                                      <p:tavLst>
                                        <p:tav tm="0">
                                          <p:val>
                                            <p:fltVal val="0"/>
                                          </p:val>
                                        </p:tav>
                                        <p:tav tm="100000">
                                          <p:val>
                                            <p:strVal val="#ppt_h"/>
                                          </p:val>
                                        </p:tav>
                                      </p:tavLst>
                                    </p:anim>
                                    <p:anim calcmode="lin" valueType="num">
                                      <p:cBhvr>
                                        <p:cTn id="31" dur="1000" fill="hold"/>
                                        <p:tgtEl>
                                          <p:spTgt spid="76807"/>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7680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1" presetClass="entr" presetSubtype="0" fill="hold" grpId="0" nodeType="clickEffect">
                                  <p:stCondLst>
                                    <p:cond delay="0"/>
                                  </p:stCondLst>
                                  <p:childTnLst>
                                    <p:set>
                                      <p:cBhvr>
                                        <p:cTn id="36" dur="500">
                                          <p:stCondLst>
                                            <p:cond delay="0"/>
                                          </p:stCondLst>
                                        </p:cTn>
                                        <p:tgtEl>
                                          <p:spTgt spid="76811"/>
                                        </p:tgtEl>
                                        <p:attrNameLst>
                                          <p:attrName>style.visibility</p:attrName>
                                        </p:attrNameLst>
                                      </p:cBhvr>
                                      <p:to>
                                        <p:strVal val="visible"/>
                                      </p:to>
                                    </p:set>
                                  </p:childTnLst>
                                  <p:subTnLst>
                                    <p:animClr>
                                      <p:cBhvr override="childStyle">
                                        <p:cTn dur="1" fill="hold" display="0" masterRel="nextClick" afterEffect="1"/>
                                        <p:tgtEl>
                                          <p:spTgt spid="76811"/>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76808"/>
                                        </p:tgtEl>
                                        <p:attrNameLst>
                                          <p:attrName>style.visibility</p:attrName>
                                        </p:attrNameLst>
                                      </p:cBhvr>
                                      <p:to>
                                        <p:strVal val="visible"/>
                                      </p:to>
                                    </p:set>
                                    <p:anim calcmode="lin" valueType="num">
                                      <p:cBhvr>
                                        <p:cTn id="41" dur="1000" fill="hold"/>
                                        <p:tgtEl>
                                          <p:spTgt spid="76808"/>
                                        </p:tgtEl>
                                        <p:attrNameLst>
                                          <p:attrName>ppt_w</p:attrName>
                                        </p:attrNameLst>
                                      </p:cBhvr>
                                      <p:tavLst>
                                        <p:tav tm="0">
                                          <p:val>
                                            <p:fltVal val="0"/>
                                          </p:val>
                                        </p:tav>
                                        <p:tav tm="100000">
                                          <p:val>
                                            <p:strVal val="#ppt_w"/>
                                          </p:val>
                                        </p:tav>
                                      </p:tavLst>
                                    </p:anim>
                                    <p:anim calcmode="lin" valueType="num">
                                      <p:cBhvr>
                                        <p:cTn id="42" dur="1000" fill="hold"/>
                                        <p:tgtEl>
                                          <p:spTgt spid="76808"/>
                                        </p:tgtEl>
                                        <p:attrNameLst>
                                          <p:attrName>ppt_h</p:attrName>
                                        </p:attrNameLst>
                                      </p:cBhvr>
                                      <p:tavLst>
                                        <p:tav tm="0">
                                          <p:val>
                                            <p:fltVal val="0"/>
                                          </p:val>
                                        </p:tav>
                                        <p:tav tm="100000">
                                          <p:val>
                                            <p:strVal val="#ppt_h"/>
                                          </p:val>
                                        </p:tav>
                                      </p:tavLst>
                                    </p:anim>
                                    <p:anim calcmode="lin" valueType="num">
                                      <p:cBhvr>
                                        <p:cTn id="43" dur="1000" fill="hold"/>
                                        <p:tgtEl>
                                          <p:spTgt spid="76808"/>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7680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76804"/>
                                        </p:tgtEl>
                                        <p:attrNameLst>
                                          <p:attrName>style.visibility</p:attrName>
                                        </p:attrNameLst>
                                      </p:cBhvr>
                                      <p:to>
                                        <p:strVal val="visible"/>
                                      </p:to>
                                    </p:set>
                                    <p:animEffect transition="in" filter="box(out)">
                                      <p:cBhvr>
                                        <p:cTn id="49"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utoUpdateAnimBg="0"/>
      <p:bldP spid="76806" grpId="0" autoUpdateAnimBg="0"/>
      <p:bldP spid="76807" grpId="0" autoUpdateAnimBg="0"/>
      <p:bldP spid="76808" grpId="0" autoUpdateAnimBg="0"/>
      <p:bldP spid="76809" grpId="0" animBg="1"/>
      <p:bldP spid="76810" grpId="0" animBg="1"/>
      <p:bldP spid="768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6116</Words>
  <Application>Microsoft Office PowerPoint</Application>
  <PresentationFormat>全屏显示(4:3)</PresentationFormat>
  <Paragraphs>494</Paragraphs>
  <Slides>50</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3" baseType="lpstr">
      <vt:lpstr>Office 主题</vt:lpstr>
      <vt:lpstr>Chart</vt:lpstr>
      <vt:lpstr>BMP 图象</vt:lpstr>
      <vt:lpstr>常用电子元器件基础</vt:lpstr>
      <vt:lpstr>基本电子元件特性一览表</vt:lpstr>
      <vt:lpstr>幻灯片 3</vt:lpstr>
      <vt:lpstr>贴片(SMD)电阻：</vt:lpstr>
      <vt:lpstr>三号码ＤＤＭ:(误差5%) </vt:lpstr>
      <vt:lpstr>四号码ＤＤＤＭ:(误差1%)</vt:lpstr>
      <vt:lpstr>PTH(穿孔)电阻：</vt:lpstr>
      <vt:lpstr>色环电阻:(3种)               3、4、5环</vt:lpstr>
      <vt:lpstr>三色环：ＤＤＭ（数字－数字－０的个数）误差：一般为２０％ </vt:lpstr>
      <vt:lpstr>四色环：ＤＤＭ± T（数字－数字－０的个数±误差）</vt:lpstr>
      <vt:lpstr>五色环：ＤＤＤＭ± T（数字－数字－数字－０的个数±误差）</vt:lpstr>
      <vt:lpstr>幻灯片 12</vt:lpstr>
      <vt:lpstr>电阻网络（排阻）</vt:lpstr>
      <vt:lpstr>可变电阻（电位器）</vt:lpstr>
      <vt:lpstr>敏感电阻器</vt:lpstr>
      <vt:lpstr>光敏电阻</vt:lpstr>
      <vt:lpstr>压敏电阻</vt:lpstr>
      <vt:lpstr>热敏电阻</vt:lpstr>
      <vt:lpstr>幻灯片 19</vt:lpstr>
      <vt:lpstr>幻灯片 20</vt:lpstr>
      <vt:lpstr>幻灯片 21</vt:lpstr>
      <vt:lpstr>幻灯片 22</vt:lpstr>
      <vt:lpstr>幻灯片 23</vt:lpstr>
      <vt:lpstr>幻灯片 24</vt:lpstr>
      <vt:lpstr>幻灯片 25</vt:lpstr>
      <vt:lpstr>幻灯片 26</vt:lpstr>
      <vt:lpstr>幻灯片 27</vt:lpstr>
      <vt:lpstr>电感</vt:lpstr>
      <vt:lpstr>幻灯片 29</vt:lpstr>
      <vt:lpstr>幻灯片 30</vt:lpstr>
      <vt:lpstr>二极管</vt:lpstr>
      <vt:lpstr>幻灯片 32</vt:lpstr>
      <vt:lpstr>幻灯片 33</vt:lpstr>
      <vt:lpstr>幻灯片 34</vt:lpstr>
      <vt:lpstr>幻灯片 35</vt:lpstr>
      <vt:lpstr>三极管</vt:lpstr>
      <vt:lpstr>幻灯片 37</vt:lpstr>
      <vt:lpstr>幻灯片 38</vt:lpstr>
      <vt:lpstr>幻灯片 39</vt:lpstr>
      <vt:lpstr>晶振</vt:lpstr>
      <vt:lpstr>继电器 </vt:lpstr>
      <vt:lpstr>幻灯片 42</vt:lpstr>
      <vt:lpstr>集成电路</vt:lpstr>
      <vt:lpstr>集成电路封装方式</vt:lpstr>
      <vt:lpstr>集成电路（IC） </vt:lpstr>
      <vt:lpstr>集成电路（IC）</vt:lpstr>
      <vt:lpstr>IC插座</vt:lpstr>
      <vt:lpstr>液晶显示</vt:lpstr>
      <vt:lpstr>变压器</vt:lpstr>
      <vt:lpstr>幻灯片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常用电子元器件基础</dc:title>
  <cp:lastModifiedBy>User</cp:lastModifiedBy>
  <cp:revision>12</cp:revision>
  <dcterms:modified xsi:type="dcterms:W3CDTF">2016-04-06T00:56:17Z</dcterms:modified>
</cp:coreProperties>
</file>