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367" r:id="rId4"/>
    <p:sldId id="258" r:id="rId5"/>
    <p:sldId id="259" r:id="rId6"/>
    <p:sldId id="260" r:id="rId7"/>
    <p:sldId id="261" r:id="rId8"/>
    <p:sldId id="273" r:id="rId9"/>
    <p:sldId id="262" r:id="rId10"/>
    <p:sldId id="328" r:id="rId11"/>
    <p:sldId id="330" r:id="rId12"/>
    <p:sldId id="331" r:id="rId13"/>
    <p:sldId id="329" r:id="rId14"/>
    <p:sldId id="376" r:id="rId15"/>
    <p:sldId id="368" r:id="rId16"/>
    <p:sldId id="369" r:id="rId17"/>
    <p:sldId id="370" r:id="rId18"/>
    <p:sldId id="373" r:id="rId19"/>
    <p:sldId id="374" r:id="rId20"/>
    <p:sldId id="375" r:id="rId21"/>
    <p:sldId id="378" r:id="rId22"/>
    <p:sldId id="377" r:id="rId23"/>
    <p:sldId id="379" r:id="rId25"/>
    <p:sldId id="372" r:id="rId26"/>
    <p:sldId id="371" r:id="rId27"/>
    <p:sldId id="322" r:id="rId28"/>
    <p:sldId id="332" r:id="rId29"/>
    <p:sldId id="263" r:id="rId30"/>
    <p:sldId id="269" r:id="rId31"/>
    <p:sldId id="270" r:id="rId32"/>
    <p:sldId id="271" r:id="rId33"/>
    <p:sldId id="272" r:id="rId34"/>
    <p:sldId id="404" r:id="rId35"/>
    <p:sldId id="341" r:id="rId36"/>
    <p:sldId id="275" r:id="rId37"/>
    <p:sldId id="283" r:id="rId38"/>
    <p:sldId id="298" r:id="rId39"/>
    <p:sldId id="313" r:id="rId40"/>
    <p:sldId id="31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深度学习的组成部分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</a:t>
            </a:r>
            <a:r>
              <a:rPr lang="zh-CN" altLang="en-US" dirty="0"/>
              <a:t>用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1739" y="1899150"/>
            <a:ext cx="8221222" cy="4210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1" y="2320925"/>
            <a:ext cx="8985885" cy="374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5806" y="2132965"/>
            <a:ext cx="820102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381500"/>
            <a:ext cx="8208010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9560" y="1412875"/>
            <a:ext cx="7884160" cy="1358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2780665"/>
            <a:ext cx="6488430" cy="3977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8660" y="3284855"/>
            <a:ext cx="37090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导数表示函数变化的方向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常见导数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4295" y="1701165"/>
            <a:ext cx="4288155" cy="5114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628775"/>
            <a:ext cx="3307080" cy="275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求导法则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加（减）法则：[f(x)+g(x)]'=f(x)'+g(x)'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乘法法则：[f(x)*g(x)]'=f(x)'*g(x)+g(x)'*f(x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除法法则：[f(x)/g(x)]'=[f(x)'*g(x)-g(x)'*f(x)]/g(x)</a:t>
            </a:r>
            <a:r>
              <a:rPr lang="zh-CN" altLang="en-US" baseline="30000" dirty="0"/>
              <a:t>2</a:t>
            </a:r>
            <a:endParaRPr lang="en-US" altLang="zh-CN" baseline="30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链式法则：</a:t>
            </a:r>
            <a:r>
              <a:rPr lang="zh-CN" altLang="en-US" dirty="0"/>
              <a:t>若</a:t>
            </a:r>
            <a:r>
              <a:rPr lang="en-US" dirty="0"/>
              <a:t>h(x)=f(g(x))，</a:t>
            </a:r>
            <a:r>
              <a:rPr lang="zh-CN" altLang="en-US" dirty="0"/>
              <a:t>则</a:t>
            </a:r>
            <a:r>
              <a:rPr lang="en-US" dirty="0"/>
              <a:t>h'(x)=f'(g(x))g'(x)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2860" y="2967335"/>
            <a:ext cx="45262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梯度下降算法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找极小值问题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2348865"/>
            <a:ext cx="6376035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函数</a:t>
            </a:r>
            <a:r>
              <a:rPr lang="en-US" altLang="zh-CN" sz="2400"/>
              <a:t>f(x)</a:t>
            </a:r>
            <a:r>
              <a:rPr lang="zh-CN" altLang="en-US" sz="2400"/>
              <a:t>的值受</a:t>
            </a:r>
            <a:r>
              <a:rPr lang="en-US" altLang="zh-CN" sz="2400"/>
              <a:t>x</a:t>
            </a:r>
            <a:r>
              <a:rPr lang="zh-CN" altLang="en-US" sz="2400"/>
              <a:t>影响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目标：找到合适的</a:t>
            </a:r>
            <a:r>
              <a:rPr lang="en-US" altLang="zh-CN" sz="2400"/>
              <a:t>x</a:t>
            </a:r>
            <a:r>
              <a:rPr lang="zh-CN" altLang="en-US" sz="2400"/>
              <a:t>值，使得</a:t>
            </a:r>
            <a:r>
              <a:rPr lang="en-US" altLang="zh-CN" sz="2400"/>
              <a:t>f(x)</a:t>
            </a:r>
            <a:r>
              <a:rPr lang="zh-CN" altLang="en-US" sz="2400"/>
              <a:t>最小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方法：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任取一点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，计算在这一点的导数值</a:t>
            </a:r>
            <a:r>
              <a:rPr lang="en-US" altLang="zh-CN" sz="2400"/>
              <a:t>f(x</a:t>
            </a:r>
            <a:r>
              <a:rPr lang="en-US" altLang="zh-CN" sz="1600"/>
              <a:t>0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根据导数的正负，决定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应当调大还是调小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迭代进行</a:t>
            </a:r>
            <a:r>
              <a:rPr lang="en-US" altLang="zh-CN" sz="2400"/>
              <a:t>1,2</a:t>
            </a:r>
            <a:r>
              <a:rPr lang="zh-CN" altLang="en-US" sz="2400"/>
              <a:t>直到</a:t>
            </a:r>
            <a:r>
              <a:rPr lang="en-US" altLang="zh-CN" sz="2400"/>
              <a:t>x</a:t>
            </a:r>
            <a:r>
              <a:rPr lang="zh-CN" altLang="en-US" sz="2400"/>
              <a:t>不在变化（或变化极小）</a:t>
            </a:r>
            <a:endParaRPr lang="en-US" altLang="zh-CN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860" y="980440"/>
            <a:ext cx="10248900" cy="3749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1950" y="5156835"/>
            <a:ext cx="776033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-1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-2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导数为负数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会减小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-1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右侧（大于</a:t>
            </a:r>
            <a:r>
              <a:rPr lang="en-US" altLang="zh-CN" sz="2400">
                <a:solidFill>
                  <a:srgbClr val="FF0000"/>
                </a:solidFill>
              </a:rPr>
              <a:t>-1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32585" y="5157470"/>
            <a:ext cx="814514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导数为正数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会增大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-1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左侧（小于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979805"/>
            <a:ext cx="9731375" cy="3734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56760" y="2967335"/>
            <a:ext cx="30784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数学基础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charset="0"/>
              <a:buChar char="•"/>
            </a:pPr>
            <a:r>
              <a:rPr lang="zh-CN" altLang="en-US"/>
              <a:t>梯度：可以理解为多元函数的导数，意义与导数基本一致</a:t>
            </a:r>
            <a:endParaRPr lang="zh-CN" altLang="en-US"/>
          </a:p>
          <a:p>
            <a:pPr marL="457200" indent="-457200">
              <a:buFont typeface="Arial" charset="0"/>
              <a:buChar char="•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50" y="2422525"/>
            <a:ext cx="356552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导函数</a:t>
            </a:r>
            <a:r>
              <a:rPr lang="en-US" altLang="zh-CN" sz="2400">
                <a:sym typeface="+mn-ea"/>
              </a:rPr>
              <a:t>:   y = 6x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x=1</a:t>
            </a:r>
            <a:r>
              <a:rPr lang="zh-CN" altLang="en-US" sz="2400">
                <a:sym typeface="+mn-ea"/>
              </a:rPr>
              <a:t>处的导数值：</a:t>
            </a:r>
            <a:r>
              <a:rPr lang="en-US" altLang="zh-CN" sz="2400">
                <a:sym typeface="+mn-ea"/>
              </a:rPr>
              <a:t>6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0735" y="2350135"/>
            <a:ext cx="6345555" cy="2228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 baseline="30000">
                <a:uFillTx/>
                <a:sym typeface="+mn-ea"/>
              </a:rPr>
              <a:t>2 </a:t>
            </a:r>
            <a:r>
              <a:rPr lang="en-US" altLang="zh-CN" sz="2400">
                <a:sym typeface="+mn-ea"/>
              </a:rPr>
              <a:t>+ 4x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+ 5x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导函数：</a:t>
            </a:r>
            <a:r>
              <a:rPr lang="en-US" altLang="zh-CN" sz="2400">
                <a:sym typeface="+mn-ea"/>
              </a:rPr>
              <a:t>y = {6x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 , 8x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 , 10x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}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[1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1]</a:t>
            </a:r>
            <a:r>
              <a:rPr lang="zh-CN" altLang="en-US" sz="2400">
                <a:sym typeface="+mn-ea"/>
              </a:rPr>
              <a:t>处的梯度是</a:t>
            </a:r>
            <a:r>
              <a:rPr lang="en-US" altLang="zh-CN" sz="2400">
                <a:sym typeface="+mn-ea"/>
              </a:rPr>
              <a:t>[6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10]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梯度是个向量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400">
              <a:sym typeface="+mn-ea"/>
            </a:endParaRPr>
          </a:p>
          <a:p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4149090"/>
            <a:ext cx="89312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梯度下降法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995" y="1844675"/>
            <a:ext cx="8229600" cy="438912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zh-CN" altLang="en-US"/>
          </a:p>
          <a:p>
            <a:pPr marL="457200" indent="-457200">
              <a:buFont typeface="Arial" charset="0"/>
              <a:buChar char="•"/>
            </a:pPr>
            <a:r>
              <a:rPr lang="zh-CN" altLang="en-US"/>
              <a:t>根据梯度，更新权重</a:t>
            </a:r>
            <a:endParaRPr lang="zh-CN" altLang="en-US"/>
          </a:p>
          <a:p>
            <a:pPr marL="457200" indent="-457200">
              <a:buFont typeface="Arial" charset="0"/>
              <a:buChar char="•"/>
            </a:pPr>
            <a:r>
              <a:rPr lang="zh-CN" altLang="en-US"/>
              <a:t>学习率控制权重更新的</a:t>
            </a:r>
            <a:r>
              <a:rPr lang="zh-CN" altLang="en-US" b="1"/>
              <a:t>幅度</a:t>
            </a:r>
            <a:endParaRPr lang="zh-CN" altLang="en-US" b="1"/>
          </a:p>
          <a:p>
            <a:pPr marL="457200" indent="-457200">
              <a:buFont typeface="Arial" charset="0"/>
              <a:buChar char="•"/>
            </a:pPr>
            <a:r>
              <a:rPr lang="en-US" altLang="zh-CN"/>
              <a:t>SGD</a:t>
            </a:r>
            <a:endParaRPr lang="en-US" altLang="zh-CN"/>
          </a:p>
          <a:p>
            <a:pPr marL="457200" indent="-457200">
              <a:buFont typeface="Arial" charset="0"/>
              <a:buChar char="•"/>
            </a:pPr>
            <a:r>
              <a:rPr lang="en-US" altLang="zh-CN"/>
              <a:t>Stochastic gradient descent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6" y="4740911"/>
            <a:ext cx="4391025" cy="790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60775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24171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学习率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68746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39310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权重更新方式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</a:t>
            </a:r>
            <a:r>
              <a:rPr lang="zh-CN" altLang="en-US" dirty="0"/>
              <a:t>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所有样本一起计算梯度（累加）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Stochastic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每次使用一个样本计算梯度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Mini-batch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</a:t>
            </a:r>
            <a:r>
              <a:rPr lang="en-US" altLang="zh-CN" dirty="0"/>
              <a:t>n</a:t>
            </a:r>
            <a:r>
              <a:rPr lang="zh-CN" altLang="en-US" dirty="0"/>
              <a:t>个样本计算梯度（累加）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深度学习</a:t>
            </a:r>
            <a:endParaRPr lang="zh-CN" altLang="en-US"/>
          </a:p>
        </p:txBody>
      </p:sp>
      <p:pic>
        <p:nvPicPr>
          <p:cNvPr id="7172" name="Picture 4" descr="D:\Download\未命名文件 (2).jpg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384935"/>
            <a:ext cx="5894705" cy="53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求解目标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815" y="1556385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损失函数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4155" y="630936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模型权重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0280" y="2420620"/>
            <a:ext cx="493649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损失函数越小，模型越好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学习的目标是损失函数最小化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模型权重影响损失函数值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通过梯度下降来找到最优权重</a:t>
            </a:r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8" name="下箭头 7"/>
          <p:cNvSpPr/>
          <p:nvPr/>
        </p:nvSpPr>
        <p:spPr>
          <a:xfrm>
            <a:off x="8976360" y="292481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976360" y="364490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9015095" y="432689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完整的反向传播过程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根据输入</a:t>
            </a:r>
            <a:r>
              <a:rPr lang="en-US" altLang="zh-CN" dirty="0"/>
              <a:t>x</a:t>
            </a:r>
            <a:r>
              <a:rPr lang="zh-CN" altLang="en-US" dirty="0"/>
              <a:t>和模型当前权重，计算预测值</a:t>
            </a:r>
            <a:r>
              <a:rPr lang="en-US" altLang="zh-CN" dirty="0"/>
              <a:t>y'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/>
              <a:t>y'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使用</a:t>
            </a:r>
            <a:r>
              <a:rPr lang="en-US" altLang="zh-CN" dirty="0"/>
              <a:t>loss</a:t>
            </a:r>
            <a:r>
              <a:rPr lang="zh-CN" altLang="en-US" dirty="0"/>
              <a:t>函数计算</a:t>
            </a:r>
            <a:r>
              <a:rPr lang="en-US" altLang="zh-CN" dirty="0"/>
              <a:t>loss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根据</a:t>
            </a:r>
            <a:r>
              <a:rPr lang="en-US" altLang="zh-CN" dirty="0"/>
              <a:t>loss</a:t>
            </a:r>
            <a:r>
              <a:rPr lang="zh-CN" altLang="en-US" dirty="0"/>
              <a:t>计算模型权重的梯度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使用梯度和学习率，根据优化器调整模型权重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代码演示</a:t>
            </a:r>
            <a:r>
              <a:rPr lang="en-US" altLang="zh-CN" dirty="0"/>
              <a:t>*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64473"/>
            <a:ext cx="10515600" cy="1325562"/>
          </a:xfrm>
        </p:spPr>
        <p:txBody>
          <a:bodyPr/>
          <a:lstStyle/>
          <a:p>
            <a:r>
              <a:rPr lang="en-US" altLang="zh-CN"/>
              <a:t>pytorch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主页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https://pytorch.org/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官方文档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https://pytorch.org/docs/stable/index.html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全连接层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又称</a:t>
            </a:r>
            <a:r>
              <a:rPr lang="zh-CN" altLang="en-US" u="sng" dirty="0" smtClean="0">
                <a:latin typeface="宋体" pitchFamily="2" charset="-122"/>
                <a:ea typeface="宋体" pitchFamily="2" charset="-122"/>
              </a:rPr>
              <a:t>线性层</a:t>
            </a:r>
            <a:endParaRPr lang="en-US" altLang="zh-CN" u="sng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计算公式：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y = w * x + b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是参与训练的参数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的维度决定了隐含层输出的维度，一般称为隐单元个数（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hidden size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举例：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输入：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x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x 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 x 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2: 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 x 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005064"/>
            <a:ext cx="3888432" cy="278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为模型添加非线性因素，使模型具有拟合非线性函数的能力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无激活函数时 </a:t>
            </a:r>
            <a:r>
              <a:rPr lang="en-US" altLang="zh-CN" dirty="0" smtClean="0"/>
              <a:t>y = w1(w2(w3 * x + b3) +b2) + b1 </a:t>
            </a:r>
            <a:r>
              <a:rPr lang="zh-CN" altLang="en-US" dirty="0"/>
              <a:t>仍然</a:t>
            </a:r>
            <a:r>
              <a:rPr lang="zh-CN" altLang="en-US" dirty="0" smtClean="0"/>
              <a:t>是线性函数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84" y="3674329"/>
            <a:ext cx="4024456" cy="299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-Sigmoid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70" y="1916430"/>
            <a:ext cx="4507865" cy="332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90" y="2780665"/>
            <a:ext cx="4373880" cy="2175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0" y="5516880"/>
            <a:ext cx="2482215" cy="85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标量和向量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标量  </a:t>
            </a:r>
            <a:r>
              <a:rPr lang="en-US" altLang="zh-CN" dirty="0" smtClean="0"/>
              <a:t>Scalar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个标量就是一个单独的数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向量  </a:t>
            </a:r>
            <a:r>
              <a:rPr lang="en-US" altLang="zh-CN" dirty="0" smtClean="0"/>
              <a:t>Vector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个向量是一列数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可以把向量看做空间中的点，每个元素是不同坐标轴上的坐标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向量中有几个数，就叫几维向量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如</a:t>
            </a:r>
            <a:r>
              <a:rPr lang="en-US" altLang="zh-CN" dirty="0" smtClean="0"/>
              <a:t>4</a:t>
            </a:r>
            <a:r>
              <a:rPr lang="zh-CN" altLang="en-US" dirty="0" smtClean="0"/>
              <a:t>维向量：</a:t>
            </a:r>
            <a:r>
              <a:rPr lang="en-US" altLang="zh-CN" dirty="0" smtClean="0"/>
              <a:t>[1,2,3,4]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4812744"/>
            <a:ext cx="2171552" cy="187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tanh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6" y="3716505"/>
            <a:ext cx="4480866" cy="114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907" y="2708905"/>
            <a:ext cx="3260089" cy="235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2420620"/>
            <a:ext cx="6961505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30" y="5661025"/>
            <a:ext cx="2923540" cy="61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95" y="1772285"/>
            <a:ext cx="4952365" cy="3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Gelu</a:t>
            </a:r>
            <a:endParaRPr lang="en-US" altLang="zh-CN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5732780"/>
            <a:ext cx="6577330" cy="589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556385"/>
            <a:ext cx="5465445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激活函数</a:t>
            </a:r>
            <a:r>
              <a:rPr lang="en-US" altLang="zh-CN" dirty="0" err="1" smtClean="0"/>
              <a:t>-Softmax</a:t>
            </a:r>
            <a:endParaRPr lang="zh-CN" altLang="en-US" dirty="0"/>
          </a:p>
        </p:txBody>
      </p:sp>
      <p:pic>
        <p:nvPicPr>
          <p:cNvPr id="1028" name="Picture 4" descr="https://gimg2.baidu.com/image_search/src=http%3A%2F%2Fimg-blog.csdnimg.cn%2F2020112819532965.png&amp;refer=http%3A%2F%2Fimg-blog.csdnimg.cn&amp;app=2002&amp;size=f9999,10000&amp;q=a80&amp;n=0&amp;g=0n&amp;fmt=auto?sec=1662278599&amp;t=acb71deb54b8d9ca86c02d84cabfd69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37" y="1556792"/>
            <a:ext cx="31432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pianshen.com%2Fimages%2F388%2Fefecd2e631eb68f918dc5f14f6bbbe7c.png&amp;refer=http%3A%2F%2Fwww.pianshen.com&amp;app=2002&amp;size=f9999,10000&amp;q=a80&amp;n=0&amp;g=0n&amp;fmt=auto?sec=1662278606&amp;t=ab56541411babec5bdd8a4f2ee96565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16832"/>
            <a:ext cx="6216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9941" y="3356992"/>
            <a:ext cx="49707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              1       ,               2               ,                   3       ]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softmax</a:t>
            </a:r>
            <a:endParaRPr lang="en-US" altLang="zh-CN" sz="2800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 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/(e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),     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),        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9237237" y="3889953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9237237" y="4725144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9941" y="3140968"/>
            <a:ext cx="4752528" cy="24482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均方差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MSE</a:t>
            </a:r>
            <a:r>
              <a:rPr lang="zh-CN" altLang="en-US" dirty="0" smtClean="0"/>
              <a:t>  </a:t>
            </a:r>
            <a:r>
              <a:rPr lang="en-US" altLang="zh-CN" dirty="0" smtClean="0"/>
              <a:t>mean  square  error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对均方差在做开根号，可以得到根方差</a:t>
            </a:r>
            <a:endParaRPr lang="zh-C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97" y="3584547"/>
            <a:ext cx="6120681" cy="75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77" y="4505697"/>
            <a:ext cx="6491705" cy="1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交叉熵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Cross Entropy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常用于分类任务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分类任务中，网络输出经常是所有类别上的概率分布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smtClean="0"/>
              <a:t>公式：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假设一个三分类任务，某样本的正确标签是第一类，则</a:t>
            </a:r>
            <a:r>
              <a:rPr lang="en-US" altLang="zh-CN" smtClean="0"/>
              <a:t>p = [1, 0, 0], </a:t>
            </a:r>
            <a:r>
              <a:rPr lang="zh-CN" altLang="en-US" smtClean="0"/>
              <a:t>模型预测值假设为</a:t>
            </a:r>
            <a:r>
              <a:rPr lang="en-US" altLang="zh-CN" smtClean="0"/>
              <a:t>[0.5, 0.4, 0.1], </a:t>
            </a:r>
            <a:r>
              <a:rPr lang="zh-CN" altLang="en-US" smtClean="0"/>
              <a:t>则交叉熵计算如下：</a:t>
            </a:r>
            <a:endParaRPr lang="en-US" altLang="zh-CN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4926" y="3549016"/>
            <a:ext cx="4248785" cy="671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6" y="5725160"/>
            <a:ext cx="8415655" cy="599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损失函数</a:t>
            </a:r>
            <a:r>
              <a:rPr lang="en-US" altLang="zh-CN"/>
              <a:t>-</a:t>
            </a:r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指数损失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对数损失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0/1</a:t>
            </a:r>
            <a:r>
              <a:rPr lang="zh-CN" altLang="en-US"/>
              <a:t>损失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Hinge损失（二分类）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2121" y="5328921"/>
            <a:ext cx="3668395" cy="84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55" y="4101466"/>
            <a:ext cx="2628900" cy="657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56" y="3228975"/>
            <a:ext cx="2867025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80" y="2294890"/>
            <a:ext cx="2628900" cy="457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优化器</a:t>
            </a:r>
            <a:r>
              <a:rPr lang="en-US" altLang="zh-CN"/>
              <a:t>-Adam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1200" y="2002791"/>
            <a:ext cx="8144510" cy="4675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优化器</a:t>
            </a:r>
            <a:r>
              <a:rPr lang="en-US" altLang="zh-CN"/>
              <a:t>-Adam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1. 实现简单，计算高效，对内存需求少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超参数具有很好的解释性，且通常无需调整或仅需很少的微调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. 更新的步长能够被限制在大致的范围内（初始学习率）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. 能够表现出自动调整学习率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. 很适合应用于大规模的数据及参数的场景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en-US"/>
              <a:t>. 适用于不稳定目标函数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</a:t>
            </a:r>
            <a:r>
              <a:rPr lang="zh-CN" altLang="en-US"/>
              <a:t>. 适用于梯度稀疏或梯度存在很大噪声的问题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向量运算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向量加和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 +B = B + A      </a:t>
                </a:r>
                <a:r>
                  <a:rPr lang="zh-CN" altLang="en-US" dirty="0" smtClean="0"/>
                  <a:t>需要维度相同</a:t>
                </a:r>
                <a:endParaRPr lang="en-US" altLang="zh-CN" dirty="0" smtClean="0"/>
              </a:p>
              <a:p>
                <a:r>
                  <a:rPr lang="en-US" dirty="0" smtClean="0"/>
                  <a:t>[1,2] + [3,4] = [4, 6]</a:t>
                </a:r>
              </a:p>
              <a:p>
                <a:endParaRPr lang="en-US" dirty="0"/>
              </a:p>
              <a:p>
                <a:r>
                  <a:rPr lang="zh-CN" altLang="en-US" dirty="0" smtClean="0"/>
                  <a:t>向量内积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A * B = B * A      </a:t>
                </a:r>
                <a:r>
                  <a:rPr lang="zh-CN" altLang="en-US" dirty="0" smtClean="0"/>
                  <a:t>需要维度相同</a:t>
                </a:r>
                <a:endParaRPr lang="en-US" dirty="0" smtClean="0"/>
              </a:p>
              <a:p>
                <a:r>
                  <a:rPr lang="en-US" dirty="0" smtClean="0"/>
                  <a:t>[1,2] * [3, 4] = 1 * 3 + 2* 4 = 11</a:t>
                </a:r>
              </a:p>
              <a:p>
                <a:endParaRPr lang="en-US" dirty="0"/>
              </a:p>
              <a:p>
                <a:r>
                  <a:rPr lang="zh-CN" altLang="en-US" dirty="0" smtClean="0"/>
                  <a:t>向量夹角余弦值                   需要维度相同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Cos</a:t>
                </a:r>
                <a:r>
                  <a:rPr lang="el-GR" altLang="zh-CN" dirty="0" smtClean="0"/>
                  <a:t>θ</a:t>
                </a:r>
                <a:r>
                  <a:rPr lang="en-US" altLang="zh-CN" dirty="0" smtClean="0"/>
                  <a:t> = A * B / |A|·|B|</a:t>
                </a:r>
              </a:p>
              <a:p>
                <a:r>
                  <a:rPr lang="zh-CN" altLang="en-US" dirty="0" smtClean="0"/>
                  <a:t>向量的模 </a:t>
                </a:r>
                <a:r>
                  <a:rPr lang="en-US" altLang="zh-CN" dirty="0" smtClean="0"/>
                  <a:t>|A|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+ 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… 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n</m:t>
                        </m:r>
                        <m:r>
                          <a:rPr lang="en-US" altLang="zh-CN" b="0" i="1" baseline="30000" dirty="0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8" t="-3922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矩阵  </a:t>
                </a:r>
                <a:r>
                  <a:rPr lang="en-US" altLang="zh-CN" dirty="0" smtClean="0"/>
                  <a:t>matrix</a:t>
                </a:r>
              </a:p>
              <a:p>
                <a:r>
                  <a:rPr lang="zh-CN" altLang="en-US" dirty="0"/>
                  <a:t>是一</a:t>
                </a:r>
                <a:r>
                  <a:rPr lang="zh-CN" altLang="en-US" dirty="0" smtClean="0"/>
                  <a:t>个二维数组。矩阵中的每一个值是一个标量，可以通过行号和列号进行索引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2 x 2</a:t>
                </a:r>
                <a:r>
                  <a:rPr lang="zh-CN" altLang="en-US" dirty="0" smtClean="0"/>
                  <a:t>的矩阵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3 x 2</a:t>
                </a:r>
                <a:r>
                  <a:rPr lang="zh-CN" altLang="en-US" dirty="0" smtClean="0"/>
                  <a:t>的矩阵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矩阵加法                        需要维度相同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8" t="-294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矩阵乘法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不满足交换律   </a:t>
            </a:r>
            <a:r>
              <a:rPr lang="en-US" altLang="zh-CN" dirty="0" smtClean="0"/>
              <a:t>A </a:t>
            </a:r>
            <a:r>
              <a:rPr lang="zh-CN" altLang="en-US" dirty="0" smtClean="0"/>
              <a:t>* </a:t>
            </a:r>
            <a:r>
              <a:rPr lang="en-US" altLang="zh-CN" dirty="0" smtClean="0"/>
              <a:t>B != B</a:t>
            </a:r>
            <a:r>
              <a:rPr lang="zh-CN" altLang="en-US" dirty="0" smtClean="0"/>
              <a:t>*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当左矩阵</a:t>
            </a:r>
            <a:r>
              <a:rPr lang="en-US" altLang="zh-CN" dirty="0"/>
              <a:t>A</a:t>
            </a:r>
            <a:r>
              <a:rPr lang="zh-CN" altLang="en-US" dirty="0"/>
              <a:t>的列</a:t>
            </a:r>
            <a:r>
              <a:rPr lang="zh-CN" altLang="en-US" dirty="0" smtClean="0"/>
              <a:t>数等于右矩阵</a:t>
            </a:r>
            <a:r>
              <a:rPr lang="en-US" altLang="zh-CN" dirty="0"/>
              <a:t>B</a:t>
            </a:r>
            <a:r>
              <a:rPr lang="zh-CN" altLang="en-US" dirty="0"/>
              <a:t>的行</a:t>
            </a:r>
            <a:r>
              <a:rPr lang="zh-CN" altLang="en-US" dirty="0" smtClean="0"/>
              <a:t>数时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可以相乘</a:t>
            </a:r>
            <a:endParaRPr lang="zh-CN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zh-CN" b="1" dirty="0" smtClean="0"/>
              <a:t>M x N </a:t>
            </a:r>
            <a:r>
              <a:rPr lang="zh-CN" altLang="en-US" b="1" dirty="0" smtClean="0"/>
              <a:t>矩阵乘以 </a:t>
            </a:r>
            <a:r>
              <a:rPr lang="en-US" altLang="zh-CN" b="1" dirty="0" smtClean="0"/>
              <a:t>N x P</a:t>
            </a:r>
            <a:r>
              <a:rPr lang="zh-CN" altLang="en-US" b="1" dirty="0" smtClean="0"/>
              <a:t>矩阵得到</a:t>
            </a:r>
            <a:r>
              <a:rPr lang="en-US" altLang="zh-CN" b="1" dirty="0" smtClean="0"/>
              <a:t>M x P</a:t>
            </a:r>
            <a:r>
              <a:rPr lang="zh-CN" altLang="en-US" b="1" dirty="0" smtClean="0"/>
              <a:t>维度矩阵</a:t>
            </a:r>
            <a:endParaRPr lang="en-US" altLang="zh-CN" b="1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24" y="4365708"/>
            <a:ext cx="3142104" cy="85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226036"/>
            <a:ext cx="2448272" cy="112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84" y="5445224"/>
            <a:ext cx="7537648" cy="11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符合分配律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A*(B+C) = A*B + A * C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符合</a:t>
                </a:r>
                <a:r>
                  <a:rPr lang="zh-CN" altLang="en-US" dirty="0"/>
                  <a:t>结合</a:t>
                </a:r>
                <a:r>
                  <a:rPr lang="zh-CN" altLang="en-US" dirty="0" smtClean="0"/>
                  <a:t>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(B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C) = (A * B) * C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另一</a:t>
                </a:r>
                <a:r>
                  <a:rPr lang="zh-CN" altLang="en-US" dirty="0" smtClean="0"/>
                  <a:t>种矩阵乘法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矩阵点乘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两矩阵必须形状一致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altLang="zh-CN" b="0" i="1" smtClean="0">
                        <a:latin typeface="Cambria Math"/>
                      </a:rPr>
                      <m:t>·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altLang="zh-CN" b="0" i="1" smtClean="0">
                        <a:latin typeface="Cambria Math"/>
                      </a:rPr>
                      <m:t>=  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/>
              <a:t>张量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张量   </a:t>
            </a:r>
            <a:r>
              <a:rPr lang="en-US" altLang="zh-CN" dirty="0" smtClean="0"/>
              <a:t>tensor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将三个</a:t>
            </a:r>
            <a:r>
              <a:rPr lang="en-US" altLang="zh-CN" dirty="0" smtClean="0"/>
              <a:t>2 x 2</a:t>
            </a:r>
            <a:r>
              <a:rPr lang="zh-CN" altLang="en-US" dirty="0" smtClean="0"/>
              <a:t>的矩阵排列在一起，就可以称为一个 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的张量排列在一起，就可以成为一个 </a:t>
            </a:r>
            <a:r>
              <a:rPr lang="en-US" altLang="zh-CN" dirty="0" smtClean="0"/>
              <a:t>4 x 3 x 2 x 2</a:t>
            </a:r>
            <a:r>
              <a:rPr lang="zh-CN" altLang="en-US" dirty="0" smtClean="0"/>
              <a:t>维度的张量。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b="1" dirty="0" smtClean="0"/>
              <a:t>张量是神经网络的训练中最为常见的数据形式。</a:t>
            </a:r>
            <a:endParaRPr lang="en-US" altLang="zh-CN" b="1" dirty="0" smtClean="0"/>
          </a:p>
          <a:p>
            <a:pPr>
              <a:buFont typeface="Arial" charset="0"/>
              <a:buChar char="•"/>
            </a:pPr>
            <a:r>
              <a:rPr lang="zh-CN" altLang="en-US" b="1" dirty="0" smtClean="0"/>
              <a:t>所有的输入，输出，中间结果，几乎都是以张量的形式存在。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numpy</a:t>
            </a:r>
            <a:r>
              <a:rPr lang="zh-CN" altLang="en-US"/>
              <a:t>常用操作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1" y="1847216"/>
            <a:ext cx="8686165" cy="2073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4053840"/>
            <a:ext cx="8201025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235,&quot;width&quot;:9120}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Kingsoft Office WPP</Application>
  <PresentationFormat>自定义</PresentationFormat>
  <Paragraphs>354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HDOfficeLightV0</vt:lpstr>
      <vt:lpstr>深度学习的组成部分</vt:lpstr>
      <vt:lpstr>PowerPoint 演示文稿</vt:lpstr>
      <vt:lpstr>线性代数-标量和向量</vt:lpstr>
      <vt:lpstr>线性代数-向量运算</vt:lpstr>
      <vt:lpstr>线性代数-矩阵</vt:lpstr>
      <vt:lpstr>线性代数-矩阵</vt:lpstr>
      <vt:lpstr>线性代数-矩阵</vt:lpstr>
      <vt:lpstr>线性代数-张量</vt:lpstr>
      <vt:lpstr>numpy常用操作</vt:lpstr>
      <vt:lpstr>numpy常用操作</vt:lpstr>
      <vt:lpstr>numpy常用操作</vt:lpstr>
      <vt:lpstr>numpy常用操作</vt:lpstr>
      <vt:lpstr>导数</vt:lpstr>
      <vt:lpstr>常见导数</vt:lpstr>
      <vt:lpstr>求导法则</vt:lpstr>
      <vt:lpstr>PowerPoint 演示文稿</vt:lpstr>
      <vt:lpstr>找极小值问题</vt:lpstr>
      <vt:lpstr>PowerPoint 演示文稿</vt:lpstr>
      <vt:lpstr>PowerPoint 演示文稿</vt:lpstr>
      <vt:lpstr>梯度</vt:lpstr>
      <vt:lpstr>梯度下降法</vt:lpstr>
      <vt:lpstr>权重更新方式</vt:lpstr>
      <vt:lpstr>深度学习</vt:lpstr>
      <vt:lpstr>求解目标</vt:lpstr>
      <vt:lpstr>完整的反向传播过程</vt:lpstr>
      <vt:lpstr>pytorch</vt:lpstr>
      <vt:lpstr>网络结构-全连接层</vt:lpstr>
      <vt:lpstr>激活函数</vt:lpstr>
      <vt:lpstr>激活函数-Sigmoid</vt:lpstr>
      <vt:lpstr>激活函数-tanh</vt:lpstr>
      <vt:lpstr>激活函数-Relu</vt:lpstr>
      <vt:lpstr>激活函数-Relu</vt:lpstr>
      <vt:lpstr>激活函数-Softmax</vt:lpstr>
      <vt:lpstr>损失函数-均方差</vt:lpstr>
      <vt:lpstr>损失函数-交叉熵</vt:lpstr>
      <vt:lpstr>损失函数-其他</vt:lpstr>
      <vt:lpstr>优化器-Adam</vt:lpstr>
      <vt:lpstr>优化器-Adam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331</cp:revision>
  <dcterms:created xsi:type="dcterms:W3CDTF">2021-01-13T12:57:00Z</dcterms:created>
  <dcterms:modified xsi:type="dcterms:W3CDTF">2023-07-21T09:20:46Z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