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4" r:id="rId5"/>
    <p:sldId id="259" r:id="rId6"/>
    <p:sldId id="260" r:id="rId7"/>
    <p:sldId id="261" r:id="rId8"/>
    <p:sldId id="277" r:id="rId9"/>
    <p:sldId id="278" r:id="rId10"/>
    <p:sldId id="262" r:id="rId11"/>
    <p:sldId id="265" r:id="rId12"/>
    <p:sldId id="263" r:id="rId13"/>
    <p:sldId id="266" r:id="rId14"/>
    <p:sldId id="268" r:id="rId15"/>
    <p:sldId id="267" r:id="rId16"/>
    <p:sldId id="270" r:id="rId17"/>
    <p:sldId id="269" r:id="rId18"/>
    <p:sldId id="274" r:id="rId19"/>
    <p:sldId id="271" r:id="rId20"/>
    <p:sldId id="276" r:id="rId2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a:ln/>
        </p:spPr>
        <p:txBody>
          <a:bodyPr anchor="ctr" anchorCtr="0"/>
          <a:p>
            <a:pPr defTabSz="914400">
              <a:buClrTx/>
              <a:buSzTx/>
              <a:buFontTx/>
              <a:buNone/>
            </a:pPr>
            <a:r>
              <a:rPr lang="zh-CN" sz="4400" kern="1200" baseline="0">
                <a:latin typeface="Arial" panose="020B0604020202020204" pitchFamily="34" charset="0"/>
                <a:ea typeface="宋体" panose="02010600030101010101" pitchFamily="2" charset="-122"/>
              </a:rPr>
              <a:t>算法工程师求职建议</a:t>
            </a:r>
            <a:endParaRPr lang="zh-CN"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a:ln/>
        </p:spPr>
        <p:txBody>
          <a:bodyPr/>
          <a:p>
            <a:pPr defTabSz="914400">
              <a:buClrTx/>
              <a:buSzTx/>
              <a:buFontTx/>
            </a:pPr>
            <a:r>
              <a:rPr lang="zh-CN" sz="3200" kern="1200" baseline="0">
                <a:latin typeface="Arial" panose="020B0604020202020204" pitchFamily="34" charset="0"/>
                <a:ea typeface="宋体" panose="02010600030101010101" pitchFamily="2" charset="-122"/>
              </a:rPr>
              <a:t>宋学林</a:t>
            </a:r>
            <a:endParaRPr lang="zh-CN"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公司研究</a:t>
            </a:r>
            <a:endParaRPr lang="zh-CN" altLang="en-US"/>
          </a:p>
        </p:txBody>
      </p:sp>
      <p:sp>
        <p:nvSpPr>
          <p:cNvPr id="3" name="内容占位符 2"/>
          <p:cNvSpPr>
            <a:spLocks noGrp="1"/>
          </p:cNvSpPr>
          <p:nvPr>
            <p:ph idx="1"/>
          </p:nvPr>
        </p:nvSpPr>
        <p:spPr/>
        <p:txBody>
          <a:bodyPr/>
          <a:p>
            <a:r>
              <a:rPr lang="zh-CN" altLang="en-US"/>
              <a:t>大致了解目标公司的业务范围、产品和技术方向</a:t>
            </a:r>
            <a:endParaRPr lang="zh-CN" altLang="en-US"/>
          </a:p>
          <a:p>
            <a:endParaRPr lang="zh-CN" altLang="en-US"/>
          </a:p>
          <a:p>
            <a:r>
              <a:rPr lang="zh-CN" altLang="en-US"/>
              <a:t>关注公司在人工智能领域的最新动态</a:t>
            </a:r>
            <a:endParaRPr lang="zh-CN" altLang="en-US"/>
          </a:p>
          <a:p>
            <a:endParaRPr lang="zh-CN" altLang="en-US"/>
          </a:p>
          <a:p>
            <a:r>
              <a:rPr lang="zh-CN" altLang="en-US"/>
              <a:t>地理位置、工作强度等信息</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面试过程</a:t>
            </a:r>
            <a:r>
              <a:rPr lang="en-US" altLang="zh-CN"/>
              <a:t> - </a:t>
            </a:r>
            <a:r>
              <a:rPr lang="zh-CN" altLang="en-US"/>
              <a:t>自我介绍</a:t>
            </a:r>
            <a:endParaRPr lang="zh-CN" altLang="en-US"/>
          </a:p>
        </p:txBody>
      </p:sp>
      <p:sp>
        <p:nvSpPr>
          <p:cNvPr id="3" name="内容占位符 2"/>
          <p:cNvSpPr>
            <a:spLocks noGrp="1"/>
          </p:cNvSpPr>
          <p:nvPr>
            <p:ph idx="1"/>
          </p:nvPr>
        </p:nvSpPr>
        <p:spPr/>
        <p:txBody>
          <a:bodyPr/>
          <a:p>
            <a:r>
              <a:rPr lang="zh-CN" altLang="en-US"/>
              <a:t>自我介绍的内容结构</a:t>
            </a:r>
            <a:endParaRPr lang="zh-CN" altLang="en-US"/>
          </a:p>
          <a:p>
            <a:pPr marL="457200" lvl="1" indent="0">
              <a:buNone/>
            </a:pPr>
            <a:r>
              <a:rPr lang="en-US" altLang="zh-CN"/>
              <a:t>1.</a:t>
            </a:r>
            <a:r>
              <a:rPr lang="zh-CN" altLang="en-US"/>
              <a:t>教育背景</a:t>
            </a:r>
            <a:endParaRPr lang="zh-CN" altLang="en-US"/>
          </a:p>
          <a:p>
            <a:pPr marL="457200" lvl="1" indent="0">
              <a:buNone/>
            </a:pPr>
            <a:r>
              <a:rPr lang="en-US" altLang="zh-CN"/>
              <a:t>2.</a:t>
            </a:r>
            <a:r>
              <a:rPr lang="zh-CN" altLang="en-US"/>
              <a:t>关键技能</a:t>
            </a:r>
            <a:endParaRPr lang="zh-CN" altLang="en-US"/>
          </a:p>
          <a:p>
            <a:pPr marL="457200" lvl="1" indent="0">
              <a:buNone/>
            </a:pPr>
            <a:r>
              <a:rPr lang="en-US" altLang="zh-CN"/>
              <a:t>3.</a:t>
            </a:r>
            <a:r>
              <a:rPr lang="zh-CN" altLang="en-US"/>
              <a:t>项目经验</a:t>
            </a:r>
            <a:endParaRPr lang="zh-CN" altLang="en-US"/>
          </a:p>
          <a:p>
            <a:pPr marL="457200" lvl="1" indent="0">
              <a:buNone/>
            </a:pPr>
            <a:r>
              <a:rPr lang="en-US" altLang="zh-CN"/>
              <a:t>4.</a:t>
            </a:r>
            <a:r>
              <a:rPr lang="zh-CN" altLang="en-US"/>
              <a:t>求职动机</a:t>
            </a:r>
            <a:endParaRPr lang="zh-CN" altLang="en-US"/>
          </a:p>
          <a:p>
            <a:endParaRPr lang="zh-CN" altLang="en-US"/>
          </a:p>
          <a:p>
            <a:r>
              <a:rPr lang="zh-CN" altLang="en-US"/>
              <a:t>时间控制（一般</a:t>
            </a:r>
            <a:r>
              <a:rPr lang="en-US" altLang="zh-CN"/>
              <a:t> 1 - 2 </a:t>
            </a:r>
            <a:r>
              <a:rPr lang="zh-CN" altLang="en-US"/>
              <a:t>分钟）</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面试过程</a:t>
            </a:r>
            <a:r>
              <a:rPr lang="en-US" altLang="zh-CN"/>
              <a:t> - </a:t>
            </a:r>
            <a:r>
              <a:rPr lang="zh-CN" altLang="en-US"/>
              <a:t>技术面试环节</a:t>
            </a:r>
            <a:endParaRPr lang="zh-CN" altLang="en-US"/>
          </a:p>
        </p:txBody>
      </p:sp>
      <p:sp>
        <p:nvSpPr>
          <p:cNvPr id="3" name="内容占位符 2"/>
          <p:cNvSpPr>
            <a:spLocks noGrp="1"/>
          </p:cNvSpPr>
          <p:nvPr>
            <p:ph idx="1"/>
          </p:nvPr>
        </p:nvSpPr>
        <p:spPr/>
        <p:txBody>
          <a:bodyPr/>
          <a:p>
            <a:r>
              <a:rPr lang="zh-CN" altLang="en-US"/>
              <a:t>回答技术问题要清晰、严谨</a:t>
            </a:r>
            <a:endParaRPr lang="zh-CN" altLang="en-US"/>
          </a:p>
          <a:p>
            <a:endParaRPr lang="zh-CN" altLang="en-US"/>
          </a:p>
          <a:p>
            <a:r>
              <a:rPr lang="zh-CN" altLang="en-US"/>
              <a:t>设想好每个细节，提前思考不同方法</a:t>
            </a:r>
            <a:endParaRPr lang="zh-CN" altLang="en-US"/>
          </a:p>
          <a:p>
            <a:endParaRPr lang="zh-CN" altLang="en-US"/>
          </a:p>
          <a:p>
            <a:r>
              <a:rPr lang="zh-CN" altLang="en-US"/>
              <a:t>多通过举例来说明问题</a:t>
            </a:r>
            <a:endParaRPr lang="zh-CN" altLang="en-US"/>
          </a:p>
          <a:p>
            <a:endParaRPr lang="zh-CN" altLang="en-US"/>
          </a:p>
          <a:p>
            <a:r>
              <a:rPr lang="zh-CN" altLang="en-US"/>
              <a:t>对于不知道的问题不用慌张，说出自己的理解即可</a:t>
            </a:r>
            <a:endParaRPr lang="zh-CN" altLang="en-US"/>
          </a:p>
          <a:p>
            <a:endParaRPr lang="zh-CN" altLang="en-US"/>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面试过程</a:t>
            </a:r>
            <a:r>
              <a:rPr lang="en-US" altLang="zh-CN"/>
              <a:t> - </a:t>
            </a:r>
            <a:r>
              <a:rPr lang="zh-CN" altLang="en-US"/>
              <a:t>沟通技巧</a:t>
            </a:r>
            <a:endParaRPr lang="zh-CN" altLang="en-US"/>
          </a:p>
        </p:txBody>
      </p:sp>
      <p:sp>
        <p:nvSpPr>
          <p:cNvPr id="3" name="内容占位符 2"/>
          <p:cNvSpPr>
            <a:spLocks noGrp="1"/>
          </p:cNvSpPr>
          <p:nvPr>
            <p:ph idx="1"/>
          </p:nvPr>
        </p:nvSpPr>
        <p:spPr/>
        <p:txBody>
          <a:bodyPr/>
          <a:p>
            <a:r>
              <a:rPr lang="zh-CN" altLang="en-US"/>
              <a:t>保持积极的态度，眼神交流、微笑等</a:t>
            </a:r>
            <a:endParaRPr lang="zh-CN" altLang="en-US"/>
          </a:p>
          <a:p>
            <a:endParaRPr lang="zh-CN" altLang="en-US"/>
          </a:p>
          <a:p>
            <a:r>
              <a:rPr lang="zh-CN" altLang="en-US"/>
              <a:t>有效倾听面试官问题，确保理解后回答</a:t>
            </a:r>
            <a:endParaRPr lang="zh-CN" altLang="en-US"/>
          </a:p>
          <a:p>
            <a:endParaRPr lang="zh-CN" altLang="en-US"/>
          </a:p>
          <a:p>
            <a:r>
              <a:rPr lang="zh-CN" altLang="en-US"/>
              <a:t>提问环节（提前准备一些有质量的问题）</a:t>
            </a:r>
            <a:endParaRPr lang="zh-CN" altLang="en-US"/>
          </a:p>
          <a:p>
            <a:endParaRPr lang="zh-CN" altLang="en-US"/>
          </a:p>
          <a:p>
            <a:r>
              <a:rPr lang="zh-CN" altLang="en-US"/>
              <a:t>保持谦虚，但也要有自信，声音保持洪亮</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代码考核</a:t>
            </a:r>
            <a:endParaRPr lang="zh-CN" altLang="en-US"/>
          </a:p>
        </p:txBody>
      </p:sp>
      <p:sp>
        <p:nvSpPr>
          <p:cNvPr id="3" name="内容占位符 2"/>
          <p:cNvSpPr>
            <a:spLocks noGrp="1"/>
          </p:cNvSpPr>
          <p:nvPr>
            <p:ph idx="1"/>
          </p:nvPr>
        </p:nvSpPr>
        <p:spPr/>
        <p:txBody>
          <a:bodyPr/>
          <a:p>
            <a:r>
              <a:rPr lang="zh-CN" altLang="en-US"/>
              <a:t>在</a:t>
            </a:r>
            <a:r>
              <a:rPr lang="en-US" altLang="zh-CN"/>
              <a:t>leetcode</a:t>
            </a:r>
            <a:r>
              <a:rPr lang="zh-CN" altLang="en-US"/>
              <a:t>或同类网站刷刷题（主要刷中等难度）</a:t>
            </a:r>
            <a:endParaRPr lang="zh-CN" altLang="en-US"/>
          </a:p>
          <a:p>
            <a:endParaRPr lang="zh-CN" altLang="en-US"/>
          </a:p>
          <a:p>
            <a:r>
              <a:rPr lang="zh-CN" altLang="en-US"/>
              <a:t>一些基本组件的实现（</a:t>
            </a:r>
            <a:r>
              <a:rPr lang="en-US" altLang="zh-CN"/>
              <a:t>transformer</a:t>
            </a:r>
            <a:r>
              <a:rPr lang="zh-CN" altLang="en-US"/>
              <a:t>为主）</a:t>
            </a:r>
            <a:endParaRPr lang="zh-CN" altLang="en-US"/>
          </a:p>
          <a:p>
            <a:endParaRPr lang="zh-CN" altLang="en-US"/>
          </a:p>
          <a:p>
            <a:r>
              <a:rPr lang="zh-CN" altLang="en-US"/>
              <a:t>不能完整实现也不怕，能写多少写多少</a:t>
            </a:r>
            <a:endParaRPr lang="zh-CN" altLang="en-US"/>
          </a:p>
          <a:p>
            <a:endParaRPr lang="zh-CN" altLang="en-US"/>
          </a:p>
          <a:p>
            <a:r>
              <a:rPr lang="zh-CN" altLang="en-US"/>
              <a:t>遇到完全没思路的，可以友好的问问面试官能不能换一道题</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面试后</a:t>
            </a:r>
            <a:r>
              <a:rPr lang="en-US" altLang="zh-CN"/>
              <a:t>-</a:t>
            </a:r>
            <a:r>
              <a:rPr lang="zh-CN" altLang="en-US"/>
              <a:t>自我总结</a:t>
            </a:r>
            <a:endParaRPr lang="zh-CN" altLang="en-US"/>
          </a:p>
        </p:txBody>
      </p:sp>
      <p:sp>
        <p:nvSpPr>
          <p:cNvPr id="3" name="内容占位符 2"/>
          <p:cNvSpPr>
            <a:spLocks noGrp="1"/>
          </p:cNvSpPr>
          <p:nvPr>
            <p:ph idx="1"/>
          </p:nvPr>
        </p:nvSpPr>
        <p:spPr/>
        <p:txBody>
          <a:bodyPr/>
          <a:p>
            <a:r>
              <a:rPr lang="zh-CN" altLang="en-US"/>
              <a:t>尽量记录下所有提问</a:t>
            </a:r>
            <a:endParaRPr lang="zh-CN" altLang="en-US"/>
          </a:p>
          <a:p>
            <a:endParaRPr lang="zh-CN" altLang="en-US"/>
          </a:p>
          <a:p>
            <a:r>
              <a:rPr lang="zh-CN" altLang="en-US"/>
              <a:t>梳理自己回答不好的点，补充相关知识</a:t>
            </a:r>
            <a:endParaRPr lang="zh-CN" altLang="en-US"/>
          </a:p>
          <a:p>
            <a:endParaRPr lang="zh-CN" altLang="en-US"/>
          </a:p>
          <a:p>
            <a:r>
              <a:rPr lang="zh-CN" altLang="en-US"/>
              <a:t>根据沟通调整简历内容（删减、修改描述）</a:t>
            </a:r>
            <a:endParaRPr lang="zh-CN" altLang="en-US"/>
          </a:p>
          <a:p>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1725930" y="2829560"/>
            <a:ext cx="569214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求职心态调整</a:t>
            </a:r>
            <a:endParaRPr lang="zh-CN" altLang="en-US"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积极的心态</a:t>
            </a:r>
            <a:endParaRPr lang="zh-CN" altLang="en-US"/>
          </a:p>
        </p:txBody>
      </p:sp>
      <p:sp>
        <p:nvSpPr>
          <p:cNvPr id="3" name="内容占位符 2"/>
          <p:cNvSpPr>
            <a:spLocks noGrp="1"/>
          </p:cNvSpPr>
          <p:nvPr>
            <p:ph idx="1"/>
          </p:nvPr>
        </p:nvSpPr>
        <p:spPr/>
        <p:txBody>
          <a:bodyPr/>
          <a:p>
            <a:r>
              <a:rPr lang="zh-CN" altLang="en-US"/>
              <a:t>保持自信，正面看待失败</a:t>
            </a:r>
            <a:endParaRPr lang="zh-CN" altLang="en-US"/>
          </a:p>
          <a:p>
            <a:endParaRPr lang="zh-CN" altLang="en-US"/>
          </a:p>
          <a:p>
            <a:r>
              <a:rPr lang="zh-CN" altLang="en-US"/>
              <a:t>持续提升自己，补充不足</a:t>
            </a:r>
            <a:endParaRPr lang="zh-CN" altLang="en-US"/>
          </a:p>
          <a:p>
            <a:endParaRPr lang="zh-CN" altLang="en-US"/>
          </a:p>
          <a:p>
            <a:r>
              <a:rPr lang="zh-CN" altLang="en-US"/>
              <a:t>勇于尝试，投递简历不花钱</a:t>
            </a:r>
            <a:endParaRPr lang="zh-CN" altLang="en-US"/>
          </a:p>
          <a:p>
            <a:endParaRPr lang="zh-CN" altLang="en-US"/>
          </a:p>
          <a:p>
            <a:r>
              <a:rPr lang="zh-CN" altLang="en-US"/>
              <a:t>保持正常的学习、生活、锻炼等</a:t>
            </a:r>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807720" y="2829560"/>
            <a:ext cx="752856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祝大家求职顺利！</a:t>
            </a:r>
            <a:endParaRPr lang="zh-CN" altLang="en-US"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2644140" y="2829560"/>
            <a:ext cx="3855720" cy="1198880"/>
          </a:xfrm>
          <a:prstGeom prst="rect">
            <a:avLst/>
          </a:prstGeom>
          <a:noFill/>
          <a:ln>
            <a:noFill/>
          </a:ln>
        </p:spPr>
        <p:txBody>
          <a:bodyPr wrap="none" rtlCol="0" anchor="t">
            <a:spAutoFit/>
          </a:bodyPr>
          <a:p>
            <a:pPr algn="ctr"/>
            <a:r>
              <a:rPr lang="zh-CN" altLang="en-US" sz="7200" b="1">
                <a:ln/>
                <a:solidFill>
                  <a:schemeClr val="tx1"/>
                </a:solidFill>
                <a:effectLst>
                  <a:outerShdw blurRad="38100" dist="19050" dir="2700000" algn="tl" rotWithShape="0">
                    <a:schemeClr val="dk1">
                      <a:alpha val="40000"/>
                    </a:schemeClr>
                  </a:outerShdw>
                </a:effectLst>
              </a:rPr>
              <a:t>简历准备</a:t>
            </a:r>
            <a:endParaRPr lang="zh-C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简历内容</a:t>
            </a:r>
            <a:endParaRPr lang="zh-CN" altLang="en-US"/>
          </a:p>
        </p:txBody>
      </p:sp>
      <p:sp>
        <p:nvSpPr>
          <p:cNvPr id="3" name="内容占位符 2"/>
          <p:cNvSpPr>
            <a:spLocks noGrp="1"/>
          </p:cNvSpPr>
          <p:nvPr>
            <p:ph idx="1"/>
          </p:nvPr>
        </p:nvSpPr>
        <p:spPr/>
        <p:txBody>
          <a:bodyPr/>
          <a:p>
            <a:r>
              <a:rPr lang="zh-CN" altLang="en-US"/>
              <a:t>个人信息（姓名、联系方式、邮箱等）</a:t>
            </a:r>
            <a:endParaRPr lang="zh-CN" altLang="en-US"/>
          </a:p>
          <a:p>
            <a:r>
              <a:rPr lang="zh-CN" altLang="en-US"/>
              <a:t>求职目标（主要是算法工程师）</a:t>
            </a:r>
            <a:endParaRPr lang="zh-CN" altLang="en-US"/>
          </a:p>
          <a:p>
            <a:r>
              <a:rPr lang="zh-CN" altLang="en-US"/>
              <a:t>教育背景</a:t>
            </a:r>
            <a:r>
              <a:rPr lang="en-US" altLang="zh-CN"/>
              <a:t>/</a:t>
            </a:r>
            <a:r>
              <a:rPr lang="zh-CN" altLang="en-US"/>
              <a:t>工作经验（倒序排列）</a:t>
            </a:r>
            <a:endParaRPr lang="zh-CN" altLang="en-US"/>
          </a:p>
          <a:p>
            <a:r>
              <a:rPr lang="zh-CN" altLang="en-US"/>
              <a:t>项目经验（尽量与自身专业或公司相关）</a:t>
            </a:r>
            <a:endParaRPr lang="zh-CN" altLang="en-US"/>
          </a:p>
          <a:p>
            <a:r>
              <a:rPr lang="zh-CN" altLang="en-US"/>
              <a:t>技能清单（尽量与岗位要求匹配）</a:t>
            </a:r>
            <a:endParaRPr lang="zh-CN" altLang="en-US"/>
          </a:p>
          <a:p>
            <a:r>
              <a:rPr lang="zh-CN" altLang="en-US"/>
              <a:t>获奖与荣誉（选择性添加）</a:t>
            </a:r>
            <a:endParaRPr lang="zh-CN" altLang="en-US"/>
          </a:p>
          <a:p>
            <a:r>
              <a:rPr lang="zh-CN" altLang="en-US"/>
              <a:t>实习经历（如有）</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项目描述</a:t>
            </a:r>
            <a:endParaRPr lang="zh-CN" altLang="en-US"/>
          </a:p>
        </p:txBody>
      </p:sp>
      <p:sp>
        <p:nvSpPr>
          <p:cNvPr id="3" name="内容占位符 2"/>
          <p:cNvSpPr>
            <a:spLocks noGrp="1"/>
          </p:cNvSpPr>
          <p:nvPr>
            <p:ph idx="1"/>
          </p:nvPr>
        </p:nvSpPr>
        <p:spPr/>
        <p:txBody>
          <a:bodyPr/>
          <a:p>
            <a:r>
              <a:rPr lang="zh-CN" altLang="en-US"/>
              <a:t>项目名称和背景</a:t>
            </a:r>
            <a:endParaRPr lang="zh-CN" altLang="en-US"/>
          </a:p>
          <a:p>
            <a:endParaRPr lang="zh-CN" altLang="en-US"/>
          </a:p>
          <a:p>
            <a:r>
              <a:rPr lang="zh-CN" altLang="en-US"/>
              <a:t>担任的角色和职责</a:t>
            </a:r>
            <a:endParaRPr lang="zh-CN" altLang="en-US"/>
          </a:p>
          <a:p>
            <a:endParaRPr lang="zh-CN" altLang="en-US"/>
          </a:p>
          <a:p>
            <a:r>
              <a:rPr lang="zh-CN" altLang="en-US"/>
              <a:t>采用的技术和算法</a:t>
            </a:r>
            <a:endParaRPr lang="zh-CN" altLang="en-US"/>
          </a:p>
          <a:p>
            <a:endParaRPr lang="zh-CN" altLang="en-US"/>
          </a:p>
          <a:p>
            <a:r>
              <a:rPr lang="zh-CN" altLang="en-US"/>
              <a:t>项目成果和影响（如提升的准确率、效率等）</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注意事项</a:t>
            </a:r>
            <a:endParaRPr lang="zh-CN" altLang="en-US"/>
          </a:p>
        </p:txBody>
      </p:sp>
      <p:sp>
        <p:nvSpPr>
          <p:cNvPr id="3" name="内容占位符 2"/>
          <p:cNvSpPr>
            <a:spLocks noGrp="1"/>
          </p:cNvSpPr>
          <p:nvPr>
            <p:ph idx="1"/>
          </p:nvPr>
        </p:nvSpPr>
        <p:spPr/>
        <p:txBody>
          <a:bodyPr/>
          <a:p>
            <a:r>
              <a:rPr lang="zh-CN" altLang="en-US"/>
              <a:t>简洁明了，避免冗长复杂</a:t>
            </a:r>
            <a:endParaRPr lang="zh-CN" altLang="en-US"/>
          </a:p>
          <a:p>
            <a:endParaRPr lang="zh-CN" altLang="en-US"/>
          </a:p>
          <a:p>
            <a:r>
              <a:rPr lang="zh-CN" altLang="en-US"/>
              <a:t>对应岗位描述关键词（如有精力修改）</a:t>
            </a:r>
            <a:endParaRPr lang="zh-CN" altLang="en-US"/>
          </a:p>
          <a:p>
            <a:endParaRPr lang="zh-CN" altLang="en-US"/>
          </a:p>
          <a:p>
            <a:r>
              <a:rPr lang="zh-CN" altLang="en-US"/>
              <a:t>格式统一、简洁，易于阅读</a:t>
            </a:r>
            <a:endParaRPr lang="zh-CN" altLang="en-US"/>
          </a:p>
          <a:p>
            <a:endParaRPr lang="zh-CN" altLang="en-US"/>
          </a:p>
          <a:p>
            <a:r>
              <a:rPr lang="zh-CN" altLang="en-US"/>
              <a:t>避免错别字和语法错误</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示例项目描述</a:t>
            </a:r>
            <a:endParaRPr lang="zh-CN" altLang="en-US"/>
          </a:p>
        </p:txBody>
      </p:sp>
      <p:sp>
        <p:nvSpPr>
          <p:cNvPr id="3" name="内容占位符 2"/>
          <p:cNvSpPr>
            <a:spLocks noGrp="1"/>
          </p:cNvSpPr>
          <p:nvPr>
            <p:ph idx="1"/>
          </p:nvPr>
        </p:nvSpPr>
        <p:spPr/>
        <p:txBody>
          <a:bodyPr/>
          <a:p>
            <a:r>
              <a:rPr lang="zh-CN" altLang="en-US" sz="1400" b="1"/>
              <a:t>项目一：基于情感分析的电影评论系统</a:t>
            </a:r>
            <a:endParaRPr lang="zh-CN" altLang="en-US" sz="1400" b="1"/>
          </a:p>
          <a:p>
            <a:r>
              <a:rPr lang="zh-CN" altLang="en-US" sz="1400" b="1"/>
              <a:t>项目背景：</a:t>
            </a:r>
            <a:r>
              <a:rPr lang="zh-CN" altLang="en-US" sz="1400"/>
              <a:t>随着互联网上电影评论数量的迅速增长，影视制作公司、发行商以及观众都需要一种有效的方式来了解大众对电影的情感倾向。然而，手动分析海量的评论是一项极其耗时且费力的任务。因此，开发一个能够自动分析电影评论情感的系统具有重要意义。</a:t>
            </a:r>
            <a:endParaRPr lang="zh-CN" altLang="en-US" sz="1400"/>
          </a:p>
          <a:p>
            <a:r>
              <a:rPr lang="zh-CN" altLang="en-US" sz="1400" b="1"/>
              <a:t>项目目标：</a:t>
            </a:r>
            <a:r>
              <a:rPr lang="zh-CN" altLang="en-US" sz="1400"/>
              <a:t>设计并实现一个自然语言处理系统，能够准确地对电影评论进行情感分析，判断评论是积极、消极还是中性的情感倾向，并为用户提供直观的分析结果。</a:t>
            </a:r>
            <a:endParaRPr lang="zh-CN" altLang="en-US" sz="1400"/>
          </a:p>
          <a:p>
            <a:r>
              <a:rPr lang="zh-CN" altLang="en-US" sz="1400" b="1"/>
              <a:t>技术实现：</a:t>
            </a:r>
            <a:endParaRPr lang="zh-CN" altLang="en-US" sz="1400" b="1"/>
          </a:p>
          <a:p>
            <a:pPr>
              <a:buFont typeface="+mj-ea"/>
              <a:buAutoNum type="circleNumDbPlain"/>
            </a:pPr>
            <a:r>
              <a:rPr lang="zh-CN" altLang="en-US" sz="1400" b="1"/>
              <a:t>数据收集：</a:t>
            </a:r>
            <a:r>
              <a:rPr lang="zh-CN" altLang="en-US" sz="1400"/>
              <a:t>从知名的电影评论网站（如豆瓣、</a:t>
            </a:r>
            <a:r>
              <a:rPr lang="en-US" altLang="zh-CN" sz="1400"/>
              <a:t>IMDb</a:t>
            </a:r>
            <a:r>
              <a:rPr lang="zh-CN" altLang="en-US" sz="1400"/>
              <a:t>）上爬取大量的电影评论数据，涵盖不同类型、不同年代的电影，以确保数据的多样性和代表性。</a:t>
            </a:r>
            <a:endParaRPr lang="zh-CN" altLang="en-US" sz="1400"/>
          </a:p>
          <a:p>
            <a:pPr>
              <a:buFont typeface="+mj-ea"/>
              <a:buAutoNum type="circleNumDbPlain"/>
            </a:pPr>
            <a:r>
              <a:rPr lang="zh-CN" altLang="en-US" sz="1400" b="1"/>
              <a:t>数据预处理：</a:t>
            </a:r>
            <a:r>
              <a:rPr lang="zh-CN" altLang="en-US" sz="1400"/>
              <a:t>对收集到的文本数据进行清洗，包括去除</a:t>
            </a:r>
            <a:r>
              <a:rPr lang="en-US" altLang="zh-CN" sz="1400"/>
              <a:t> HTML </a:t>
            </a:r>
            <a:r>
              <a:rPr lang="zh-CN" altLang="en-US" sz="1400"/>
              <a:t>标签、特殊字符、停用词（如</a:t>
            </a:r>
            <a:r>
              <a:rPr lang="en-US" altLang="zh-CN" sz="1400"/>
              <a:t> “</a:t>
            </a:r>
            <a:r>
              <a:rPr lang="zh-CN" altLang="en-US" sz="1400"/>
              <a:t>的</a:t>
            </a:r>
            <a:r>
              <a:rPr lang="en-US" altLang="zh-CN" sz="1400"/>
              <a:t>”“</a:t>
            </a:r>
            <a:r>
              <a:rPr lang="zh-CN" altLang="en-US" sz="1400"/>
              <a:t>是</a:t>
            </a:r>
            <a:r>
              <a:rPr lang="en-US" altLang="zh-CN" sz="1400"/>
              <a:t>”“</a:t>
            </a:r>
            <a:r>
              <a:rPr lang="zh-CN" altLang="en-US" sz="1400"/>
              <a:t>在</a:t>
            </a:r>
            <a:r>
              <a:rPr lang="en-US" altLang="zh-CN" sz="1400"/>
              <a:t>” </a:t>
            </a:r>
            <a:r>
              <a:rPr lang="zh-CN" altLang="en-US" sz="1400"/>
              <a:t>等）等操作。同时，对文本进行分词处理，将句子分解为单词或词组，以便后续分析。</a:t>
            </a:r>
            <a:endParaRPr lang="zh-CN" altLang="en-US" sz="1400"/>
          </a:p>
          <a:p>
            <a:pPr>
              <a:buFont typeface="+mj-ea"/>
              <a:buAutoNum type="circleNumDbPlain"/>
            </a:pPr>
            <a:r>
              <a:rPr lang="zh-CN" altLang="en-US" sz="1400" b="1"/>
              <a:t>特征提取：</a:t>
            </a:r>
            <a:r>
              <a:rPr lang="zh-CN" altLang="en-US" sz="1400"/>
              <a:t>采用词向量（如</a:t>
            </a:r>
            <a:r>
              <a:rPr lang="en-US" altLang="zh-CN" sz="1400"/>
              <a:t> Word2Vec</a:t>
            </a:r>
            <a:r>
              <a:rPr lang="zh-CN" altLang="en-US" sz="1400"/>
              <a:t>、</a:t>
            </a:r>
            <a:r>
              <a:rPr lang="en-US" altLang="zh-CN" sz="1400"/>
              <a:t>GloVe</a:t>
            </a:r>
            <a:r>
              <a:rPr lang="zh-CN" altLang="en-US" sz="1400"/>
              <a:t>）技术将文本转化为计算机能够处理的向量形式。在此基础上，可以进一步提取一些高级特征，如词性标注、命名实体识别等，以增强模型的表达能力。</a:t>
            </a:r>
            <a:endParaRPr lang="zh-CN" altLang="en-US" sz="1400"/>
          </a:p>
          <a:p>
            <a:pPr>
              <a:buFont typeface="+mj-ea"/>
              <a:buAutoNum type="circleNumDbPlain"/>
            </a:pPr>
            <a:r>
              <a:rPr lang="zh-CN" altLang="en-US" sz="1400" b="1"/>
              <a:t>模型选择与训练：</a:t>
            </a:r>
            <a:r>
              <a:rPr lang="zh-CN" altLang="en-US" sz="1400"/>
              <a:t>选择合适的机器学习或深度学习模型，如朴素贝叶斯（</a:t>
            </a:r>
            <a:r>
              <a:rPr lang="en-US" altLang="zh-CN" sz="1400"/>
              <a:t>Naive Bayes</a:t>
            </a:r>
            <a:r>
              <a:rPr lang="zh-CN" altLang="en-US" sz="1400"/>
              <a:t>）、长短期记忆网络（</a:t>
            </a:r>
            <a:r>
              <a:rPr lang="en-US" altLang="zh-CN" sz="1400"/>
              <a:t>LSTM</a:t>
            </a:r>
            <a:r>
              <a:rPr lang="zh-CN" altLang="en-US" sz="1400"/>
              <a:t>）或卷积神经网络（</a:t>
            </a:r>
            <a:r>
              <a:rPr lang="en-US" altLang="zh-CN" sz="1400"/>
              <a:t>CNN</a:t>
            </a:r>
            <a:r>
              <a:rPr lang="zh-CN" altLang="en-US" sz="1400"/>
              <a:t>）等。使用标注好情感倾向的训练数据对模型进行训练，调整模型的参数以优化性能。</a:t>
            </a:r>
            <a:endParaRPr lang="zh-CN" altLang="en-US" sz="1400"/>
          </a:p>
          <a:p>
            <a:pPr>
              <a:buFont typeface="+mj-ea"/>
              <a:buAutoNum type="circleNumDbPlain"/>
            </a:pPr>
            <a:r>
              <a:rPr lang="zh-CN" altLang="en-US" sz="1400" b="1"/>
              <a:t>项目成果</a:t>
            </a:r>
            <a:r>
              <a:rPr lang="zh-CN" altLang="en-US" sz="1400"/>
              <a:t>：最终的电影评论情感分析系统能够在输入新的电影评论后，快速准确地输出情感倾向结果。在测试数据集上，准确率达到</a:t>
            </a:r>
            <a:r>
              <a:rPr lang="en-US" altLang="zh-CN" sz="1400"/>
              <a:t> [X]% </a:t>
            </a:r>
            <a:r>
              <a:rPr lang="zh-CN" altLang="en-US" sz="1400"/>
              <a:t>以上，能够为影视行业相关人员提供有价值的参考，帮助他们了解观众对电影的反馈。</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示例项目描述</a:t>
            </a:r>
            <a:endParaRPr lang="zh-CN" altLang="en-US"/>
          </a:p>
        </p:txBody>
      </p:sp>
      <p:sp>
        <p:nvSpPr>
          <p:cNvPr id="3" name="内容占位符 2"/>
          <p:cNvSpPr>
            <a:spLocks noGrp="1"/>
          </p:cNvSpPr>
          <p:nvPr>
            <p:ph idx="1"/>
          </p:nvPr>
        </p:nvSpPr>
        <p:spPr/>
        <p:txBody>
          <a:bodyPr/>
          <a:p>
            <a:r>
              <a:rPr lang="zh-CN" altLang="en-US" sz="1400" b="1"/>
              <a:t>项目二：智能聊天机器人的开发与优化</a:t>
            </a:r>
            <a:endParaRPr lang="zh-CN" altLang="en-US" sz="1400" b="1"/>
          </a:p>
          <a:p>
            <a:r>
              <a:rPr lang="zh-CN" altLang="en-US" sz="1400" b="1"/>
              <a:t>项目背景：</a:t>
            </a:r>
            <a:r>
              <a:rPr lang="zh-CN" altLang="en-US" sz="1400"/>
              <a:t>在当今的客户服务、在线咨询等领域，聊天机器人越来越受到欢迎。然而，现有的聊天机器人在理解自然语言和生成合适回答方面仍存在不足，需要开发一个更加智能、灵活的聊天机器人来满足用户需求。</a:t>
            </a:r>
            <a:endParaRPr lang="zh-CN" altLang="en-US" sz="1400"/>
          </a:p>
          <a:p>
            <a:r>
              <a:rPr lang="zh-CN" altLang="en-US" sz="1400" b="1"/>
              <a:t>项目目标：</a:t>
            </a:r>
            <a:r>
              <a:rPr lang="zh-CN" altLang="en-US" sz="1400"/>
              <a:t>构建一个基于自然语言处理技术的智能聊天机器人，能够与用户进行自然流畅的对话，准确回答用户提出的问题，并且能够根据不同的应用场景（如电商客服、旅游咨询等）进行定制化。</a:t>
            </a:r>
            <a:endParaRPr lang="zh-CN" altLang="en-US" sz="1400"/>
          </a:p>
          <a:p>
            <a:r>
              <a:rPr lang="zh-CN" altLang="en-US" sz="1400" b="1"/>
              <a:t>技术实现：</a:t>
            </a:r>
            <a:endParaRPr lang="zh-CN" altLang="en-US" sz="1400" b="1"/>
          </a:p>
          <a:p>
            <a:pPr>
              <a:buFont typeface="+mj-ea"/>
              <a:buAutoNum type="circleNumDbPlain"/>
            </a:pPr>
            <a:r>
              <a:rPr lang="zh-CN" altLang="en-US" sz="1400" b="1"/>
              <a:t>对话语料收集与整理：</a:t>
            </a:r>
            <a:r>
              <a:rPr lang="zh-CN" altLang="en-US" sz="1400"/>
              <a:t>收集不同领域（如科技、娱乐、生活常识等）的对话数据，包括常见问题、回答模板以及真实的聊天记录。对这些语料进行分类和标注，以便后续训练。</a:t>
            </a:r>
            <a:endParaRPr lang="zh-CN" altLang="en-US" sz="1400"/>
          </a:p>
          <a:p>
            <a:pPr>
              <a:buFont typeface="+mj-ea"/>
              <a:buAutoNum type="circleNumDbPlain"/>
            </a:pPr>
            <a:r>
              <a:rPr lang="zh-CN" altLang="en-US" sz="1400" b="1"/>
              <a:t>自然语言理解（</a:t>
            </a:r>
            <a:r>
              <a:rPr lang="en-US" altLang="zh-CN" sz="1400" b="1"/>
              <a:t>NLU</a:t>
            </a:r>
            <a:r>
              <a:rPr lang="zh-CN" altLang="en-US" sz="1400" b="1"/>
              <a:t>）模块：</a:t>
            </a:r>
            <a:r>
              <a:rPr lang="zh-CN" altLang="en-US" sz="1400"/>
              <a:t>识别句子中的关键词、意图（如询问价格、寻求建议等）和实体（如产品名称、地点等）。可以采用基于规则的方法或深度学习方法（如</a:t>
            </a:r>
            <a:r>
              <a:rPr lang="en-US" altLang="zh-CN" sz="1400"/>
              <a:t> BERT </a:t>
            </a:r>
            <a:r>
              <a:rPr lang="zh-CN" altLang="en-US" sz="1400"/>
              <a:t>等预训练模型）来实现</a:t>
            </a:r>
            <a:r>
              <a:rPr lang="en-US" altLang="zh-CN" sz="1400"/>
              <a:t> NLU</a:t>
            </a:r>
            <a:r>
              <a:rPr lang="zh-CN" altLang="en-US" sz="1400"/>
              <a:t>。</a:t>
            </a:r>
            <a:endParaRPr lang="zh-CN" altLang="en-US" sz="1400"/>
          </a:p>
          <a:p>
            <a:pPr>
              <a:buFont typeface="+mj-ea"/>
              <a:buAutoNum type="circleNumDbPlain"/>
            </a:pPr>
            <a:r>
              <a:rPr lang="zh-CN" altLang="en-US" sz="1400" b="1"/>
              <a:t>对话管理模块：</a:t>
            </a:r>
            <a:r>
              <a:rPr lang="zh-CN" altLang="en-US" sz="1400"/>
              <a:t>根据</a:t>
            </a:r>
            <a:r>
              <a:rPr lang="en-US" altLang="zh-CN" sz="1400"/>
              <a:t> NLU </a:t>
            </a:r>
            <a:r>
              <a:rPr lang="zh-CN" altLang="en-US" sz="1400"/>
              <a:t>模块解析出的用户意图和上下文信息，确定聊天机器人的回答策略。这包括选择合适的回答模板、调用外部知识库或</a:t>
            </a:r>
            <a:r>
              <a:rPr lang="en-US" altLang="zh-CN" sz="1400"/>
              <a:t> API </a:t>
            </a:r>
            <a:r>
              <a:rPr lang="zh-CN" altLang="en-US" sz="1400"/>
              <a:t>获取相关信息，以及维护对话的流程和逻辑。</a:t>
            </a:r>
            <a:endParaRPr lang="zh-CN" altLang="en-US" sz="1400"/>
          </a:p>
          <a:p>
            <a:pPr>
              <a:buFont typeface="+mj-ea"/>
              <a:buAutoNum type="circleNumDbPlain"/>
            </a:pPr>
            <a:r>
              <a:rPr lang="zh-CN" altLang="en-US" sz="1400" b="1"/>
              <a:t>自然语言生成（</a:t>
            </a:r>
            <a:r>
              <a:rPr lang="en-US" altLang="zh-CN" sz="1400" b="1"/>
              <a:t>NLG</a:t>
            </a:r>
            <a:r>
              <a:rPr lang="zh-CN" altLang="en-US" sz="1400" b="1"/>
              <a:t>）模块：</a:t>
            </a:r>
            <a:r>
              <a:rPr lang="zh-CN" altLang="en-US" sz="1400"/>
              <a:t>将对话管理模块确定的回答内容转化为自然流畅的文本。可以使用模板生成、或深度学习模型（如序列到序列模型）来实现</a:t>
            </a:r>
            <a:r>
              <a:rPr lang="en-US" altLang="zh-CN" sz="1400"/>
              <a:t> NLG</a:t>
            </a:r>
            <a:r>
              <a:rPr lang="zh-CN" altLang="en-US" sz="1400"/>
              <a:t>，使生成的回答更加符合人类语言习惯。</a:t>
            </a:r>
            <a:endParaRPr lang="zh-CN" altLang="en-US" sz="1400"/>
          </a:p>
          <a:p>
            <a:pPr>
              <a:buFont typeface="+mj-ea"/>
              <a:buAutoNum type="circleNumDbPlain"/>
            </a:pPr>
            <a:r>
              <a:rPr lang="zh-CN" altLang="en-US" sz="1400" b="1"/>
              <a:t>项目成果：</a:t>
            </a:r>
            <a:r>
              <a:rPr lang="zh-CN" altLang="en-US" sz="1400"/>
              <a:t>开发出的智能聊天机器人能够在多种应用场景下与用户进行有效的对话。在模拟用户测试中，回答准确率达到</a:t>
            </a:r>
            <a:r>
              <a:rPr lang="en-US" altLang="zh-CN" sz="1400"/>
              <a:t> [X]% </a:t>
            </a:r>
            <a:r>
              <a:rPr lang="zh-CN" altLang="en-US" sz="1400"/>
              <a:t>以上，能够准确理解用户意图并给出合理回答，大大提高了客户服务效率和用户体验。</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示例项目描述</a:t>
            </a:r>
            <a:endParaRPr lang="zh-CN" altLang="en-US"/>
          </a:p>
        </p:txBody>
      </p:sp>
      <p:sp>
        <p:nvSpPr>
          <p:cNvPr id="3" name="内容占位符 2"/>
          <p:cNvSpPr>
            <a:spLocks noGrp="1"/>
          </p:cNvSpPr>
          <p:nvPr>
            <p:ph idx="1"/>
          </p:nvPr>
        </p:nvSpPr>
        <p:spPr/>
        <p:txBody>
          <a:bodyPr/>
          <a:p>
            <a:r>
              <a:rPr lang="zh-CN" altLang="en-US" sz="1400" b="1"/>
              <a:t>项目三：新闻文本分类与摘要系统</a:t>
            </a:r>
            <a:endParaRPr lang="zh-CN" altLang="en-US" sz="1400"/>
          </a:p>
          <a:p>
            <a:r>
              <a:rPr lang="zh-CN" altLang="en-US" sz="1400" b="1"/>
              <a:t>项目背景</a:t>
            </a:r>
            <a:r>
              <a:rPr lang="zh-CN" altLang="en-US" sz="1400"/>
              <a:t>：在信息爆炸的时代，新闻媒体每天产生大量的新闻报道。为了帮助读者快速获取感兴趣的新闻内容，需要一种能够自动对新闻进行分类和提取摘要的系统。</a:t>
            </a:r>
            <a:endParaRPr lang="zh-CN" altLang="en-US" sz="1400"/>
          </a:p>
          <a:p>
            <a:r>
              <a:rPr lang="zh-CN" altLang="en-US" sz="1400" b="1"/>
              <a:t>项目目标</a:t>
            </a:r>
            <a:r>
              <a:rPr lang="zh-CN" altLang="en-US" sz="1400"/>
              <a:t>：构建一个自然语言处理系统，能够对输入的新闻文本进行准确分类（如政治、经济、娱乐、体育等类别），并提取出简洁明了的新闻摘要，展示新闻的核心内容。</a:t>
            </a:r>
            <a:endParaRPr lang="zh-CN" altLang="en-US" sz="1400"/>
          </a:p>
          <a:p>
            <a:r>
              <a:rPr lang="zh-CN" altLang="en-US" sz="1400" b="1"/>
              <a:t>技术实现：</a:t>
            </a:r>
            <a:endParaRPr lang="zh-CN" altLang="en-US" sz="1400"/>
          </a:p>
          <a:p>
            <a:pPr>
              <a:buFont typeface="+mj-ea"/>
              <a:buAutoNum type="circleNumDbPlain"/>
            </a:pPr>
            <a:r>
              <a:rPr lang="zh-CN" altLang="en-US" sz="1400" b="1"/>
              <a:t>新闻数据获取与预处理</a:t>
            </a:r>
            <a:r>
              <a:rPr lang="zh-CN" altLang="en-US" sz="1400"/>
              <a:t>：从多个新闻网站收集不同类型的新闻文章，对文本进行清洗、分词、去除停用词等预处理操作。同时，对新闻进行人工标注类别，建立分类训练数据集。</a:t>
            </a:r>
            <a:endParaRPr lang="zh-CN" altLang="en-US" sz="1400"/>
          </a:p>
          <a:p>
            <a:pPr>
              <a:buFont typeface="+mj-ea"/>
              <a:buAutoNum type="circleNumDbPlain"/>
            </a:pPr>
            <a:r>
              <a:rPr lang="zh-CN" altLang="en-US" sz="1400" b="1"/>
              <a:t>文本分类模型构建</a:t>
            </a:r>
            <a:r>
              <a:rPr lang="zh-CN" altLang="en-US" sz="1400"/>
              <a:t>：选择合适的分类模型，如</a:t>
            </a:r>
            <a:r>
              <a:rPr lang="en-US" altLang="zh-CN" sz="1400"/>
              <a:t> TextCNN</a:t>
            </a:r>
            <a:r>
              <a:rPr lang="zh-CN" altLang="en-US" sz="1400"/>
              <a:t>、</a:t>
            </a:r>
            <a:r>
              <a:rPr lang="en-US" altLang="zh-CN" sz="1400"/>
              <a:t>FastText</a:t>
            </a:r>
            <a:r>
              <a:rPr lang="zh-CN" altLang="en-US" sz="1400"/>
              <a:t>、</a:t>
            </a:r>
            <a:r>
              <a:rPr lang="en-US" altLang="zh-CN" sz="1400"/>
              <a:t>Bert </a:t>
            </a:r>
            <a:r>
              <a:rPr lang="zh-CN" altLang="en-US" sz="1400"/>
              <a:t>等。利用预处理后的新闻数据训练分类模型，通过调整模型结构和参数来提高分类准确率。</a:t>
            </a:r>
            <a:endParaRPr lang="zh-CN" altLang="en-US" sz="1400"/>
          </a:p>
          <a:p>
            <a:pPr>
              <a:buFont typeface="+mj-ea"/>
              <a:buAutoNum type="circleNumDbPlain"/>
            </a:pPr>
            <a:r>
              <a:rPr lang="zh-CN" altLang="en-US" sz="1400" b="1"/>
              <a:t>文本摘要提取方法</a:t>
            </a:r>
            <a:r>
              <a:rPr lang="zh-CN" altLang="en-US" sz="1400"/>
              <a:t>：采用抽取式摘要方法，如基于统计的方法（计算句子中的关键词频率、位置权重等）来确定新闻文本中的关键句子；也可以使用生成式摘要方法，如使用序列到序列的深度学习模型（如基于注意力机制的模型）来生成摘要句子，但这种方法需要大量的训练数据和计算资源。</a:t>
            </a:r>
            <a:endParaRPr lang="zh-CN" altLang="en-US" sz="1400"/>
          </a:p>
          <a:p>
            <a:pPr>
              <a:buFont typeface="+mj-ea"/>
              <a:buAutoNum type="circleNumDbPlain"/>
            </a:pPr>
            <a:r>
              <a:rPr lang="zh-CN" altLang="en-US" sz="1400" b="1"/>
              <a:t>项目成果</a:t>
            </a:r>
            <a:r>
              <a:rPr lang="zh-CN" altLang="en-US" sz="1400"/>
              <a:t>：新闻文本分类与摘要系统能够快速准确地对新闻文章进行分类，分类准确率达到</a:t>
            </a:r>
            <a:r>
              <a:rPr lang="en-US" altLang="zh-CN" sz="1400"/>
              <a:t> [X]% </a:t>
            </a:r>
            <a:r>
              <a:rPr lang="zh-CN" altLang="en-US" sz="1400"/>
              <a:t>以上，同时能够生成简洁、准确的新闻摘要，摘要内容能够覆盖新闻的主要信息点。该系统可以应用于新闻聚合平台、新闻搜索引擎等，帮助用户更高效地获取新闻。</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矩形 3"/>
          <p:cNvSpPr/>
          <p:nvPr/>
        </p:nvSpPr>
        <p:spPr>
          <a:xfrm>
            <a:off x="2644140" y="2829560"/>
            <a:ext cx="385572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面试准备</a:t>
            </a:r>
            <a:endParaRPr lang="zh-CN" altLang="en-US"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2629</Words>
  <Application>WPS 演示</Application>
  <PresentationFormat/>
  <Paragraphs>152</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Arial</vt:lpstr>
      <vt:lpstr>宋体</vt:lpstr>
      <vt:lpstr>Wingdings</vt:lpstr>
      <vt:lpstr>微软雅黑</vt:lpstr>
      <vt:lpstr>Arial Unicode MS</vt:lpstr>
      <vt:lpstr>Calibri</vt:lpstr>
      <vt:lpstr>默认设计模板</vt:lpstr>
      <vt:lpstr>1_默认设计模板</vt:lpstr>
      <vt:lpstr>PowerPoint 演示文稿</vt:lpstr>
      <vt:lpstr>PowerPoint 演示文稿</vt:lpstr>
      <vt:lpstr>简历内容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算法工程师求职建议</dc:title>
  <dc:creator>zimo Yin</dc:creator>
  <cp:lastModifiedBy>殷子墨</cp:lastModifiedBy>
  <cp:revision>16</cp:revision>
  <dcterms:created xsi:type="dcterms:W3CDTF">2024-11-08T06:06:29Z</dcterms:created>
  <dcterms:modified xsi:type="dcterms:W3CDTF">2024-11-08T07:03:08Z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2052-12.1.0.18909</vt:lpwstr>
  </property>
  <property fmtid="{D5CDD505-2E9C-101B-9397-08002B2CF9AE}" pid="3" name="ICV">
    <vt:lpwstr>BCB57371BCB248188D42D6509611D2D2_12</vt:lpwstr>
  </property>
</Properties>
</file>