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10" r:id="rId4"/>
    <p:sldId id="311" r:id="rId5"/>
    <p:sldId id="312" r:id="rId6"/>
    <p:sldId id="313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9" d="100"/>
          <a:sy n="69" d="100"/>
        </p:scale>
        <p:origin x="564" y="40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BPE</a:t>
            </a:r>
            <a:r>
              <a:rPr lang="zh-CN" altLang="en-US" sz="4800" dirty="0"/>
              <a:t>算法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词表构造</a:t>
            </a:r>
            <a:r>
              <a:rPr lang="zh-CN" altLang="en-US">
                <a:sym typeface="+mn-ea"/>
              </a:rPr>
              <a:t>问题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1860" y="1700530"/>
            <a:ext cx="1027874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为了</a:t>
            </a:r>
            <a:r>
              <a:rPr lang="en-US" altLang="zh-CN"/>
              <a:t>nlp</a:t>
            </a:r>
            <a:r>
              <a:rPr lang="zh-CN" altLang="en-US"/>
              <a:t>模型训练，词表（字表）是必要的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统计训练语料中的所有字符（或词）是一种做法，但是容易出现一些问题：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）测试数据中出现训练数据中没有的词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）词表过大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）对于不同语种，切分粒度不好确认（字 </a:t>
            </a:r>
            <a:r>
              <a:rPr lang="en-US" altLang="zh-CN"/>
              <a:t>or </a:t>
            </a:r>
            <a:r>
              <a:rPr lang="zh-CN" altLang="en-US"/>
              <a:t>词）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bpe(</a:t>
            </a:r>
            <a:r>
              <a:rPr lang="en-US" altLang="zh-CN">
                <a:sym typeface="+mn-ea"/>
              </a:rPr>
              <a:t>byte pair encoding)</a:t>
            </a:r>
            <a:r>
              <a:rPr lang="zh-CN" altLang="en-US">
                <a:sym typeface="+mn-ea"/>
              </a:rPr>
              <a:t>压缩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412875"/>
            <a:ext cx="9904730" cy="5447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bpe</a:t>
            </a:r>
            <a:r>
              <a:rPr lang="zh-CN" altLang="en-US"/>
              <a:t>在</a:t>
            </a:r>
            <a:r>
              <a:rPr lang="en-US" altLang="zh-CN"/>
              <a:t>NLP</a:t>
            </a:r>
            <a:r>
              <a:rPr lang="zh-CN" altLang="en-US"/>
              <a:t>中的使用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88480" y="1412875"/>
            <a:ext cx="43008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字符集合</a:t>
            </a:r>
            <a:endParaRPr lang="zh-CN" altLang="en-US"/>
          </a:p>
          <a:p>
            <a:r>
              <a:rPr lang="zh-CN" altLang="en-US"/>
              <a:t>['a', 'c', 'd', 'e', 'g', 'h', 'i', 'm', 'n', 'o', 's', 't']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9560" y="1628775"/>
            <a:ext cx="44862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假设语料内容如下：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he had a cat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 cat is sitting on the mat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60235" y="2420620"/>
            <a:ext cx="460946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统计相邻字符同时出现的次数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字符中间如有空格不算相邻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he: 3 (he, the*2)</a:t>
            </a:r>
            <a:endParaRPr lang="zh-CN" altLang="en-US"/>
          </a:p>
          <a:p>
            <a:r>
              <a:rPr lang="zh-CN" altLang="en-US"/>
              <a:t>ha: 1 (had)</a:t>
            </a:r>
            <a:endParaRPr lang="zh-CN" altLang="en-US"/>
          </a:p>
          <a:p>
            <a:r>
              <a:rPr lang="zh-CN" altLang="en-US"/>
              <a:t>ad: 1 (had)</a:t>
            </a:r>
            <a:endParaRPr lang="zh-CN" altLang="en-US"/>
          </a:p>
          <a:p>
            <a:r>
              <a:rPr lang="zh-CN" altLang="en-US"/>
              <a:t>ca: 2 (cat*2)</a:t>
            </a:r>
            <a:endParaRPr lang="zh-CN" altLang="en-US"/>
          </a:p>
          <a:p>
            <a:r>
              <a:rPr lang="zh-CN" altLang="en-US"/>
              <a:t>at: 3 (cat*2, mat)</a:t>
            </a:r>
            <a:endParaRPr lang="zh-CN" altLang="en-US"/>
          </a:p>
          <a:p>
            <a:r>
              <a:rPr lang="zh-CN" altLang="en-US"/>
              <a:t>th: 2</a:t>
            </a:r>
            <a:endParaRPr lang="zh-CN" altLang="en-US"/>
          </a:p>
          <a:p>
            <a:r>
              <a:rPr lang="zh-CN" altLang="en-US"/>
              <a:t>is: 1</a:t>
            </a:r>
            <a:endParaRPr lang="zh-CN" altLang="en-US"/>
          </a:p>
          <a:p>
            <a:r>
              <a:rPr lang="zh-CN" altLang="en-US"/>
              <a:t>si: 1</a:t>
            </a:r>
            <a:endParaRPr lang="zh-CN" altLang="en-US"/>
          </a:p>
          <a:p>
            <a:r>
              <a:rPr lang="zh-CN" altLang="en-US"/>
              <a:t>it: 1</a:t>
            </a:r>
            <a:endParaRPr lang="zh-CN" altLang="en-US"/>
          </a:p>
          <a:p>
            <a:r>
              <a:rPr lang="zh-CN" altLang="en-US"/>
              <a:t>ti: 1</a:t>
            </a:r>
            <a:endParaRPr lang="zh-CN" altLang="en-US"/>
          </a:p>
          <a:p>
            <a:r>
              <a:rPr lang="zh-CN" altLang="en-US"/>
              <a:t>in: 1</a:t>
            </a:r>
            <a:endParaRPr lang="zh-CN" altLang="en-US"/>
          </a:p>
          <a:p>
            <a:r>
              <a:rPr lang="zh-CN" altLang="en-US"/>
              <a:t>ng: 1</a:t>
            </a:r>
            <a:endParaRPr lang="zh-CN" altLang="en-US"/>
          </a:p>
          <a:p>
            <a:r>
              <a:rPr lang="zh-CN" altLang="en-US"/>
              <a:t>on: 1</a:t>
            </a:r>
            <a:endParaRPr lang="zh-CN" altLang="en-US"/>
          </a:p>
          <a:p>
            <a:r>
              <a:rPr lang="zh-CN" altLang="en-US"/>
              <a:t>ma: 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5960" y="4653280"/>
            <a:ext cx="497903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最高频的组合被视为一个新的字符</a:t>
            </a:r>
            <a:endParaRPr lang="zh-CN" altLang="en-US"/>
          </a:p>
          <a:p>
            <a:r>
              <a:rPr lang="zh-CN" altLang="en-US"/>
              <a:t>新的字符集合</a:t>
            </a:r>
            <a:endParaRPr lang="zh-CN" altLang="en-US"/>
          </a:p>
          <a:p>
            <a:r>
              <a:rPr lang="zh-CN" altLang="en-US"/>
              <a:t>['a', 'c', 'd', 'e', 'g', 'h', 'i', 'm', 'n', 'o', 's', 't', 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]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304155" y="1844675"/>
            <a:ext cx="68453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832850" y="2132965"/>
            <a:ext cx="224790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5304155" y="4869180"/>
            <a:ext cx="647700" cy="215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bpe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中的使用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3570" y="1772920"/>
            <a:ext cx="627570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假设语料内容如下：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he had a cat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 cat is sitting on the mat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新词表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['a', 'c', 'd', 'e', 'g', 'h', 'i', 'm', 'n', 'o', 's', 't',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'he'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'at'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/>
              <a:t>切分结果</a:t>
            </a:r>
            <a:endParaRPr lang="zh-CN" altLang="en-US"/>
          </a:p>
          <a:p>
            <a:r>
              <a:rPr lang="zh-CN" altLang="en-US"/>
              <a:t>[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'h','a','d', 'a', 'c', 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]</a:t>
            </a:r>
            <a:endParaRPr lang="zh-CN" altLang="en-US"/>
          </a:p>
          <a:p>
            <a:r>
              <a:rPr lang="zh-CN" altLang="en-US"/>
              <a:t>['t',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'c',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, 'i', 's', 's', 'i','t','t','i','n','g', 'o','n', 't', 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'm', 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28660" y="2420620"/>
            <a:ext cx="262382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再来一次</a:t>
            </a:r>
            <a:endParaRPr lang="zh-CN" altLang="en-US"/>
          </a:p>
          <a:p>
            <a:r>
              <a:rPr lang="en-US" altLang="zh-CN"/>
              <a:t>t'he': 2(the*2)</a:t>
            </a:r>
            <a:endParaRPr lang="en-US" altLang="zh-CN"/>
          </a:p>
          <a:p>
            <a:r>
              <a:rPr lang="en-US" altLang="zh-CN"/>
              <a:t>ha: 1 (had)</a:t>
            </a:r>
            <a:endParaRPr lang="en-US" altLang="zh-CN"/>
          </a:p>
          <a:p>
            <a:r>
              <a:rPr lang="en-US" altLang="zh-CN"/>
              <a:t>ad: 1 (had)</a:t>
            </a:r>
            <a:endParaRPr lang="en-US" altLang="zh-CN"/>
          </a:p>
          <a:p>
            <a:r>
              <a:rPr lang="en-US" altLang="zh-CN"/>
              <a:t>c'at': 2 (cat*2)</a:t>
            </a:r>
            <a:endParaRPr lang="en-US" altLang="zh-CN"/>
          </a:p>
          <a:p>
            <a:r>
              <a:rPr lang="en-US" altLang="zh-CN"/>
              <a:t>is: 1</a:t>
            </a:r>
            <a:endParaRPr lang="en-US" altLang="zh-CN"/>
          </a:p>
          <a:p>
            <a:r>
              <a:rPr lang="en-US" altLang="zh-CN"/>
              <a:t>si: 1</a:t>
            </a:r>
            <a:endParaRPr lang="en-US" altLang="zh-CN"/>
          </a:p>
          <a:p>
            <a:r>
              <a:rPr lang="en-US" altLang="zh-CN"/>
              <a:t>it: 1</a:t>
            </a:r>
            <a:endParaRPr lang="en-US" altLang="zh-CN"/>
          </a:p>
          <a:p>
            <a:r>
              <a:rPr lang="en-US" altLang="zh-CN"/>
              <a:t>ti: 1</a:t>
            </a:r>
            <a:endParaRPr lang="en-US" altLang="zh-CN"/>
          </a:p>
          <a:p>
            <a:r>
              <a:rPr lang="en-US" altLang="zh-CN"/>
              <a:t>in: 1</a:t>
            </a:r>
            <a:endParaRPr lang="en-US" altLang="zh-CN"/>
          </a:p>
          <a:p>
            <a:r>
              <a:rPr lang="en-US" altLang="zh-CN"/>
              <a:t>ng: 1</a:t>
            </a:r>
            <a:endParaRPr lang="en-US" altLang="zh-CN"/>
          </a:p>
          <a:p>
            <a:r>
              <a:rPr lang="en-US" altLang="zh-CN"/>
              <a:t>on: 1</a:t>
            </a:r>
            <a:endParaRPr lang="en-US" altLang="zh-CN"/>
          </a:p>
          <a:p>
            <a:r>
              <a:rPr lang="en-US" altLang="zh-CN"/>
              <a:t>m'at': 1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7176135" y="4509135"/>
            <a:ext cx="3600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988820"/>
            <a:ext cx="8477885" cy="19272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tiktoken</a:t>
            </a:r>
            <a:r>
              <a:rPr lang="zh-CN" altLang="en-US"/>
              <a:t>分词工具</a:t>
            </a:r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0" y="4436745"/>
            <a:ext cx="7660640" cy="2162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979</Words>
  <Application>Kingsoft Office WPP</Application>
  <PresentationFormat>宽屏</PresentationFormat>
  <Paragraphs>94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补充知识</vt:lpstr>
      <vt:lpstr>PowerPoint 演示文稿</vt:lpstr>
      <vt:lpstr>bpe(byte pair encoding)压缩算法</vt:lpstr>
      <vt:lpstr>bpe在NLP中的使用</vt:lpstr>
      <vt:lpstr>bpe在NLP中的使用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577</cp:revision>
  <dcterms:created xsi:type="dcterms:W3CDTF">2021-01-13T12:57:00Z</dcterms:created>
  <dcterms:modified xsi:type="dcterms:W3CDTF">2024-02-22T07:45:47Z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