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2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3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4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5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6.xml" ContentType="application/vnd.openxmlformats-officedocument.presentationml.notesSlid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7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8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9.xml" ContentType="application/vnd.openxmlformats-officedocument.presentationml.notesSlide+xml"/>
  <Override PartName="/ppt/tags/tag130.xml" ContentType="application/vnd.openxmlformats-officedocument.presentationml.tags+xml"/>
  <Override PartName="/ppt/notesSlides/notesSlide10.xml" ContentType="application/vnd.openxmlformats-officedocument.presentationml.notesSlide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notesSlides/notesSlide11.xml" ContentType="application/vnd.openxmlformats-officedocument.presentationml.notesSlide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notesSlides/notesSlide12.xml" ContentType="application/vnd.openxmlformats-officedocument.presentationml.notesSlid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notesSlides/notesSlide13.xml" ContentType="application/vnd.openxmlformats-officedocument.presentationml.notesSlide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39"/>
  </p:notesMasterIdLst>
  <p:handoutMasterIdLst>
    <p:handoutMasterId r:id="rId40"/>
  </p:handoutMasterIdLst>
  <p:sldIdLst>
    <p:sldId id="640" r:id="rId3"/>
    <p:sldId id="537" r:id="rId4"/>
    <p:sldId id="538" r:id="rId5"/>
    <p:sldId id="544" r:id="rId6"/>
    <p:sldId id="644" r:id="rId7"/>
    <p:sldId id="548" r:id="rId8"/>
    <p:sldId id="258" r:id="rId9"/>
    <p:sldId id="646" r:id="rId10"/>
    <p:sldId id="668" r:id="rId11"/>
    <p:sldId id="669" r:id="rId12"/>
    <p:sldId id="539" r:id="rId13"/>
    <p:sldId id="299" r:id="rId14"/>
    <p:sldId id="647" r:id="rId15"/>
    <p:sldId id="540" r:id="rId16"/>
    <p:sldId id="649" r:id="rId17"/>
    <p:sldId id="651" r:id="rId18"/>
    <p:sldId id="650" r:id="rId19"/>
    <p:sldId id="648" r:id="rId20"/>
    <p:sldId id="298" r:id="rId21"/>
    <p:sldId id="557" r:id="rId22"/>
    <p:sldId id="558" r:id="rId23"/>
    <p:sldId id="652" r:id="rId24"/>
    <p:sldId id="655" r:id="rId25"/>
    <p:sldId id="656" r:id="rId26"/>
    <p:sldId id="653" r:id="rId27"/>
    <p:sldId id="657" r:id="rId28"/>
    <p:sldId id="272" r:id="rId29"/>
    <p:sldId id="359" r:id="rId30"/>
    <p:sldId id="659" r:id="rId31"/>
    <p:sldId id="660" r:id="rId32"/>
    <p:sldId id="661" r:id="rId33"/>
    <p:sldId id="662" r:id="rId34"/>
    <p:sldId id="663" r:id="rId35"/>
    <p:sldId id="666" r:id="rId36"/>
    <p:sldId id="667" r:id="rId37"/>
    <p:sldId id="639" r:id="rId38"/>
  </p:sldIdLst>
  <p:sldSz cx="12192000" cy="6858000"/>
  <p:notesSz cx="7104063" cy="10234613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8">
          <p15:clr>
            <a:srgbClr val="A4A3A4"/>
          </p15:clr>
        </p15:guide>
        <p15:guide id="2" pos="3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02" y="144"/>
      </p:cViewPr>
      <p:guideLst>
        <p:guide orient="horz" pos="2028"/>
        <p:guide pos="383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048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6C8D182-E4C8-4120-9249-FC9774456FFA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76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495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418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847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964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2020/7/22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2020/7/22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5.xml"/><Relationship Id="rId18" Type="http://schemas.openxmlformats.org/officeDocument/2006/relationships/tags" Target="../tags/tag10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17" Type="http://schemas.openxmlformats.org/officeDocument/2006/relationships/tags" Target="../tags/tag9.xml"/><Relationship Id="rId2" Type="http://schemas.openxmlformats.org/officeDocument/2006/relationships/slideLayout" Target="../slideLayouts/slideLayout12.xml"/><Relationship Id="rId16" Type="http://schemas.openxmlformats.org/officeDocument/2006/relationships/tags" Target="../tags/tag8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7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5.xml"/><Relationship Id="rId1" Type="http://schemas.openxmlformats.org/officeDocument/2006/relationships/tags" Target="../tags/tag12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18" Type="http://schemas.openxmlformats.org/officeDocument/2006/relationships/tags" Target="../tags/tag86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tags" Target="../tags/tag85.xml"/><Relationship Id="rId2" Type="http://schemas.openxmlformats.org/officeDocument/2006/relationships/tags" Target="../tags/tag70.xml"/><Relationship Id="rId16" Type="http://schemas.openxmlformats.org/officeDocument/2006/relationships/tags" Target="../tags/tag84.xml"/><Relationship Id="rId20" Type="http://schemas.openxmlformats.org/officeDocument/2006/relationships/notesSlide" Target="../notesSlides/notesSlide2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tags" Target="../tags/tag83.xml"/><Relationship Id="rId10" Type="http://schemas.openxmlformats.org/officeDocument/2006/relationships/tags" Target="../tags/tag78.xml"/><Relationship Id="rId19" Type="http://schemas.openxmlformats.org/officeDocument/2006/relationships/slideLayout" Target="../slideLayouts/slideLayout17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30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2.xml"/><Relationship Id="rId1" Type="http://schemas.openxmlformats.org/officeDocument/2006/relationships/tags" Target="../tags/tag13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4.xml"/><Relationship Id="rId1" Type="http://schemas.openxmlformats.org/officeDocument/2006/relationships/tags" Target="../tags/tag13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6.xml"/><Relationship Id="rId1" Type="http://schemas.openxmlformats.org/officeDocument/2006/relationships/tags" Target="../tags/tag13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9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6.xml"/><Relationship Id="rId1" Type="http://schemas.openxmlformats.org/officeDocument/2006/relationships/tags" Target="../tags/tag14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5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5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58.xml"/><Relationship Id="rId7" Type="http://schemas.openxmlformats.org/officeDocument/2006/relationships/hyperlink" Target="http://180.169.238.146:3000/#/docs/%E4%B8%8B%E8%BD%BD%E5%9C%B0%E5%9D%80" TargetMode="Externa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5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4" Type="http://schemas.openxmlformats.org/officeDocument/2006/relationships/notesSlide" Target="../notesSlides/notesSlide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9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9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18215" y="3808730"/>
            <a:ext cx="10852237" cy="624845"/>
          </a:xfrm>
        </p:spPr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套基于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的游戏</a:t>
            </a:r>
            <a:r>
              <a:rPr lang="zh-CN" altLang="en-US" dirty="0" smtClean="0"/>
              <a:t>服务器终极解决</a:t>
            </a:r>
            <a:r>
              <a:rPr lang="zh-CN" altLang="en-US" dirty="0"/>
              <a:t>方案</a:t>
            </a:r>
            <a:br>
              <a:rPr lang="zh-CN" altLang="en-US" dirty="0"/>
            </a:br>
            <a:r>
              <a:rPr lang="en-US" altLang="zh-CN" dirty="0" smtClean="0">
                <a:sym typeface="+mn-ea"/>
              </a:rPr>
              <a:t/>
            </a:r>
            <a:br>
              <a:rPr lang="en-US" altLang="zh-CN" dirty="0" smtClean="0">
                <a:sym typeface="+mn-ea"/>
              </a:rPr>
            </a:b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859790" y="1613535"/>
            <a:ext cx="3784600" cy="1712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KFrame</a:t>
            </a:r>
            <a:endParaRPr lang="zh-CN" altLang="en-US" sz="7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一个例子</a:t>
            </a:r>
            <a:r>
              <a:rPr lang="en-US" altLang="zh-CN" dirty="0" smtClean="0"/>
              <a:t>:</a:t>
            </a:r>
            <a:r>
              <a:rPr lang="zh-CN" altLang="en-US" dirty="0" smtClean="0"/>
              <a:t>成就模块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936" y="1801265"/>
            <a:ext cx="9571428" cy="38380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0647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游戏进程如何配置</a:t>
            </a:r>
            <a:endParaRPr lang="zh-CN" altLang="en-US" dirty="0"/>
          </a:p>
        </p:txBody>
      </p:sp>
      <p:sp>
        <p:nvSpPr>
          <p:cNvPr id="29" name="文本占位符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34661" y="1080000"/>
            <a:ext cx="10852237" cy="4413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游戏进程</a:t>
            </a:r>
            <a:r>
              <a:rPr lang="en-US" altLang="zh-CN" dirty="0" smtClean="0"/>
              <a:t>: (</a:t>
            </a:r>
            <a:r>
              <a:rPr lang="zh-CN" altLang="en-US" dirty="0" smtClean="0"/>
              <a:t>启动器</a:t>
            </a:r>
            <a:r>
              <a:rPr lang="en-US" altLang="zh-CN" dirty="0" smtClean="0"/>
              <a:t>Startup)+(</a:t>
            </a:r>
            <a:r>
              <a:rPr lang="en-US" altLang="zh-CN" dirty="0" err="1" smtClean="0"/>
              <a:t>name.type.startup</a:t>
            </a:r>
            <a:r>
              <a:rPr lang="en-US" altLang="zh-CN" dirty="0" smtClean="0"/>
              <a:t>)+(so/</a:t>
            </a:r>
            <a:r>
              <a:rPr lang="en-US" altLang="zh-CN" dirty="0" err="1" smtClean="0"/>
              <a:t>dll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1" name="文本占位符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34661" y="1728000"/>
            <a:ext cx="10852237" cy="3936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r>
              <a:rPr lang="zh-CN" altLang="en-US" sz="1800" dirty="0" smtClean="0"/>
              <a:t>启动器  负责读取启动配置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并装载模块插件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en-US" altLang="zh-CN" sz="1800" dirty="0" smtClean="0"/>
              <a:t>.startup </a:t>
            </a:r>
            <a:r>
              <a:rPr lang="zh-CN" altLang="en-US" sz="1800" dirty="0" smtClean="0"/>
              <a:t>启动配置文件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en-US" altLang="zh-CN" sz="1800" dirty="0" smtClean="0"/>
              <a:t>(so/</a:t>
            </a:r>
            <a:r>
              <a:rPr lang="en-US" altLang="zh-CN" sz="1800" dirty="0" err="1" smtClean="0"/>
              <a:t>dll</a:t>
            </a:r>
            <a:r>
              <a:rPr lang="en-US" altLang="zh-CN" sz="1800" dirty="0" smtClean="0"/>
              <a:t>) </a:t>
            </a:r>
            <a:r>
              <a:rPr lang="zh-CN" altLang="en-US" sz="1800" dirty="0" smtClean="0"/>
              <a:t>功能模块插件</a:t>
            </a:r>
            <a:endParaRPr lang="zh-CN" altLang="en-US" sz="1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83926" y="1913165"/>
            <a:ext cx="7514286" cy="3638095"/>
          </a:xfrm>
          <a:prstGeom prst="rect">
            <a:avLst/>
          </a:prstGeom>
        </p:spPr>
      </p:pic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92436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下面是数据保存分片进程的启动配置</a:t>
            </a:r>
            <a:r>
              <a:rPr lang="en-US" altLang="zh-CN" dirty="0"/>
              <a:t>:</a:t>
            </a:r>
            <a:r>
              <a:rPr lang="en-US" altLang="zh-CN" dirty="0" err="1" smtClean="0"/>
              <a:t>data.shard.startup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6420" y="1703590"/>
            <a:ext cx="9619048" cy="3238095"/>
          </a:xfrm>
          <a:prstGeom prst="rect">
            <a:avLst/>
          </a:prstGeom>
        </p:spPr>
      </p:pic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92436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公共启动配置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tcpclient.startup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109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/>
          <p:cNvSpPr txBox="1"/>
          <p:nvPr>
            <p:custDataLst>
              <p:tags r:id="rId2"/>
            </p:custDataLst>
          </p:nvPr>
        </p:nvSpPr>
        <p:spPr>
          <a:xfrm>
            <a:off x="669600" y="1343278"/>
            <a:ext cx="10074168" cy="44154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网络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TCP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客户端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TcpClient</a:t>
            </a:r>
            <a:endParaRPr lang="en-US" altLang="zh-CN" sz="1600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TCP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服务器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TcpServer</a:t>
            </a:r>
            <a:endParaRPr lang="en-US" altLang="zh-CN" sz="1600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网络消息处理器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Message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网络连接关系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Bus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HTTP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客户端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HttpClient</a:t>
            </a:r>
            <a:endParaRPr lang="en-US" altLang="zh-CN" sz="1600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HTTP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服务器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HttpServer</a:t>
            </a:r>
            <a:endParaRPr lang="en-US" altLang="zh-CN" sz="1600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网络消息路由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Route</a:t>
            </a:r>
            <a:endParaRPr lang="en-US" altLang="zh-CN" sz="16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/>
              <a:t>已</a:t>
            </a:r>
            <a:r>
              <a:rPr lang="zh-CN" altLang="en-US" dirty="0" smtClean="0"/>
              <a:t>有的基础模块插件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>
            <p:custDataLst>
              <p:tags r:id="rId1"/>
            </p:custDataLst>
          </p:nvPr>
        </p:nvSpPr>
        <p:spPr>
          <a:xfrm>
            <a:off x="669600" y="1343278"/>
            <a:ext cx="10074168" cy="44154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数据库操作</a:t>
            </a:r>
            <a:endParaRPr lang="en-US" altLang="zh-CN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Redis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Mongo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sym typeface="+mn-ea"/>
              </a:rPr>
              <a:t>MySQL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 </a:t>
            </a:r>
            <a:endParaRPr lang="en-US" altLang="zh-CN" dirty="0">
              <a:solidFill>
                <a:srgbClr val="00000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5858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>
            <p:custDataLst>
              <p:tags r:id="rId1"/>
            </p:custDataLst>
          </p:nvPr>
        </p:nvSpPr>
        <p:spPr>
          <a:xfrm>
            <a:off x="669600" y="1343278"/>
            <a:ext cx="10074168" cy="44154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基础功能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定时器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Timer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计划任务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Schedule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配置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表管理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Config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条件管理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Condition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属性管理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Kernel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功能输出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Execute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Lua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4219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>
            <p:custDataLst>
              <p:tags r:id="rId1"/>
            </p:custDataLst>
          </p:nvPr>
        </p:nvSpPr>
        <p:spPr>
          <a:xfrm>
            <a:off x="669600" y="194209"/>
            <a:ext cx="10074168" cy="6663791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游戏结构相关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网关服务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Gate</a:t>
            </a:r>
            <a:endParaRPr lang="en-US" altLang="zh-CN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登录服务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Login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游戏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Game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世界服务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World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发现服务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Master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认证服务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Auth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数据保存服务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Data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邮件服务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Mail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关系服务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Relation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排行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榜服务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Rank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充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值服务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Pay</a:t>
            </a:r>
          </a:p>
        </p:txBody>
      </p:sp>
    </p:spTree>
    <p:extLst>
      <p:ext uri="{BB962C8B-B14F-4D97-AF65-F5344CB8AC3E}">
        <p14:creationId xmlns:p14="http://schemas.microsoft.com/office/powerpoint/2010/main" val="2920075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/>
          <p:cNvSpPr txBox="1"/>
          <p:nvPr>
            <p:custDataLst>
              <p:tags r:id="rId2"/>
            </p:custDataLst>
          </p:nvPr>
        </p:nvSpPr>
        <p:spPr>
          <a:xfrm>
            <a:off x="669600" y="1335185"/>
            <a:ext cx="10074168" cy="53650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玩家逻辑相关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属性重置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(Reset)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进入离开游戏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Enter,Leave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成就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(Achieve)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任务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(Task)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rgbClr val="000000"/>
                </a:solidFill>
                <a:sym typeface="+mn-ea"/>
              </a:rPr>
              <a:t>商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城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(Store)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合成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(Compound)	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签到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Signin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道具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(Item)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掉落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(Drop)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/>
              <a:t>已</a:t>
            </a:r>
            <a:r>
              <a:rPr lang="zh-CN" altLang="en-US" dirty="0" smtClean="0"/>
              <a:t>有的游戏通用模块插件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273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25270"/>
            <a:ext cx="10515600" cy="465201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部署相关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lvl="1"/>
            <a:endParaRPr lang="en-US" altLang="zh-CN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部署中控服务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DeployServer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部署守护进程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DeployAgent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部署命令接收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DeployClient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部署相关模块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878034" y="2037778"/>
            <a:ext cx="1450691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138877" y="1481446"/>
            <a:ext cx="929005" cy="52514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2400">
                <a:uFillTx/>
                <a:latin typeface="+mj-lt"/>
                <a:ea typeface="+mj-ea"/>
                <a:cs typeface="+mj-cs"/>
              </a:rPr>
              <a:t>目录</a:t>
            </a:r>
          </a:p>
        </p:txBody>
      </p: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 flipV="1">
            <a:off x="2059186" y="2014966"/>
            <a:ext cx="1088390" cy="1206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4852613" y="964242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 dirty="0" smtClean="0">
                <a:sym typeface="+mn-ea"/>
              </a:rPr>
              <a:t>设计目标</a:t>
            </a:r>
            <a:endParaRPr lang="en-US" altLang="zh-CN" sz="2000" spc="120" dirty="0"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4047509" y="882052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01</a:t>
            </a: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4824329" y="1706146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 dirty="0">
                <a:sym typeface="+mn-ea"/>
              </a:rPr>
              <a:t>通用的服务器</a:t>
            </a:r>
            <a:r>
              <a:rPr lang="zh-CN" altLang="en-US" sz="2000" spc="120" dirty="0" smtClean="0">
                <a:sym typeface="+mn-ea"/>
              </a:rPr>
              <a:t>架构</a:t>
            </a:r>
            <a:endParaRPr lang="en-US" altLang="zh-CN" sz="2000" spc="120" dirty="0"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4047509" y="1649518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02</a:t>
            </a: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4852613" y="2538599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 dirty="0">
                <a:sym typeface="+mn-ea"/>
              </a:rPr>
              <a:t>功能模块的插件化</a:t>
            </a:r>
            <a:r>
              <a:rPr lang="zh-CN" altLang="en-US" sz="2000" spc="120" dirty="0" smtClean="0">
                <a:sym typeface="+mn-ea"/>
              </a:rPr>
              <a:t>封装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10"/>
            </p:custDataLst>
          </p:nvPr>
        </p:nvSpPr>
        <p:spPr>
          <a:xfrm>
            <a:off x="4047509" y="2457445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03</a:t>
            </a:r>
          </a:p>
        </p:txBody>
      </p:sp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4852613" y="3317159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ym typeface="+mn-ea"/>
              </a:rPr>
              <a:t>游戏属性的配置</a:t>
            </a:r>
            <a:r>
              <a:rPr lang="zh-CN" altLang="en-US" sz="2000" dirty="0" smtClean="0">
                <a:sym typeface="+mn-ea"/>
              </a:rPr>
              <a:t>化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2"/>
            </p:custDataLst>
          </p:nvPr>
        </p:nvSpPr>
        <p:spPr>
          <a:xfrm>
            <a:off x="4047509" y="3213316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04</a:t>
            </a:r>
          </a:p>
        </p:txBody>
      </p:sp>
      <p:sp>
        <p:nvSpPr>
          <p:cNvPr id="15" name="文本框 14"/>
          <p:cNvSpPr txBox="1"/>
          <p:nvPr>
            <p:custDataLst>
              <p:tags r:id="rId13"/>
            </p:custDataLst>
          </p:nvPr>
        </p:nvSpPr>
        <p:spPr>
          <a:xfrm>
            <a:off x="4852613" y="4154454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ym typeface="+mn-ea"/>
              </a:rPr>
              <a:t>一键配置开服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4"/>
            </p:custDataLst>
          </p:nvPr>
        </p:nvSpPr>
        <p:spPr>
          <a:xfrm>
            <a:off x="4047509" y="4073300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05</a:t>
            </a:r>
          </a:p>
        </p:txBody>
      </p:sp>
      <p:sp>
        <p:nvSpPr>
          <p:cNvPr id="18" name="文本框 17"/>
          <p:cNvSpPr txBox="1"/>
          <p:nvPr>
            <p:custDataLst>
              <p:tags r:id="rId15"/>
            </p:custDataLst>
          </p:nvPr>
        </p:nvSpPr>
        <p:spPr>
          <a:xfrm>
            <a:off x="4064587" y="4912801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06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4064587" y="5714420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07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21" name="文本框 20"/>
          <p:cNvSpPr txBox="1"/>
          <p:nvPr>
            <p:custDataLst>
              <p:tags r:id="rId17"/>
            </p:custDataLst>
          </p:nvPr>
        </p:nvSpPr>
        <p:spPr>
          <a:xfrm>
            <a:off x="4824329" y="4991749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ym typeface="+mn-ea"/>
              </a:rPr>
              <a:t>运营日志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18"/>
            </p:custDataLst>
          </p:nvPr>
        </p:nvSpPr>
        <p:spPr>
          <a:xfrm>
            <a:off x="4750152" y="5787248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ym typeface="+mn-ea"/>
              </a:rPr>
              <a:t>代码分享</a:t>
            </a:r>
            <a:endParaRPr lang="zh-CN" altLang="en-US" sz="2000" spc="120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8" grpId="0"/>
      <p:bldP spid="18" grpId="1"/>
      <p:bldP spid="20" grpId="0"/>
      <p:bldP spid="20" grpId="1"/>
      <p:bldP spid="21" grpId="0"/>
      <p:bldP spid="21" grpId="1"/>
      <p:bldP spid="19" grpId="0"/>
      <p:bldP spid="19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627298"/>
            <a:ext cx="10852237" cy="624845"/>
          </a:xfrm>
        </p:spPr>
        <p:txBody>
          <a:bodyPr/>
          <a:lstStyle/>
          <a:p>
            <a:r>
              <a:rPr lang="zh-CN" altLang="en-US" spc="120" dirty="0" smtClean="0">
                <a:sym typeface="+mn-ea"/>
              </a:rPr>
              <a:t>游戏属性的配置化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467807"/>
            <a:ext cx="10852237" cy="3297135"/>
          </a:xfrm>
        </p:spPr>
        <p:txBody>
          <a:bodyPr/>
          <a:lstStyle/>
          <a:p>
            <a:r>
              <a:rPr lang="zh-CN" altLang="en-US" spc="120" dirty="0" smtClean="0">
                <a:sym typeface="+mn-ea"/>
              </a:rPr>
              <a:t>通过对游戏内的常用数据的改造</a:t>
            </a:r>
            <a:r>
              <a:rPr lang="en-US" altLang="zh-CN" spc="120" dirty="0" smtClean="0">
                <a:sym typeface="+mn-ea"/>
              </a:rPr>
              <a:t>,</a:t>
            </a:r>
            <a:r>
              <a:rPr lang="zh-CN" altLang="en-US" spc="120" dirty="0" smtClean="0"/>
              <a:t>我们可以通过配置表来定义游戏内的所有属性</a:t>
            </a:r>
            <a:r>
              <a:rPr lang="en-US" altLang="zh-CN" spc="12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/>
              <a:t>反射</a:t>
            </a:r>
            <a:endParaRPr lang="en-US" altLang="zh-CN" spc="12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>
                <a:sym typeface="+mn-ea"/>
              </a:rPr>
              <a:t>遍历</a:t>
            </a:r>
            <a:endParaRPr lang="en-US" altLang="zh-CN" spc="120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/>
              <a:t>自动同步</a:t>
            </a:r>
            <a:r>
              <a:rPr lang="en-US" altLang="zh-CN" spc="120" dirty="0" smtClean="0"/>
              <a:t>(</a:t>
            </a:r>
            <a:r>
              <a:rPr lang="zh-CN" altLang="en-US" spc="120" dirty="0" smtClean="0"/>
              <a:t>客户端</a:t>
            </a:r>
            <a:r>
              <a:rPr lang="en-US" altLang="zh-CN" spc="120" dirty="0" smtClean="0"/>
              <a:t>, </a:t>
            </a:r>
            <a:r>
              <a:rPr lang="zh-CN" altLang="en-US" spc="120" dirty="0" smtClean="0"/>
              <a:t>好友</a:t>
            </a:r>
            <a:r>
              <a:rPr lang="en-US" altLang="zh-CN" spc="120" dirty="0" smtClean="0"/>
              <a:t>, </a:t>
            </a:r>
            <a:r>
              <a:rPr lang="zh-CN" altLang="en-US" spc="120" dirty="0"/>
              <a:t>公会</a:t>
            </a:r>
            <a:r>
              <a:rPr lang="en-US" altLang="zh-CN" spc="120" dirty="0" smtClean="0"/>
              <a:t>, </a:t>
            </a:r>
            <a:r>
              <a:rPr lang="zh-CN" altLang="en-US" spc="120" dirty="0" smtClean="0"/>
              <a:t>队伍等</a:t>
            </a:r>
            <a:r>
              <a:rPr lang="en-US" altLang="zh-CN" spc="12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/>
              <a:t>自动</a:t>
            </a:r>
            <a:r>
              <a:rPr lang="zh-CN" altLang="en-US" spc="120" dirty="0" smtClean="0"/>
              <a:t>保存</a:t>
            </a:r>
            <a:endParaRPr lang="en-US" altLang="zh-CN" spc="12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>
                <a:sym typeface="+mn-ea"/>
              </a:rPr>
              <a:t>回收和复用</a:t>
            </a:r>
            <a:endParaRPr lang="en-US" altLang="zh-CN" spc="120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/>
              <a:t>逻辑接口统一</a:t>
            </a:r>
            <a:r>
              <a:rPr lang="en-US" altLang="zh-CN" spc="120" dirty="0" smtClean="0"/>
              <a:t>(</a:t>
            </a:r>
            <a:r>
              <a:rPr lang="en-US" altLang="zh-CN" spc="120" dirty="0" err="1" smtClean="0"/>
              <a:t>AddData,RemoveData,UpdateData</a:t>
            </a:r>
            <a:r>
              <a:rPr lang="en-US" altLang="zh-CN" spc="120" dirty="0" smtClean="0"/>
              <a:t>)</a:t>
            </a:r>
            <a:endParaRPr spc="120" dirty="0"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12443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smtClean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en-US" altLang="zh-CN" sz="7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6" y="76199"/>
            <a:ext cx="12066667" cy="680994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25270"/>
            <a:ext cx="10515600" cy="4652010"/>
          </a:xfrm>
        </p:spPr>
        <p:txBody>
          <a:bodyPr/>
          <a:lstStyle/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UInt32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Int32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UInt64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Int64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Double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String ( </a:t>
            </a:r>
            <a:r>
              <a:rPr lang="zh-CN" altLang="en-US" dirty="0" smtClean="0"/>
              <a:t>字符串 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Object (</a:t>
            </a:r>
            <a:r>
              <a:rPr lang="zh-CN" altLang="en-US" dirty="0" smtClean="0"/>
              <a:t>自定义对象 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Record( </a:t>
            </a:r>
            <a:r>
              <a:rPr lang="zh-CN" altLang="en-US" dirty="0" smtClean="0"/>
              <a:t>自定义对象列表 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Array( </a:t>
            </a:r>
            <a:r>
              <a:rPr lang="zh-CN" altLang="en-US" dirty="0" smtClean="0"/>
              <a:t>数组 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目前实现的属性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840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79"/>
            <a:ext cx="10515600" cy="5661795"/>
          </a:xfrm>
        </p:spPr>
        <p:txBody>
          <a:bodyPr/>
          <a:lstStyle/>
          <a:p>
            <a:pPr marL="800100" lvl="1" indent="-342900">
              <a:buFont typeface="+mj-lt"/>
              <a:buAutoNum type="arabicPeriod"/>
            </a:pP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初始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最小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最大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运行时参数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获得奖励时是否需要发给客户端显示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是否支持倍数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同步给观察者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同步给客户端</a:t>
            </a:r>
            <a:r>
              <a:rPr lang="en-US" altLang="zh-CN" dirty="0" smtClean="0"/>
              <a:t>( </a:t>
            </a:r>
            <a:r>
              <a:rPr lang="zh-CN" altLang="en-US" dirty="0" smtClean="0"/>
              <a:t>包括延迟同步 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保存到数据库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同步给好友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同步给公会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同步给队伍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排行</a:t>
            </a:r>
            <a:r>
              <a:rPr lang="zh-CN" altLang="en-US" dirty="0" smtClean="0"/>
              <a:t>榜属性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条件回调</a:t>
            </a:r>
            <a:r>
              <a:rPr lang="en-US" altLang="zh-CN" dirty="0"/>
              <a:t>(</a:t>
            </a:r>
            <a:r>
              <a:rPr lang="zh-CN" altLang="en-US" dirty="0"/>
              <a:t>添加</a:t>
            </a:r>
            <a:r>
              <a:rPr lang="en-US" altLang="zh-CN" dirty="0"/>
              <a:t>, </a:t>
            </a:r>
            <a:r>
              <a:rPr lang="zh-CN" altLang="en-US" dirty="0"/>
              <a:t>删除</a:t>
            </a:r>
            <a:r>
              <a:rPr lang="en-US" altLang="zh-CN" dirty="0"/>
              <a:t>,</a:t>
            </a:r>
            <a:r>
              <a:rPr lang="zh-CN" altLang="en-US" dirty="0"/>
              <a:t>更新</a:t>
            </a:r>
            <a:r>
              <a:rPr lang="en-US" altLang="zh-CN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属性配置的属性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931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81"/>
            <a:ext cx="10515600" cy="5747519"/>
          </a:xfrm>
        </p:spPr>
        <p:txBody>
          <a:bodyPr>
            <a:normAutofit/>
          </a:bodyPr>
          <a:lstStyle/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 smtClean="0"/>
              <a:t>属性全部在</a:t>
            </a:r>
            <a:r>
              <a:rPr lang="en-US" altLang="zh-CN" sz="2000" dirty="0" smtClean="0"/>
              <a:t>Kernel</a:t>
            </a:r>
            <a:r>
              <a:rPr lang="zh-CN" altLang="en-US" sz="2000" dirty="0" smtClean="0"/>
              <a:t>插件中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树形结构保存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树</a:t>
            </a:r>
            <a:r>
              <a:rPr lang="zh-CN" altLang="en-US" sz="2000" dirty="0"/>
              <a:t>路径</a:t>
            </a:r>
            <a:r>
              <a:rPr lang="zh-CN" altLang="en-US" sz="2000" dirty="0" smtClean="0"/>
              <a:t>访问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实体对象直接调用接口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目前最多支持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层嵌套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接口统一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041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61925"/>
            <a:ext cx="10515600" cy="6696076"/>
          </a:xfrm>
        </p:spPr>
        <p:txBody>
          <a:bodyPr>
            <a:normAutofit fontScale="92500" lnSpcReduction="20000"/>
          </a:bodyPr>
          <a:lstStyle/>
          <a:p>
            <a:pPr lvl="1"/>
            <a:endParaRPr lang="en-US" altLang="zh-CN" sz="2000" dirty="0"/>
          </a:p>
          <a:p>
            <a:pPr lvl="1"/>
            <a:r>
              <a:rPr lang="en-US" altLang="zh-CN" sz="2000" b="1" dirty="0" smtClean="0">
                <a:latin typeface="+mj-ea"/>
                <a:ea typeface="+mj-ea"/>
              </a:rPr>
              <a:t>Get/Find</a:t>
            </a:r>
            <a:r>
              <a:rPr lang="zh-CN" altLang="en-US" sz="2000" b="1" dirty="0" smtClean="0">
                <a:latin typeface="+mj-ea"/>
                <a:ea typeface="+mj-ea"/>
              </a:rPr>
              <a:t>获得属性值</a:t>
            </a:r>
            <a:endParaRPr lang="en-US" altLang="zh-CN" sz="2000" b="1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// </a:t>
            </a:r>
            <a:r>
              <a:rPr lang="zh-CN" altLang="en-US" sz="2000" dirty="0" smtClean="0"/>
              <a:t>获得金币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auto money = player-&gt;Get( “money”);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 smtClean="0"/>
              <a:t>获得物品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      	auto </a:t>
            </a:r>
            <a:r>
              <a:rPr lang="en-US" altLang="zh-CN" sz="2000" dirty="0" err="1" smtClean="0"/>
              <a:t>itemobj</a:t>
            </a:r>
            <a:r>
              <a:rPr lang="en-US" altLang="zh-CN" sz="2000" dirty="0" smtClean="0"/>
              <a:t> = player-&gt;Find(“item”,123);</a:t>
            </a: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auto count = </a:t>
            </a:r>
            <a:r>
              <a:rPr lang="en-US" altLang="zh-CN" sz="2000" dirty="0" err="1" smtClean="0"/>
              <a:t>itemobj</a:t>
            </a:r>
            <a:r>
              <a:rPr lang="en-US" altLang="zh-CN" sz="2000" dirty="0" smtClean="0"/>
              <a:t>-&gt;Get(“count”);</a:t>
            </a:r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 smtClean="0"/>
              <a:t>或者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auto count = player-&gt;Get(“item”,123,”count”)</a:t>
            </a:r>
          </a:p>
          <a:p>
            <a:pPr marL="457200" lvl="1" indent="0">
              <a:buNone/>
            </a:pPr>
            <a:endParaRPr lang="en-US" altLang="zh-CN" sz="2000" dirty="0" smtClean="0"/>
          </a:p>
          <a:p>
            <a:pPr lvl="1"/>
            <a:r>
              <a:rPr lang="en-US" altLang="zh-CN" sz="2000" b="1" dirty="0" smtClean="0">
                <a:latin typeface="+mj-ea"/>
                <a:ea typeface="+mj-ea"/>
              </a:rPr>
              <a:t>Operate/Add/Remove</a:t>
            </a:r>
            <a:r>
              <a:rPr lang="zh-CN" altLang="en-US" sz="2000" b="1" dirty="0" smtClean="0">
                <a:latin typeface="+mj-ea"/>
                <a:ea typeface="+mj-ea"/>
              </a:rPr>
              <a:t>操作属性</a:t>
            </a:r>
            <a:endParaRPr lang="en-US" altLang="zh-CN" sz="2000" b="1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// </a:t>
            </a:r>
            <a:r>
              <a:rPr lang="zh-CN" altLang="en-US" sz="2000" dirty="0" smtClean="0"/>
              <a:t>加金币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player-&gt;Operate(“money”,</a:t>
            </a:r>
            <a:r>
              <a:rPr lang="en-US" altLang="zh-CN" sz="2000" dirty="0" err="1" smtClean="0"/>
              <a:t>Enum</a:t>
            </a:r>
            <a:r>
              <a:rPr lang="en-US" altLang="zh-CN" sz="2000" dirty="0" smtClean="0"/>
              <a:t>::Add,100);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 smtClean="0"/>
              <a:t>加道具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player-&gt;Add( “</a:t>
            </a:r>
            <a:r>
              <a:rPr lang="en-US" altLang="zh-CN" sz="2000" dirty="0"/>
              <a:t>item</a:t>
            </a:r>
            <a:r>
              <a:rPr lang="en-US" altLang="zh-CN" sz="2000" dirty="0" smtClean="0"/>
              <a:t>”, 123, </a:t>
            </a:r>
            <a:r>
              <a:rPr lang="en-US" altLang="zh-CN" sz="2000" dirty="0" err="1" smtClean="0"/>
              <a:t>itemobj</a:t>
            </a:r>
            <a:r>
              <a:rPr lang="en-US" altLang="zh-CN" sz="2000" dirty="0" smtClean="0"/>
              <a:t>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 smtClean="0"/>
              <a:t>删除道具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player-&gt;Remove(“</a:t>
            </a:r>
            <a:r>
              <a:rPr lang="en-US" altLang="zh-CN" sz="2000" dirty="0"/>
              <a:t>item</a:t>
            </a:r>
            <a:r>
              <a:rPr lang="en-US" altLang="zh-CN" sz="2000" dirty="0" smtClean="0"/>
              <a:t>”, 123);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/>
              <a:t>减少</a:t>
            </a:r>
            <a:r>
              <a:rPr lang="zh-CN" altLang="en-US" sz="2000" dirty="0" smtClean="0"/>
              <a:t>道具数量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player-&gt;Operate(“</a:t>
            </a:r>
            <a:r>
              <a:rPr lang="en-US" altLang="zh-CN" sz="2000" dirty="0"/>
              <a:t>item</a:t>
            </a:r>
            <a:r>
              <a:rPr lang="en-US" altLang="zh-CN" sz="2000" dirty="0" smtClean="0"/>
              <a:t>”, 123, ”count”, </a:t>
            </a:r>
            <a:r>
              <a:rPr lang="en-US" altLang="zh-CN" sz="2000" dirty="0" err="1" smtClean="0"/>
              <a:t>Enum:Dec</a:t>
            </a:r>
            <a:r>
              <a:rPr lang="en-US" altLang="zh-CN" sz="2000" dirty="0" smtClean="0"/>
              <a:t>, 1);</a:t>
            </a: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endParaRPr lang="en-US" altLang="zh-CN" sz="2000" dirty="0" smtClean="0"/>
          </a:p>
          <a:p>
            <a:pPr marL="800100" lvl="1" indent="-342900">
              <a:buFont typeface="+mj-lt"/>
              <a:buAutoNum type="arabicPeriod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916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81"/>
            <a:ext cx="10515600" cy="5747519"/>
          </a:xfrm>
        </p:spPr>
        <p:txBody>
          <a:bodyPr>
            <a:normAutofit/>
          </a:bodyPr>
          <a:lstStyle/>
          <a:p>
            <a:pPr lvl="1"/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逻辑简化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代码干净</a:t>
            </a:r>
            <a:endParaRPr dirty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701" y="1643215"/>
            <a:ext cx="9619048" cy="24476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5691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92530"/>
            <a:ext cx="11315700" cy="5665470"/>
          </a:xfrm>
        </p:spPr>
        <p:txBody>
          <a:bodyPr>
            <a:normAutofit fontScale="97500"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属性</a:t>
            </a:r>
            <a:r>
              <a:rPr lang="zh-CN" altLang="en-US" dirty="0"/>
              <a:t>配置表获得</a:t>
            </a:r>
            <a:r>
              <a:rPr lang="zh-CN" altLang="en-US" dirty="0" smtClean="0"/>
              <a:t>数据结构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>
                <a:latin typeface="+mj-ea"/>
              </a:rPr>
              <a:t>数据更新消息只有</a:t>
            </a:r>
            <a:r>
              <a:rPr lang="en-US" altLang="zh-CN" dirty="0">
                <a:latin typeface="+mj-ea"/>
              </a:rPr>
              <a:t>3</a:t>
            </a:r>
            <a:r>
              <a:rPr lang="zh-CN" altLang="en-US" dirty="0">
                <a:latin typeface="+mj-ea"/>
              </a:rPr>
              <a:t>个</a:t>
            </a:r>
            <a:r>
              <a:rPr lang="en-US" altLang="zh-CN" dirty="0">
                <a:latin typeface="+mj-ea"/>
              </a:rPr>
              <a:t>( </a:t>
            </a:r>
            <a:r>
              <a:rPr lang="zh-CN" altLang="en-US" dirty="0">
                <a:latin typeface="+mj-ea"/>
              </a:rPr>
              <a:t>增</a:t>
            </a:r>
            <a:r>
              <a:rPr lang="en-US" altLang="zh-CN" dirty="0">
                <a:latin typeface="+mj-ea"/>
              </a:rPr>
              <a:t>, </a:t>
            </a:r>
            <a:r>
              <a:rPr lang="zh-CN" altLang="en-US" dirty="0">
                <a:latin typeface="+mj-ea"/>
              </a:rPr>
              <a:t>删</a:t>
            </a:r>
            <a:r>
              <a:rPr lang="en-US" altLang="zh-CN" dirty="0">
                <a:latin typeface="+mj-ea"/>
              </a:rPr>
              <a:t>, </a:t>
            </a:r>
            <a:r>
              <a:rPr lang="zh-CN" altLang="en-US" dirty="0">
                <a:latin typeface="+mj-ea"/>
              </a:rPr>
              <a:t>改 </a:t>
            </a:r>
            <a:r>
              <a:rPr lang="en-US" altLang="zh-CN" dirty="0">
                <a:latin typeface="+mj-ea"/>
              </a:rPr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38882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简化前后端沟通</a:t>
            </a:r>
            <a:r>
              <a:rPr lang="en-US" altLang="zh-CN" dirty="0" smtClean="0"/>
              <a:t>,</a:t>
            </a:r>
            <a:r>
              <a:rPr lang="zh-CN" altLang="en-US" dirty="0" smtClean="0"/>
              <a:t>为客户端实现数据驱动提供上佳支持</a:t>
            </a:r>
            <a:endParaRPr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39" y="2886285"/>
            <a:ext cx="10828571" cy="337142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99" y="1009650"/>
            <a:ext cx="11780952" cy="5762154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66725" y="182881"/>
            <a:ext cx="10515600" cy="617220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zh-CN" altLang="en-US" sz="2800" dirty="0" smtClean="0">
                <a:latin typeface="+mj-ea"/>
                <a:ea typeface="+mj-ea"/>
              </a:rPr>
              <a:t>序列化数据结构只有</a:t>
            </a:r>
            <a:r>
              <a:rPr lang="en-US" altLang="zh-CN" sz="2800" dirty="0" smtClean="0">
                <a:latin typeface="+mj-ea"/>
                <a:ea typeface="+mj-ea"/>
              </a:rPr>
              <a:t>1</a:t>
            </a:r>
            <a:r>
              <a:rPr lang="zh-CN" altLang="en-US" sz="2800" dirty="0" smtClean="0">
                <a:latin typeface="+mj-ea"/>
                <a:ea typeface="+mj-ea"/>
              </a:rPr>
              <a:t>个</a:t>
            </a:r>
            <a:endParaRPr lang="en-US" altLang="zh-CN" sz="2800" dirty="0" smtClean="0"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81"/>
            <a:ext cx="10515600" cy="5747519"/>
          </a:xfrm>
        </p:spPr>
        <p:txBody>
          <a:bodyPr>
            <a:normAutofit/>
          </a:bodyPr>
          <a:lstStyle/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资源类型的属性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r>
              <a:rPr lang="zh-CN" altLang="en-US" sz="2000" dirty="0" smtClean="0"/>
              <a:t>掉落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奖励等获得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热更配置表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不需要编译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不需要重启</a:t>
            </a:r>
            <a:endParaRPr lang="en-US" altLang="zh-CN" sz="2000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运行时添加属性变量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015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627298"/>
            <a:ext cx="10852237" cy="624845"/>
          </a:xfrm>
        </p:spPr>
        <p:txBody>
          <a:bodyPr/>
          <a:lstStyle/>
          <a:p>
            <a:r>
              <a:rPr lang="zh-CN" altLang="en-US" spc="120" dirty="0">
                <a:sym typeface="+mn-ea"/>
              </a:rPr>
              <a:t>设计目标</a:t>
            </a:r>
            <a:r>
              <a:rPr lang="en-US" altLang="zh-CN" spc="120" dirty="0">
                <a:sym typeface="+mn-ea"/>
              </a:rPr>
              <a:t/>
            </a:r>
            <a:br>
              <a:rPr lang="en-US" altLang="zh-CN" spc="120" dirty="0">
                <a:sym typeface="+mn-ea"/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524451"/>
            <a:ext cx="10852237" cy="3054374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开发一套各类型项目通用的游戏服务器终极解决方案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将游戏内的基础逻辑按模块划分封装成插件</a:t>
            </a:r>
            <a:r>
              <a:rPr lang="en-US" altLang="zh-CN" dirty="0" smtClean="0">
                <a:sym typeface="+mn-ea"/>
              </a:rPr>
              <a:t>(so/</a:t>
            </a:r>
            <a:r>
              <a:rPr lang="en-US" altLang="zh-CN" dirty="0" err="1" smtClean="0">
                <a:sym typeface="+mn-ea"/>
              </a:rPr>
              <a:t>dll</a:t>
            </a:r>
            <a:r>
              <a:rPr lang="en-US" altLang="zh-CN" dirty="0" smtClean="0">
                <a:sym typeface="+mn-ea"/>
              </a:rPr>
              <a:t>),</a:t>
            </a:r>
            <a:r>
              <a:rPr lang="zh-CN" altLang="en-US" dirty="0" smtClean="0">
                <a:sym typeface="+mn-ea"/>
              </a:rPr>
              <a:t>让后端只需专注项目特色的玩法逻辑设计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/>
              <a:t>达到快速开发的效果</a:t>
            </a:r>
            <a:r>
              <a:rPr lang="en-US" altLang="zh-CN" dirty="0" smtClean="0"/>
              <a:t>.</a:t>
            </a:r>
            <a:endParaRPr lang="en-US" altLang="zh-CN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高</a:t>
            </a:r>
            <a:r>
              <a:rPr lang="zh-CN" altLang="en-US" dirty="0" smtClean="0"/>
              <a:t>可用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高性能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水平扩展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高</a:t>
            </a:r>
            <a:r>
              <a:rPr lang="zh-CN" altLang="en-US" dirty="0" smtClean="0"/>
              <a:t>开发效率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模块可灵活搭配组合成功能型服务器进程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00305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>
                <a:solidFill>
                  <a:schemeClr val="bg1">
                    <a:lumMod val="85000"/>
                  </a:schemeClr>
                </a:solidFill>
              </a:rPr>
              <a:t>01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81"/>
            <a:ext cx="10515600" cy="5747519"/>
          </a:xfrm>
        </p:spPr>
        <p:txBody>
          <a:bodyPr>
            <a:normAutofit/>
          </a:bodyPr>
          <a:lstStyle/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需要理解</a:t>
            </a:r>
            <a:r>
              <a:rPr lang="zh-CN" altLang="en-US" sz="2000" dirty="0"/>
              <a:t>成本</a:t>
            </a:r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消耗多一点内存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r>
              <a:rPr lang="zh-CN" altLang="en-US" sz="2000" dirty="0" smtClean="0"/>
              <a:t>查找损失</a:t>
            </a:r>
            <a:r>
              <a:rPr lang="zh-CN" altLang="en-US" sz="2000" dirty="0"/>
              <a:t>少许</a:t>
            </a:r>
            <a:r>
              <a:rPr lang="zh-CN" altLang="en-US" sz="2000" dirty="0" smtClean="0"/>
              <a:t>性能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 smtClean="0"/>
              <a:t>特定场景可能有性能隐患 </a:t>
            </a:r>
            <a:r>
              <a:rPr lang="en-US" altLang="zh-CN" sz="2000" dirty="0" smtClean="0"/>
              <a:t>( </a:t>
            </a:r>
            <a:r>
              <a:rPr lang="zh-CN" altLang="en-US" sz="2000" dirty="0" smtClean="0"/>
              <a:t>如</a:t>
            </a:r>
            <a:r>
              <a:rPr lang="en-US" altLang="zh-CN" sz="2000" dirty="0" err="1" smtClean="0"/>
              <a:t>mmo</a:t>
            </a:r>
            <a:r>
              <a:rPr lang="zh-CN" altLang="en-US" sz="2000" dirty="0" smtClean="0"/>
              <a:t>的战斗 </a:t>
            </a:r>
            <a:r>
              <a:rPr lang="en-US" altLang="zh-CN" sz="2000" dirty="0" smtClean="0"/>
              <a:t>)</a:t>
            </a:r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一些不足的地方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971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239639"/>
            <a:ext cx="10852237" cy="62484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pc="120" dirty="0" smtClean="0">
                <a:sym typeface="+mn-ea"/>
              </a:rPr>
              <a:t>一键</a:t>
            </a:r>
            <a:r>
              <a:rPr lang="zh-CN" altLang="en-US" spc="120" dirty="0">
                <a:sym typeface="+mn-ea"/>
              </a:rPr>
              <a:t>配置</a:t>
            </a:r>
            <a:r>
              <a:rPr lang="zh-CN" altLang="en-US" spc="120" dirty="0" smtClean="0">
                <a:sym typeface="+mn-ea"/>
              </a:rPr>
              <a:t>开服</a:t>
            </a:r>
            <a:endParaRPr lang="zh-CN" altLang="en-US" spc="120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727128" y="3086101"/>
            <a:ext cx="10852237" cy="33909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运维后台</a:t>
            </a:r>
            <a:r>
              <a:rPr lang="en-US" altLang="zh-CN" dirty="0" err="1" smtClean="0"/>
              <a:t>DeployAdmin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部署中控</a:t>
            </a:r>
            <a:r>
              <a:rPr lang="en-US" altLang="zh-CN" dirty="0" err="1" smtClean="0"/>
              <a:t>DeployServer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部署终端</a:t>
            </a:r>
            <a:r>
              <a:rPr lang="en-US" altLang="zh-CN" dirty="0" err="1" smtClean="0"/>
              <a:t>DeployAgent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游戏进程</a:t>
            </a:r>
            <a:r>
              <a:rPr lang="en-US" altLang="zh-CN" dirty="0" err="1" smtClean="0"/>
              <a:t>DeployClient</a:t>
            </a:r>
            <a:endParaRPr 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986869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smtClean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en-US" altLang="zh-CN" sz="7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535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857747" y="447675"/>
            <a:ext cx="1514475" cy="8858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</a:t>
            </a:r>
            <a:r>
              <a:rPr lang="zh-CN" altLang="en-US" dirty="0" smtClean="0"/>
              <a:t>维后台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857745" y="1895475"/>
            <a:ext cx="1514475" cy="885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部署中控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333494" y="3743325"/>
            <a:ext cx="1266832" cy="638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部署终端</a:t>
            </a:r>
            <a:endParaRPr lang="zh-CN" altLang="en-US" sz="1600" dirty="0"/>
          </a:p>
        </p:txBody>
      </p:sp>
      <p:sp>
        <p:nvSpPr>
          <p:cNvPr id="9" name="圆角矩形 8"/>
          <p:cNvSpPr/>
          <p:nvPr/>
        </p:nvSpPr>
        <p:spPr>
          <a:xfrm>
            <a:off x="304792" y="5534023"/>
            <a:ext cx="904880" cy="352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游戏进程</a:t>
            </a:r>
            <a:endParaRPr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3809994" y="3743325"/>
            <a:ext cx="1266832" cy="638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部署终端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286494" y="3743325"/>
            <a:ext cx="1266832" cy="638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部署终端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8467719" y="3743325"/>
            <a:ext cx="1266832" cy="638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部署终端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514470" y="5534023"/>
            <a:ext cx="904880" cy="352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游戏进程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724148" y="5534023"/>
            <a:ext cx="904880" cy="352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游戏进程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3809994" y="5567359"/>
            <a:ext cx="904880" cy="352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游戏进程</a:t>
            </a:r>
          </a:p>
        </p:txBody>
      </p:sp>
      <p:cxnSp>
        <p:nvCxnSpPr>
          <p:cNvPr id="19" name="直接箭头连接符 18"/>
          <p:cNvCxnSpPr>
            <a:stCxn id="4" idx="2"/>
            <a:endCxn id="5" idx="0"/>
          </p:cNvCxnSpPr>
          <p:nvPr/>
        </p:nvCxnSpPr>
        <p:spPr>
          <a:xfrm flipH="1">
            <a:off x="5614983" y="1333500"/>
            <a:ext cx="2" cy="561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0"/>
            <a:endCxn id="5" idx="2"/>
          </p:cNvCxnSpPr>
          <p:nvPr/>
        </p:nvCxnSpPr>
        <p:spPr>
          <a:xfrm flipV="1">
            <a:off x="1966910" y="2781300"/>
            <a:ext cx="3648073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0"/>
            <a:endCxn id="5" idx="2"/>
          </p:cNvCxnSpPr>
          <p:nvPr/>
        </p:nvCxnSpPr>
        <p:spPr>
          <a:xfrm flipV="1">
            <a:off x="4443410" y="2781300"/>
            <a:ext cx="1171573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3" idx="0"/>
            <a:endCxn id="5" idx="2"/>
          </p:cNvCxnSpPr>
          <p:nvPr/>
        </p:nvCxnSpPr>
        <p:spPr>
          <a:xfrm flipH="1" flipV="1">
            <a:off x="5614983" y="2781300"/>
            <a:ext cx="1304927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4" idx="0"/>
            <a:endCxn id="5" idx="2"/>
          </p:cNvCxnSpPr>
          <p:nvPr/>
        </p:nvCxnSpPr>
        <p:spPr>
          <a:xfrm flipH="1" flipV="1">
            <a:off x="5614983" y="2781300"/>
            <a:ext cx="3486152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9" idx="0"/>
            <a:endCxn id="6" idx="2"/>
          </p:cNvCxnSpPr>
          <p:nvPr/>
        </p:nvCxnSpPr>
        <p:spPr>
          <a:xfrm flipV="1">
            <a:off x="757232" y="4381501"/>
            <a:ext cx="1209678" cy="115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5" idx="0"/>
            <a:endCxn id="6" idx="2"/>
          </p:cNvCxnSpPr>
          <p:nvPr/>
        </p:nvCxnSpPr>
        <p:spPr>
          <a:xfrm flipV="1">
            <a:off x="1966910" y="4381501"/>
            <a:ext cx="0" cy="115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6" idx="0"/>
          </p:cNvCxnSpPr>
          <p:nvPr/>
        </p:nvCxnSpPr>
        <p:spPr>
          <a:xfrm flipH="1" flipV="1">
            <a:off x="1966910" y="4381501"/>
            <a:ext cx="1209678" cy="115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7" idx="0"/>
            <a:endCxn id="6" idx="2"/>
          </p:cNvCxnSpPr>
          <p:nvPr/>
        </p:nvCxnSpPr>
        <p:spPr>
          <a:xfrm flipH="1" flipV="1">
            <a:off x="1966910" y="4381501"/>
            <a:ext cx="2295524" cy="1185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692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2"/>
          <p:cNvSpPr txBox="1">
            <a:spLocks/>
          </p:cNvSpPr>
          <p:nvPr/>
        </p:nvSpPr>
        <p:spPr>
          <a:xfrm>
            <a:off x="647700" y="1110481"/>
            <a:ext cx="10515600" cy="5747519"/>
          </a:xfrm>
          <a:prstGeom prst="rect">
            <a:avLst/>
          </a:prstGeom>
        </p:spPr>
        <p:txBody>
          <a:bodyPr vert="horz" lIns="101600" tIns="38100" rIns="76200" bIns="38100" rtlCol="0">
            <a:norm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zh-CN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去除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和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port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的配置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通用的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bus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连接关系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服务器自动注册和发现能力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/>
              <a:t>运</a:t>
            </a:r>
            <a:r>
              <a:rPr lang="zh-CN" altLang="en-US" dirty="0" smtClean="0"/>
              <a:t>维配置的优化</a:t>
            </a:r>
            <a:endParaRPr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4390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724402"/>
            <a:ext cx="10852237" cy="624845"/>
          </a:xfrm>
        </p:spPr>
        <p:txBody>
          <a:bodyPr/>
          <a:lstStyle/>
          <a:p>
            <a:r>
              <a:rPr lang="zh-CN" altLang="en-US" dirty="0" smtClean="0"/>
              <a:t>运营日志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597279"/>
            <a:ext cx="10852237" cy="31352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接口统一</a:t>
            </a:r>
            <a:r>
              <a:rPr lang="en-US" altLang="zh-CN" dirty="0" smtClean="0"/>
              <a:t>, </a:t>
            </a:r>
            <a:r>
              <a:rPr lang="zh-CN" altLang="en-US" dirty="0" smtClean="0"/>
              <a:t>底层调用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数据格式统一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远程日志服务器集群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00305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smtClean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en-US" altLang="zh-CN" sz="7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78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724402"/>
            <a:ext cx="10852237" cy="624845"/>
          </a:xfrm>
        </p:spPr>
        <p:txBody>
          <a:bodyPr/>
          <a:lstStyle/>
          <a:p>
            <a:r>
              <a:rPr lang="zh-CN" altLang="en-US" dirty="0" smtClean="0"/>
              <a:t>代码分享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597279"/>
            <a:ext cx="10852237" cy="31352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框架</a:t>
            </a:r>
            <a:r>
              <a:rPr lang="en-US" altLang="zh-CN" dirty="0" smtClean="0"/>
              <a:t>:</a:t>
            </a:r>
            <a:r>
              <a:rPr lang="en-US" altLang="zh-CN" dirty="0"/>
              <a:t>https://</a:t>
            </a:r>
            <a:r>
              <a:rPr lang="en-US" altLang="zh-CN" dirty="0" smtClean="0"/>
              <a:t>github.com/lori227/</a:t>
            </a:r>
            <a:r>
              <a:rPr lang="en-US" altLang="zh-CN" dirty="0" err="1" smtClean="0"/>
              <a:t>KFrame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示例项目</a:t>
            </a:r>
            <a:r>
              <a:rPr lang="en-US" altLang="zh-CN" dirty="0" smtClean="0"/>
              <a:t>:</a:t>
            </a:r>
            <a:r>
              <a:rPr lang="en-US" altLang="zh-CN" dirty="0"/>
              <a:t>https://</a:t>
            </a:r>
            <a:r>
              <a:rPr lang="en-US" altLang="zh-CN" dirty="0" smtClean="0"/>
              <a:t>github.com/lori227/Fighter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文档</a:t>
            </a:r>
            <a:r>
              <a:rPr lang="en-US" altLang="zh-CN" dirty="0" smtClean="0"/>
              <a:t>: </a:t>
            </a:r>
            <a:r>
              <a:rPr lang="en-US" altLang="zh-CN" dirty="0">
                <a:hlinkClick r:id="rId7"/>
              </a:rPr>
              <a:t>http://180.169.238.146:3000/#/docs/%E4%B8%8B%E8%BD%BD%E5%9C%B0%E5%9D%80</a:t>
            </a:r>
            <a:endParaRPr lang="en-US" altLang="zh-CN" dirty="0" smtClean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00305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smtClean="0">
                <a:solidFill>
                  <a:schemeClr val="bg1">
                    <a:lumMod val="85000"/>
                  </a:schemeClr>
                </a:solidFill>
              </a:rPr>
              <a:t>07</a:t>
            </a:r>
            <a:endParaRPr lang="en-US" altLang="zh-CN" sz="7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531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724402"/>
            <a:ext cx="10852237" cy="624845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“</a:t>
            </a:r>
            <a:r>
              <a:rPr lang="zh-CN" altLang="en-US" dirty="0" smtClean="0">
                <a:sym typeface="+mn-ea"/>
              </a:rPr>
              <a:t>通用</a:t>
            </a:r>
            <a:r>
              <a:rPr lang="en-US" altLang="zh-CN" dirty="0" smtClean="0">
                <a:sym typeface="+mn-ea"/>
              </a:rPr>
              <a:t>”</a:t>
            </a:r>
            <a:r>
              <a:rPr lang="zh-CN" altLang="en-US" dirty="0" smtClean="0">
                <a:sym typeface="+mn-ea"/>
              </a:rPr>
              <a:t>的服务器架构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597279"/>
            <a:ext cx="10852237" cy="3135294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目前服务器结构大致分为</a:t>
            </a:r>
            <a:r>
              <a:rPr lang="en-US" altLang="zh-CN" dirty="0" smtClean="0">
                <a:sym typeface="+mn-ea"/>
              </a:rPr>
              <a:t>3</a:t>
            </a:r>
            <a:r>
              <a:rPr lang="zh-CN" altLang="en-US" dirty="0" smtClean="0"/>
              <a:t>种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分区分</a:t>
            </a:r>
            <a:r>
              <a:rPr lang="zh-CN" altLang="en-US" dirty="0" smtClean="0"/>
              <a:t>服</a:t>
            </a:r>
            <a:r>
              <a:rPr lang="en-US" altLang="zh-CN" dirty="0" smtClean="0"/>
              <a:t>(</a:t>
            </a:r>
            <a:r>
              <a:rPr lang="zh-CN" altLang="en-US" dirty="0" smtClean="0"/>
              <a:t>卡牌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mmorpg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全区全服</a:t>
            </a:r>
            <a:r>
              <a:rPr lang="en-US" altLang="zh-CN" dirty="0" smtClean="0"/>
              <a:t>(</a:t>
            </a:r>
            <a:r>
              <a:rPr lang="zh-CN" altLang="en-US" dirty="0" smtClean="0"/>
              <a:t>开房间模式</a:t>
            </a:r>
            <a:r>
              <a:rPr lang="en-US" altLang="zh-CN" dirty="0" smtClean="0"/>
              <a:t>(</a:t>
            </a:r>
            <a:r>
              <a:rPr lang="zh-CN" altLang="en-US" dirty="0" smtClean="0"/>
              <a:t>吃鸡</a:t>
            </a:r>
            <a:r>
              <a:rPr lang="en-US" altLang="zh-CN" dirty="0" smtClean="0"/>
              <a:t>), </a:t>
            </a:r>
            <a:r>
              <a:rPr lang="en-US" altLang="zh-CN" dirty="0"/>
              <a:t>SNS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全区分服</a:t>
            </a:r>
            <a:r>
              <a:rPr lang="en-US" altLang="zh-CN" dirty="0" smtClean="0"/>
              <a:t>(</a:t>
            </a:r>
            <a:r>
              <a:rPr lang="zh-CN" altLang="en-US" dirty="0" smtClean="0"/>
              <a:t>开房间模式</a:t>
            </a:r>
            <a:r>
              <a:rPr lang="en-US" altLang="zh-CN" dirty="0" smtClean="0"/>
              <a:t>(</a:t>
            </a:r>
            <a:r>
              <a:rPr lang="zh-CN" altLang="en-US" dirty="0"/>
              <a:t>王者</a:t>
            </a:r>
            <a:r>
              <a:rPr lang="zh-CN" altLang="en-US" dirty="0" smtClean="0"/>
              <a:t>荣耀</a:t>
            </a:r>
            <a:r>
              <a:rPr lang="en-US" altLang="zh-CN" dirty="0" smtClean="0"/>
              <a:t>))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00305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>
                <a:solidFill>
                  <a:schemeClr val="bg1">
                    <a:lumMod val="85000"/>
                  </a:schemeClr>
                </a:solidFill>
              </a:rPr>
              <a:t>02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6116"/>
            <a:ext cx="12136033" cy="667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9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611114"/>
            <a:ext cx="10852237" cy="62484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pc="120" dirty="0">
                <a:sym typeface="+mn-ea"/>
              </a:rPr>
              <a:t>功能模块的</a:t>
            </a:r>
            <a:r>
              <a:rPr lang="zh-CN" altLang="en-US" spc="120" dirty="0" smtClean="0">
                <a:sym typeface="+mn-ea"/>
              </a:rPr>
              <a:t>插件化</a:t>
            </a:r>
            <a:r>
              <a:rPr lang="zh-CN" altLang="en-US" spc="120" dirty="0">
                <a:sym typeface="+mn-ea"/>
              </a:rPr>
              <a:t>封装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767211"/>
            <a:ext cx="10852237" cy="10779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启动器</a:t>
            </a:r>
            <a:r>
              <a:rPr lang="en-US" altLang="zh-CN" dirty="0" smtClean="0"/>
              <a:t>+</a:t>
            </a:r>
            <a:r>
              <a:rPr lang="zh-CN" altLang="en-US" dirty="0" smtClean="0"/>
              <a:t>功能插件</a:t>
            </a:r>
            <a:r>
              <a:rPr lang="en-US" altLang="zh-CN" dirty="0" smtClean="0"/>
              <a:t>+</a:t>
            </a:r>
            <a:r>
              <a:rPr lang="zh-CN" altLang="en-US" dirty="0" smtClean="0"/>
              <a:t>配置表</a:t>
            </a:r>
            <a:r>
              <a:rPr lang="en-US" altLang="zh-CN" dirty="0" smtClean="0"/>
              <a:t>,</a:t>
            </a:r>
            <a:r>
              <a:rPr lang="zh-CN" altLang="en-US" dirty="0" smtClean="0"/>
              <a:t>组装成游戏进程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模块之间通过接口调用</a:t>
            </a:r>
            <a:endParaRPr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986869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>
                <a:solidFill>
                  <a:schemeClr val="bg1">
                    <a:lumMod val="85000"/>
                  </a:schemeClr>
                </a:solidFill>
              </a:rPr>
              <a:t>03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46835"/>
            <a:ext cx="10515600" cy="5272405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endParaRPr lang="en-US" altLang="zh-CN" dirty="0" smtClean="0"/>
          </a:p>
          <a:p>
            <a:pPr fontAlgn="auto">
              <a:lnSpc>
                <a:spcPct val="100000"/>
              </a:lnSpc>
            </a:pPr>
            <a:r>
              <a:rPr lang="zh-CN" altLang="en-US" dirty="0" smtClean="0"/>
              <a:t>每种游戏进程都需要配置一个工程</a:t>
            </a:r>
            <a:endParaRPr lang="en-US" altLang="zh-CN" dirty="0" smtClean="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dirty="0" smtClean="0"/>
          </a:p>
          <a:p>
            <a:pPr fontAlgn="auto">
              <a:lnSpc>
                <a:spcPct val="100000"/>
              </a:lnSpc>
            </a:pPr>
            <a:r>
              <a:rPr lang="zh-CN" altLang="en-US" dirty="0" smtClean="0"/>
              <a:t>模块修改</a:t>
            </a:r>
            <a:r>
              <a:rPr lang="en-US" altLang="zh-CN" dirty="0" smtClean="0"/>
              <a:t>, </a:t>
            </a:r>
            <a:r>
              <a:rPr lang="zh-CN" altLang="en-US" dirty="0" smtClean="0"/>
              <a:t>需要重新编译整个工程</a:t>
            </a:r>
            <a:endParaRPr lang="en-US" altLang="zh-CN" dirty="0"/>
          </a:p>
          <a:p>
            <a:pPr fontAlgn="auto">
              <a:lnSpc>
                <a:spcPct val="100000"/>
              </a:lnSpc>
            </a:pPr>
            <a:endParaRPr lang="en-US" altLang="zh-CN" dirty="0" smtClean="0"/>
          </a:p>
          <a:p>
            <a:pPr fontAlgn="auto">
              <a:lnSpc>
                <a:spcPct val="100000"/>
              </a:lnSpc>
            </a:pPr>
            <a:r>
              <a:rPr lang="zh-CN" altLang="en-US" dirty="0" smtClean="0"/>
              <a:t>失去了逻辑代码热更的可能性</a:t>
            </a:r>
            <a:endParaRPr lang="zh-CN" altLang="en-US" dirty="0"/>
          </a:p>
          <a:p>
            <a:pPr lvl="1" fontAlgn="auto">
              <a:lnSpc>
                <a:spcPct val="100000"/>
              </a:lnSpc>
            </a:pPr>
            <a:endParaRPr lang="zh-CN" altLang="en-US" dirty="0"/>
          </a:p>
          <a:p>
            <a:pPr lvl="1" fontAlgn="auto"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为什么不用静态库</a:t>
            </a:r>
            <a:r>
              <a:rPr lang="en-US" altLang="zh-CN" dirty="0" smtClean="0"/>
              <a:t>(.a/.lib)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46835"/>
            <a:ext cx="10515600" cy="5272405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r>
              <a:rPr lang="zh-CN" altLang="en-US" dirty="0" smtClean="0"/>
              <a:t>代码的复用</a:t>
            </a:r>
            <a:endParaRPr lang="zh-CN" altLang="en-US" dirty="0"/>
          </a:p>
          <a:p>
            <a:pPr lvl="1" fontAlgn="auto">
              <a:lnSpc>
                <a:spcPct val="100000"/>
              </a:lnSpc>
            </a:pP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r>
              <a:rPr lang="zh-CN" altLang="en-US" dirty="0" smtClean="0"/>
              <a:t>功能模块轻松的组合和分离</a:t>
            </a: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endParaRPr lang="en-US" altLang="zh-CN" dirty="0"/>
          </a:p>
          <a:p>
            <a:pPr lvl="1" fontAlgn="auto">
              <a:lnSpc>
                <a:spcPct val="100000"/>
              </a:lnSpc>
            </a:pPr>
            <a:r>
              <a:rPr lang="zh-CN" altLang="en-US" dirty="0" smtClean="0"/>
              <a:t>模块开发相对独立</a:t>
            </a:r>
            <a:r>
              <a:rPr lang="en-US" altLang="zh-CN" dirty="0" smtClean="0"/>
              <a:t>, </a:t>
            </a:r>
            <a:r>
              <a:rPr lang="zh-CN" altLang="en-US" dirty="0" smtClean="0"/>
              <a:t>团队和谐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不背锅</a:t>
            </a: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endParaRPr lang="en-US" altLang="zh-CN" dirty="0"/>
          </a:p>
          <a:p>
            <a:pPr lvl="1" fontAlgn="auto">
              <a:lnSpc>
                <a:spcPct val="100000"/>
              </a:lnSpc>
            </a:pPr>
            <a:r>
              <a:rPr lang="zh-CN" altLang="en-US" dirty="0"/>
              <a:t>运行</a:t>
            </a:r>
            <a:r>
              <a:rPr lang="zh-CN" altLang="en-US" dirty="0" smtClean="0"/>
              <a:t>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无状态的模块可实现代码热更</a:t>
            </a: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模块的插件化能给我们带来什么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836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插件接口实现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00" y="1534503"/>
            <a:ext cx="9104762" cy="48571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369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6b0dee7e-6c99-4b03-8264-a07fcb2c6c9e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7"/>
  <p:tag name="KSO_WM_TEMPLATE_SUBCATEGORY" val="0"/>
  <p:tag name="KSO_WM_SLIDE_TYPE" val="text"/>
  <p:tag name="KSO_WM_SLIDE_SUBTYPE" val="diag"/>
  <p:tag name="KSO_WM_SLIDE_ITEM_CNT" val="6"/>
  <p:tag name="KSO_WM_SLIDE_INDEX" val="7"/>
  <p:tag name="KSO_WM_SLIDE_SIZE" val="838.078*326.827"/>
  <p:tag name="KSO_WM_SLIDE_POSITION" val="55.8536*132.141"/>
  <p:tag name="KSO_WM_DIAGRAM_GROUP_CODE" val="m1-2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854*361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854*361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2"/>
  <p:tag name="KSO_WM_TEMPLATE_SUBCATEGORY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187308_1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5"/>
  <p:tag name="KSO_WM_TEMPLATE_SUBCATEGORY" val="0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87308"/>
  <p:tag name="KSO_WM_SLIDE_LAYOUT" val="a"/>
  <p:tag name="KSO_WM_SLIDE_LAYOUT_CNT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谢谢观看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5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2"/>
  <p:tag name="KSO_WM_TEMPLATE_SUBCATEGORY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187308_2*b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87308_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187308_2*i*4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1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87308_2*l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87308_2*l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2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87308_2*l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187308_2*l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3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87308_2*l_h_f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87308_2*l_h_i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4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187308_2*l_h_f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187308_2*l_h_i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4493</TotalTime>
  <Words>862</Words>
  <Application>Microsoft Office PowerPoint</Application>
  <PresentationFormat>宽屏</PresentationFormat>
  <Paragraphs>258</Paragraphs>
  <Slides>36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宋体</vt:lpstr>
      <vt:lpstr>微软雅黑</vt:lpstr>
      <vt:lpstr>Arial</vt:lpstr>
      <vt:lpstr>Calibri</vt:lpstr>
      <vt:lpstr>Office 主题​​</vt:lpstr>
      <vt:lpstr>1_Office 主题​​</vt:lpstr>
      <vt:lpstr>一套基于C++的游戏服务器终极解决方案  </vt:lpstr>
      <vt:lpstr>PowerPoint 演示文稿</vt:lpstr>
      <vt:lpstr>设计目标  </vt:lpstr>
      <vt:lpstr>“通用”的服务器架构</vt:lpstr>
      <vt:lpstr>PowerPoint 演示文稿</vt:lpstr>
      <vt:lpstr>功能模块的插件化封装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游戏属性的配置化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一键配置开服</vt:lpstr>
      <vt:lpstr>PowerPoint 演示文稿</vt:lpstr>
      <vt:lpstr>PowerPoint 演示文稿</vt:lpstr>
      <vt:lpstr>运营日志</vt:lpstr>
      <vt:lpstr>代码分享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刘小兵(橘右京)</cp:lastModifiedBy>
  <cp:revision>961</cp:revision>
  <dcterms:created xsi:type="dcterms:W3CDTF">2017-08-03T09:01:00Z</dcterms:created>
  <dcterms:modified xsi:type="dcterms:W3CDTF">2020-07-22T12:45:48Z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2052-11.1.0.8517</vt:lpwstr>
  </property>
</Properties>
</file>