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2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3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4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5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6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7.xml" ContentType="application/vnd.openxmlformats-officedocument.presentationml.notesSl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8.xml" ContentType="application/vnd.openxmlformats-officedocument.presentationml.notesSlid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notesSlides/notesSlide9.xml" ContentType="application/vnd.openxmlformats-officedocument.presentationml.notesSlide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notesSlides/notesSlide10.xml" ContentType="application/vnd.openxmlformats-officedocument.presentationml.notesSlide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notesSlides/notesSlide11.xml" ContentType="application/vnd.openxmlformats-officedocument.presentationml.notesSlide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notesSlides/notesSlide12.xml" ContentType="application/vnd.openxmlformats-officedocument.presentationml.notesSlide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notesSlides/notesSlide13.xml" ContentType="application/vnd.openxmlformats-officedocument.presentationml.notesSlide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45"/>
  </p:notesMasterIdLst>
  <p:handoutMasterIdLst>
    <p:handoutMasterId r:id="rId46"/>
  </p:handoutMasterIdLst>
  <p:sldIdLst>
    <p:sldId id="640" r:id="rId3"/>
    <p:sldId id="537" r:id="rId4"/>
    <p:sldId id="538" r:id="rId5"/>
    <p:sldId id="544" r:id="rId6"/>
    <p:sldId id="644" r:id="rId7"/>
    <p:sldId id="548" r:id="rId8"/>
    <p:sldId id="258" r:id="rId9"/>
    <p:sldId id="646" r:id="rId10"/>
    <p:sldId id="539" r:id="rId11"/>
    <p:sldId id="299" r:id="rId12"/>
    <p:sldId id="647" r:id="rId13"/>
    <p:sldId id="540" r:id="rId14"/>
    <p:sldId id="298" r:id="rId15"/>
    <p:sldId id="541" r:id="rId16"/>
    <p:sldId id="305" r:id="rId17"/>
    <p:sldId id="351" r:id="rId18"/>
    <p:sldId id="309" r:id="rId19"/>
    <p:sldId id="310" r:id="rId20"/>
    <p:sldId id="321" r:id="rId21"/>
    <p:sldId id="312" r:id="rId22"/>
    <p:sldId id="641" r:id="rId23"/>
    <p:sldId id="311" r:id="rId24"/>
    <p:sldId id="313" r:id="rId25"/>
    <p:sldId id="643" r:id="rId26"/>
    <p:sldId id="259" r:id="rId27"/>
    <p:sldId id="325" r:id="rId28"/>
    <p:sldId id="546" r:id="rId29"/>
    <p:sldId id="260" r:id="rId30"/>
    <p:sldId id="324" r:id="rId31"/>
    <p:sldId id="426" r:id="rId32"/>
    <p:sldId id="427" r:id="rId33"/>
    <p:sldId id="428" r:id="rId34"/>
    <p:sldId id="429" r:id="rId35"/>
    <p:sldId id="549" r:id="rId36"/>
    <p:sldId id="536" r:id="rId37"/>
    <p:sldId id="263" r:id="rId38"/>
    <p:sldId id="557" r:id="rId39"/>
    <p:sldId id="558" r:id="rId40"/>
    <p:sldId id="265" r:id="rId41"/>
    <p:sldId id="272" r:id="rId42"/>
    <p:sldId id="359" r:id="rId43"/>
    <p:sldId id="639" r:id="rId44"/>
  </p:sldIdLst>
  <p:sldSz cx="12192000" cy="6858000"/>
  <p:notesSz cx="7104063" cy="10234613"/>
  <p:custDataLst>
    <p:tags r:id="rId4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8">
          <p15:clr>
            <a:srgbClr val="A4A3A4"/>
          </p15:clr>
        </p15:guide>
        <p15:guide id="2" pos="3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102" y="144"/>
      </p:cViewPr>
      <p:guideLst>
        <p:guide orient="horz" pos="2028"/>
        <p:guide pos="383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048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6C8D182-E4C8-4120-9249-FC9774456FFA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761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9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2020/7/15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2020/7/15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ags" Target="../tags/tag5.xml"/><Relationship Id="rId18" Type="http://schemas.openxmlformats.org/officeDocument/2006/relationships/tags" Target="../tags/tag10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17" Type="http://schemas.openxmlformats.org/officeDocument/2006/relationships/tags" Target="../tags/tag9.xml"/><Relationship Id="rId2" Type="http://schemas.openxmlformats.org/officeDocument/2006/relationships/slideLayout" Target="../slideLayouts/slideLayout12.xml"/><Relationship Id="rId16" Type="http://schemas.openxmlformats.org/officeDocument/2006/relationships/tags" Target="../tags/tag8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7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8.xml"/><Relationship Id="rId1" Type="http://schemas.openxmlformats.org/officeDocument/2006/relationships/tags" Target="../tags/tag10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0.xml"/><Relationship Id="rId1" Type="http://schemas.openxmlformats.org/officeDocument/2006/relationships/tags" Target="../tags/tag10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1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6.xml"/><Relationship Id="rId1" Type="http://schemas.openxmlformats.org/officeDocument/2006/relationships/tags" Target="../tags/tag1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slideLayout" Target="../slideLayouts/slideLayout14.xml"/><Relationship Id="rId5" Type="http://schemas.openxmlformats.org/officeDocument/2006/relationships/tags" Target="../tags/tag121.xml"/><Relationship Id="rId4" Type="http://schemas.openxmlformats.org/officeDocument/2006/relationships/tags" Target="../tags/tag1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5.xml"/><Relationship Id="rId1" Type="http://schemas.openxmlformats.org/officeDocument/2006/relationships/tags" Target="../tags/tag1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9.xml"/><Relationship Id="rId1" Type="http://schemas.openxmlformats.org/officeDocument/2006/relationships/tags" Target="../tags/tag1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1.xml"/><Relationship Id="rId1" Type="http://schemas.openxmlformats.org/officeDocument/2006/relationships/tags" Target="../tags/tag13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18" Type="http://schemas.openxmlformats.org/officeDocument/2006/relationships/tags" Target="../tags/tag86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tags" Target="../tags/tag85.xml"/><Relationship Id="rId2" Type="http://schemas.openxmlformats.org/officeDocument/2006/relationships/tags" Target="../tags/tag70.xml"/><Relationship Id="rId16" Type="http://schemas.openxmlformats.org/officeDocument/2006/relationships/tags" Target="../tags/tag84.xml"/><Relationship Id="rId20" Type="http://schemas.openxmlformats.org/officeDocument/2006/relationships/notesSlide" Target="../notesSlides/notesSlide2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tags" Target="../tags/tag83.xml"/><Relationship Id="rId10" Type="http://schemas.openxmlformats.org/officeDocument/2006/relationships/tags" Target="../tags/tag78.xml"/><Relationship Id="rId19" Type="http://schemas.openxmlformats.org/officeDocument/2006/relationships/slideLayout" Target="../slideLayouts/slideLayout17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3.xml"/><Relationship Id="rId1" Type="http://schemas.openxmlformats.org/officeDocument/2006/relationships/tags" Target="../tags/tag13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7.xml"/><Relationship Id="rId1" Type="http://schemas.openxmlformats.org/officeDocument/2006/relationships/tags" Target="../tags/tag13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1.xml"/><Relationship Id="rId1" Type="http://schemas.openxmlformats.org/officeDocument/2006/relationships/tags" Target="../tags/tag14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3.xml"/><Relationship Id="rId1" Type="http://schemas.openxmlformats.org/officeDocument/2006/relationships/tags" Target="../tags/tag14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4" Type="http://schemas.openxmlformats.org/officeDocument/2006/relationships/image" Target="../media/image10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13" Type="http://schemas.openxmlformats.org/officeDocument/2006/relationships/tags" Target="../tags/tag158.xml"/><Relationship Id="rId18" Type="http://schemas.openxmlformats.org/officeDocument/2006/relationships/slideLayout" Target="../slideLayouts/slideLayout17.xml"/><Relationship Id="rId3" Type="http://schemas.openxmlformats.org/officeDocument/2006/relationships/tags" Target="../tags/tag148.xml"/><Relationship Id="rId7" Type="http://schemas.openxmlformats.org/officeDocument/2006/relationships/tags" Target="../tags/tag152.xml"/><Relationship Id="rId12" Type="http://schemas.openxmlformats.org/officeDocument/2006/relationships/tags" Target="../tags/tag157.xml"/><Relationship Id="rId17" Type="http://schemas.openxmlformats.org/officeDocument/2006/relationships/tags" Target="../tags/tag162.xml"/><Relationship Id="rId2" Type="http://schemas.openxmlformats.org/officeDocument/2006/relationships/tags" Target="../tags/tag147.xml"/><Relationship Id="rId16" Type="http://schemas.openxmlformats.org/officeDocument/2006/relationships/tags" Target="../tags/tag161.xml"/><Relationship Id="rId1" Type="http://schemas.openxmlformats.org/officeDocument/2006/relationships/tags" Target="../tags/tag146.xml"/><Relationship Id="rId6" Type="http://schemas.openxmlformats.org/officeDocument/2006/relationships/tags" Target="../tags/tag151.xml"/><Relationship Id="rId11" Type="http://schemas.openxmlformats.org/officeDocument/2006/relationships/tags" Target="../tags/tag156.xml"/><Relationship Id="rId5" Type="http://schemas.openxmlformats.org/officeDocument/2006/relationships/tags" Target="../tags/tag150.xml"/><Relationship Id="rId15" Type="http://schemas.openxmlformats.org/officeDocument/2006/relationships/tags" Target="../tags/tag160.xml"/><Relationship Id="rId10" Type="http://schemas.openxmlformats.org/officeDocument/2006/relationships/tags" Target="../tags/tag155.xml"/><Relationship Id="rId19" Type="http://schemas.openxmlformats.org/officeDocument/2006/relationships/notesSlide" Target="../notesSlides/notesSlide9.xml"/><Relationship Id="rId4" Type="http://schemas.openxmlformats.org/officeDocument/2006/relationships/tags" Target="../tags/tag149.xml"/><Relationship Id="rId9" Type="http://schemas.openxmlformats.org/officeDocument/2006/relationships/tags" Target="../tags/tag154.xml"/><Relationship Id="rId14" Type="http://schemas.openxmlformats.org/officeDocument/2006/relationships/tags" Target="../tags/tag15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4.xml"/><Relationship Id="rId1" Type="http://schemas.openxmlformats.org/officeDocument/2006/relationships/tags" Target="../tags/tag16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6.xml"/><Relationship Id="rId1" Type="http://schemas.openxmlformats.org/officeDocument/2006/relationships/tags" Target="../tags/tag16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9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8.xml"/><Relationship Id="rId1" Type="http://schemas.openxmlformats.org/officeDocument/2006/relationships/tags" Target="../tags/tag16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0.xml"/><Relationship Id="rId1" Type="http://schemas.openxmlformats.org/officeDocument/2006/relationships/tags" Target="../tags/tag16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2.xml"/><Relationship Id="rId1" Type="http://schemas.openxmlformats.org/officeDocument/2006/relationships/tags" Target="../tags/tag17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4.xml"/><Relationship Id="rId1" Type="http://schemas.openxmlformats.org/officeDocument/2006/relationships/tags" Target="../tags/tag17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178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186.xml"/><Relationship Id="rId13" Type="http://schemas.openxmlformats.org/officeDocument/2006/relationships/tags" Target="../tags/tag191.xml"/><Relationship Id="rId18" Type="http://schemas.openxmlformats.org/officeDocument/2006/relationships/notesSlide" Target="../notesSlides/notesSlide11.xml"/><Relationship Id="rId3" Type="http://schemas.openxmlformats.org/officeDocument/2006/relationships/tags" Target="../tags/tag181.xml"/><Relationship Id="rId7" Type="http://schemas.openxmlformats.org/officeDocument/2006/relationships/tags" Target="../tags/tag185.xml"/><Relationship Id="rId12" Type="http://schemas.openxmlformats.org/officeDocument/2006/relationships/tags" Target="../tags/tag190.xml"/><Relationship Id="rId17" Type="http://schemas.openxmlformats.org/officeDocument/2006/relationships/slideLayout" Target="../slideLayouts/slideLayout17.xml"/><Relationship Id="rId2" Type="http://schemas.openxmlformats.org/officeDocument/2006/relationships/tags" Target="../tags/tag180.xml"/><Relationship Id="rId16" Type="http://schemas.openxmlformats.org/officeDocument/2006/relationships/tags" Target="../tags/tag194.xml"/><Relationship Id="rId1" Type="http://schemas.openxmlformats.org/officeDocument/2006/relationships/tags" Target="../tags/tag179.xml"/><Relationship Id="rId6" Type="http://schemas.openxmlformats.org/officeDocument/2006/relationships/tags" Target="../tags/tag184.xml"/><Relationship Id="rId11" Type="http://schemas.openxmlformats.org/officeDocument/2006/relationships/tags" Target="../tags/tag189.xml"/><Relationship Id="rId5" Type="http://schemas.openxmlformats.org/officeDocument/2006/relationships/tags" Target="../tags/tag183.xml"/><Relationship Id="rId15" Type="http://schemas.openxmlformats.org/officeDocument/2006/relationships/tags" Target="../tags/tag193.xml"/><Relationship Id="rId10" Type="http://schemas.openxmlformats.org/officeDocument/2006/relationships/tags" Target="../tags/tag188.xml"/><Relationship Id="rId4" Type="http://schemas.openxmlformats.org/officeDocument/2006/relationships/tags" Target="../tags/tag182.xml"/><Relationship Id="rId9" Type="http://schemas.openxmlformats.org/officeDocument/2006/relationships/tags" Target="../tags/tag187.xml"/><Relationship Id="rId14" Type="http://schemas.openxmlformats.org/officeDocument/2006/relationships/tags" Target="../tags/tag19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6.xml"/><Relationship Id="rId1" Type="http://schemas.openxmlformats.org/officeDocument/2006/relationships/tags" Target="../tags/tag19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99.xml"/><Relationship Id="rId2" Type="http://schemas.openxmlformats.org/officeDocument/2006/relationships/tags" Target="../tags/tag198.xml"/><Relationship Id="rId1" Type="http://schemas.openxmlformats.org/officeDocument/2006/relationships/tags" Target="../tags/tag197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200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208.xml"/><Relationship Id="rId13" Type="http://schemas.openxmlformats.org/officeDocument/2006/relationships/tags" Target="../tags/tag213.xml"/><Relationship Id="rId18" Type="http://schemas.openxmlformats.org/officeDocument/2006/relationships/slideLayout" Target="../slideLayouts/slideLayout17.xml"/><Relationship Id="rId3" Type="http://schemas.openxmlformats.org/officeDocument/2006/relationships/tags" Target="../tags/tag203.xml"/><Relationship Id="rId7" Type="http://schemas.openxmlformats.org/officeDocument/2006/relationships/tags" Target="../tags/tag207.xml"/><Relationship Id="rId12" Type="http://schemas.openxmlformats.org/officeDocument/2006/relationships/tags" Target="../tags/tag212.xml"/><Relationship Id="rId17" Type="http://schemas.openxmlformats.org/officeDocument/2006/relationships/tags" Target="../tags/tag217.xml"/><Relationship Id="rId2" Type="http://schemas.openxmlformats.org/officeDocument/2006/relationships/tags" Target="../tags/tag202.xml"/><Relationship Id="rId16" Type="http://schemas.openxmlformats.org/officeDocument/2006/relationships/tags" Target="../tags/tag216.xml"/><Relationship Id="rId1" Type="http://schemas.openxmlformats.org/officeDocument/2006/relationships/tags" Target="../tags/tag201.xml"/><Relationship Id="rId6" Type="http://schemas.openxmlformats.org/officeDocument/2006/relationships/tags" Target="../tags/tag206.xml"/><Relationship Id="rId11" Type="http://schemas.openxmlformats.org/officeDocument/2006/relationships/tags" Target="../tags/tag211.xml"/><Relationship Id="rId5" Type="http://schemas.openxmlformats.org/officeDocument/2006/relationships/tags" Target="../tags/tag205.xml"/><Relationship Id="rId15" Type="http://schemas.openxmlformats.org/officeDocument/2006/relationships/tags" Target="../tags/tag215.xml"/><Relationship Id="rId10" Type="http://schemas.openxmlformats.org/officeDocument/2006/relationships/tags" Target="../tags/tag210.xml"/><Relationship Id="rId19" Type="http://schemas.openxmlformats.org/officeDocument/2006/relationships/notesSlide" Target="../notesSlides/notesSlide13.xml"/><Relationship Id="rId4" Type="http://schemas.openxmlformats.org/officeDocument/2006/relationships/tags" Target="../tags/tag204.xml"/><Relationship Id="rId9" Type="http://schemas.openxmlformats.org/officeDocument/2006/relationships/tags" Target="../tags/tag209.xml"/><Relationship Id="rId14" Type="http://schemas.openxmlformats.org/officeDocument/2006/relationships/tags" Target="../tags/tag2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9.xml"/><Relationship Id="rId1" Type="http://schemas.openxmlformats.org/officeDocument/2006/relationships/tags" Target="../tags/tag2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9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1.xml"/><Relationship Id="rId1" Type="http://schemas.openxmlformats.org/officeDocument/2006/relationships/tags" Target="../tags/tag22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3.xml"/><Relationship Id="rId1" Type="http://schemas.openxmlformats.org/officeDocument/2006/relationships/tags" Target="../tags/tag22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225.xml"/><Relationship Id="rId1" Type="http://schemas.openxmlformats.org/officeDocument/2006/relationships/tags" Target="../tags/tag224.xml"/><Relationship Id="rId4" Type="http://schemas.openxmlformats.org/officeDocument/2006/relationships/notesSlide" Target="../notesSlides/notesSlide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9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10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18215" y="3808730"/>
            <a:ext cx="10852237" cy="624845"/>
          </a:xfrm>
        </p:spPr>
        <p:txBody>
          <a:bodyPr/>
          <a:lstStyle/>
          <a:p>
            <a:r>
              <a:rPr lang="zh-CN" altLang="en-US" dirty="0"/>
              <a:t>一套全新的游戏服务器解决方案</a:t>
            </a:r>
            <a:br>
              <a:rPr lang="zh-CN" altLang="en-US" dirty="0"/>
            </a:br>
            <a:r>
              <a:rPr lang="en-US" altLang="zh-CN" dirty="0" smtClean="0">
                <a:sym typeface="+mn-ea"/>
              </a:rPr>
              <a:t/>
            </a:r>
            <a:br>
              <a:rPr lang="en-US" altLang="zh-CN" dirty="0" smtClean="0">
                <a:sym typeface="+mn-ea"/>
              </a:rPr>
            </a:b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859790" y="1613535"/>
            <a:ext cx="3784600" cy="1712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 err="1" smtClean="0">
                <a:solidFill>
                  <a:schemeClr val="bg1">
                    <a:lumMod val="85000"/>
                  </a:schemeClr>
                </a:solidFill>
              </a:rPr>
              <a:t>KFrame</a:t>
            </a:r>
            <a:endParaRPr lang="zh-CN" altLang="en-US" sz="72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86840"/>
            <a:ext cx="11215224" cy="5471160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2600" dirty="0"/>
              <a:t>&lt;?xml version="1.0" encoding="utf-8" ?&gt;</a:t>
            </a:r>
          </a:p>
          <a:p>
            <a:r>
              <a:rPr lang="en-US" altLang="zh-CN" sz="2600" dirty="0"/>
              <a:t>&lt;Setting&gt;</a:t>
            </a:r>
          </a:p>
          <a:p>
            <a:r>
              <a:rPr lang="en-US" altLang="zh-CN" sz="2600" dirty="0"/>
              <a:t>    &lt;Includes&gt;</a:t>
            </a:r>
          </a:p>
          <a:p>
            <a:r>
              <a:rPr lang="en-US" altLang="zh-CN" sz="2600" dirty="0"/>
              <a:t>        &lt;Include File="./startup/common/</a:t>
            </a:r>
            <a:r>
              <a:rPr lang="en-US" altLang="zh-CN" sz="2600" dirty="0" err="1"/>
              <a:t>common.startup</a:t>
            </a:r>
            <a:r>
              <a:rPr lang="en-US" altLang="zh-CN" sz="2600" dirty="0"/>
              <a:t>"/&gt;</a:t>
            </a:r>
          </a:p>
          <a:p>
            <a:r>
              <a:rPr lang="en-US" altLang="zh-CN" sz="2600" dirty="0"/>
              <a:t>        &lt;Include File="./startup/common/</a:t>
            </a:r>
            <a:r>
              <a:rPr lang="en-US" altLang="zh-CN" sz="2600" dirty="0" err="1"/>
              <a:t>tcpclient.startup</a:t>
            </a:r>
            <a:r>
              <a:rPr lang="en-US" altLang="zh-CN" sz="2600" dirty="0"/>
              <a:t>"/&gt;</a:t>
            </a:r>
          </a:p>
          <a:p>
            <a:r>
              <a:rPr lang="en-US" altLang="zh-CN" sz="2600" dirty="0"/>
              <a:t>        &lt;Include File="./startup/common/</a:t>
            </a:r>
            <a:r>
              <a:rPr lang="en-US" altLang="zh-CN" sz="2600" dirty="0" err="1"/>
              <a:t>routeclient.startup</a:t>
            </a:r>
            <a:r>
              <a:rPr lang="en-US" altLang="zh-CN" sz="2600" dirty="0"/>
              <a:t>"/&gt;</a:t>
            </a:r>
          </a:p>
          <a:p>
            <a:r>
              <a:rPr lang="en-US" altLang="zh-CN" sz="2600" dirty="0"/>
              <a:t>        &lt;Include File="./startup/common/</a:t>
            </a:r>
            <a:r>
              <a:rPr lang="en-US" altLang="zh-CN" sz="2600" dirty="0" err="1"/>
              <a:t>remotelog.startup</a:t>
            </a:r>
            <a:r>
              <a:rPr lang="en-US" altLang="zh-CN" sz="2600" dirty="0"/>
              <a:t>"/&gt;</a:t>
            </a:r>
          </a:p>
          <a:p>
            <a:r>
              <a:rPr lang="en-US" altLang="zh-CN" sz="2600" dirty="0"/>
              <a:t>        &lt;Include File="./startup/common/</a:t>
            </a:r>
            <a:r>
              <a:rPr lang="en-US" altLang="zh-CN" sz="2600" dirty="0" err="1"/>
              <a:t>deployclient.startup</a:t>
            </a:r>
            <a:r>
              <a:rPr lang="en-US" altLang="zh-CN" sz="2600" dirty="0"/>
              <a:t>"/&gt;</a:t>
            </a:r>
          </a:p>
          <a:p>
            <a:r>
              <a:rPr lang="en-US" altLang="zh-CN" sz="2600" dirty="0"/>
              <a:t>    &lt;/Includes&gt;</a:t>
            </a:r>
          </a:p>
          <a:p>
            <a:r>
              <a:rPr lang="en-US" altLang="zh-CN" sz="2600" dirty="0"/>
              <a:t/>
            </a:r>
            <a:br>
              <a:rPr lang="en-US" altLang="zh-CN" sz="2600" dirty="0"/>
            </a:br>
            <a:r>
              <a:rPr lang="en-US" altLang="zh-CN" sz="2600" dirty="0"/>
              <a:t>    &lt;Plugins&gt;</a:t>
            </a:r>
          </a:p>
          <a:p>
            <a:r>
              <a:rPr lang="en-US" altLang="zh-CN" sz="2600" dirty="0"/>
              <a:t>        &lt;Plugin Name="</a:t>
            </a:r>
            <a:r>
              <a:rPr lang="en-US" altLang="zh-CN" sz="2600" dirty="0" err="1"/>
              <a:t>KFDataShard</a:t>
            </a:r>
            <a:r>
              <a:rPr lang="en-US" altLang="zh-CN" sz="2600" dirty="0"/>
              <a:t>" </a:t>
            </a:r>
            <a:r>
              <a:rPr lang="en-US" altLang="zh-CN" sz="2600" dirty="0" err="1" smtClean="0"/>
              <a:t>Param</a:t>
            </a:r>
            <a:r>
              <a:rPr lang="en-US" altLang="zh-CN" sz="2600" dirty="0" smtClean="0"/>
              <a:t>=""/&gt;</a:t>
            </a:r>
            <a:r>
              <a:rPr lang="en-US" altLang="zh-CN" sz="2600" dirty="0"/>
              <a:t>  </a:t>
            </a:r>
          </a:p>
          <a:p>
            <a:r>
              <a:rPr lang="en-US" altLang="zh-CN" sz="2600" dirty="0"/>
              <a:t>        &lt;Plugin Name="</a:t>
            </a:r>
            <a:r>
              <a:rPr lang="en-US" altLang="zh-CN" sz="2600" dirty="0" err="1"/>
              <a:t>KFRedis</a:t>
            </a:r>
            <a:r>
              <a:rPr lang="en-US" altLang="zh-CN" sz="2600" dirty="0"/>
              <a:t>" </a:t>
            </a:r>
            <a:r>
              <a:rPr lang="en-US" altLang="zh-CN" sz="2600" dirty="0"/>
              <a:t> </a:t>
            </a:r>
            <a:r>
              <a:rPr lang="en-US" altLang="zh-CN" sz="2600" dirty="0" err="1" smtClean="0"/>
              <a:t>Param</a:t>
            </a:r>
            <a:r>
              <a:rPr lang="en-US" altLang="zh-CN" sz="2600" dirty="0" smtClean="0"/>
              <a:t>=""/&gt;</a:t>
            </a:r>
            <a:r>
              <a:rPr lang="en-US" altLang="zh-CN" sz="2600" dirty="0"/>
              <a:t>  </a:t>
            </a:r>
          </a:p>
          <a:p>
            <a:r>
              <a:rPr lang="en-US" altLang="zh-CN" sz="2600" dirty="0"/>
              <a:t>        &lt;Plugin Name="</a:t>
            </a:r>
            <a:r>
              <a:rPr lang="en-US" altLang="zh-CN" sz="2600" dirty="0" err="1"/>
              <a:t>KFMongo</a:t>
            </a:r>
            <a:r>
              <a:rPr lang="en-US" altLang="zh-CN" sz="2600" dirty="0"/>
              <a:t>" </a:t>
            </a:r>
            <a:r>
              <a:rPr lang="en-US" altLang="zh-CN" sz="2600" dirty="0"/>
              <a:t> </a:t>
            </a:r>
            <a:r>
              <a:rPr lang="en-US" altLang="zh-CN" sz="2600" dirty="0" err="1" smtClean="0"/>
              <a:t>Param</a:t>
            </a:r>
            <a:r>
              <a:rPr lang="en-US" altLang="zh-CN" sz="2600" dirty="0" smtClean="0"/>
              <a:t>=""/&gt;</a:t>
            </a:r>
            <a:r>
              <a:rPr lang="en-US" altLang="zh-CN" sz="2600" dirty="0"/>
              <a:t>  </a:t>
            </a:r>
          </a:p>
          <a:p>
            <a:r>
              <a:rPr lang="en-US" altLang="zh-CN" sz="2600" dirty="0"/>
              <a:t>        &lt;Plugin Name="</a:t>
            </a:r>
            <a:r>
              <a:rPr lang="en-US" altLang="zh-CN" sz="2600" dirty="0" err="1"/>
              <a:t>KFMySQL</a:t>
            </a:r>
            <a:r>
              <a:rPr lang="en-US" altLang="zh-CN" sz="2600" dirty="0"/>
              <a:t>" </a:t>
            </a:r>
            <a:r>
              <a:rPr lang="en-US" altLang="zh-CN" sz="2600" dirty="0"/>
              <a:t> </a:t>
            </a:r>
            <a:r>
              <a:rPr lang="en-US" altLang="zh-CN" sz="2600" dirty="0" err="1" smtClean="0"/>
              <a:t>Param</a:t>
            </a:r>
            <a:r>
              <a:rPr lang="en-US" altLang="zh-CN" sz="2600" dirty="0" smtClean="0"/>
              <a:t>=""/&gt;</a:t>
            </a:r>
            <a:r>
              <a:rPr lang="en-US" altLang="zh-CN" sz="2600" dirty="0"/>
              <a:t>  </a:t>
            </a:r>
          </a:p>
          <a:p>
            <a:r>
              <a:rPr lang="en-US" altLang="zh-CN" sz="2600" dirty="0"/>
              <a:t>    &lt;/Plugins&gt;</a:t>
            </a:r>
          </a:p>
          <a:p>
            <a:r>
              <a:rPr lang="en-US" altLang="zh-CN" sz="2600" dirty="0"/>
              <a:t>&lt;/Setting&gt;</a:t>
            </a:r>
          </a:p>
          <a:p>
            <a:pPr marL="0" indent="0">
              <a:lnSpc>
                <a:spcPct val="170000"/>
              </a:lnSpc>
              <a:buNone/>
            </a:pPr>
            <a:endParaRPr lang="zh-CN" altLang="en-US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92436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下面是数据保存分片进程的启动配置</a:t>
            </a:r>
            <a:r>
              <a:rPr lang="en-US" altLang="zh-CN" dirty="0"/>
              <a:t>:</a:t>
            </a:r>
            <a:r>
              <a:rPr lang="en-US" altLang="zh-CN" dirty="0" err="1" smtClean="0"/>
              <a:t>data.shard.startup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86840"/>
            <a:ext cx="11215224" cy="5471160"/>
          </a:xfrm>
        </p:spPr>
        <p:txBody>
          <a:bodyPr>
            <a:normAutofit/>
          </a:bodyPr>
          <a:lstStyle/>
          <a:p>
            <a:r>
              <a:rPr lang="en-US" altLang="zh-CN" dirty="0"/>
              <a:t>&lt;?xml version="1.0" encoding="utf-8" ?&gt;</a:t>
            </a:r>
          </a:p>
          <a:p>
            <a:r>
              <a:rPr lang="en-US" altLang="zh-CN" dirty="0"/>
              <a:t>&lt;Setting&gt;</a:t>
            </a:r>
          </a:p>
          <a:p>
            <a:r>
              <a:rPr lang="en-US" altLang="zh-CN" dirty="0"/>
              <a:t>    &lt;Plugins&gt;</a:t>
            </a:r>
          </a:p>
          <a:p>
            <a:r>
              <a:rPr lang="en-US" altLang="zh-CN" dirty="0"/>
              <a:t>        &lt;Plugin Name="</a:t>
            </a:r>
            <a:r>
              <a:rPr lang="en-US" altLang="zh-CN" dirty="0" err="1"/>
              <a:t>KFHttpClient</a:t>
            </a:r>
            <a:r>
              <a:rPr lang="en-US" altLang="zh-CN" dirty="0"/>
              <a:t>" </a:t>
            </a:r>
            <a:r>
              <a:rPr lang="en-US" altLang="zh-CN" dirty="0"/>
              <a:t> </a:t>
            </a:r>
            <a:r>
              <a:rPr lang="en-US" altLang="zh-CN" smtClean="0"/>
              <a:t>Param=""/&gt;</a:t>
            </a:r>
            <a:endParaRPr lang="en-US" altLang="zh-CN" dirty="0"/>
          </a:p>
          <a:p>
            <a:r>
              <a:rPr lang="en-US" altLang="zh-CN" dirty="0"/>
              <a:t>        &lt;Plugin Name="</a:t>
            </a:r>
            <a:r>
              <a:rPr lang="en-US" altLang="zh-CN" dirty="0" err="1"/>
              <a:t>KFTcpClient</a:t>
            </a:r>
            <a:r>
              <a:rPr lang="en-US" altLang="zh-CN" dirty="0"/>
              <a:t>" </a:t>
            </a:r>
            <a:r>
              <a:rPr lang="en-US" altLang="zh-CN" dirty="0"/>
              <a:t> 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=""/&gt;</a:t>
            </a:r>
            <a:endParaRPr lang="en-US" altLang="zh-CN" dirty="0"/>
          </a:p>
          <a:p>
            <a:r>
              <a:rPr lang="en-US" altLang="zh-CN" dirty="0"/>
              <a:t>        &lt;Plugin Name="</a:t>
            </a:r>
            <a:r>
              <a:rPr lang="en-US" altLang="zh-CN" dirty="0" err="1"/>
              <a:t>KFMessage</a:t>
            </a:r>
            <a:r>
              <a:rPr lang="en-US" altLang="zh-CN" dirty="0"/>
              <a:t>" </a:t>
            </a:r>
            <a:r>
              <a:rPr lang="en-US" altLang="zh-CN" dirty="0"/>
              <a:t> 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=""/&gt;</a:t>
            </a:r>
            <a:endParaRPr lang="en-US" altLang="zh-CN" dirty="0"/>
          </a:p>
          <a:p>
            <a:r>
              <a:rPr lang="en-US" altLang="zh-CN" dirty="0"/>
              <a:t>        &lt;Plugin Name="</a:t>
            </a:r>
            <a:r>
              <a:rPr lang="en-US" altLang="zh-CN" dirty="0" err="1"/>
              <a:t>KFBus</a:t>
            </a:r>
            <a:r>
              <a:rPr lang="en-US" altLang="zh-CN" dirty="0"/>
              <a:t>" </a:t>
            </a:r>
            <a:r>
              <a:rPr lang="en-US" altLang="zh-CN" dirty="0"/>
              <a:t> 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=""/&gt;</a:t>
            </a:r>
            <a:endParaRPr lang="en-US" altLang="zh-CN" dirty="0"/>
          </a:p>
          <a:p>
            <a:r>
              <a:rPr lang="en-US" altLang="zh-CN" dirty="0"/>
              <a:t>        &lt;Plugin Name="</a:t>
            </a:r>
            <a:r>
              <a:rPr lang="en-US" altLang="zh-CN" dirty="0" err="1"/>
              <a:t>KFIpAddress</a:t>
            </a:r>
            <a:r>
              <a:rPr lang="en-US" altLang="zh-CN" dirty="0"/>
              <a:t>" </a:t>
            </a:r>
            <a:r>
              <a:rPr lang="en-US" altLang="zh-CN" dirty="0"/>
              <a:t> 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=""/&gt;</a:t>
            </a:r>
            <a:endParaRPr lang="en-US" altLang="zh-CN" dirty="0"/>
          </a:p>
          <a:p>
            <a:r>
              <a:rPr lang="en-US" altLang="zh-CN" dirty="0"/>
              <a:t>    &lt;/Plugins&gt;</a:t>
            </a:r>
          </a:p>
          <a:p>
            <a:r>
              <a:rPr lang="en-US" altLang="zh-CN" dirty="0"/>
              <a:t>&lt;/Setting&gt;</a:t>
            </a:r>
          </a:p>
          <a:p>
            <a:pPr marL="0" indent="0">
              <a:lnSpc>
                <a:spcPct val="170000"/>
              </a:lnSpc>
              <a:buNone/>
            </a:pPr>
            <a:endParaRPr lang="zh-CN" altLang="en-US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92436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公共启动配置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tcpclient.startup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109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/>
          <p:cNvSpPr txBox="1"/>
          <p:nvPr>
            <p:custDataLst>
              <p:tags r:id="rId2"/>
            </p:custDataLst>
          </p:nvPr>
        </p:nvSpPr>
        <p:spPr>
          <a:xfrm>
            <a:off x="1725568" y="1532094"/>
            <a:ext cx="9149712" cy="4113317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925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Key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命令：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KEYS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</a:t>
            </a:r>
            <a:r>
              <a:rPr lang="zh-CN" altLang="en-US" sz="1600" dirty="0" smtClean="0">
                <a:sym typeface="+mn-ea"/>
              </a:rPr>
              <a:t>DUMP</a:t>
            </a:r>
            <a:r>
              <a:rPr lang="en-US" altLang="zh-CN" sz="1600" dirty="0" smtClean="0">
                <a:sym typeface="+mn-ea"/>
              </a:rPr>
              <a:t>/RESTORE</a:t>
            </a:r>
            <a:r>
              <a:rPr lang="zh-CN" altLang="en-US" sz="1600" dirty="0" smtClean="0">
                <a:sym typeface="+mn-ea"/>
              </a:rPr>
              <a:t>，</a:t>
            </a:r>
            <a:r>
              <a:rPr lang="zh-CN" altLang="en-US" sz="1600" dirty="0">
                <a:sym typeface="+mn-ea"/>
              </a:rPr>
              <a:t>EXISTS </a:t>
            </a:r>
            <a:r>
              <a:rPr lang="zh-CN" altLang="zh-CN" sz="1600" dirty="0">
                <a:sym typeface="+mn-ea"/>
              </a:rPr>
              <a:t>，</a:t>
            </a:r>
            <a:r>
              <a:rPr lang="zh-CN" altLang="en-US" sz="1600" dirty="0" smtClean="0">
                <a:sym typeface="+mn-ea"/>
              </a:rPr>
              <a:t>PEXPIRE</a:t>
            </a:r>
            <a:r>
              <a:rPr lang="en-US" altLang="zh-CN" sz="1600" dirty="0" smtClean="0">
                <a:sym typeface="+mn-ea"/>
              </a:rPr>
              <a:t>/</a:t>
            </a:r>
            <a:r>
              <a:rPr lang="zh-CN" altLang="en-US" sz="1600" dirty="0">
                <a:sym typeface="+mn-ea"/>
              </a:rPr>
              <a:t>EXPIRE，PTTL </a:t>
            </a:r>
            <a:r>
              <a:rPr lang="en-US" altLang="zh-CN" sz="1600" dirty="0">
                <a:sym typeface="+mn-ea"/>
              </a:rPr>
              <a:t>/ </a:t>
            </a:r>
            <a:r>
              <a:rPr lang="zh-CN" altLang="en-US" sz="1600" dirty="0">
                <a:sym typeface="+mn-ea"/>
              </a:rPr>
              <a:t>TTL，TYPE ，</a:t>
            </a:r>
            <a:r>
              <a:rPr lang="en-US" altLang="zh-CN" sz="1600" dirty="0">
                <a:sym typeface="+mn-ea"/>
              </a:rPr>
              <a:t>DEL</a:t>
            </a:r>
            <a:r>
              <a:rPr lang="zh-CN" altLang="en-US" sz="1600" dirty="0">
                <a:sym typeface="+mn-ea"/>
              </a:rPr>
              <a:t> </a:t>
            </a:r>
            <a:r>
              <a:rPr lang="zh-CN" altLang="en-US" sz="1600" dirty="0" smtClean="0">
                <a:sym typeface="+mn-ea"/>
              </a:rPr>
              <a:t>等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String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命令：</a:t>
            </a:r>
            <a:r>
              <a:rPr lang="zh-CN" altLang="en-US" sz="1600" dirty="0">
                <a:solidFill>
                  <a:srgbClr val="FF0000"/>
                </a:solidFill>
                <a:sym typeface="+mn-ea"/>
              </a:rPr>
              <a:t>SET </a:t>
            </a:r>
            <a:r>
              <a:rPr lang="en-US" altLang="zh-CN" sz="1600" dirty="0">
                <a:solidFill>
                  <a:srgbClr val="FF0000"/>
                </a:solidFill>
                <a:sym typeface="+mn-ea"/>
              </a:rPr>
              <a:t>/ GET</a:t>
            </a:r>
            <a:r>
              <a:rPr lang="zh-CN" altLang="en-US" sz="1600" dirty="0">
                <a:solidFill>
                  <a:srgbClr val="FF0000"/>
                </a:solidFill>
                <a:sym typeface="+mn-ea"/>
              </a:rPr>
              <a:t>，</a:t>
            </a:r>
            <a:r>
              <a:rPr lang="zh-CN" altLang="en-US" sz="1600" dirty="0">
                <a:sym typeface="+mn-ea"/>
              </a:rPr>
              <a:t>GETRANGE，GETSET ，</a:t>
            </a:r>
            <a:r>
              <a:rPr lang="zh-CN" altLang="en-US" sz="1600" dirty="0" smtClean="0">
                <a:solidFill>
                  <a:srgbClr val="FF0000"/>
                </a:solidFill>
                <a:sym typeface="+mn-ea"/>
              </a:rPr>
              <a:t>MGET</a:t>
            </a:r>
            <a:r>
              <a:rPr lang="en-US" altLang="zh-CN" sz="1600" dirty="0" smtClean="0">
                <a:solidFill>
                  <a:srgbClr val="FF0000"/>
                </a:solidFill>
                <a:sym typeface="+mn-ea"/>
              </a:rPr>
              <a:t>/MSET</a:t>
            </a:r>
            <a:r>
              <a:rPr lang="zh-CN" altLang="en-US" sz="1600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1600" dirty="0">
                <a:solidFill>
                  <a:srgbClr val="FF0000"/>
                </a:solidFill>
                <a:sym typeface="+mn-ea"/>
              </a:rPr>
              <a:t>，SETEX ，SETNX，</a:t>
            </a:r>
            <a:r>
              <a:rPr lang="zh-CN" altLang="en-US" sz="1600" dirty="0" smtClean="0">
                <a:solidFill>
                  <a:srgbClr val="FF0000"/>
                </a:solidFill>
                <a:sym typeface="+mn-ea"/>
              </a:rPr>
              <a:t>INCR</a:t>
            </a:r>
            <a:r>
              <a:rPr lang="en-US" altLang="zh-CN" sz="1600" dirty="0" smtClean="0">
                <a:solidFill>
                  <a:srgbClr val="FF0000"/>
                </a:solidFill>
                <a:sym typeface="+mn-ea"/>
              </a:rPr>
              <a:t>/DECR</a:t>
            </a:r>
            <a:r>
              <a:rPr lang="zh-CN" altLang="zh-CN" sz="1600" dirty="0" smtClean="0">
                <a:sym typeface="+mn-ea"/>
              </a:rPr>
              <a:t>，</a:t>
            </a:r>
            <a:r>
              <a:rPr lang="en-US" altLang="zh-CN" sz="1600" dirty="0" smtClean="0">
                <a:sym typeface="+mn-ea"/>
              </a:rPr>
              <a:t>	         </a:t>
            </a:r>
            <a:r>
              <a:rPr lang="en-US" altLang="zh-CN" sz="1600" dirty="0" smtClean="0">
                <a:solidFill>
                  <a:srgbClr val="FF0000"/>
                </a:solidFill>
                <a:sym typeface="+mn-ea"/>
              </a:rPr>
              <a:t>INCRBY/DECRBY </a:t>
            </a:r>
            <a:r>
              <a:rPr lang="zh-CN" altLang="en-US" sz="1600" dirty="0" smtClean="0">
                <a:sym typeface="+mn-ea"/>
              </a:rPr>
              <a:t>等</a:t>
            </a:r>
            <a:r>
              <a:rPr lang="zh-CN" altLang="en-US" sz="1600" dirty="0" smtClean="0">
                <a:solidFill>
                  <a:srgbClr val="FF0000"/>
                </a:solidFill>
                <a:sym typeface="+mn-ea"/>
              </a:rPr>
              <a:t> </a:t>
            </a:r>
            <a:endParaRPr lang="zh-CN" altLang="en-US" sz="1600" dirty="0">
              <a:solidFill>
                <a:srgbClr val="FF0000"/>
              </a:solidFill>
              <a:sym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Hash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命令：</a:t>
            </a:r>
            <a:r>
              <a:rPr lang="zh-CN" altLang="en-US" sz="1600" dirty="0">
                <a:sym typeface="+mn-ea"/>
              </a:rPr>
              <a:t>HSET </a:t>
            </a:r>
            <a:r>
              <a:rPr lang="en-US" altLang="zh-CN" sz="1600" dirty="0">
                <a:sym typeface="+mn-ea"/>
              </a:rPr>
              <a:t>/ HGET</a:t>
            </a:r>
            <a:r>
              <a:rPr lang="zh-CN" altLang="en-US" sz="1600" dirty="0">
                <a:sym typeface="+mn-ea"/>
              </a:rPr>
              <a:t>，HKEYS ，HM</a:t>
            </a:r>
            <a:r>
              <a:rPr lang="en-US" altLang="zh-CN" sz="1600" dirty="0">
                <a:sym typeface="+mn-ea"/>
              </a:rPr>
              <a:t>S</a:t>
            </a:r>
            <a:r>
              <a:rPr lang="zh-CN" altLang="en-US" sz="1600" dirty="0">
                <a:sym typeface="+mn-ea"/>
              </a:rPr>
              <a:t>ET </a:t>
            </a:r>
            <a:r>
              <a:rPr lang="en-US" altLang="zh-CN" sz="1600" dirty="0">
                <a:sym typeface="+mn-ea"/>
              </a:rPr>
              <a:t>/ </a:t>
            </a:r>
            <a:r>
              <a:rPr lang="zh-CN" altLang="en-US" sz="1600" dirty="0">
                <a:sym typeface="+mn-ea"/>
              </a:rPr>
              <a:t>HMGET</a:t>
            </a:r>
            <a:r>
              <a:rPr lang="zh-CN" altLang="en-US" sz="1600" dirty="0" smtClean="0">
                <a:sym typeface="+mn-ea"/>
              </a:rPr>
              <a:t>，HLEN，HEXISTS，</a:t>
            </a:r>
            <a:r>
              <a:rPr lang="en-US" altLang="zh-CN" sz="1600" dirty="0" smtClean="0">
                <a:sym typeface="+mn-ea"/>
              </a:rPr>
              <a:t>HDEL</a:t>
            </a:r>
            <a:r>
              <a:rPr lang="zh-CN" altLang="en-US" sz="1600" dirty="0" smtClean="0">
                <a:sym typeface="+mn-ea"/>
              </a:rPr>
              <a:t>， </a:t>
            </a:r>
            <a:r>
              <a:rPr lang="en-US" altLang="zh-CN" sz="1600" dirty="0" smtClean="0">
                <a:sym typeface="+mn-ea"/>
              </a:rPr>
              <a:t>HINCRBY</a:t>
            </a:r>
            <a:r>
              <a:rPr lang="zh-CN" altLang="en-US" sz="1600" dirty="0" smtClean="0">
                <a:sym typeface="+mn-ea"/>
              </a:rPr>
              <a:t>等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List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命令：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LPUSH / </a:t>
            </a:r>
            <a:r>
              <a:rPr lang="zh-CN" altLang="en-US" sz="1600" dirty="0">
                <a:sym typeface="+mn-ea"/>
              </a:rPr>
              <a:t>LPOP，</a:t>
            </a:r>
            <a:r>
              <a:rPr lang="en-US" altLang="zh-CN" sz="1600" dirty="0">
                <a:sym typeface="+mn-ea"/>
              </a:rPr>
              <a:t>RPUSH / RPOP</a:t>
            </a:r>
            <a:r>
              <a:rPr lang="zh-CN" altLang="en-US" sz="1600" dirty="0">
                <a:sym typeface="+mn-ea"/>
              </a:rPr>
              <a:t>， L</a:t>
            </a:r>
            <a:r>
              <a:rPr lang="en-US" altLang="zh-CN" sz="1600" dirty="0">
                <a:sym typeface="+mn-ea"/>
              </a:rPr>
              <a:t>INDEX</a:t>
            </a:r>
            <a:r>
              <a:rPr lang="zh-CN" altLang="en-US" sz="1600" dirty="0">
                <a:sym typeface="+mn-ea"/>
              </a:rPr>
              <a:t>，</a:t>
            </a:r>
            <a:r>
              <a:rPr lang="en-US" altLang="zh-CN" sz="1600" dirty="0">
                <a:sym typeface="+mn-ea"/>
              </a:rPr>
              <a:t>LREM</a:t>
            </a:r>
            <a:r>
              <a:rPr lang="zh-CN" altLang="en-US" sz="1600" dirty="0">
                <a:sym typeface="+mn-ea"/>
              </a:rPr>
              <a:t>，</a:t>
            </a:r>
            <a:r>
              <a:rPr lang="en-US" altLang="zh-CN" sz="1600" dirty="0">
                <a:sym typeface="+mn-ea"/>
              </a:rPr>
              <a:t>LLEN</a:t>
            </a:r>
            <a:r>
              <a:rPr lang="zh-CN" altLang="en-US" sz="1600" dirty="0">
                <a:sym typeface="+mn-ea"/>
              </a:rPr>
              <a:t>，LINSERT 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Set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命令：</a:t>
            </a:r>
            <a:r>
              <a:rPr lang="zh-CN" altLang="en-US" sz="1600" dirty="0">
                <a:sym typeface="+mn-ea"/>
              </a:rPr>
              <a:t>SADD </a:t>
            </a:r>
            <a:r>
              <a:rPr lang="zh-CN" altLang="en-US" sz="1600" dirty="0" smtClean="0">
                <a:sym typeface="+mn-ea"/>
              </a:rPr>
              <a:t>，</a:t>
            </a:r>
            <a:r>
              <a:rPr lang="en-US" altLang="zh-CN" sz="1600" dirty="0" smtClean="0">
                <a:sym typeface="+mn-ea"/>
              </a:rPr>
              <a:t>SCARD</a:t>
            </a:r>
            <a:r>
              <a:rPr lang="zh-CN" altLang="en-US" sz="1600" dirty="0">
                <a:sym typeface="+mn-ea"/>
              </a:rPr>
              <a:t>，</a:t>
            </a:r>
            <a:r>
              <a:rPr lang="en-US" altLang="zh-CN" sz="1600" dirty="0">
                <a:sym typeface="+mn-ea"/>
              </a:rPr>
              <a:t>SSCAN</a:t>
            </a:r>
            <a:r>
              <a:rPr lang="zh-CN" altLang="en-US" sz="1600" dirty="0">
                <a:sym typeface="+mn-ea"/>
              </a:rPr>
              <a:t>，SMEMBERS ，</a:t>
            </a:r>
            <a:r>
              <a:rPr lang="en-US" altLang="zh-CN" sz="1600" dirty="0">
                <a:sym typeface="+mn-ea"/>
              </a:rPr>
              <a:t>SPOP</a:t>
            </a:r>
            <a:r>
              <a:rPr lang="zh-CN" altLang="en-US" sz="1600" dirty="0">
                <a:sym typeface="+mn-ea"/>
              </a:rPr>
              <a:t>，</a:t>
            </a:r>
            <a:r>
              <a:rPr lang="en-US" altLang="zh-CN" sz="1600" dirty="0">
                <a:sym typeface="+mn-ea"/>
              </a:rPr>
              <a:t>SREM</a:t>
            </a:r>
            <a:r>
              <a:rPr lang="zh-CN" altLang="en-US" sz="1600" dirty="0">
                <a:sym typeface="+mn-ea"/>
              </a:rPr>
              <a:t>，</a:t>
            </a:r>
            <a:r>
              <a:rPr lang="en-US" altLang="zh-CN" sz="1600" dirty="0" smtClean="0">
                <a:sym typeface="+mn-ea"/>
              </a:rPr>
              <a:t>SMOVE</a:t>
            </a:r>
            <a:r>
              <a:rPr lang="zh-CN" altLang="zh-CN" sz="1600" dirty="0" smtClean="0">
                <a:sym typeface="+mn-ea"/>
              </a:rPr>
              <a:t>，</a:t>
            </a:r>
            <a:r>
              <a:rPr lang="en-US" altLang="zh-CN" sz="1600" dirty="0" smtClean="0">
                <a:sym typeface="+mn-ea"/>
              </a:rPr>
              <a:t>SDIFF</a:t>
            </a:r>
            <a:r>
              <a:rPr lang="zh-CN" altLang="en-US" sz="1600" dirty="0" smtClean="0">
                <a:sym typeface="+mn-ea"/>
              </a:rPr>
              <a:t>，</a:t>
            </a:r>
            <a:r>
              <a:rPr lang="en-US" altLang="zh-CN" sz="1600" dirty="0" smtClean="0">
                <a:sym typeface="+mn-ea"/>
              </a:rPr>
              <a:t>SINTER</a:t>
            </a:r>
            <a:r>
              <a:rPr lang="zh-CN" altLang="en-US" sz="1600" dirty="0" smtClean="0">
                <a:sym typeface="+mn-ea"/>
              </a:rPr>
              <a:t>等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ZSet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命令：</a:t>
            </a:r>
            <a:r>
              <a:rPr lang="zh-CN" altLang="en-US" sz="1600" dirty="0">
                <a:sym typeface="+mn-ea"/>
              </a:rPr>
              <a:t>ZADD ，</a:t>
            </a:r>
            <a:r>
              <a:rPr lang="en-US" altLang="zh-CN" sz="1600" dirty="0">
                <a:sym typeface="+mn-ea"/>
              </a:rPr>
              <a:t>ZCARD</a:t>
            </a:r>
            <a:r>
              <a:rPr lang="zh-CN" altLang="en-US" sz="1600" dirty="0">
                <a:sym typeface="+mn-ea"/>
              </a:rPr>
              <a:t>，ZCOUNT，</a:t>
            </a:r>
            <a:r>
              <a:rPr lang="en-US" altLang="zh-CN" sz="1600" dirty="0">
                <a:sym typeface="+mn-ea"/>
              </a:rPr>
              <a:t>ZREM</a:t>
            </a:r>
            <a:r>
              <a:rPr lang="zh-CN" altLang="en-US" sz="1600" dirty="0">
                <a:sym typeface="+mn-ea"/>
              </a:rPr>
              <a:t>，</a:t>
            </a:r>
            <a:r>
              <a:rPr lang="zh-CN" altLang="en-US" sz="1600" dirty="0">
                <a:solidFill>
                  <a:srgbClr val="FF0000"/>
                </a:solidFill>
                <a:sym typeface="+mn-ea"/>
              </a:rPr>
              <a:t>ZRANK，</a:t>
            </a:r>
            <a:r>
              <a:rPr lang="en-US" altLang="zh-CN" sz="1600" dirty="0">
                <a:solidFill>
                  <a:srgbClr val="FF0000"/>
                </a:solidFill>
                <a:sym typeface="+mn-ea"/>
              </a:rPr>
              <a:t>ZREVRANK</a:t>
            </a:r>
            <a:r>
              <a:rPr lang="zh-CN" altLang="en-US" sz="1600" dirty="0">
                <a:solidFill>
                  <a:srgbClr val="FF0000"/>
                </a:solidFill>
                <a:sym typeface="+mn-ea"/>
              </a:rPr>
              <a:t> ，ZSCORE </a:t>
            </a:r>
            <a:r>
              <a:rPr lang="zh-CN" altLang="en-US" sz="1600" dirty="0" smtClean="0">
                <a:sym typeface="+mn-ea"/>
              </a:rPr>
              <a:t>等</a:t>
            </a:r>
            <a:endParaRPr lang="en-US" altLang="zh-CN" sz="1600" dirty="0" smtClean="0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ym typeface="+mn-ea"/>
              </a:rPr>
              <a:t>特殊命令：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TELNET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MONITOR</a:t>
            </a:r>
            <a:r>
              <a:rPr lang="en-US" altLang="zh-CN" sz="1600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BENCHMARK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slowlog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 get [n]</a:t>
            </a:r>
            <a:endParaRPr lang="zh-CN" altLang="en-US" sz="1600" dirty="0">
              <a:solidFill>
                <a:srgbClr val="000000"/>
              </a:solidFill>
              <a:sym typeface="+mn-ea"/>
            </a:endParaRPr>
          </a:p>
        </p:txBody>
      </p:sp>
      <p:cxnSp>
        <p:nvCxnSpPr>
          <p:cNvPr id="6" name="直接连接符 5"/>
          <p:cNvCxnSpPr/>
          <p:nvPr>
            <p:custDataLst>
              <p:tags r:id="rId3"/>
            </p:custDataLst>
          </p:nvPr>
        </p:nvCxnSpPr>
        <p:spPr>
          <a:xfrm>
            <a:off x="1494790" y="1958975"/>
            <a:ext cx="0" cy="3070225"/>
          </a:xfrm>
          <a:prstGeom prst="line">
            <a:avLst/>
          </a:prstGeom>
          <a:ln w="19050">
            <a:solidFill>
              <a:schemeClr val="accent1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>
                <a:sym typeface="+mn-ea"/>
              </a:rPr>
              <a:t>常用命令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25270"/>
            <a:ext cx="10515600" cy="4652010"/>
          </a:xfrm>
        </p:spPr>
        <p:txBody>
          <a:bodyPr/>
          <a:lstStyle/>
          <a:p>
            <a:r>
              <a:rPr lang="zh-CN" altLang="en-US"/>
              <a:t>redis 127.0.0.1:6379&gt; sscan myset1 0 match h*</a:t>
            </a:r>
          </a:p>
          <a:p>
            <a:r>
              <a:rPr lang="zh-CN" altLang="en-US"/>
              <a:t>1) "0"</a:t>
            </a:r>
          </a:p>
          <a:p>
            <a:r>
              <a:rPr lang="zh-CN" altLang="en-US"/>
              <a:t>2) 1) "hello"</a:t>
            </a:r>
          </a:p>
          <a:p>
            <a:r>
              <a:rPr lang="zh-CN" altLang="en-US"/>
              <a:t>    2) "h1"</a:t>
            </a:r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>
                <a:sym typeface="+mn-ea"/>
              </a:rPr>
              <a:t>常用命令</a:t>
            </a:r>
            <a:r>
              <a:rPr lang="en-US" altLang="zh-CN">
                <a:sym typeface="+mn-ea"/>
              </a:rPr>
              <a:t>(Set)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b="1">
                <a:sym typeface="+mn-ea"/>
              </a:rPr>
              <a:t>ZRANGE key start stop [WITHSCORES]</a:t>
            </a:r>
          </a:p>
          <a:p>
            <a:r>
              <a:rPr>
                <a:sym typeface="+mn-ea"/>
              </a:rPr>
              <a:t>redis 127.0.0.1:6379&gt; ZRANGE salary 0 -1 WITHSCORES        # 递增排列</a:t>
            </a:r>
            <a:endParaRPr lang="zh-CN" altLang="en-US"/>
          </a:p>
          <a:p>
            <a:r>
              <a:rPr>
                <a:sym typeface="+mn-ea"/>
              </a:rPr>
              <a:t>1) "peter"</a:t>
            </a:r>
            <a:endParaRPr lang="zh-CN" altLang="en-US"/>
          </a:p>
          <a:p>
            <a:r>
              <a:rPr>
                <a:sym typeface="+mn-ea"/>
              </a:rPr>
              <a:t>2) "3500"</a:t>
            </a:r>
            <a:endParaRPr lang="zh-CN" altLang="en-US"/>
          </a:p>
          <a:p>
            <a:r>
              <a:rPr>
                <a:sym typeface="+mn-ea"/>
              </a:rPr>
              <a:t>3) "tom"</a:t>
            </a:r>
            <a:endParaRPr lang="zh-CN" altLang="en-US"/>
          </a:p>
          <a:p>
            <a:r>
              <a:rPr>
                <a:sym typeface="+mn-ea"/>
              </a:rPr>
              <a:t>4) "4000"</a:t>
            </a:r>
            <a:endParaRPr lang="zh-CN" altLang="en-US"/>
          </a:p>
          <a:p>
            <a:r>
              <a:rPr>
                <a:sym typeface="+mn-ea"/>
              </a:rPr>
              <a:t>5) "jack"</a:t>
            </a:r>
            <a:endParaRPr lang="zh-CN" altLang="en-US"/>
          </a:p>
          <a:p>
            <a:r>
              <a:rPr>
                <a:sym typeface="+mn-ea"/>
              </a:rPr>
              <a:t>6) "5000"</a:t>
            </a:r>
            <a:endParaRPr lang="zh-CN" altLang="en-US"/>
          </a:p>
          <a:p>
            <a:r>
              <a:rPr>
                <a:sym typeface="+mn-ea"/>
              </a:rPr>
              <a:t>下标参数 start 和 stop 都以 0 为底，也就是说以 0 表示有序集第一个成员，以 1 表示有序集第二个成员，以此类推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b="1">
                <a:sym typeface="+mn-ea"/>
              </a:rPr>
              <a:t>ZREVRANGE key start stop [WITHSCORES]</a:t>
            </a:r>
            <a:endParaRPr lang="zh-CN" altLang="en-US" b="1"/>
          </a:p>
          <a:p>
            <a:r>
              <a:rPr lang="zh-CN" altLang="en-US">
                <a:sym typeface="+mn-ea"/>
              </a:rPr>
              <a:t>redis 127.0.0.1:6379&gt; ZREVRANGE salary 0 -1 WITHSCORES     # 递减排列</a:t>
            </a:r>
            <a:endParaRPr lang="zh-CN" altLang="en-US"/>
          </a:p>
          <a:p>
            <a:r>
              <a:rPr lang="zh-CN" altLang="en-US">
                <a:sym typeface="+mn-ea"/>
              </a:rPr>
              <a:t>1) "jack"</a:t>
            </a:r>
            <a:endParaRPr lang="zh-CN" altLang="en-US"/>
          </a:p>
          <a:p>
            <a:r>
              <a:rPr lang="zh-CN" altLang="en-US">
                <a:sym typeface="+mn-ea"/>
              </a:rPr>
              <a:t>2) "5000"</a:t>
            </a:r>
            <a:endParaRPr lang="zh-CN" altLang="en-US"/>
          </a:p>
          <a:p>
            <a:r>
              <a:rPr lang="zh-CN" altLang="en-US">
                <a:sym typeface="+mn-ea"/>
              </a:rPr>
              <a:t>3) "tom"</a:t>
            </a:r>
            <a:endParaRPr lang="zh-CN" altLang="en-US"/>
          </a:p>
          <a:p>
            <a:r>
              <a:rPr lang="zh-CN" altLang="en-US">
                <a:sym typeface="+mn-ea"/>
              </a:rPr>
              <a:t>4) "4000"</a:t>
            </a:r>
            <a:endParaRPr lang="zh-CN" altLang="en-US"/>
          </a:p>
          <a:p>
            <a:r>
              <a:rPr lang="zh-CN" altLang="en-US">
                <a:sym typeface="+mn-ea"/>
              </a:rPr>
              <a:t>5) "peter"</a:t>
            </a:r>
            <a:endParaRPr lang="zh-CN" altLang="en-US"/>
          </a:p>
          <a:p>
            <a:r>
              <a:rPr lang="zh-CN" altLang="en-US">
                <a:sym typeface="+mn-ea"/>
              </a:rPr>
              <a:t>6) "3500"</a:t>
            </a:r>
            <a:endParaRPr lang="zh-CN" altLang="en-US"/>
          </a:p>
          <a:p>
            <a:r>
              <a:rPr lang="zh-CN" altLang="en-US">
                <a:sym typeface="+mn-ea"/>
              </a:rPr>
              <a:t>也可以使用负数下标，以 -1 表示最后一个成员， -2 表示倒数第二个成员，以此类推</a:t>
            </a:r>
            <a:endParaRPr lang="zh-CN" altLang="en-US"/>
          </a:p>
        </p:txBody>
      </p:sp>
      <p:cxnSp>
        <p:nvCxnSpPr>
          <p:cNvPr id="12" name="直接连接符 11"/>
          <p:cNvCxnSpPr/>
          <p:nvPr>
            <p:custDataLst>
              <p:tags r:id="rId4"/>
            </p:custDataLst>
          </p:nvPr>
        </p:nvCxnSpPr>
        <p:spPr>
          <a:xfrm>
            <a:off x="6096000" y="1296000"/>
            <a:ext cx="0" cy="3353146"/>
          </a:xfrm>
          <a:prstGeom prst="line">
            <a:avLst/>
          </a:prstGeom>
          <a:ln w="19050">
            <a:solidFill>
              <a:schemeClr val="accent1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>
            <p:custDataLst>
              <p:tags r:id="rId5"/>
            </p:custDataLst>
          </p:nvPr>
        </p:nvSpPr>
        <p:spPr>
          <a:xfrm>
            <a:off x="669600" y="463115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>
                <a:sym typeface="+mn-ea"/>
              </a:rPr>
              <a:t>常用命令</a:t>
            </a:r>
            <a:r>
              <a:rPr lang="en-US" altLang="zh-CN">
                <a:sym typeface="+mn-ea"/>
              </a:rPr>
              <a:t>(ZSet</a:t>
            </a:r>
            <a:r>
              <a:rPr>
                <a:sym typeface="+mn-ea"/>
              </a:rPr>
              <a:t>排序</a:t>
            </a:r>
            <a:r>
              <a:rPr lang="en-US" altLang="zh-CN">
                <a:sym typeface="+mn-ea"/>
              </a:rPr>
              <a:t>)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683" y="1260016"/>
            <a:ext cx="10515600" cy="48762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Redis提供了setbit、getbit、bitcount、bitop、BITPOS 5个命令用于处理二进制位数组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SETBIT key pos [0/1]  设置key的第pos位置为0或者1 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&gt; setbit bit 0 1 # 设置第0位为1 00000001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&gt; setbit bit </a:t>
            </a:r>
            <a:r>
              <a:rPr lang="en-US" altLang="zh-CN" dirty="0"/>
              <a:t>2</a:t>
            </a:r>
            <a:r>
              <a:rPr lang="zh-CN" altLang="en-US" dirty="0"/>
              <a:t> 1 # 设置第2位为1 00000101 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&gt; setbit bit 0 0 # 设置第0位为0 00000100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ym typeface="+mn-ea"/>
              </a:rPr>
              <a:t>&gt;</a:t>
            </a:r>
            <a:r>
              <a:rPr lang="zh-CN" altLang="en-US" dirty="0"/>
              <a:t> GETBIT bit 3   # 获取第3位的值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(integer) 1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BITCOUNT key [start end] 获取bitmap指定范围[start end]，位值为1的总个数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BITOP operation destkey key [key ...] 对一个或多个为数组进行位元操作，并将结果保存到 destkey 上 operation 可以是 AND 、 OR 、 NOT 、 </a:t>
            </a:r>
            <a:r>
              <a:rPr lang="zh-CN" altLang="en-US" dirty="0" smtClean="0"/>
              <a:t>XOR（与，或，非，异或）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3115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 dirty="0" smtClean="0">
                <a:sym typeface="+mn-ea"/>
              </a:rPr>
              <a:t>Bit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472565"/>
            <a:ext cx="10515600" cy="4704715"/>
          </a:xfrm>
        </p:spPr>
        <p:txBody>
          <a:bodyPr/>
          <a:lstStyle/>
          <a:p>
            <a:pPr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发布订阅机制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事务机制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 smtClean="0">
                <a:sym typeface="+mn-ea"/>
              </a:rPr>
              <a:t>管道技术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ym typeface="+mn-ea"/>
              </a:rPr>
              <a:t>脚本</a:t>
            </a:r>
            <a:r>
              <a:rPr lang="zh-CN" altLang="en-US" dirty="0" smtClean="0">
                <a:sym typeface="+mn-ea"/>
              </a:rPr>
              <a:t>操作</a:t>
            </a:r>
            <a:endParaRPr lang="zh-CN" altLang="en-US" dirty="0"/>
          </a:p>
          <a:p>
            <a:pPr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分区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648010" y="44724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>
                <a:sym typeface="+mn-ea"/>
              </a:rPr>
              <a:t>Redis</a:t>
            </a:r>
            <a:r>
              <a:rPr>
                <a:sym typeface="+mn-ea"/>
              </a:rPr>
              <a:t>支持的几种机制与技术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34135"/>
            <a:ext cx="10515600" cy="4843145"/>
          </a:xfrm>
        </p:spPr>
        <p:txBody>
          <a:bodyPr/>
          <a:lstStyle/>
          <a:p>
            <a:pPr fontAlgn="auto">
              <a:lnSpc>
                <a:spcPct val="130000"/>
              </a:lnSpc>
            </a:pPr>
            <a:r>
              <a:rPr lang="zh-CN" altLang="en-US" dirty="0"/>
              <a:t>Redis 发布订阅(pub/sub)是一种消息通信模式：</a:t>
            </a:r>
          </a:p>
          <a:p>
            <a:pPr lvl="1" fontAlgn="auto">
              <a:lnSpc>
                <a:spcPct val="130000"/>
              </a:lnSpc>
            </a:pPr>
            <a:r>
              <a:rPr lang="en-US" altLang="en-US" dirty="0" smtClean="0"/>
              <a:t>发布</a:t>
            </a:r>
            <a:r>
              <a:rPr lang="zh-CN" altLang="en-US" dirty="0" smtClean="0"/>
              <a:t>者</a:t>
            </a:r>
            <a:r>
              <a:rPr lang="zh-CN" altLang="en-US" dirty="0"/>
              <a:t>(pub)发送消息</a:t>
            </a:r>
          </a:p>
          <a:p>
            <a:pPr lvl="1" fontAlgn="auto">
              <a:lnSpc>
                <a:spcPct val="130000"/>
              </a:lnSpc>
            </a:pPr>
            <a:r>
              <a:rPr lang="zh-CN" altLang="en-US" dirty="0"/>
              <a:t>订阅者(sub)接收消息</a:t>
            </a:r>
          </a:p>
          <a:p>
            <a:pPr fontAlgn="auto">
              <a:lnSpc>
                <a:spcPct val="130000"/>
              </a:lnSpc>
            </a:pPr>
            <a:r>
              <a:rPr lang="zh-CN" altLang="en-US" dirty="0"/>
              <a:t>Redis 客户端可以订阅任意数量的频道</a:t>
            </a:r>
          </a:p>
        </p:txBody>
      </p:sp>
      <p:pic>
        <p:nvPicPr>
          <p:cNvPr id="4" name="图片 3" descr="pubsub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4360" y="3632835"/>
            <a:ext cx="3038475" cy="1885950"/>
          </a:xfrm>
          <a:prstGeom prst="rect">
            <a:avLst/>
          </a:prstGeom>
        </p:spPr>
      </p:pic>
      <p:pic>
        <p:nvPicPr>
          <p:cNvPr id="5" name="图片 4" descr="pubsub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1525" y="3218815"/>
            <a:ext cx="3000375" cy="2714625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48010" y="44724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>
                <a:sym typeface="+mn-ea"/>
              </a:rPr>
              <a:t>发布订阅机制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226819"/>
            <a:ext cx="10515600" cy="5090917"/>
          </a:xfrm>
        </p:spPr>
        <p:txBody>
          <a:bodyPr>
            <a:noAutofit/>
          </a:bodyPr>
          <a:lstStyle/>
          <a:p>
            <a:pPr fontAlgn="auto">
              <a:lnSpc>
                <a:spcPct val="200000"/>
              </a:lnSpc>
            </a:pPr>
            <a:r>
              <a:rPr lang="zh-CN" altLang="en-US" sz="1600" dirty="0"/>
              <a:t>Redis 事务可以一次执行多个命令， 并且带有以下四个特性：</a:t>
            </a:r>
          </a:p>
          <a:p>
            <a:pPr lvl="1" fontAlgn="auto">
              <a:lnSpc>
                <a:spcPct val="200000"/>
              </a:lnSpc>
            </a:pPr>
            <a:r>
              <a:rPr lang="zh-CN" altLang="en-US" sz="1600" dirty="0"/>
              <a:t>    批量操作在发送 EXEC 命令前被放入队列缓存</a:t>
            </a:r>
          </a:p>
          <a:p>
            <a:pPr lvl="1" fontAlgn="auto">
              <a:lnSpc>
                <a:spcPct val="200000"/>
              </a:lnSpc>
            </a:pPr>
            <a:r>
              <a:rPr lang="zh-CN" altLang="en-US" sz="1600" dirty="0"/>
              <a:t>    在事务执行过程，其他客户端提交的命令请求不可插入</a:t>
            </a:r>
          </a:p>
          <a:p>
            <a:pPr lvl="1" fontAlgn="auto">
              <a:lnSpc>
                <a:spcPct val="200000"/>
              </a:lnSpc>
            </a:pPr>
            <a:r>
              <a:rPr lang="zh-CN" altLang="en-US" sz="1600" dirty="0">
                <a:sym typeface="+mn-ea"/>
              </a:rPr>
              <a:t>    中间某条指令的失败不会回滚，后续命了依然被执行</a:t>
            </a:r>
          </a:p>
          <a:p>
            <a:pPr lvl="1" fontAlgn="auto">
              <a:lnSpc>
                <a:spcPct val="200000"/>
              </a:lnSpc>
            </a:pPr>
            <a:r>
              <a:rPr lang="zh-CN" altLang="en-US" sz="1600" dirty="0">
                <a:sym typeface="+mn-ea"/>
              </a:rPr>
              <a:t>    事务的执行是非原子性的</a:t>
            </a:r>
            <a:endParaRPr lang="zh-CN" altLang="en-US" sz="1600" dirty="0"/>
          </a:p>
          <a:p>
            <a:pPr fontAlgn="auto">
              <a:lnSpc>
                <a:spcPct val="200000"/>
              </a:lnSpc>
            </a:pPr>
            <a:r>
              <a:rPr lang="zh-CN" altLang="en-US" sz="1600" dirty="0"/>
              <a:t>一个事务从开始到执行会经历以下三个阶段：</a:t>
            </a:r>
          </a:p>
          <a:p>
            <a:pPr lvl="1" fontAlgn="auto">
              <a:lnSpc>
                <a:spcPct val="200000"/>
              </a:lnSpc>
            </a:pPr>
            <a:r>
              <a:rPr lang="zh-CN" altLang="en-US" sz="1600" dirty="0"/>
              <a:t>    开始事务</a:t>
            </a:r>
          </a:p>
          <a:p>
            <a:pPr lvl="1" fontAlgn="auto">
              <a:lnSpc>
                <a:spcPct val="200000"/>
              </a:lnSpc>
            </a:pPr>
            <a:r>
              <a:rPr lang="zh-CN" altLang="en-US" sz="1600" dirty="0"/>
              <a:t>    命令入队</a:t>
            </a:r>
          </a:p>
          <a:p>
            <a:pPr lvl="1" fontAlgn="auto">
              <a:lnSpc>
                <a:spcPct val="200000"/>
              </a:lnSpc>
            </a:pPr>
            <a:r>
              <a:rPr lang="zh-CN" altLang="en-US" sz="1600" dirty="0"/>
              <a:t>    执行事务</a:t>
            </a:r>
            <a:endParaRPr lang="en-US" altLang="zh-CN" sz="1600" dirty="0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48010" y="44724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>
                <a:sym typeface="+mn-ea"/>
              </a:rPr>
              <a:t>事务机制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258570"/>
            <a:ext cx="10515600" cy="4918710"/>
          </a:xfrm>
        </p:spPr>
        <p:txBody>
          <a:bodyPr>
            <a:normAutofit fontScale="92500" lnSpcReduction="10000"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1200"/>
              <a:t>redis 127.0.0.1:6379&gt; MULTI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OK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redis 127.0.0.1:6379&gt; SET book-name "Mastering C++ in 21 days"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QUEUED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redis 127.0.0.1:6379&gt; GET book-name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QUEUED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redis 127.0.0.1:6379&gt; SADD tag "C++" "Programming" "Mastering Series"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QUEUED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redis 127.0.0.1:6379&gt; SMEMBERS tag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QUEUED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redis 127.0.0.1:6379&gt; EXEC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1) OK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2) "Mastering C++ in 21 days"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3) (integer) 3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4) 1) "Mastering Series"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   2) "C++"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   3) "Programming"</a:t>
            </a: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48010" y="44724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>
                <a:sym typeface="+mn-ea"/>
              </a:rPr>
              <a:t>事务机制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878034" y="2037778"/>
            <a:ext cx="1450691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138877" y="1481446"/>
            <a:ext cx="929005" cy="52514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2400">
                <a:uFillTx/>
                <a:latin typeface="+mj-lt"/>
                <a:ea typeface="+mj-ea"/>
                <a:cs typeface="+mj-cs"/>
              </a:rPr>
              <a:t>目录</a:t>
            </a:r>
          </a:p>
        </p:txBody>
      </p:sp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 flipV="1">
            <a:off x="2059186" y="2014966"/>
            <a:ext cx="1088390" cy="1206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4852613" y="964242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 dirty="0" smtClean="0">
                <a:sym typeface="+mn-ea"/>
              </a:rPr>
              <a:t>设计目标</a:t>
            </a:r>
            <a:endParaRPr lang="en-US" altLang="zh-CN" sz="2000" spc="120" dirty="0"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4047509" y="882052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01</a:t>
            </a:r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4824329" y="1706146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 dirty="0">
                <a:sym typeface="+mn-ea"/>
              </a:rPr>
              <a:t>通用的服务器</a:t>
            </a:r>
            <a:r>
              <a:rPr lang="zh-CN" altLang="en-US" sz="2000" spc="120" dirty="0" smtClean="0">
                <a:sym typeface="+mn-ea"/>
              </a:rPr>
              <a:t>架构</a:t>
            </a:r>
            <a:endParaRPr lang="en-US" altLang="zh-CN" sz="2000" spc="120" dirty="0"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4047509" y="1649518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02</a:t>
            </a:r>
          </a:p>
        </p:txBody>
      </p:sp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4852613" y="2538599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 dirty="0">
                <a:sym typeface="+mn-ea"/>
              </a:rPr>
              <a:t>功能模块的插件化</a:t>
            </a:r>
            <a:r>
              <a:rPr lang="zh-CN" altLang="en-US" sz="2000" spc="120" dirty="0" smtClean="0">
                <a:sym typeface="+mn-ea"/>
              </a:rPr>
              <a:t>封装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10"/>
            </p:custDataLst>
          </p:nvPr>
        </p:nvSpPr>
        <p:spPr>
          <a:xfrm>
            <a:off x="4047509" y="2457445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03</a:t>
            </a:r>
          </a:p>
        </p:txBody>
      </p:sp>
      <p:sp>
        <p:nvSpPr>
          <p:cNvPr id="13" name="文本框 12"/>
          <p:cNvSpPr txBox="1"/>
          <p:nvPr>
            <p:custDataLst>
              <p:tags r:id="rId11"/>
            </p:custDataLst>
          </p:nvPr>
        </p:nvSpPr>
        <p:spPr>
          <a:xfrm>
            <a:off x="4852613" y="3317159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ym typeface="+mn-ea"/>
              </a:rPr>
              <a:t>游戏属性的配置</a:t>
            </a:r>
            <a:r>
              <a:rPr lang="zh-CN" altLang="en-US" sz="2000" dirty="0" smtClean="0">
                <a:sym typeface="+mn-ea"/>
              </a:rPr>
              <a:t>化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12"/>
            </p:custDataLst>
          </p:nvPr>
        </p:nvSpPr>
        <p:spPr>
          <a:xfrm>
            <a:off x="4047509" y="3213316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04</a:t>
            </a:r>
          </a:p>
        </p:txBody>
      </p:sp>
      <p:sp>
        <p:nvSpPr>
          <p:cNvPr id="15" name="文本框 14"/>
          <p:cNvSpPr txBox="1"/>
          <p:nvPr>
            <p:custDataLst>
              <p:tags r:id="rId13"/>
            </p:custDataLst>
          </p:nvPr>
        </p:nvSpPr>
        <p:spPr>
          <a:xfrm>
            <a:off x="4852613" y="4154454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ym typeface="+mn-ea"/>
              </a:rPr>
              <a:t>一键配置开服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4"/>
            </p:custDataLst>
          </p:nvPr>
        </p:nvSpPr>
        <p:spPr>
          <a:xfrm>
            <a:off x="4047509" y="4073300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05</a:t>
            </a:r>
          </a:p>
        </p:txBody>
      </p:sp>
      <p:sp>
        <p:nvSpPr>
          <p:cNvPr id="17" name="文本框 16"/>
          <p:cNvSpPr txBox="1"/>
          <p:nvPr>
            <p:custDataLst>
              <p:tags r:id="rId15"/>
            </p:custDataLst>
          </p:nvPr>
        </p:nvSpPr>
        <p:spPr>
          <a:xfrm>
            <a:off x="4869691" y="4993955"/>
            <a:ext cx="64438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rgbClr val="7F7F7F"/>
                </a:solidFill>
                <a:sym typeface="+mn-ea"/>
              </a:rPr>
              <a:t>Which</a:t>
            </a:r>
            <a:r>
              <a:rPr lang="en-US" altLang="zh-CN" sz="2000" dirty="0">
                <a:solidFill>
                  <a:srgbClr val="7F7F7F"/>
                </a:solidFill>
                <a:sym typeface="+mn-ea"/>
              </a:rPr>
              <a:t>	</a:t>
            </a:r>
            <a:r>
              <a:rPr lang="zh-CN" altLang="en-US" sz="2000" dirty="0" smtClean="0">
                <a:solidFill>
                  <a:srgbClr val="7F7F7F"/>
                </a:solidFill>
                <a:sym typeface="+mn-ea"/>
              </a:rPr>
              <a:t>：</a:t>
            </a:r>
            <a:r>
              <a:rPr lang="en-US" altLang="zh-CN" sz="2000" spc="120" dirty="0" err="1" smtClean="0">
                <a:solidFill>
                  <a:srgbClr val="7F7F7F"/>
                </a:solidFill>
                <a:sym typeface="+mn-ea"/>
              </a:rPr>
              <a:t>Redis</a:t>
            </a:r>
            <a:r>
              <a:rPr lang="zh-CN" altLang="en-US" sz="2000" spc="120" dirty="0" smtClean="0">
                <a:solidFill>
                  <a:srgbClr val="7F7F7F"/>
                </a:solidFill>
                <a:sym typeface="+mn-ea"/>
              </a:rPr>
              <a:t>与</a:t>
            </a:r>
            <a:r>
              <a:rPr lang="en-US" altLang="zh-CN" sz="2000" spc="120" dirty="0" err="1" smtClean="0">
                <a:solidFill>
                  <a:srgbClr val="7F7F7F"/>
                </a:solidFill>
                <a:sym typeface="+mn-ea"/>
              </a:rPr>
              <a:t>Memcached</a:t>
            </a:r>
            <a:r>
              <a:rPr lang="zh-CN" altLang="en-US" sz="2000" spc="120" dirty="0" smtClean="0">
                <a:solidFill>
                  <a:srgbClr val="7F7F7F"/>
                </a:solidFill>
                <a:sym typeface="+mn-ea"/>
              </a:rPr>
              <a:t>等如何选择</a:t>
            </a:r>
            <a:endParaRPr lang="zh-CN" altLang="en-US" sz="2000" spc="120" dirty="0">
              <a:solidFill>
                <a:srgbClr val="7F7F7F"/>
              </a:solidFill>
              <a:sym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16"/>
            </p:custDataLst>
          </p:nvPr>
        </p:nvSpPr>
        <p:spPr>
          <a:xfrm>
            <a:off x="4064587" y="4912801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06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19" name="文本框 18"/>
          <p:cNvSpPr txBox="1"/>
          <p:nvPr>
            <p:custDataLst>
              <p:tags r:id="rId17"/>
            </p:custDataLst>
          </p:nvPr>
        </p:nvSpPr>
        <p:spPr>
          <a:xfrm>
            <a:off x="4869691" y="5795574"/>
            <a:ext cx="64438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2000" dirty="0" smtClean="0">
                <a:solidFill>
                  <a:srgbClr val="7F7F7F"/>
                </a:solidFill>
                <a:sym typeface="+mn-ea"/>
              </a:rPr>
              <a:t>H</a:t>
            </a:r>
            <a:r>
              <a:rPr lang="en-US" altLang="zh-CN" sz="2000" dirty="0" err="1" smtClean="0">
                <a:solidFill>
                  <a:srgbClr val="7F7F7F"/>
                </a:solidFill>
                <a:sym typeface="+mn-ea"/>
              </a:rPr>
              <a:t>ow</a:t>
            </a:r>
            <a:r>
              <a:rPr lang="en-US" altLang="zh-CN" sz="2000" dirty="0" smtClean="0">
                <a:solidFill>
                  <a:srgbClr val="7F7F7F"/>
                </a:solidFill>
                <a:sym typeface="+mn-ea"/>
              </a:rPr>
              <a:t> Much</a:t>
            </a:r>
            <a:r>
              <a:rPr lang="zh-CN" altLang="en-US" sz="2000" dirty="0" smtClean="0">
                <a:solidFill>
                  <a:srgbClr val="7F7F7F"/>
                </a:solidFill>
                <a:sym typeface="+mn-ea"/>
              </a:rPr>
              <a:t>：</a:t>
            </a:r>
            <a:r>
              <a:rPr lang="zh-CN" altLang="en-US" sz="2000" spc="120" dirty="0" smtClean="0">
                <a:solidFill>
                  <a:srgbClr val="7F7F7F"/>
                </a:solidFill>
                <a:sym typeface="+mn-ea"/>
              </a:rPr>
              <a:t>我们付出了哪些代价</a:t>
            </a:r>
            <a:endParaRPr lang="zh-CN" altLang="en-US" sz="2000" spc="120" dirty="0">
              <a:solidFill>
                <a:srgbClr val="7F7F7F"/>
              </a:solidFill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18"/>
            </p:custDataLst>
          </p:nvPr>
        </p:nvSpPr>
        <p:spPr>
          <a:xfrm>
            <a:off x="4064587" y="5714420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07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25855"/>
            <a:ext cx="10515600" cy="5051425"/>
          </a:xfrm>
        </p:spPr>
        <p:txBody>
          <a:bodyPr>
            <a:normAutofit fontScale="90000" lnSpcReduction="10000"/>
          </a:bodyPr>
          <a:lstStyle/>
          <a:p>
            <a:pPr fontAlgn="auto">
              <a:lnSpc>
                <a:spcPct val="130000"/>
              </a:lnSpc>
            </a:pPr>
            <a:r>
              <a:rPr lang="zh-CN" altLang="en-US" sz="1800" dirty="0"/>
              <a:t>Redis是一种基于</a:t>
            </a:r>
            <a:r>
              <a:rPr lang="en-US" altLang="zh-CN" sz="1800" dirty="0"/>
              <a:t>C-S</a:t>
            </a:r>
            <a:r>
              <a:rPr lang="zh-CN" altLang="en-US" sz="1800" dirty="0"/>
              <a:t>模型以及请求/响应协议的TCP服务。通常情况下一个请求会遵循以下步骤：</a:t>
            </a:r>
          </a:p>
          <a:p>
            <a:pPr lvl="1" fontAlgn="auto">
              <a:lnSpc>
                <a:spcPct val="130000"/>
              </a:lnSpc>
            </a:pPr>
            <a:r>
              <a:rPr lang="zh-CN" altLang="en-US" sz="1620" dirty="0"/>
              <a:t>客户端向服务端发送一个查询请求，并监听Socket返回，以阻塞等待服务端响应</a:t>
            </a:r>
          </a:p>
          <a:p>
            <a:pPr lvl="1" fontAlgn="auto">
              <a:lnSpc>
                <a:spcPct val="130000"/>
              </a:lnSpc>
            </a:pPr>
            <a:r>
              <a:rPr lang="zh-CN" altLang="en-US" sz="1620" dirty="0"/>
              <a:t>服务端处理命令，并将结果返回给客户端</a:t>
            </a:r>
          </a:p>
          <a:p>
            <a:pPr fontAlgn="auto">
              <a:lnSpc>
                <a:spcPct val="130000"/>
              </a:lnSpc>
            </a:pPr>
            <a:r>
              <a:rPr lang="zh-CN" altLang="en-US" sz="1800" dirty="0"/>
              <a:t>Redis 管道技术可以在服务端未响应时，客户端可以继续向服务端发送请求，并最终一次性读取所有服务</a:t>
            </a:r>
            <a:r>
              <a:rPr lang="zh-CN" altLang="en-US" sz="1800" dirty="0" smtClean="0"/>
              <a:t>端的响应</a:t>
            </a:r>
            <a:endParaRPr lang="zh-CN" altLang="en-US" sz="1800" dirty="0"/>
          </a:p>
          <a:p>
            <a:pPr fontAlgn="auto">
              <a:lnSpc>
                <a:spcPct val="130000"/>
              </a:lnSpc>
            </a:pPr>
            <a:r>
              <a:rPr lang="zh-CN" altLang="en-US" sz="1800" dirty="0"/>
              <a:t>$(echo -en </a:t>
            </a:r>
            <a:r>
              <a:rPr lang="zh-CN" altLang="en-US" sz="1800" dirty="0" smtClean="0"/>
              <a:t>“PING</a:t>
            </a:r>
            <a:r>
              <a:rPr lang="zh-CN" altLang="en-US" sz="1800" dirty="0"/>
              <a:t>\r\n SET </a:t>
            </a:r>
            <a:r>
              <a:rPr lang="zh-CN" altLang="en-US" sz="1800" dirty="0" smtClean="0"/>
              <a:t>key </a:t>
            </a:r>
            <a:r>
              <a:rPr lang="zh-CN" altLang="en-US" sz="1800" dirty="0"/>
              <a:t>redis\r\nGET </a:t>
            </a:r>
            <a:r>
              <a:rPr lang="zh-CN" altLang="en-US" sz="1800" dirty="0" smtClean="0"/>
              <a:t>key</a:t>
            </a:r>
            <a:r>
              <a:rPr lang="zh-CN" altLang="en-US" sz="1800" dirty="0"/>
              <a:t>\r\</a:t>
            </a:r>
            <a:r>
              <a:rPr lang="zh-CN" altLang="en-US" sz="1800" dirty="0" smtClean="0"/>
              <a:t>n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INCR </a:t>
            </a:r>
            <a:r>
              <a:rPr lang="zh-CN" altLang="en-US" sz="1800" dirty="0"/>
              <a:t>visitor\r\</a:t>
            </a:r>
            <a:r>
              <a:rPr lang="zh-CN" altLang="en-US" sz="1800" dirty="0" smtClean="0"/>
              <a:t>n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INCR </a:t>
            </a:r>
            <a:r>
              <a:rPr lang="zh-CN" altLang="en-US" sz="1800" dirty="0"/>
              <a:t>visitor\r\</a:t>
            </a:r>
            <a:r>
              <a:rPr lang="zh-CN" altLang="en-US" sz="1800" dirty="0" smtClean="0"/>
              <a:t>n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INCR </a:t>
            </a:r>
            <a:r>
              <a:rPr lang="zh-CN" altLang="en-US" sz="1800" dirty="0"/>
              <a:t>visitor\r\n"; sleep 10) | nc localhost 6379</a:t>
            </a:r>
          </a:p>
          <a:p>
            <a:pPr fontAlgn="auto">
              <a:lnSpc>
                <a:spcPct val="130000"/>
              </a:lnSpc>
            </a:pPr>
            <a:r>
              <a:rPr lang="zh-CN" altLang="en-US" sz="1800" dirty="0"/>
              <a:t>+PONG</a:t>
            </a:r>
          </a:p>
          <a:p>
            <a:pPr fontAlgn="auto">
              <a:lnSpc>
                <a:spcPct val="130000"/>
              </a:lnSpc>
            </a:pPr>
            <a:r>
              <a:rPr lang="zh-CN" altLang="en-US" sz="1800" dirty="0"/>
              <a:t>+OK</a:t>
            </a:r>
          </a:p>
          <a:p>
            <a:pPr fontAlgn="auto">
              <a:lnSpc>
                <a:spcPct val="130000"/>
              </a:lnSpc>
            </a:pPr>
            <a:r>
              <a:rPr lang="zh-CN" altLang="en-US" sz="1800" dirty="0"/>
              <a:t>redis</a:t>
            </a:r>
          </a:p>
          <a:p>
            <a:pPr fontAlgn="auto">
              <a:lnSpc>
                <a:spcPct val="130000"/>
              </a:lnSpc>
            </a:pPr>
            <a:r>
              <a:rPr lang="zh-CN" altLang="en-US" sz="1800" dirty="0"/>
              <a:t>:1</a:t>
            </a:r>
          </a:p>
          <a:p>
            <a:pPr fontAlgn="auto">
              <a:lnSpc>
                <a:spcPct val="130000"/>
              </a:lnSpc>
            </a:pPr>
            <a:r>
              <a:rPr lang="zh-CN" altLang="en-US" sz="1800" dirty="0"/>
              <a:t>:2</a:t>
            </a:r>
          </a:p>
          <a:p>
            <a:pPr fontAlgn="auto">
              <a:lnSpc>
                <a:spcPct val="130000"/>
              </a:lnSpc>
            </a:pPr>
            <a:r>
              <a:rPr lang="zh-CN" altLang="en-US" sz="1800" dirty="0"/>
              <a:t>:3</a:t>
            </a: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68965" y="47772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/>
              <a:t>管道技术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25855"/>
            <a:ext cx="10515600" cy="5051425"/>
          </a:xfrm>
        </p:spPr>
        <p:txBody>
          <a:bodyPr>
            <a:normAutofit fontScale="97500"/>
          </a:bodyPr>
          <a:lstStyle/>
          <a:p>
            <a:pPr fontAlgn="auto">
              <a:lnSpc>
                <a:spcPct val="130000"/>
              </a:lnSpc>
            </a:pPr>
            <a:r>
              <a:rPr lang="zh-CN" altLang="en-US" sz="1800" dirty="0" smtClean="0"/>
              <a:t>管道具有一下特点：</a:t>
            </a:r>
          </a:p>
          <a:p>
            <a:pPr lvl="1">
              <a:lnSpc>
                <a:spcPct val="130000"/>
              </a:lnSpc>
            </a:pPr>
            <a:r>
              <a:rPr lang="zh-CN" altLang="en-US" sz="1600" dirty="0"/>
              <a:t>管道期间独享当前连接</a:t>
            </a:r>
            <a:endParaRPr lang="zh-CN" altLang="en-US" sz="1600" dirty="0" smtClean="0"/>
          </a:p>
          <a:p>
            <a:pPr lvl="1">
              <a:lnSpc>
                <a:spcPct val="130000"/>
              </a:lnSpc>
            </a:pPr>
            <a:r>
              <a:rPr lang="zh-CN" altLang="en-US" sz="1600" dirty="0" smtClean="0"/>
              <a:t>一次发送多条命令</a:t>
            </a:r>
          </a:p>
          <a:p>
            <a:pPr lvl="1">
              <a:lnSpc>
                <a:spcPct val="130000"/>
              </a:lnSpc>
            </a:pPr>
            <a:r>
              <a:rPr lang="zh-CN" altLang="en-US" sz="1600" dirty="0" smtClean="0"/>
              <a:t>非原子性</a:t>
            </a:r>
          </a:p>
          <a:p>
            <a:pPr lvl="1">
              <a:lnSpc>
                <a:spcPct val="130000"/>
              </a:lnSpc>
            </a:pPr>
            <a:r>
              <a:rPr lang="zh-CN" altLang="en-US" sz="1600" dirty="0" smtClean="0"/>
              <a:t>执行失败不会回滚</a:t>
            </a:r>
          </a:p>
          <a:p>
            <a:pPr lvl="1">
              <a:lnSpc>
                <a:spcPct val="130000"/>
              </a:lnSpc>
            </a:pPr>
            <a:r>
              <a:rPr lang="zh-CN" altLang="en-US" sz="1600" dirty="0" smtClean="0"/>
              <a:t>可以被在多条命令中插入其他命令</a:t>
            </a:r>
          </a:p>
          <a:p>
            <a:pPr fontAlgn="auto">
              <a:lnSpc>
                <a:spcPct val="130000"/>
              </a:lnSpc>
            </a:pPr>
            <a:endParaRPr lang="zh-CN" altLang="en-US" sz="1800" dirty="0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68965" y="47772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/>
              <a:t>管道技术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828" y="1184576"/>
            <a:ext cx="2372050" cy="464892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4202" y="1443211"/>
            <a:ext cx="3340100" cy="387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1055" y="3836922"/>
            <a:ext cx="7122561" cy="22507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1570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272540"/>
            <a:ext cx="10515600" cy="4904740"/>
          </a:xfrm>
        </p:spPr>
        <p:txBody>
          <a:bodyPr>
            <a:normAutofit fontScale="90000" lnSpcReduction="10000"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/>
              <a:t>Redis 脚本使用 Lua 解释器来执行脚本， Redis 2.6 版本通过内嵌支持 Lua 环境。执行脚本的常用命令为 </a:t>
            </a:r>
            <a:r>
              <a:rPr lang="zh-CN" altLang="en-US" dirty="0" smtClean="0"/>
              <a:t>EVAL</a:t>
            </a:r>
            <a:endParaRPr lang="en-US" altLang="zh-CN" dirty="0"/>
          </a:p>
          <a:p>
            <a:pPr fontAlgn="auto">
              <a:lnSpc>
                <a:spcPct val="150000"/>
              </a:lnSpc>
            </a:pPr>
            <a:r>
              <a:rPr lang="zh-CN" altLang="en-US" dirty="0" smtClean="0"/>
              <a:t>redis </a:t>
            </a:r>
            <a:r>
              <a:rPr lang="zh-CN" altLang="en-US" dirty="0"/>
              <a:t>127.0.0.1:6379&gt; EVAL script numkeys key [key ...] arg [arg ...]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redis 127.0.0.1:6379&gt; EVAL "return {KEYS[1],KEYS[2],ARGV[1],ARGV[2]}" 2 key1 key2 first second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1) "key1"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2) "key2"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3) "first"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4) "</a:t>
            </a:r>
            <a:r>
              <a:rPr lang="zh-CN" altLang="en-US" dirty="0" smtClean="0"/>
              <a:t>second”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注意：</a:t>
            </a:r>
            <a:r>
              <a:rPr lang="en-US" altLang="zh-CN" dirty="0" err="1"/>
              <a:t>redis.call</a:t>
            </a:r>
            <a:r>
              <a:rPr lang="en-US" altLang="zh-CN" dirty="0"/>
              <a:t>() </a:t>
            </a:r>
            <a:r>
              <a:rPr lang="zh-CN" altLang="en-US" dirty="0"/>
              <a:t>与 </a:t>
            </a:r>
            <a:r>
              <a:rPr lang="en-US" altLang="zh-CN" dirty="0" err="1"/>
              <a:t>redis.pcall</a:t>
            </a:r>
            <a:r>
              <a:rPr lang="en-US" altLang="zh-CN" dirty="0"/>
              <a:t>()</a:t>
            </a:r>
            <a:endParaRPr lang="zh-CN" altLang="en-US" dirty="0"/>
          </a:p>
          <a:p>
            <a:pPr fontAlgn="auto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4801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/>
              <a:t>脚本操作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24585"/>
            <a:ext cx="10515600" cy="5052695"/>
          </a:xfrm>
        </p:spPr>
        <p:txBody>
          <a:bodyPr>
            <a:normAutofit fontScale="97500"/>
          </a:bodyPr>
          <a:lstStyle/>
          <a:p>
            <a:pPr fontAlgn="auto">
              <a:lnSpc>
                <a:spcPct val="160000"/>
              </a:lnSpc>
            </a:pPr>
            <a:r>
              <a:rPr lang="zh-CN" altLang="en-US" sz="1600" dirty="0"/>
              <a:t>分区是分割数据到多个Redis实例的处理过程，因此每个实例只保存key</a:t>
            </a:r>
            <a:r>
              <a:rPr lang="en-US" altLang="zh-CN" sz="1600" dirty="0"/>
              <a:t>s</a:t>
            </a:r>
            <a:r>
              <a:rPr lang="zh-CN" altLang="en-US" sz="1600" dirty="0" smtClean="0"/>
              <a:t>的一个子集</a:t>
            </a:r>
            <a:endParaRPr lang="zh-CN" altLang="en-US" sz="1400" dirty="0"/>
          </a:p>
          <a:p>
            <a:pPr fontAlgn="auto">
              <a:lnSpc>
                <a:spcPct val="170000"/>
              </a:lnSpc>
            </a:pPr>
            <a:r>
              <a:rPr lang="zh-CN" altLang="en-US" sz="1600" dirty="0"/>
              <a:t>分区类型：区间分区，</a:t>
            </a:r>
            <a:r>
              <a:rPr lang="en-US" altLang="zh-CN" sz="1600" dirty="0"/>
              <a:t>Hash</a:t>
            </a:r>
            <a:r>
              <a:rPr lang="zh-CN" altLang="en-US" sz="1600" dirty="0"/>
              <a:t>分区</a:t>
            </a:r>
          </a:p>
          <a:p>
            <a:pPr fontAlgn="auto">
              <a:lnSpc>
                <a:spcPct val="170000"/>
              </a:lnSpc>
            </a:pPr>
            <a:r>
              <a:rPr lang="zh-CN" altLang="en-US" sz="1600" dirty="0"/>
              <a:t>分区实现方式：客户端实现，</a:t>
            </a:r>
            <a:r>
              <a:rPr lang="zh-CN" altLang="en-US" sz="1600" dirty="0" smtClean="0"/>
              <a:t>代理实现，路由查询</a:t>
            </a:r>
            <a:endParaRPr lang="zh-CN" altLang="en-US" sz="1600" dirty="0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68965" y="47772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/>
              <a:t>分区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691" y="2707331"/>
            <a:ext cx="6578600" cy="3467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9971" y="2722218"/>
            <a:ext cx="4961416" cy="357262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5636" y="1673743"/>
            <a:ext cx="5033247" cy="445551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24585"/>
            <a:ext cx="10515600" cy="5052695"/>
          </a:xfrm>
        </p:spPr>
        <p:txBody>
          <a:bodyPr>
            <a:normAutofit fontScale="97500"/>
          </a:bodyPr>
          <a:lstStyle/>
          <a:p>
            <a:pPr>
              <a:lnSpc>
                <a:spcPct val="160000"/>
              </a:lnSpc>
            </a:pPr>
            <a:r>
              <a:rPr lang="zh-CN" altLang="en-US" sz="1600" dirty="0" smtClean="0"/>
              <a:t>分</a:t>
            </a:r>
            <a:r>
              <a:rPr lang="zh-CN" altLang="en-US" sz="1600" dirty="0"/>
              <a:t>区的优势</a:t>
            </a:r>
          </a:p>
          <a:p>
            <a:pPr lvl="1" fontAlgn="auto">
              <a:lnSpc>
                <a:spcPct val="160000"/>
              </a:lnSpc>
            </a:pPr>
            <a:r>
              <a:rPr lang="zh-CN" altLang="en-US" sz="1600" dirty="0"/>
              <a:t>通过利用多台计算机内存的和值，允许我们构造更大的数据库</a:t>
            </a:r>
          </a:p>
          <a:p>
            <a:pPr lvl="1" fontAlgn="auto">
              <a:lnSpc>
                <a:spcPct val="160000"/>
              </a:lnSpc>
            </a:pPr>
            <a:r>
              <a:rPr lang="zh-CN" altLang="en-US" sz="1600" dirty="0"/>
              <a:t>通过多核和多台计算机，允许我们扩展计算能力</a:t>
            </a:r>
          </a:p>
          <a:p>
            <a:pPr lvl="1" fontAlgn="auto">
              <a:lnSpc>
                <a:spcPct val="160000"/>
              </a:lnSpc>
            </a:pPr>
            <a:r>
              <a:rPr lang="zh-CN" altLang="en-US" sz="1600" dirty="0"/>
              <a:t>通过多台计算机和网络适配器，允许我们扩展网络带宽</a:t>
            </a:r>
          </a:p>
          <a:p>
            <a:pPr lvl="0" fontAlgn="auto">
              <a:lnSpc>
                <a:spcPct val="160000"/>
              </a:lnSpc>
            </a:pPr>
            <a:r>
              <a:rPr lang="zh-CN" altLang="en-US" sz="1600" dirty="0"/>
              <a:t>分区的不足</a:t>
            </a:r>
          </a:p>
          <a:p>
            <a:pPr lvl="1" fontAlgn="auto">
              <a:lnSpc>
                <a:spcPct val="160000"/>
              </a:lnSpc>
            </a:pPr>
            <a:r>
              <a:rPr lang="zh-CN" altLang="en-US" sz="1600" dirty="0"/>
              <a:t>涉及多个key的命令通常是不被支持的</a:t>
            </a:r>
          </a:p>
          <a:p>
            <a:pPr lvl="2" fontAlgn="auto">
              <a:lnSpc>
                <a:spcPct val="160000"/>
              </a:lnSpc>
            </a:pPr>
            <a:r>
              <a:rPr lang="zh-CN" altLang="en-US" sz="1420" dirty="0"/>
              <a:t>举例来说，当两个set映射到不同的redis实例上时，你就不能对这两个set执行交集操作。</a:t>
            </a:r>
          </a:p>
          <a:p>
            <a:pPr lvl="1" fontAlgn="auto">
              <a:lnSpc>
                <a:spcPct val="160000"/>
              </a:lnSpc>
            </a:pPr>
            <a:r>
              <a:rPr lang="zh-CN" altLang="en-US" sz="1600" dirty="0"/>
              <a:t>涉及多个key的redis事务不能使用</a:t>
            </a:r>
          </a:p>
          <a:p>
            <a:pPr lvl="1" fontAlgn="auto">
              <a:lnSpc>
                <a:spcPct val="160000"/>
              </a:lnSpc>
            </a:pPr>
            <a:r>
              <a:rPr lang="zh-CN" altLang="en-US" sz="1600" dirty="0"/>
              <a:t>当使用分区时，数据处理较为复杂，</a:t>
            </a:r>
            <a:r>
              <a:rPr lang="zh-CN" altLang="en-US" sz="1600" dirty="0" smtClean="0"/>
              <a:t>比如需要处理多个</a:t>
            </a:r>
            <a:r>
              <a:rPr lang="zh-CN" altLang="en-US" sz="1600" dirty="0"/>
              <a:t>rdb/aof文件，并且从多个实例和主机备份持久化文件</a:t>
            </a:r>
          </a:p>
          <a:p>
            <a:pPr lvl="1" fontAlgn="auto">
              <a:lnSpc>
                <a:spcPct val="160000"/>
              </a:lnSpc>
            </a:pPr>
            <a:r>
              <a:rPr lang="zh-CN" altLang="en-US" sz="1600" dirty="0" smtClean="0"/>
              <a:t>扩容或缩容比较复杂</a:t>
            </a:r>
            <a:endParaRPr lang="zh-CN" altLang="en-US" sz="1600" dirty="0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68965" y="47772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/>
              <a:t>分区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237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426845"/>
            <a:ext cx="10515600" cy="4750435"/>
          </a:xfrm>
        </p:spPr>
        <p:txBody>
          <a:bodyPr/>
          <a:lstStyle/>
          <a:p>
            <a:pPr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高</a:t>
            </a:r>
            <a:r>
              <a:rPr lang="zh-CN" altLang="en-US" dirty="0"/>
              <a:t>性能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 smtClean="0">
                <a:sym typeface="+mn-ea"/>
              </a:rPr>
              <a:t>高</a:t>
            </a:r>
            <a:r>
              <a:rPr lang="zh-CN" altLang="en-US" dirty="0" smtClean="0"/>
              <a:t>并发</a:t>
            </a:r>
            <a:endParaRPr lang="zh-CN" altLang="en-US" dirty="0"/>
          </a:p>
          <a:p>
            <a:pPr fontAlgn="auto">
              <a:lnSpc>
                <a:spcPct val="150000"/>
              </a:lnSpc>
            </a:pPr>
            <a:r>
              <a:rPr lang="en-US" altLang="zh-CN" dirty="0" smtClean="0">
                <a:sym typeface="+mn-ea"/>
              </a:rPr>
              <a:t>R</a:t>
            </a:r>
            <a:r>
              <a:rPr lang="zh-CN" altLang="en-US" dirty="0" smtClean="0">
                <a:sym typeface="+mn-ea"/>
              </a:rPr>
              <a:t>edis有多种数据类型</a:t>
            </a:r>
            <a:endParaRPr lang="en-US" altLang="zh-CN" dirty="0" smtClean="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dirty="0" err="1" smtClean="0"/>
              <a:t>Redis</a:t>
            </a:r>
            <a:r>
              <a:rPr lang="zh-CN" altLang="en-US" dirty="0" smtClean="0"/>
              <a:t>应用场景多样</a:t>
            </a:r>
            <a:endParaRPr lang="zh-CN" altLang="en-US" dirty="0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48010" y="47772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/>
              <a:t>Redis</a:t>
            </a:r>
            <a:r>
              <a:t>的优势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79220"/>
            <a:ext cx="10515600" cy="4998085"/>
          </a:xfrm>
        </p:spPr>
        <p:txBody>
          <a:bodyPr>
            <a:normAutofit fontScale="97500"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dirty="0" err="1"/>
              <a:t>Redis</a:t>
            </a:r>
            <a:r>
              <a:rPr lang="zh-CN" altLang="en-US" dirty="0"/>
              <a:t>使用单线程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非阻塞I/O多路复用机制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基于内存，读写速度快</a:t>
            </a:r>
          </a:p>
          <a:p>
            <a:pPr fontAlgn="auto">
              <a:lnSpc>
                <a:spcPct val="150000"/>
              </a:lnSpc>
            </a:pPr>
            <a:r>
              <a:rPr lang="en-US" altLang="zh-CN" dirty="0"/>
              <a:t>Hash</a:t>
            </a:r>
            <a:r>
              <a:rPr lang="zh-CN" altLang="en-US" dirty="0"/>
              <a:t>算法，查找</a:t>
            </a:r>
            <a:r>
              <a:rPr lang="en-US" altLang="zh-CN" dirty="0"/>
              <a:t>O(1)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内存分配策略，内存分配更快</a:t>
            </a:r>
          </a:p>
          <a:p>
            <a:pPr fontAlgn="auto"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4" name="图片 3" descr="201805310858556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9509" y="1430020"/>
            <a:ext cx="6774180" cy="276987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48010" y="47772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dirty="0" smtClean="0"/>
              <a:t>高性能</a:t>
            </a:r>
            <a:endParaRPr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>
            <p:custDataLst>
              <p:tags r:id="rId2"/>
            </p:custDataLst>
          </p:nvPr>
        </p:nvCxnSpPr>
        <p:spPr>
          <a:xfrm>
            <a:off x="1135426" y="1954416"/>
            <a:ext cx="446400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9"/>
          <p:cNvSpPr txBox="1"/>
          <p:nvPr>
            <p:custDataLst>
              <p:tags r:id="rId3"/>
            </p:custDataLst>
          </p:nvPr>
        </p:nvSpPr>
        <p:spPr>
          <a:xfrm>
            <a:off x="1135426" y="1498755"/>
            <a:ext cx="4487161" cy="43200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>
                <a:sym typeface="+mn-ea"/>
              </a:rPr>
              <a:t>单线程</a:t>
            </a:r>
            <a:r>
              <a:rPr lang="en-US" altLang="zh-CN" sz="2000">
                <a:sym typeface="+mn-ea"/>
              </a:rPr>
              <a:t>+</a:t>
            </a:r>
            <a:r>
              <a:rPr lang="zh-CN" altLang="en-US" sz="2000">
                <a:sym typeface="+mn-ea"/>
              </a:rPr>
              <a:t>多路复用（有能力处理大量的请求）</a:t>
            </a:r>
            <a:endParaRPr lang="zh-CN" altLang="en-US" sz="2000"/>
          </a:p>
          <a:p>
            <a:pPr>
              <a:lnSpc>
                <a:spcPct val="120000"/>
              </a:lnSpc>
            </a:pPr>
            <a:endParaRPr lang="zh-CN" altLang="en-US" sz="2000" spc="120">
              <a:latin typeface="+mj-ea"/>
              <a:ea typeface="+mj-ea"/>
              <a:cs typeface="+mj-cs"/>
            </a:endParaRPr>
          </a:p>
        </p:txBody>
      </p:sp>
      <p:sp>
        <p:nvSpPr>
          <p:cNvPr id="32" name="椭圆 31"/>
          <p:cNvSpPr/>
          <p:nvPr>
            <p:custDataLst>
              <p:tags r:id="rId4"/>
            </p:custDataLst>
          </p:nvPr>
        </p:nvSpPr>
        <p:spPr>
          <a:xfrm>
            <a:off x="709341" y="1678191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1</a:t>
            </a:r>
          </a:p>
        </p:txBody>
      </p:sp>
      <p:cxnSp>
        <p:nvCxnSpPr>
          <p:cNvPr id="52" name="直接连接符 51"/>
          <p:cNvCxnSpPr/>
          <p:nvPr>
            <p:custDataLst>
              <p:tags r:id="rId5"/>
            </p:custDataLst>
          </p:nvPr>
        </p:nvCxnSpPr>
        <p:spPr>
          <a:xfrm>
            <a:off x="1145927" y="3480319"/>
            <a:ext cx="446400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29"/>
          <p:cNvSpPr txBox="1"/>
          <p:nvPr>
            <p:custDataLst>
              <p:tags r:id="rId6"/>
            </p:custDataLst>
          </p:nvPr>
        </p:nvSpPr>
        <p:spPr>
          <a:xfrm>
            <a:off x="1156599" y="3110033"/>
            <a:ext cx="4862691" cy="432000"/>
          </a:xfrm>
          <a:prstGeom prst="rect">
            <a:avLst/>
          </a:prstGeom>
          <a:noFill/>
        </p:spPr>
        <p:txBody>
          <a:bodyPr wrap="square" rtlCol="0">
            <a:normAutofit fontScale="95000"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dirty="0">
                <a:sym typeface="+mn-ea"/>
              </a:rPr>
              <a:t>原子性操作（保证了高并发下的数据可靠性）</a:t>
            </a:r>
            <a:endParaRPr lang="zh-CN" altLang="en-US" sz="2000" dirty="0"/>
          </a:p>
          <a:p>
            <a:pPr>
              <a:lnSpc>
                <a:spcPct val="120000"/>
              </a:lnSpc>
            </a:pPr>
            <a:endParaRPr lang="zh-CN" altLang="en-US" sz="2000" spc="120" dirty="0">
              <a:latin typeface="+mj-ea"/>
              <a:ea typeface="+mj-ea"/>
            </a:endParaRPr>
          </a:p>
        </p:txBody>
      </p:sp>
      <p:sp>
        <p:nvSpPr>
          <p:cNvPr id="55" name="椭圆 54"/>
          <p:cNvSpPr/>
          <p:nvPr>
            <p:custDataLst>
              <p:tags r:id="rId7"/>
            </p:custDataLst>
          </p:nvPr>
        </p:nvSpPr>
        <p:spPr>
          <a:xfrm>
            <a:off x="719842" y="3204094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62" name="直接连接符 61"/>
          <p:cNvCxnSpPr/>
          <p:nvPr>
            <p:custDataLst>
              <p:tags r:id="rId8"/>
            </p:custDataLst>
          </p:nvPr>
        </p:nvCxnSpPr>
        <p:spPr>
          <a:xfrm>
            <a:off x="1145927" y="4998546"/>
            <a:ext cx="446400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29"/>
          <p:cNvSpPr txBox="1"/>
          <p:nvPr>
            <p:custDataLst>
              <p:tags r:id="rId9"/>
            </p:custDataLst>
          </p:nvPr>
        </p:nvSpPr>
        <p:spPr>
          <a:xfrm>
            <a:off x="1145927" y="4542885"/>
            <a:ext cx="4905381" cy="432000"/>
          </a:xfrm>
          <a:prstGeom prst="rect">
            <a:avLst/>
          </a:prstGeom>
          <a:noFill/>
        </p:spPr>
        <p:txBody>
          <a:bodyPr wrap="square" rtlCol="0">
            <a:normAutofit fontScale="875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dirty="0">
                <a:sym typeface="+mn-ea"/>
              </a:rPr>
              <a:t>集群机制（提高了吞吐量，带宽，数据库容量）</a:t>
            </a:r>
            <a:endParaRPr lang="zh-CN" altLang="en-US" sz="2000" spc="120" dirty="0">
              <a:latin typeface="+mj-ea"/>
              <a:ea typeface="+mj-ea"/>
            </a:endParaRPr>
          </a:p>
        </p:txBody>
      </p:sp>
      <p:sp>
        <p:nvSpPr>
          <p:cNvPr id="65" name="椭圆 64"/>
          <p:cNvSpPr/>
          <p:nvPr>
            <p:custDataLst>
              <p:tags r:id="rId10"/>
            </p:custDataLst>
          </p:nvPr>
        </p:nvSpPr>
        <p:spPr>
          <a:xfrm>
            <a:off x="719842" y="4722321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accent1"/>
                </a:solidFill>
              </a:rPr>
              <a:t>3</a:t>
            </a:r>
          </a:p>
        </p:txBody>
      </p:sp>
      <p:cxnSp>
        <p:nvCxnSpPr>
          <p:cNvPr id="47" name="直接连接符 46"/>
          <p:cNvCxnSpPr/>
          <p:nvPr>
            <p:custDataLst>
              <p:tags r:id="rId11"/>
            </p:custDataLst>
          </p:nvPr>
        </p:nvCxnSpPr>
        <p:spPr>
          <a:xfrm>
            <a:off x="6865773" y="1963677"/>
            <a:ext cx="446400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29"/>
          <p:cNvSpPr txBox="1"/>
          <p:nvPr>
            <p:custDataLst>
              <p:tags r:id="rId12"/>
            </p:custDataLst>
          </p:nvPr>
        </p:nvSpPr>
        <p:spPr>
          <a:xfrm>
            <a:off x="6865773" y="1508016"/>
            <a:ext cx="4487161" cy="4320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dirty="0">
                <a:sym typeface="+mn-ea"/>
              </a:rPr>
              <a:t>单个</a:t>
            </a:r>
            <a:r>
              <a:rPr lang="en-US" altLang="zh-CN" sz="2000" dirty="0" err="1">
                <a:sym typeface="+mn-ea"/>
              </a:rPr>
              <a:t>Redis</a:t>
            </a:r>
            <a:r>
              <a:rPr lang="en-US" altLang="zh-CN" sz="2000" dirty="0">
                <a:sym typeface="+mn-ea"/>
              </a:rPr>
              <a:t> QPS </a:t>
            </a:r>
            <a:r>
              <a:rPr lang="en-US" altLang="en-US" sz="2000" dirty="0" smtClean="0">
                <a:sym typeface="+mn-ea"/>
              </a:rPr>
              <a:t>十</a:t>
            </a:r>
            <a:r>
              <a:rPr lang="zh-CN" altLang="en-US" sz="2000" dirty="0" smtClean="0">
                <a:sym typeface="+mn-ea"/>
              </a:rPr>
              <a:t>万</a:t>
            </a:r>
            <a:endParaRPr lang="zh-CN" altLang="en-US" sz="2000" dirty="0"/>
          </a:p>
          <a:p>
            <a:pPr>
              <a:lnSpc>
                <a:spcPct val="120000"/>
              </a:lnSpc>
            </a:pPr>
            <a:endParaRPr lang="zh-CN" altLang="en-US" sz="2000" spc="120" dirty="0">
              <a:latin typeface="+mj-ea"/>
              <a:ea typeface="+mj-ea"/>
            </a:endParaRPr>
          </a:p>
        </p:txBody>
      </p:sp>
      <p:sp>
        <p:nvSpPr>
          <p:cNvPr id="50" name="椭圆 49"/>
          <p:cNvSpPr/>
          <p:nvPr>
            <p:custDataLst>
              <p:tags r:id="rId13"/>
            </p:custDataLst>
          </p:nvPr>
        </p:nvSpPr>
        <p:spPr>
          <a:xfrm>
            <a:off x="6439688" y="1687452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accent1"/>
                </a:solidFill>
              </a:rPr>
              <a:t>4</a:t>
            </a:r>
          </a:p>
        </p:txBody>
      </p:sp>
      <p:cxnSp>
        <p:nvCxnSpPr>
          <p:cNvPr id="57" name="直接连接符 56"/>
          <p:cNvCxnSpPr/>
          <p:nvPr>
            <p:custDataLst>
              <p:tags r:id="rId14"/>
            </p:custDataLst>
          </p:nvPr>
        </p:nvCxnSpPr>
        <p:spPr>
          <a:xfrm>
            <a:off x="6851506" y="3480319"/>
            <a:ext cx="446400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29"/>
          <p:cNvSpPr txBox="1"/>
          <p:nvPr>
            <p:custDataLst>
              <p:tags r:id="rId15"/>
            </p:custDataLst>
          </p:nvPr>
        </p:nvSpPr>
        <p:spPr>
          <a:xfrm>
            <a:off x="6840834" y="3131377"/>
            <a:ext cx="4476660" cy="432000"/>
          </a:xfrm>
          <a:prstGeom prst="rect">
            <a:avLst/>
          </a:prstGeom>
          <a:noFill/>
        </p:spPr>
        <p:txBody>
          <a:bodyPr wrap="square" rtlCol="0">
            <a:normAutofit fontScale="85000"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dirty="0">
                <a:sym typeface="+mn-ea"/>
              </a:rPr>
              <a:t>分布式集群</a:t>
            </a:r>
            <a:r>
              <a:rPr lang="en-US" altLang="zh-CN" sz="2000" dirty="0" err="1">
                <a:sym typeface="+mn-ea"/>
              </a:rPr>
              <a:t>Redis</a:t>
            </a:r>
            <a:r>
              <a:rPr lang="en-US" altLang="zh-CN" sz="2000" dirty="0">
                <a:sym typeface="+mn-ea"/>
              </a:rPr>
              <a:t> QPS</a:t>
            </a:r>
            <a:r>
              <a:rPr lang="zh-CN" altLang="en-US" sz="2000" dirty="0" smtClean="0">
                <a:sym typeface="+mn-ea"/>
              </a:rPr>
              <a:t>可达几十万</a:t>
            </a:r>
            <a:r>
              <a:rPr lang="zh-CN" altLang="zh-CN" sz="2000" dirty="0" smtClean="0">
                <a:sym typeface="+mn-ea"/>
              </a:rPr>
              <a:t>-</a:t>
            </a:r>
            <a:r>
              <a:rPr lang="zh-CN" altLang="en-US" sz="2000" dirty="0" smtClean="0">
                <a:sym typeface="+mn-ea"/>
              </a:rPr>
              <a:t>几百万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endParaRPr lang="zh-CN" altLang="en-US" sz="2000" spc="120" dirty="0">
              <a:latin typeface="+mj-ea"/>
              <a:ea typeface="+mj-ea"/>
            </a:endParaRPr>
          </a:p>
        </p:txBody>
      </p:sp>
      <p:sp>
        <p:nvSpPr>
          <p:cNvPr id="60" name="椭圆 59"/>
          <p:cNvSpPr/>
          <p:nvPr>
            <p:custDataLst>
              <p:tags r:id="rId16"/>
            </p:custDataLst>
          </p:nvPr>
        </p:nvSpPr>
        <p:spPr>
          <a:xfrm>
            <a:off x="6425421" y="3204094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27" name="文本框 26"/>
          <p:cNvSpPr txBox="1"/>
          <p:nvPr>
            <p:custDataLst>
              <p:tags r:id="rId17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dirty="0">
                <a:sym typeface="+mn-ea"/>
              </a:rPr>
              <a:t>高</a:t>
            </a:r>
            <a:r>
              <a:rPr dirty="0" smtClean="0">
                <a:sym typeface="+mn-ea"/>
              </a:rPr>
              <a:t>并发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81125"/>
            <a:ext cx="10515600" cy="4796155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会话缓存（最常用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）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取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最新N个数据的操作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(list)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消息通知（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sym typeface="+mn-ea"/>
              </a:rPr>
              <a:t>发布，订阅消息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）</a:t>
            </a:r>
          </a:p>
          <a:p>
            <a:pPr fontAlgn="auto"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商品列表，评论列表等（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list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）</a:t>
            </a:r>
          </a:p>
          <a:p>
            <a:pPr fontAlgn="auto"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排行榜，取排名，取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top 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（有序集）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需要精准设定过期时间的应用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（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ttl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）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计数器应用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（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Redis的命令都是原子性的，利用INCR，DECR命令来构建计数器系统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）</a:t>
            </a:r>
          </a:p>
          <a:p>
            <a:pPr fontAlgn="auto"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Uniq操作，某段时间所有数据排重值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(set)</a:t>
            </a:r>
          </a:p>
          <a:p>
            <a:pPr fontAlgn="auto">
              <a:lnSpc>
                <a:spcPct val="10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反垃圾系统(set)/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数据统计（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zset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）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消息队列，消息中间件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(list)</a:t>
            </a:r>
          </a:p>
          <a:p>
            <a:pPr fontAlgn="auto">
              <a:lnSpc>
                <a:spcPct val="100000"/>
              </a:lnSpc>
            </a:pPr>
            <a:r>
              <a:rPr lang="zh-CN" altLang="en-US" dirty="0" smtClean="0">
                <a:solidFill>
                  <a:srgbClr val="000000"/>
                </a:solidFill>
              </a:rPr>
              <a:t>分布式锁等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/>
              <a:t>常见应用场景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7" dur="1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</a:pPr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zh-CN" altLang="en-US" dirty="0"/>
              <a:t>分布式锁的三种</a:t>
            </a:r>
            <a:r>
              <a:rPr lang="zh-CN" altLang="en-US" dirty="0">
                <a:sym typeface="+mn-ea"/>
              </a:rPr>
              <a:t>实现机制</a:t>
            </a:r>
            <a:r>
              <a:rPr lang="zh-CN" altLang="en-US" dirty="0"/>
              <a:t>：</a:t>
            </a:r>
          </a:p>
          <a:p>
            <a:pPr lvl="1" fontAlgn="auto">
              <a:lnSpc>
                <a:spcPct val="150000"/>
              </a:lnSpc>
            </a:pPr>
            <a:r>
              <a:rPr lang="zh-CN" altLang="en-US" dirty="0"/>
              <a:t>通过INCR</a:t>
            </a:r>
            <a:r>
              <a:rPr lang="en-US" altLang="zh-CN" dirty="0"/>
              <a:t>+DEL</a:t>
            </a:r>
            <a:r>
              <a:rPr lang="zh-CN" altLang="en-US" dirty="0"/>
              <a:t>命令实现</a:t>
            </a:r>
            <a:r>
              <a:rPr lang="en-US" altLang="zh-CN" dirty="0"/>
              <a:t> </a:t>
            </a:r>
            <a:endParaRPr lang="zh-CN" altLang="en-US" dirty="0"/>
          </a:p>
          <a:p>
            <a:pPr lvl="1" fontAlgn="auto">
              <a:lnSpc>
                <a:spcPct val="150000"/>
              </a:lnSpc>
            </a:pPr>
            <a:r>
              <a:rPr lang="zh-CN" altLang="en-US" dirty="0"/>
              <a:t>通过SETNX</a:t>
            </a:r>
            <a:r>
              <a:rPr lang="en-US" altLang="zh-CN" dirty="0"/>
              <a:t>+</a:t>
            </a:r>
            <a:r>
              <a:rPr lang="en-US" altLang="zh-CN" dirty="0">
                <a:sym typeface="+mn-ea"/>
              </a:rPr>
              <a:t>DEL</a:t>
            </a:r>
            <a:r>
              <a:rPr lang="zh-CN" altLang="en-US" dirty="0"/>
              <a:t>命令实现 </a:t>
            </a:r>
            <a:r>
              <a:rPr lang="en-US" altLang="zh-CN" dirty="0">
                <a:sym typeface="+mn-ea"/>
              </a:rPr>
              <a:t> </a:t>
            </a:r>
            <a:endParaRPr lang="zh-CN" altLang="en-US" dirty="0"/>
          </a:p>
          <a:p>
            <a:pPr lvl="1" fontAlgn="auto">
              <a:lnSpc>
                <a:spcPct val="150000"/>
              </a:lnSpc>
            </a:pPr>
            <a:r>
              <a:rPr lang="zh-CN" altLang="en-US" dirty="0"/>
              <a:t>通过</a:t>
            </a:r>
            <a:r>
              <a:rPr lang="zh-CN" altLang="en-US" dirty="0" smtClean="0"/>
              <a:t>SET </a:t>
            </a:r>
            <a:r>
              <a:rPr lang="en-US" altLang="zh-CN" dirty="0" err="1" smtClean="0"/>
              <a:t>nx</a:t>
            </a:r>
            <a:r>
              <a:rPr lang="en-US" altLang="zh-CN" dirty="0" smtClean="0"/>
              <a:t> ex + </a:t>
            </a:r>
            <a:r>
              <a:rPr lang="en-US" altLang="zh-CN" dirty="0" smtClean="0">
                <a:sym typeface="+mn-ea"/>
              </a:rPr>
              <a:t>DEL</a:t>
            </a:r>
            <a:r>
              <a:rPr lang="zh-CN" altLang="en-US" dirty="0"/>
              <a:t>命令实现</a:t>
            </a:r>
          </a:p>
          <a:p>
            <a:endParaRPr lang="zh-CN" altLang="en-US" dirty="0"/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/>
              <a:t>常见应用场景（分布式锁）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627298"/>
            <a:ext cx="10852237" cy="624845"/>
          </a:xfrm>
        </p:spPr>
        <p:txBody>
          <a:bodyPr/>
          <a:lstStyle/>
          <a:p>
            <a:r>
              <a:rPr lang="zh-CN" altLang="en-US" spc="120" dirty="0">
                <a:sym typeface="+mn-ea"/>
              </a:rPr>
              <a:t>设计目标</a:t>
            </a:r>
            <a:r>
              <a:rPr lang="en-US" altLang="zh-CN" spc="120" dirty="0">
                <a:sym typeface="+mn-ea"/>
              </a:rPr>
              <a:t/>
            </a:r>
            <a:br>
              <a:rPr lang="en-US" altLang="zh-CN" spc="120" dirty="0">
                <a:sym typeface="+mn-ea"/>
              </a:rPr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524451"/>
            <a:ext cx="10852237" cy="3054374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开发一套各类型项目通用的游戏服务器终极解决方案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将游戏内的基础逻辑按模块划分封装成插件</a:t>
            </a:r>
            <a:r>
              <a:rPr lang="en-US" altLang="zh-CN" dirty="0" smtClean="0">
                <a:sym typeface="+mn-ea"/>
              </a:rPr>
              <a:t>(so/</a:t>
            </a:r>
            <a:r>
              <a:rPr lang="en-US" altLang="zh-CN" dirty="0" err="1" smtClean="0">
                <a:sym typeface="+mn-ea"/>
              </a:rPr>
              <a:t>dll</a:t>
            </a:r>
            <a:r>
              <a:rPr lang="en-US" altLang="zh-CN" dirty="0" smtClean="0">
                <a:sym typeface="+mn-ea"/>
              </a:rPr>
              <a:t>),</a:t>
            </a:r>
            <a:r>
              <a:rPr lang="zh-CN" altLang="en-US" dirty="0" smtClean="0">
                <a:sym typeface="+mn-ea"/>
              </a:rPr>
              <a:t>让后端只需专注项目特色的玩法逻辑设计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/>
              <a:t>达到快速开发的效果</a:t>
            </a:r>
            <a:r>
              <a:rPr lang="en-US" altLang="zh-CN" dirty="0" smtClean="0"/>
              <a:t>.</a:t>
            </a:r>
            <a:endParaRPr lang="en-US" altLang="zh-CN" dirty="0" smtClean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高</a:t>
            </a:r>
            <a:r>
              <a:rPr lang="zh-CN" altLang="en-US" dirty="0" smtClean="0"/>
              <a:t>可用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高性能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水平扩展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高</a:t>
            </a:r>
            <a:r>
              <a:rPr lang="zh-CN" altLang="en-US" dirty="0" smtClean="0"/>
              <a:t>开发效率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模块可灵活搭配组合成功能型服务器进程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00305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>
                <a:solidFill>
                  <a:schemeClr val="bg1">
                    <a:lumMod val="85000"/>
                  </a:schemeClr>
                </a:solidFill>
              </a:rPr>
              <a:t>01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242695"/>
            <a:ext cx="10515600" cy="4934585"/>
          </a:xfrm>
        </p:spPr>
        <p:txBody>
          <a:bodyPr/>
          <a:lstStyle/>
          <a:p>
            <a:pPr fontAlgn="auto">
              <a:lnSpc>
                <a:spcPct val="150000"/>
              </a:lnSpc>
            </a:pPr>
            <a:r>
              <a:rPr lang="zh-CN" altLang="en-US" dirty="0"/>
              <a:t>这种加锁的思路是：执行</a:t>
            </a:r>
            <a:r>
              <a:rPr lang="en-US" altLang="zh-CN" dirty="0"/>
              <a:t>INCR</a:t>
            </a:r>
            <a:r>
              <a:rPr lang="zh-CN" altLang="en-US" dirty="0"/>
              <a:t>命令时， key 不存在，那么 key 的值会先被初始化为 0 ，然后再执行 INCR 操作进行加一</a:t>
            </a:r>
          </a:p>
          <a:p>
            <a:r>
              <a:rPr lang="zh-CN" altLang="en-US" dirty="0"/>
              <a:t>其它进程在执行 INCR 操作进行</a:t>
            </a:r>
            <a:r>
              <a:rPr lang="en-US" altLang="zh-CN" dirty="0"/>
              <a:t>+1</a:t>
            </a:r>
            <a:r>
              <a:rPr lang="zh-CN" altLang="en-US" dirty="0"/>
              <a:t>时，如果返回的数大于 1，说明这个锁正在被使用当中</a:t>
            </a:r>
          </a:p>
          <a:p>
            <a:pPr>
              <a:lnSpc>
                <a:spcPct val="110000"/>
              </a:lnSpc>
            </a:pPr>
            <a:r>
              <a:rPr dirty="0"/>
              <a:t>    1、 客户端A请求服务器获取key的值为1表示获取了锁</a:t>
            </a:r>
          </a:p>
          <a:p>
            <a:pPr>
              <a:lnSpc>
                <a:spcPct val="110000"/>
              </a:lnSpc>
            </a:pPr>
            <a:r>
              <a:rPr dirty="0"/>
              <a:t>    2、 客户端B也去请求服务器获取key的值为2表示获取锁失败</a:t>
            </a:r>
          </a:p>
          <a:p>
            <a:pPr>
              <a:lnSpc>
                <a:spcPct val="110000"/>
              </a:lnSpc>
            </a:pPr>
            <a:r>
              <a:rPr dirty="0"/>
              <a:t>    3、 客户端A执行代码完成，删除锁</a:t>
            </a:r>
          </a:p>
          <a:p>
            <a:pPr>
              <a:lnSpc>
                <a:spcPct val="110000"/>
              </a:lnSpc>
            </a:pPr>
            <a:r>
              <a:rPr dirty="0"/>
              <a:t>    4、 客户端B在等待一段时间后在去请求的时候获取key的值为1表示获取锁成功</a:t>
            </a:r>
          </a:p>
          <a:p>
            <a:pPr>
              <a:lnSpc>
                <a:spcPct val="110000"/>
              </a:lnSpc>
            </a:pPr>
            <a:r>
              <a:rPr dirty="0"/>
              <a:t>    5、 客户端B执行代码完成，删除锁</a:t>
            </a:r>
          </a:p>
          <a:p>
            <a:pPr>
              <a:lnSpc>
                <a:spcPct val="110000"/>
              </a:lnSpc>
            </a:pPr>
            <a:endParaRPr dirty="0"/>
          </a:p>
          <a:p>
            <a:r>
              <a:rPr lang="zh-CN" dirty="0"/>
              <a:t>问题：如果</a:t>
            </a:r>
            <a:r>
              <a:rPr lang="en-US" altLang="zh-CN" dirty="0"/>
              <a:t>A</a:t>
            </a:r>
            <a:r>
              <a:rPr lang="zh-CN" altLang="en-US" dirty="0"/>
              <a:t>在请求了锁后，程序崩溃，</a:t>
            </a:r>
            <a:r>
              <a:rPr lang="en-US" altLang="zh-CN" dirty="0"/>
              <a:t>B</a:t>
            </a:r>
            <a:r>
              <a:rPr lang="zh-CN" altLang="en-US" dirty="0"/>
              <a:t>将会永远处于等待状态</a:t>
            </a:r>
            <a:r>
              <a:rPr lang="en-US" altLang="zh-CN" dirty="0"/>
              <a:t>~</a:t>
            </a:r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/>
              <a:t>常见应用场景（</a:t>
            </a:r>
            <a:r>
              <a:rPr lang="en-US" altLang="zh-CN">
                <a:sym typeface="+mn-ea"/>
              </a:rPr>
              <a:t>INCR</a:t>
            </a:r>
            <a:r>
              <a:rPr>
                <a:sym typeface="+mn-ea"/>
              </a:rPr>
              <a:t>命令</a:t>
            </a:r>
            <a:r>
              <a:rPr lang="zh-CN" altLang="en-US"/>
              <a:t>分布式锁）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288415"/>
            <a:ext cx="10515600" cy="4888865"/>
          </a:xfrm>
        </p:spPr>
        <p:txBody>
          <a:bodyPr>
            <a:norm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/>
              <a:t>SETNX </a:t>
            </a:r>
            <a:r>
              <a:rPr lang="zh-CN" altLang="en-US"/>
              <a:t>命令：对</a:t>
            </a:r>
            <a:r>
              <a:rPr lang="en-US" altLang="zh-CN"/>
              <a:t>Key</a:t>
            </a:r>
            <a:r>
              <a:rPr lang="zh-CN" altLang="en-US"/>
              <a:t>设置一个值</a:t>
            </a:r>
            <a:r>
              <a:rPr lang="en-US" altLang="zh-CN"/>
              <a:t>value</a:t>
            </a:r>
            <a:r>
              <a:rPr lang="zh-CN" altLang="en-US"/>
              <a:t>，如果该</a:t>
            </a:r>
            <a:r>
              <a:rPr lang="en-US" altLang="zh-CN"/>
              <a:t>Key</a:t>
            </a:r>
            <a:r>
              <a:rPr lang="zh-CN" altLang="en-US"/>
              <a:t>不存在，则设置</a:t>
            </a:r>
            <a:r>
              <a:rPr lang="en-US" altLang="zh-CN"/>
              <a:t>value</a:t>
            </a:r>
            <a:r>
              <a:rPr lang="zh-CN" altLang="en-US"/>
              <a:t>，返回成功；如果该</a:t>
            </a:r>
            <a:r>
              <a:rPr lang="en-US" altLang="zh-CN"/>
              <a:t>Key</a:t>
            </a:r>
            <a:r>
              <a:rPr lang="zh-CN" altLang="en-US"/>
              <a:t>存在，则不作任何操作，返回失败。</a:t>
            </a:r>
          </a:p>
          <a:p>
            <a:pPr fontAlgn="auto">
              <a:lnSpc>
                <a:spcPct val="150000"/>
              </a:lnSpc>
            </a:pPr>
            <a:r>
              <a:rPr lang="zh-CN" altLang="en-US"/>
              <a:t>    1、 客户端A请求服务器设置key的值，如果设置成功就表示加锁成功</a:t>
            </a:r>
          </a:p>
          <a:p>
            <a:pPr fontAlgn="auto">
              <a:lnSpc>
                <a:spcPct val="150000"/>
              </a:lnSpc>
            </a:pPr>
            <a:r>
              <a:rPr lang="zh-CN" altLang="en-US"/>
              <a:t>    2、 客户端B也去请求服务器设置key的值，如果返回失败，那么就代表加锁失败</a:t>
            </a:r>
          </a:p>
          <a:p>
            <a:pPr fontAlgn="auto">
              <a:lnSpc>
                <a:spcPct val="150000"/>
              </a:lnSpc>
            </a:pPr>
            <a:r>
              <a:rPr lang="zh-CN" altLang="en-US"/>
              <a:t>    3、 客户端A执行代码完成，删除锁</a:t>
            </a:r>
          </a:p>
          <a:p>
            <a:pPr fontAlgn="auto">
              <a:lnSpc>
                <a:spcPct val="150000"/>
              </a:lnSpc>
            </a:pPr>
            <a:r>
              <a:rPr lang="zh-CN" altLang="en-US"/>
              <a:t>    4、 客户端B在等待一段时间后在去请求设置key的值，设置成功</a:t>
            </a:r>
          </a:p>
          <a:p>
            <a:pPr fontAlgn="auto">
              <a:lnSpc>
                <a:spcPct val="150000"/>
              </a:lnSpc>
            </a:pPr>
            <a:r>
              <a:rPr lang="zh-CN" altLang="en-US"/>
              <a:t>    5、 客户端B执行代码完成，删除锁</a:t>
            </a:r>
          </a:p>
          <a:p>
            <a:pPr fontAlgn="auto">
              <a:lnSpc>
                <a:spcPct val="150000"/>
              </a:lnSpc>
            </a:pPr>
            <a:r>
              <a:rPr lang="zh-CN" altLang="en-US"/>
              <a:t>问题：</a:t>
            </a:r>
            <a:r>
              <a:rPr lang="zh-CN">
                <a:sym typeface="+mn-ea"/>
              </a:rPr>
              <a:t>如果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在请求了锁后，程序崩溃，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将会永远处于等待状态</a:t>
            </a:r>
            <a:r>
              <a:rPr lang="en-US" altLang="zh-CN">
                <a:sym typeface="+mn-ea"/>
              </a:rPr>
              <a:t>~</a:t>
            </a:r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671505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/>
              <a:t>常见应用场景（</a:t>
            </a:r>
            <a:r>
              <a:rPr>
                <a:sym typeface="+mn-ea"/>
              </a:rPr>
              <a:t>SETNX命令</a:t>
            </a:r>
            <a:r>
              <a:rPr lang="zh-CN" altLang="en-US"/>
              <a:t>分布式锁）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49375"/>
            <a:ext cx="10515600" cy="4827905"/>
          </a:xfrm>
        </p:spPr>
        <p:txBody>
          <a:bodyPr/>
          <a:lstStyle/>
          <a:p>
            <a:pPr fontAlgn="auto">
              <a:lnSpc>
                <a:spcPct val="150000"/>
              </a:lnSpc>
            </a:pPr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zh-CN" altLang="en-US" dirty="0"/>
              <a:t>提供了 </a:t>
            </a:r>
            <a:r>
              <a:rPr lang="en-US" altLang="zh-CN" dirty="0" smtClean="0"/>
              <a:t>e</a:t>
            </a:r>
            <a:r>
              <a:rPr lang="zh-CN" altLang="en-US" dirty="0" smtClean="0"/>
              <a:t>xpire </a:t>
            </a:r>
            <a:r>
              <a:rPr lang="zh-CN" altLang="en-US" dirty="0"/>
              <a:t>命令，对一个</a:t>
            </a:r>
            <a:r>
              <a:rPr lang="en-US" altLang="zh-CN" dirty="0"/>
              <a:t>Key</a:t>
            </a:r>
            <a:r>
              <a:rPr lang="zh-CN" altLang="en-US" dirty="0"/>
              <a:t>设置消亡时间（</a:t>
            </a:r>
            <a:r>
              <a:rPr lang="en-US" altLang="zh-CN" dirty="0"/>
              <a:t>TTL</a:t>
            </a:r>
            <a:r>
              <a:rPr lang="zh-CN" altLang="en-US" dirty="0"/>
              <a:t>），可以在加锁命令成功后对该</a:t>
            </a:r>
            <a:r>
              <a:rPr lang="en-US" altLang="zh-CN" dirty="0"/>
              <a:t>Key</a:t>
            </a:r>
            <a:r>
              <a:rPr lang="zh-CN" altLang="en-US" dirty="0"/>
              <a:t>执</a:t>
            </a:r>
            <a:r>
              <a:rPr lang="zh-CN" altLang="en-US" dirty="0" smtClean="0"/>
              <a:t>行</a:t>
            </a:r>
            <a:r>
              <a:rPr lang="en-US" altLang="zh-CN" dirty="0" smtClean="0"/>
              <a:t>expire</a:t>
            </a:r>
            <a:r>
              <a:rPr lang="zh-CN" altLang="en-US" dirty="0"/>
              <a:t>命令，添加消亡时间防止死锁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问题：</a:t>
            </a:r>
            <a:r>
              <a:rPr lang="en-US" altLang="zh-CN" dirty="0"/>
              <a:t>INCR/SETNX</a:t>
            </a:r>
            <a:r>
              <a:rPr lang="zh-CN" altLang="en-US" dirty="0"/>
              <a:t>操作</a:t>
            </a:r>
            <a:r>
              <a:rPr lang="en-US" altLang="zh-CN" dirty="0"/>
              <a:t>+Expire </a:t>
            </a:r>
            <a:r>
              <a:rPr lang="zh-CN" altLang="en-US" dirty="0"/>
              <a:t>非原子操作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解决问题：</a:t>
            </a:r>
            <a:r>
              <a:rPr lang="en-US" altLang="zh-CN" dirty="0"/>
              <a:t> </a:t>
            </a:r>
            <a:r>
              <a:rPr lang="zh-CN" altLang="en-US" dirty="0"/>
              <a:t>使用</a:t>
            </a:r>
            <a:r>
              <a:rPr lang="en-US" altLang="zh-CN" dirty="0"/>
              <a:t>SET</a:t>
            </a:r>
            <a:r>
              <a:rPr lang="zh-CN" altLang="en-US" dirty="0"/>
              <a:t>命令实现分布式锁</a:t>
            </a:r>
          </a:p>
          <a:p>
            <a:pPr lvl="0" fontAlgn="auto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669600" y="44724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>
              <a:lnSpc>
                <a:spcPct val="110000"/>
              </a:lnSpc>
            </a:pPr>
            <a:r>
              <a:rPr>
                <a:sym typeface="+mn-ea"/>
              </a:rPr>
              <a:t>解决方案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34135"/>
            <a:ext cx="10515600" cy="4843145"/>
          </a:xfrm>
        </p:spPr>
        <p:txBody>
          <a:bodyPr/>
          <a:lstStyle/>
          <a:p>
            <a:pPr lvl="0"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SET</a:t>
            </a:r>
            <a:r>
              <a:rPr lang="zh-CN" altLang="en-US">
                <a:sym typeface="+mn-ea"/>
              </a:rPr>
              <a:t>命令本身已经从版本 2.6.12 开始包含了设置消亡时间的功能</a:t>
            </a:r>
            <a:endParaRPr lang="zh-CN" altLang="en-US"/>
          </a:p>
          <a:p>
            <a:pPr lvl="0"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SET</a:t>
            </a:r>
            <a:r>
              <a:rPr lang="zh-CN" altLang="en-US">
                <a:sym typeface="+mn-ea"/>
              </a:rPr>
              <a:t>  key  value  'ex' timeout  'nx'</a:t>
            </a:r>
            <a:endParaRPr lang="zh-CN" altLang="en-US"/>
          </a:p>
          <a:p>
            <a:r>
              <a:rPr lang="zh-CN" altLang="en-US"/>
              <a:t>    1、 客户端A请求服务器设置key的值，如果设置成功就表示加锁成功</a:t>
            </a:r>
          </a:p>
          <a:p>
            <a:r>
              <a:rPr lang="zh-CN" altLang="en-US"/>
              <a:t>    2、 客户端B也去请求服务器设置key的值，如果返回失败，那么就代表加锁失败</a:t>
            </a:r>
          </a:p>
          <a:p>
            <a:r>
              <a:rPr lang="zh-CN" altLang="en-US"/>
              <a:t>    3、 客户端A执行代码完成，删除锁</a:t>
            </a:r>
          </a:p>
          <a:p>
            <a:r>
              <a:rPr lang="zh-CN" altLang="en-US"/>
              <a:t>    4、 客户端B在等待一段时间后在去请求设置key的值，设置成功</a:t>
            </a:r>
          </a:p>
          <a:p>
            <a:r>
              <a:rPr lang="zh-CN" altLang="en-US"/>
              <a:t>    5、 客户端B执行代码完成，删除锁</a:t>
            </a:r>
          </a:p>
          <a:p>
            <a:r>
              <a:rPr lang="zh-CN" altLang="en-US"/>
              <a:t>一条命令完成，解决了死锁</a:t>
            </a:r>
            <a:r>
              <a:rPr lang="en-US" altLang="zh-CN"/>
              <a:t>/</a:t>
            </a:r>
            <a:r>
              <a:rPr lang="zh-CN" altLang="en-US"/>
              <a:t>原子性问题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669600" y="44724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/>
              <a:t>常见应用场景（</a:t>
            </a:r>
            <a:r>
              <a:rPr>
                <a:sym typeface="+mn-ea"/>
              </a:rPr>
              <a:t>SET命令</a:t>
            </a:r>
            <a:r>
              <a:rPr lang="zh-CN" altLang="en-US"/>
              <a:t>分布式锁）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/>
          <p:cNvSpPr txBox="1"/>
          <p:nvPr>
            <p:custDataLst>
              <p:tags r:id="rId2"/>
            </p:custDataLst>
          </p:nvPr>
        </p:nvSpPr>
        <p:spPr>
          <a:xfrm>
            <a:off x="1725295" y="1375410"/>
            <a:ext cx="8740775" cy="471297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ym typeface="+mn-ea"/>
              </a:rPr>
              <a:t>问题：</a:t>
            </a:r>
            <a:r>
              <a:rPr lang="zh-CN" altLang="en-US" sz="1600" dirty="0" smtClean="0">
                <a:sym typeface="+mn-ea"/>
              </a:rPr>
              <a:t>redis获取锁失败了要怎么办</a:t>
            </a:r>
            <a:r>
              <a:rPr lang="zh-CN" altLang="en-US" sz="1600" dirty="0">
                <a:sym typeface="+mn-ea"/>
              </a:rPr>
              <a:t>？中断请求还是循环请求？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ym typeface="+mn-ea"/>
              </a:rPr>
              <a:t>答</a:t>
            </a:r>
            <a:r>
              <a:rPr lang="zh-CN" altLang="en-US" sz="1600" dirty="0" smtClean="0">
                <a:sym typeface="+mn-ea"/>
              </a:rPr>
              <a:t>：循环请</a:t>
            </a:r>
            <a:r>
              <a:rPr lang="zh-CN" altLang="en-US" sz="1600" dirty="0">
                <a:sym typeface="+mn-ea"/>
              </a:rPr>
              <a:t>求，循环请求去获取锁 </a:t>
            </a:r>
            <a:endParaRPr lang="zh-CN" altLang="en-US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ym typeface="+mn-ea"/>
              </a:rPr>
              <a:t>问题：循环请求，如果有一人获取了锁，其它</a:t>
            </a:r>
            <a:r>
              <a:rPr lang="zh-CN" altLang="en-US" sz="1600" dirty="0" smtClean="0">
                <a:sym typeface="+mn-ea"/>
              </a:rPr>
              <a:t>的再去获取锁</a:t>
            </a:r>
            <a:r>
              <a:rPr lang="zh-CN" altLang="en-US" sz="1600" dirty="0">
                <a:sym typeface="+mn-ea"/>
              </a:rPr>
              <a:t>的时候，是不是容易发生抢锁事件？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sym typeface="+mn-ea"/>
              </a:rPr>
              <a:t>答：在循环请求获取锁的时候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，加入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sleep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功</a:t>
            </a:r>
            <a:r>
              <a:rPr lang="zh-CN" altLang="en-US" sz="1600" dirty="0">
                <a:solidFill>
                  <a:srgbClr val="000000"/>
                </a:solidFill>
                <a:sym typeface="+mn-ea"/>
              </a:rPr>
              <a:t>能，等待几毫秒在执行循环 </a:t>
            </a:r>
            <a:endParaRPr lang="zh-CN" altLang="en-US" sz="1600" dirty="0">
              <a:solidFill>
                <a:srgbClr val="000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ym typeface="+mn-ea"/>
              </a:rPr>
              <a:t>问题：锁提前过期后，客户端A还没执行完，然后客户端B获取到了锁，这时候客户端A执行完了，会不会在删锁的时候把B的锁给删掉？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sym typeface="+mn-ea"/>
              </a:rPr>
              <a:t>答：在加锁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的时候存入一个</a:t>
            </a:r>
            <a:r>
              <a:rPr lang="zh-CN" altLang="en-US" sz="1600" dirty="0">
                <a:solidFill>
                  <a:srgbClr val="000000"/>
                </a:solidFill>
                <a:sym typeface="+mn-ea"/>
              </a:rPr>
              <a:t>随机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Value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每</a:t>
            </a:r>
            <a:r>
              <a:rPr lang="zh-CN" altLang="en-US" sz="1600" dirty="0">
                <a:solidFill>
                  <a:srgbClr val="000000"/>
                </a:solidFill>
                <a:sym typeface="+mn-ea"/>
              </a:rPr>
              <a:t>次在删除key的时候判断下</a:t>
            </a:r>
            <a:r>
              <a:rPr lang="en-US" altLang="zh-CN" sz="1600" dirty="0">
                <a:solidFill>
                  <a:srgbClr val="000000"/>
                </a:solidFill>
                <a:sym typeface="+mn-ea"/>
              </a:rPr>
              <a:t>Key</a:t>
            </a:r>
            <a:r>
              <a:rPr lang="zh-CN" altLang="en-US" sz="1600" dirty="0">
                <a:solidFill>
                  <a:srgbClr val="000000"/>
                </a:solidFill>
                <a:sym typeface="+mn-ea"/>
              </a:rPr>
              <a:t>里的value和自己存的是否一样 </a:t>
            </a:r>
            <a:endParaRPr lang="zh-CN" altLang="en-US" sz="1600" dirty="0">
              <a:solidFill>
                <a:srgbClr val="000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CN" altLang="en-US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6" name="直接连接符 5"/>
          <p:cNvCxnSpPr/>
          <p:nvPr>
            <p:custDataLst>
              <p:tags r:id="rId3"/>
            </p:custDataLst>
          </p:nvPr>
        </p:nvCxnSpPr>
        <p:spPr>
          <a:xfrm>
            <a:off x="1494790" y="1958975"/>
            <a:ext cx="0" cy="3070225"/>
          </a:xfrm>
          <a:prstGeom prst="line">
            <a:avLst/>
          </a:prstGeom>
          <a:ln w="19050">
            <a:solidFill>
              <a:schemeClr val="accent1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>
                <a:sym typeface="+mn-ea"/>
              </a:rPr>
              <a:t>SET命令分布式锁存在的问题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813435" y="3359150"/>
            <a:ext cx="30861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5365088" y="1132228"/>
            <a:ext cx="5952199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dirty="0" err="1">
                <a:solidFill>
                  <a:srgbClr val="7F7F7F"/>
                </a:solidFill>
                <a:sym typeface="+mn-ea"/>
              </a:rPr>
              <a:t>Redis</a:t>
            </a:r>
            <a:r>
              <a:rPr lang="zh-CN" altLang="en-US" sz="2000" dirty="0">
                <a:solidFill>
                  <a:srgbClr val="7F7F7F"/>
                </a:solidFill>
                <a:sym typeface="+mn-ea"/>
              </a:rPr>
              <a:t>环境搭建与配置</a:t>
            </a:r>
            <a:endParaRPr lang="zh-CN" altLang="en-US" sz="2000" spc="120" dirty="0">
              <a:solidFill>
                <a:srgbClr val="7F7F7F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4621412" y="1057266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01</a:t>
            </a: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5365088" y="1878511"/>
            <a:ext cx="5952199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7F7F7F"/>
                </a:solidFill>
                <a:sym typeface="+mn-ea"/>
              </a:rPr>
              <a:t>同步访问如何实现</a:t>
            </a:r>
            <a:endParaRPr lang="zh-CN" altLang="en-US" sz="2000" spc="120" dirty="0">
              <a:solidFill>
                <a:srgbClr val="7F7F7F"/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4636652" y="1803549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02</a:t>
            </a:r>
          </a:p>
        </p:txBody>
      </p: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5365088" y="2624794"/>
            <a:ext cx="5952199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7F7F7F"/>
                </a:solidFill>
                <a:sym typeface="+mn-ea"/>
              </a:rPr>
              <a:t>异步访问如何实现</a:t>
            </a:r>
            <a:endParaRPr lang="zh-CN" altLang="en-US" sz="2000" spc="120" dirty="0">
              <a:solidFill>
                <a:srgbClr val="7F7F7F"/>
              </a:solidFill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8"/>
            </p:custDataLst>
          </p:nvPr>
        </p:nvSpPr>
        <p:spPr>
          <a:xfrm>
            <a:off x="4621412" y="2549832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03</a:t>
            </a:r>
          </a:p>
        </p:txBody>
      </p:sp>
      <p:sp>
        <p:nvSpPr>
          <p:cNvPr id="14" name="文本框 13"/>
          <p:cNvSpPr txBox="1"/>
          <p:nvPr>
            <p:custDataLst>
              <p:tags r:id="rId9"/>
            </p:custDataLst>
          </p:nvPr>
        </p:nvSpPr>
        <p:spPr>
          <a:xfrm>
            <a:off x="4621412" y="3296115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04</a:t>
            </a:r>
          </a:p>
        </p:txBody>
      </p:sp>
      <p:sp>
        <p:nvSpPr>
          <p:cNvPr id="15" name="文本框 14"/>
          <p:cNvSpPr txBox="1"/>
          <p:nvPr>
            <p:custDataLst>
              <p:tags r:id="rId10"/>
            </p:custDataLst>
          </p:nvPr>
        </p:nvSpPr>
        <p:spPr>
          <a:xfrm>
            <a:off x="5374115" y="3393059"/>
            <a:ext cx="5952199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rgbClr val="7F7F7F"/>
                </a:solidFill>
                <a:sym typeface="+mn-ea"/>
              </a:rPr>
              <a:t>分布式锁实现</a:t>
            </a:r>
            <a:r>
              <a:rPr lang="en-US" altLang="zh-CN" sz="2000" dirty="0" smtClean="0">
                <a:solidFill>
                  <a:srgbClr val="7F7F7F"/>
                </a:solidFill>
                <a:sym typeface="+mn-ea"/>
              </a:rPr>
              <a:t>/</a:t>
            </a:r>
            <a:r>
              <a:rPr lang="zh-CN" altLang="en-US" sz="2000" dirty="0" smtClean="0">
                <a:solidFill>
                  <a:srgbClr val="7F7F7F"/>
                </a:solidFill>
                <a:sym typeface="+mn-ea"/>
              </a:rPr>
              <a:t>脚本</a:t>
            </a:r>
            <a:r>
              <a:rPr lang="en-US" altLang="zh-CN" sz="2000" dirty="0" smtClean="0">
                <a:solidFill>
                  <a:srgbClr val="7F7F7F"/>
                </a:solidFill>
                <a:sym typeface="+mn-ea"/>
              </a:rPr>
              <a:t>/</a:t>
            </a:r>
            <a:r>
              <a:rPr lang="zh-CN" altLang="en-US" sz="2000" dirty="0" smtClean="0">
                <a:solidFill>
                  <a:srgbClr val="7F7F7F"/>
                </a:solidFill>
                <a:sym typeface="+mn-ea"/>
              </a:rPr>
              <a:t>订阅</a:t>
            </a:r>
            <a:r>
              <a:rPr lang="en-US" altLang="zh-CN" sz="2000" dirty="0" smtClean="0">
                <a:solidFill>
                  <a:srgbClr val="7F7F7F"/>
                </a:solidFill>
                <a:sym typeface="+mn-ea"/>
              </a:rPr>
              <a:t>/</a:t>
            </a:r>
            <a:r>
              <a:rPr lang="zh-CN" altLang="en-US" sz="2000" dirty="0" smtClean="0">
                <a:solidFill>
                  <a:srgbClr val="7F7F7F"/>
                </a:solidFill>
                <a:sym typeface="+mn-ea"/>
              </a:rPr>
              <a:t>事务</a:t>
            </a:r>
            <a:r>
              <a:rPr lang="en-US" altLang="zh-CN" sz="2000" dirty="0" smtClean="0">
                <a:solidFill>
                  <a:srgbClr val="7F7F7F"/>
                </a:solidFill>
                <a:sym typeface="+mn-ea"/>
              </a:rPr>
              <a:t>/</a:t>
            </a:r>
            <a:r>
              <a:rPr lang="zh-CN" altLang="en-US" sz="2000" dirty="0" smtClean="0">
                <a:solidFill>
                  <a:srgbClr val="7F7F7F"/>
                </a:solidFill>
                <a:sym typeface="+mn-ea"/>
              </a:rPr>
              <a:t>管道的使用</a:t>
            </a:r>
            <a:endParaRPr lang="zh-CN" altLang="en-US" sz="2000" dirty="0">
              <a:solidFill>
                <a:srgbClr val="7F7F7F"/>
              </a:solidFill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1"/>
            </p:custDataLst>
          </p:nvPr>
        </p:nvSpPr>
        <p:spPr>
          <a:xfrm>
            <a:off x="4621412" y="4042400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05</a:t>
            </a:r>
          </a:p>
        </p:txBody>
      </p:sp>
      <p:sp>
        <p:nvSpPr>
          <p:cNvPr id="2" name="文本框 1"/>
          <p:cNvSpPr txBox="1"/>
          <p:nvPr>
            <p:custDataLst>
              <p:tags r:id="rId12"/>
            </p:custDataLst>
          </p:nvPr>
        </p:nvSpPr>
        <p:spPr>
          <a:xfrm>
            <a:off x="5355178" y="4077486"/>
            <a:ext cx="5952199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dirty="0" err="1" smtClean="0">
                <a:solidFill>
                  <a:srgbClr val="7F7F7F"/>
                </a:solidFill>
                <a:sym typeface="+mn-ea"/>
              </a:rPr>
              <a:t>Redis</a:t>
            </a:r>
            <a:r>
              <a:rPr lang="zh-CN" altLang="en-US" sz="2000" dirty="0" smtClean="0">
                <a:solidFill>
                  <a:srgbClr val="7F7F7F"/>
                </a:solidFill>
                <a:sym typeface="+mn-ea"/>
              </a:rPr>
              <a:t>与</a:t>
            </a:r>
            <a:r>
              <a:rPr lang="en-US" altLang="zh-CN" sz="2000" dirty="0" err="1">
                <a:solidFill>
                  <a:srgbClr val="7F7F7F"/>
                </a:solidFill>
                <a:sym typeface="+mn-ea"/>
              </a:rPr>
              <a:t>mysql</a:t>
            </a:r>
            <a:r>
              <a:rPr lang="zh-CN" altLang="en-US" sz="2000" dirty="0" smtClean="0">
                <a:solidFill>
                  <a:srgbClr val="7F7F7F"/>
                </a:solidFill>
                <a:sym typeface="+mn-ea"/>
              </a:rPr>
              <a:t>的配合使用模型及其问题</a:t>
            </a:r>
            <a:endParaRPr lang="zh-CN" altLang="en-US" sz="2000" dirty="0">
              <a:solidFill>
                <a:srgbClr val="7F7F7F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13"/>
            </p:custDataLst>
          </p:nvPr>
        </p:nvSpPr>
        <p:spPr>
          <a:xfrm>
            <a:off x="4626492" y="4824720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06</a:t>
            </a:r>
          </a:p>
        </p:txBody>
      </p:sp>
      <p:sp>
        <p:nvSpPr>
          <p:cNvPr id="17" name="文本框 16"/>
          <p:cNvSpPr txBox="1"/>
          <p:nvPr>
            <p:custDataLst>
              <p:tags r:id="rId14"/>
            </p:custDataLst>
          </p:nvPr>
        </p:nvSpPr>
        <p:spPr>
          <a:xfrm>
            <a:off x="5370417" y="4903461"/>
            <a:ext cx="5952199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dirty="0" err="1">
                <a:sym typeface="+mn-ea"/>
              </a:rPr>
              <a:t>Redis</a:t>
            </a:r>
            <a:r>
              <a:rPr lang="zh-CN" altLang="en-US" sz="2000" dirty="0">
                <a:sym typeface="+mn-ea"/>
              </a:rPr>
              <a:t>有哪些集群方案</a:t>
            </a:r>
            <a:r>
              <a:rPr lang="zh-CN" altLang="en-US" sz="2000" dirty="0">
                <a:solidFill>
                  <a:srgbClr val="7F7F7F"/>
                </a:solidFill>
                <a:sym typeface="+mn-ea"/>
              </a:rPr>
              <a:t>，如何使用</a:t>
            </a:r>
            <a:r>
              <a:rPr lang="en-US" altLang="zh-CN" sz="2000" dirty="0" err="1">
                <a:solidFill>
                  <a:srgbClr val="7F7F7F"/>
                </a:solidFill>
                <a:sym typeface="+mn-ea"/>
              </a:rPr>
              <a:t>Redis</a:t>
            </a:r>
            <a:r>
              <a:rPr lang="zh-CN" altLang="en-US" sz="2000" dirty="0">
                <a:solidFill>
                  <a:srgbClr val="7F7F7F"/>
                </a:solidFill>
                <a:sym typeface="+mn-ea"/>
              </a:rPr>
              <a:t>集群</a:t>
            </a:r>
          </a:p>
        </p:txBody>
      </p:sp>
      <p:sp>
        <p:nvSpPr>
          <p:cNvPr id="19" name="文本框 18"/>
          <p:cNvSpPr txBox="1"/>
          <p:nvPr>
            <p:custDataLst>
              <p:tags r:id="rId15"/>
            </p:custDataLst>
          </p:nvPr>
        </p:nvSpPr>
        <p:spPr>
          <a:xfrm>
            <a:off x="669929" y="1279525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>
                <a:solidFill>
                  <a:schemeClr val="bg1">
                    <a:lumMod val="85000"/>
                  </a:schemeClr>
                </a:solidFill>
              </a:rPr>
              <a:t>04</a:t>
            </a:r>
          </a:p>
        </p:txBody>
      </p:sp>
      <p:sp>
        <p:nvSpPr>
          <p:cNvPr id="20" name="标题 4"/>
          <p:cNvSpPr>
            <a:spLocks noGrp="1"/>
          </p:cNvSpPr>
          <p:nvPr>
            <p:custDataLst>
              <p:tags r:id="rId16"/>
            </p:custDataLst>
          </p:nvPr>
        </p:nvSpPr>
        <p:spPr>
          <a:xfrm>
            <a:off x="639445" y="2545715"/>
            <a:ext cx="3727450" cy="624840"/>
          </a:xfrm>
          <a:prstGeom prst="rect">
            <a:avLst/>
          </a:prstGeom>
        </p:spPr>
        <p:txBody>
          <a:bodyPr vert="horz" lIns="101600" tIns="38100" rIns="635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zh-CN" altLang="en-US">
                <a:sym typeface="+mn-ea"/>
              </a:rPr>
              <a:t>如何使用</a:t>
            </a:r>
            <a:r>
              <a:rPr lang="en-US" altLang="zh-CN">
                <a:sym typeface="+mn-ea"/>
              </a:rPr>
              <a:t>Redis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35405"/>
            <a:ext cx="10515600" cy="484187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发展方向一：</a:t>
            </a:r>
          </a:p>
          <a:p>
            <a:pPr lvl="1">
              <a:lnSpc>
                <a:spcPct val="120000"/>
              </a:lnSpc>
            </a:pPr>
            <a:r>
              <a:rPr lang="zh-CN" altLang="en-US" sz="1800" dirty="0"/>
              <a:t>（客户端分片）数据分片，放到不同的</a:t>
            </a:r>
            <a:r>
              <a:rPr lang="en-US" altLang="zh-CN" sz="1800" dirty="0" err="1"/>
              <a:t>Redis</a:t>
            </a:r>
            <a:r>
              <a:rPr lang="zh-CN" altLang="en-US" sz="1800" dirty="0"/>
              <a:t>上，客户端根据分片规则到对应</a:t>
            </a:r>
            <a:r>
              <a:rPr lang="en-US" altLang="zh-CN" sz="1800" dirty="0" err="1"/>
              <a:t>Redis</a:t>
            </a:r>
            <a:r>
              <a:rPr lang="zh-CN" altLang="en-US" sz="1800" dirty="0"/>
              <a:t>上取数据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（代理）</a:t>
            </a:r>
            <a:r>
              <a:rPr lang="en-US" altLang="zh-CN" dirty="0" err="1"/>
              <a:t>Twemproxy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（代理）</a:t>
            </a:r>
            <a:r>
              <a:rPr lang="en-US" altLang="zh-CN" dirty="0" err="1"/>
              <a:t>codis</a:t>
            </a:r>
            <a:endParaRPr lang="en-US" altLang="zh-CN" dirty="0"/>
          </a:p>
          <a:p>
            <a:pPr lvl="1"/>
            <a:endParaRPr lang="zh-CN" altLang="en-US" dirty="0"/>
          </a:p>
          <a:p>
            <a:pPr>
              <a:lnSpc>
                <a:spcPct val="110000"/>
              </a:lnSpc>
            </a:pPr>
            <a:r>
              <a:rPr lang="zh-CN" altLang="en-US" dirty="0"/>
              <a:t>发展方向二</a:t>
            </a:r>
          </a:p>
          <a:p>
            <a:pPr lvl="1">
              <a:lnSpc>
                <a:spcPct val="110000"/>
              </a:lnSpc>
            </a:pPr>
            <a:r>
              <a:rPr lang="zh-CN" altLang="en-US" dirty="0" smtClean="0">
                <a:sym typeface="+mn-ea"/>
              </a:rPr>
              <a:t>读写分离</a:t>
            </a:r>
            <a:r>
              <a:rPr lang="en-US" altLang="zh-CN" dirty="0">
                <a:sym typeface="+mn-ea"/>
              </a:rPr>
              <a:t>（</a:t>
            </a:r>
            <a:r>
              <a:rPr lang="en-US" altLang="zh-CN" dirty="0" smtClean="0"/>
              <a:t>sentinel</a:t>
            </a:r>
            <a:r>
              <a:rPr lang="zh-CN" altLang="en-US" dirty="0" smtClean="0"/>
              <a:t>模式）</a:t>
            </a:r>
            <a:endParaRPr lang="zh-CN" altLang="en-US" dirty="0"/>
          </a:p>
          <a:p>
            <a:pPr>
              <a:lnSpc>
                <a:spcPct val="110000"/>
              </a:lnSpc>
            </a:pPr>
            <a:endParaRPr lang="zh-CN" altLang="en-US" dirty="0"/>
          </a:p>
          <a:p>
            <a:pPr>
              <a:lnSpc>
                <a:spcPct val="110000"/>
              </a:lnSpc>
            </a:pPr>
            <a:r>
              <a:rPr lang="en-US" altLang="zh-CN" dirty="0"/>
              <a:t>Redis3.0</a:t>
            </a:r>
            <a:r>
              <a:rPr lang="zh-CN" altLang="en-US" dirty="0"/>
              <a:t>官方集群</a:t>
            </a:r>
          </a:p>
          <a:p>
            <a:pPr lvl="1">
              <a:lnSpc>
                <a:spcPct val="110000"/>
              </a:lnSpc>
            </a:pPr>
            <a:r>
              <a:rPr lang="en-US" altLang="zh-CN" sz="1800" dirty="0"/>
              <a:t>cluster</a:t>
            </a:r>
            <a:r>
              <a:rPr lang="zh-CN" altLang="en-US" sz="1800" dirty="0"/>
              <a:t>模式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>
                <a:sym typeface="+mn-ea"/>
              </a:rPr>
              <a:t>Redis</a:t>
            </a:r>
            <a:r>
              <a:rPr>
                <a:sym typeface="+mn-ea"/>
              </a:rPr>
              <a:t>集群方案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pc="120">
                <a:sym typeface="+mn-ea"/>
              </a:rPr>
              <a:t>使用过程中的坑在哪里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spc="120">
                <a:sym typeface="+mn-ea"/>
              </a:rPr>
              <a:t>在使用过程中有哪些常见问题的总结及其对应的解决方案</a:t>
            </a: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2346325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>
                <a:solidFill>
                  <a:schemeClr val="bg1">
                    <a:lumMod val="85000"/>
                  </a:schemeClr>
                </a:solidFill>
              </a:rPr>
              <a:t>05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784985" y="795020"/>
            <a:ext cx="1577340" cy="52514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400" dirty="0">
                <a:uFillTx/>
                <a:latin typeface="+mj-lt"/>
                <a:ea typeface="+mj-ea"/>
                <a:cs typeface="+mj-cs"/>
              </a:rPr>
              <a:t>常见问题</a:t>
            </a:r>
          </a:p>
        </p:txBody>
      </p:sp>
      <p:cxnSp>
        <p:nvCxnSpPr>
          <p:cNvPr id="8" name="直接连接符 7"/>
          <p:cNvCxnSpPr/>
          <p:nvPr>
            <p:custDataLst>
              <p:tags r:id="rId3"/>
            </p:custDataLst>
          </p:nvPr>
        </p:nvCxnSpPr>
        <p:spPr>
          <a:xfrm flipV="1">
            <a:off x="1938536" y="1359011"/>
            <a:ext cx="1088390" cy="1206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4585615" y="790400"/>
            <a:ext cx="706892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01</a:t>
            </a: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5295136" y="1577857"/>
            <a:ext cx="5863787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  <a:sym typeface="+mn-ea"/>
              </a:rPr>
              <a:t>Redis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sym typeface="+mn-ea"/>
              </a:rPr>
              <a:t>与数据库双写数据不一致问题</a:t>
            </a:r>
            <a:endParaRPr lang="zh-CN" altLang="en-US" sz="2000" spc="120" dirty="0">
              <a:solidFill>
                <a:schemeClr val="bg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4588790" y="1498293"/>
            <a:ext cx="706892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02</a:t>
            </a:r>
          </a:p>
        </p:txBody>
      </p: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5306815" y="2298450"/>
            <a:ext cx="5863787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rgbClr val="BFBFBF"/>
                </a:solidFill>
                <a:sym typeface="+mn-ea"/>
              </a:rPr>
              <a:t>Redis</a:t>
            </a:r>
            <a:r>
              <a:rPr lang="zh-CN" altLang="en-US" sz="2000" dirty="0" smtClean="0">
                <a:solidFill>
                  <a:srgbClr val="BFBFBF"/>
                </a:solidFill>
                <a:sym typeface="+mn-ea"/>
              </a:rPr>
              <a:t>内存击穿与内存雪崩问题</a:t>
            </a:r>
            <a:endParaRPr lang="zh-CN" altLang="en-US" sz="2000" spc="120" dirty="0">
              <a:solidFill>
                <a:srgbClr val="BFBFBF"/>
              </a:solidFill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8"/>
            </p:custDataLst>
          </p:nvPr>
        </p:nvSpPr>
        <p:spPr>
          <a:xfrm>
            <a:off x="4574185" y="2218886"/>
            <a:ext cx="706892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03</a:t>
            </a:r>
          </a:p>
        </p:txBody>
      </p:sp>
      <p:sp>
        <p:nvSpPr>
          <p:cNvPr id="13" name="文本框 12"/>
          <p:cNvSpPr txBox="1"/>
          <p:nvPr>
            <p:custDataLst>
              <p:tags r:id="rId9"/>
            </p:custDataLst>
          </p:nvPr>
        </p:nvSpPr>
        <p:spPr>
          <a:xfrm>
            <a:off x="5336025" y="3003749"/>
            <a:ext cx="5863787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err="1" smtClean="0">
                <a:solidFill>
                  <a:srgbClr val="BFBFBF"/>
                </a:solidFill>
                <a:sym typeface="+mn-ea"/>
              </a:rPr>
              <a:t>Redis</a:t>
            </a:r>
            <a:r>
              <a:rPr lang="zh-CN" altLang="en-US" sz="2000" dirty="0" smtClean="0">
                <a:solidFill>
                  <a:srgbClr val="BFBFBF"/>
                </a:solidFill>
                <a:sym typeface="+mn-ea"/>
              </a:rPr>
              <a:t>大</a:t>
            </a:r>
            <a:r>
              <a:rPr lang="en-US" altLang="zh-CN" sz="2000" dirty="0" smtClean="0">
                <a:solidFill>
                  <a:srgbClr val="BFBFBF"/>
                </a:solidFill>
                <a:sym typeface="+mn-ea"/>
              </a:rPr>
              <a:t>key</a:t>
            </a:r>
            <a:r>
              <a:rPr lang="zh-CN" altLang="en-US" sz="2000" dirty="0" smtClean="0">
                <a:solidFill>
                  <a:srgbClr val="BFBFBF"/>
                </a:solidFill>
                <a:sym typeface="+mn-ea"/>
              </a:rPr>
              <a:t>热</a:t>
            </a:r>
            <a:r>
              <a:rPr lang="en-US" altLang="zh-CN" sz="2000" dirty="0" smtClean="0">
                <a:solidFill>
                  <a:srgbClr val="BFBFBF"/>
                </a:solidFill>
                <a:sym typeface="+mn-ea"/>
              </a:rPr>
              <a:t>key</a:t>
            </a:r>
            <a:r>
              <a:rPr lang="zh-CN" altLang="en-US" sz="2000" dirty="0" smtClean="0">
                <a:solidFill>
                  <a:srgbClr val="BFBFBF"/>
                </a:solidFill>
                <a:sym typeface="+mn-ea"/>
              </a:rPr>
              <a:t>问题</a:t>
            </a:r>
            <a:endParaRPr lang="zh-CN" altLang="en-US" sz="2000" spc="120" dirty="0">
              <a:solidFill>
                <a:srgbClr val="BFBFBF"/>
              </a:solidFill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10"/>
            </p:custDataLst>
          </p:nvPr>
        </p:nvSpPr>
        <p:spPr>
          <a:xfrm>
            <a:off x="4603395" y="2924874"/>
            <a:ext cx="706892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04</a:t>
            </a:r>
          </a:p>
        </p:txBody>
      </p:sp>
      <p:sp>
        <p:nvSpPr>
          <p:cNvPr id="15" name="文本框 14"/>
          <p:cNvSpPr txBox="1"/>
          <p:nvPr>
            <p:custDataLst>
              <p:tags r:id="rId11"/>
            </p:custDataLst>
          </p:nvPr>
        </p:nvSpPr>
        <p:spPr>
          <a:xfrm>
            <a:off x="5334755" y="3725033"/>
            <a:ext cx="5863787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err="1">
                <a:sym typeface="+mn-ea"/>
              </a:rPr>
              <a:t>Redis</a:t>
            </a:r>
            <a:r>
              <a:rPr lang="zh-CN" altLang="en-US" sz="2000" dirty="0">
                <a:sym typeface="+mn-ea"/>
              </a:rPr>
              <a:t>的并发竞争</a:t>
            </a:r>
            <a:r>
              <a:rPr lang="en-US" altLang="zh-CN" sz="2000" dirty="0">
                <a:sym typeface="+mn-ea"/>
              </a:rPr>
              <a:t>key</a:t>
            </a:r>
            <a:r>
              <a:rPr lang="zh-CN" altLang="en-US" sz="2000" dirty="0">
                <a:sym typeface="+mn-ea"/>
              </a:rPr>
              <a:t>问题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2"/>
            </p:custDataLst>
          </p:nvPr>
        </p:nvSpPr>
        <p:spPr>
          <a:xfrm>
            <a:off x="4588790" y="3645469"/>
            <a:ext cx="706892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05</a:t>
            </a:r>
          </a:p>
        </p:txBody>
      </p:sp>
      <p:sp>
        <p:nvSpPr>
          <p:cNvPr id="18" name="文本框 17"/>
          <p:cNvSpPr txBox="1"/>
          <p:nvPr>
            <p:custDataLst>
              <p:tags r:id="rId13"/>
            </p:custDataLst>
          </p:nvPr>
        </p:nvSpPr>
        <p:spPr>
          <a:xfrm>
            <a:off x="5349379" y="4437036"/>
            <a:ext cx="5863787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rgbClr val="BFBFBF"/>
                </a:solidFill>
                <a:sym typeface="+mn-ea"/>
              </a:rPr>
              <a:t>Redis</a:t>
            </a:r>
            <a:r>
              <a:rPr lang="zh-CN" altLang="en-US" sz="2000" dirty="0">
                <a:solidFill>
                  <a:srgbClr val="BFBFBF"/>
                </a:solidFill>
                <a:sym typeface="+mn-ea"/>
              </a:rPr>
              <a:t>持久化问题</a:t>
            </a:r>
            <a:endParaRPr lang="zh-CN" altLang="en-US" sz="2000" spc="120" dirty="0">
              <a:solidFill>
                <a:srgbClr val="BFBFBF"/>
              </a:solidFill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14"/>
            </p:custDataLst>
          </p:nvPr>
        </p:nvSpPr>
        <p:spPr>
          <a:xfrm>
            <a:off x="5339369" y="5113976"/>
            <a:ext cx="5863787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ym typeface="+mn-ea"/>
              </a:rPr>
              <a:t>分区访问的多键命令问题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15"/>
            </p:custDataLst>
          </p:nvPr>
        </p:nvSpPr>
        <p:spPr>
          <a:xfrm>
            <a:off x="5266561" y="949510"/>
            <a:ext cx="5863787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err="1">
                <a:sym typeface="+mn-ea"/>
              </a:rPr>
              <a:t>Redis</a:t>
            </a:r>
            <a:r>
              <a:rPr lang="zh-CN" altLang="en-US" sz="2000" dirty="0" smtClean="0">
                <a:sym typeface="+mn-ea"/>
              </a:rPr>
              <a:t>同步访问与异步访问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26" name="文本框 25"/>
          <p:cNvSpPr txBox="1"/>
          <p:nvPr>
            <p:custDataLst>
              <p:tags r:id="rId16"/>
            </p:custDataLst>
          </p:nvPr>
        </p:nvSpPr>
        <p:spPr>
          <a:xfrm>
            <a:off x="4596410" y="4333809"/>
            <a:ext cx="706892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06</a:t>
            </a:r>
          </a:p>
        </p:txBody>
      </p:sp>
      <p:sp>
        <p:nvSpPr>
          <p:cNvPr id="27" name="文本框 26"/>
          <p:cNvSpPr txBox="1"/>
          <p:nvPr>
            <p:custDataLst>
              <p:tags r:id="rId17"/>
            </p:custDataLst>
          </p:nvPr>
        </p:nvSpPr>
        <p:spPr>
          <a:xfrm>
            <a:off x="4596410" y="5028499"/>
            <a:ext cx="706892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07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53820"/>
            <a:ext cx="10515600" cy="482346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同步访问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阻塞（网络</a:t>
            </a:r>
            <a:r>
              <a:rPr lang="en-US" altLang="zh-CN" dirty="0"/>
              <a:t>IO</a:t>
            </a:r>
            <a:r>
              <a:rPr lang="zh-CN" altLang="en-US" dirty="0"/>
              <a:t>，访问效率）</a:t>
            </a:r>
          </a:p>
          <a:p>
            <a:pPr lvl="1">
              <a:lnSpc>
                <a:spcPct val="110000"/>
              </a:lnSpc>
            </a:pPr>
            <a:r>
              <a:rPr lang="zh-CN" altLang="en-US" dirty="0">
                <a:sym typeface="+mn-ea"/>
              </a:rPr>
              <a:t>编码简单</a:t>
            </a:r>
            <a:endParaRPr lang="zh-CN" altLang="en-US" dirty="0"/>
          </a:p>
          <a:p>
            <a:pPr lvl="1">
              <a:lnSpc>
                <a:spcPct val="110000"/>
              </a:lnSpc>
            </a:pPr>
            <a:r>
              <a:rPr lang="zh-CN" altLang="en-US" dirty="0">
                <a:sym typeface="+mn-ea"/>
              </a:rPr>
              <a:t>单线程</a:t>
            </a:r>
            <a:endParaRPr lang="zh-CN" altLang="en-US" dirty="0"/>
          </a:p>
          <a:p>
            <a:pPr lvl="1">
              <a:lnSpc>
                <a:spcPct val="110000"/>
              </a:lnSpc>
            </a:pPr>
            <a:r>
              <a:rPr lang="zh-CN" altLang="en-US" dirty="0">
                <a:sym typeface="+mn-ea"/>
              </a:rPr>
              <a:t>吞吐量小</a:t>
            </a:r>
            <a:endParaRPr lang="zh-CN" altLang="en-US" dirty="0"/>
          </a:p>
          <a:p>
            <a:pPr>
              <a:lnSpc>
                <a:spcPct val="110000"/>
              </a:lnSpc>
            </a:pPr>
            <a:r>
              <a:rPr lang="zh-CN" altLang="en-US" dirty="0"/>
              <a:t>异步访问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非阻塞（无视网络</a:t>
            </a:r>
            <a:r>
              <a:rPr lang="en-US" altLang="zh-CN" dirty="0"/>
              <a:t>IO</a:t>
            </a:r>
            <a:r>
              <a:rPr lang="zh-CN" altLang="en-US" dirty="0"/>
              <a:t>）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编码复杂</a:t>
            </a:r>
            <a:r>
              <a:rPr lang="zh-CN" altLang="en-US" dirty="0" smtClean="0"/>
              <a:t>（可配合协程使用）</a:t>
            </a:r>
            <a:endParaRPr lang="zh-CN" altLang="en-US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多线程</a:t>
            </a:r>
          </a:p>
          <a:p>
            <a:pPr lvl="1">
              <a:lnSpc>
                <a:spcPct val="110000"/>
              </a:lnSpc>
            </a:pPr>
            <a:r>
              <a:rPr lang="zh-CN" altLang="en-US" dirty="0">
                <a:sym typeface="+mn-ea"/>
              </a:rPr>
              <a:t>吞吐量</a:t>
            </a:r>
            <a:r>
              <a:rPr lang="zh-CN" altLang="en-US" dirty="0" smtClean="0">
                <a:sym typeface="+mn-ea"/>
              </a:rPr>
              <a:t>大</a:t>
            </a:r>
            <a:endParaRPr lang="zh-CN" altLang="en-US" dirty="0"/>
          </a:p>
          <a:p>
            <a:pPr lvl="1">
              <a:lnSpc>
                <a:spcPct val="110000"/>
              </a:lnSpc>
            </a:pPr>
            <a:r>
              <a:rPr lang="en-US" altLang="zh-CN" dirty="0"/>
              <a:t>AE</a:t>
            </a:r>
            <a:r>
              <a:rPr lang="zh-CN" altLang="en-US" dirty="0"/>
              <a:t>，</a:t>
            </a:r>
            <a:r>
              <a:rPr lang="en-US" altLang="zh-CN" dirty="0" err="1"/>
              <a:t>epoll</a:t>
            </a:r>
            <a:r>
              <a:rPr lang="zh-CN" altLang="en-US" dirty="0"/>
              <a:t>，</a:t>
            </a:r>
            <a:r>
              <a:rPr lang="en-US" altLang="zh-CN" dirty="0" err="1"/>
              <a:t>libevent</a:t>
            </a:r>
            <a:r>
              <a:rPr lang="zh-CN" altLang="en-US" dirty="0"/>
              <a:t>等</a:t>
            </a: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69600" y="41803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>
                <a:sym typeface="+mn-ea"/>
              </a:rPr>
              <a:t>Redis</a:t>
            </a:r>
            <a:r>
              <a:rPr>
                <a:sym typeface="+mn-ea"/>
              </a:rPr>
              <a:t>同步访问与异步访问问题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724402"/>
            <a:ext cx="10852237" cy="624845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“</a:t>
            </a:r>
            <a:r>
              <a:rPr lang="zh-CN" altLang="en-US" dirty="0" smtClean="0">
                <a:sym typeface="+mn-ea"/>
              </a:rPr>
              <a:t>通用</a:t>
            </a:r>
            <a:r>
              <a:rPr lang="en-US" altLang="zh-CN" dirty="0" smtClean="0">
                <a:sym typeface="+mn-ea"/>
              </a:rPr>
              <a:t>”</a:t>
            </a:r>
            <a:r>
              <a:rPr lang="zh-CN" altLang="en-US" dirty="0" smtClean="0">
                <a:sym typeface="+mn-ea"/>
              </a:rPr>
              <a:t>的服务器架构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597279"/>
            <a:ext cx="10852237" cy="3135294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目前服务器结构大致分为</a:t>
            </a:r>
            <a:r>
              <a:rPr lang="en-US" altLang="zh-CN" dirty="0" smtClean="0">
                <a:sym typeface="+mn-ea"/>
              </a:rPr>
              <a:t>3</a:t>
            </a:r>
            <a:r>
              <a:rPr lang="zh-CN" altLang="en-US" dirty="0" smtClean="0"/>
              <a:t>种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分区分</a:t>
            </a:r>
            <a:r>
              <a:rPr lang="zh-CN" altLang="en-US" dirty="0" smtClean="0"/>
              <a:t>服</a:t>
            </a:r>
            <a:r>
              <a:rPr lang="en-US" altLang="zh-CN" dirty="0" smtClean="0"/>
              <a:t>(</a:t>
            </a:r>
            <a:r>
              <a:rPr lang="zh-CN" altLang="en-US" dirty="0" smtClean="0"/>
              <a:t>卡牌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mmorpg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全区全服</a:t>
            </a:r>
            <a:r>
              <a:rPr lang="en-US" altLang="zh-CN" dirty="0" smtClean="0"/>
              <a:t>(</a:t>
            </a:r>
            <a:r>
              <a:rPr lang="zh-CN" altLang="en-US" dirty="0" smtClean="0"/>
              <a:t>开房间模式</a:t>
            </a:r>
            <a:r>
              <a:rPr lang="en-US" altLang="zh-CN" dirty="0" smtClean="0"/>
              <a:t>(</a:t>
            </a:r>
            <a:r>
              <a:rPr lang="zh-CN" altLang="en-US" dirty="0" smtClean="0"/>
              <a:t>吃鸡</a:t>
            </a:r>
            <a:r>
              <a:rPr lang="en-US" altLang="zh-CN" dirty="0" smtClean="0"/>
              <a:t>), </a:t>
            </a:r>
            <a:r>
              <a:rPr lang="en-US" altLang="zh-CN" dirty="0"/>
              <a:t>SNS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全区分服</a:t>
            </a:r>
            <a:r>
              <a:rPr lang="en-US" altLang="zh-CN" dirty="0" smtClean="0"/>
              <a:t>(</a:t>
            </a:r>
            <a:r>
              <a:rPr lang="zh-CN" altLang="en-US" dirty="0" smtClean="0"/>
              <a:t>开房间模式</a:t>
            </a:r>
            <a:r>
              <a:rPr lang="en-US" altLang="zh-CN" dirty="0" smtClean="0"/>
              <a:t>(</a:t>
            </a:r>
            <a:r>
              <a:rPr lang="zh-CN" altLang="en-US" dirty="0"/>
              <a:t>王者</a:t>
            </a:r>
            <a:r>
              <a:rPr lang="zh-CN" altLang="en-US" dirty="0" smtClean="0"/>
              <a:t>荣耀</a:t>
            </a:r>
            <a:r>
              <a:rPr lang="en-US" altLang="zh-CN" dirty="0" smtClean="0"/>
              <a:t>))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00305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>
                <a:solidFill>
                  <a:schemeClr val="bg1">
                    <a:lumMod val="85000"/>
                  </a:schemeClr>
                </a:solidFill>
              </a:rPr>
              <a:t>02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92530"/>
            <a:ext cx="10515600" cy="4984750"/>
          </a:xfrm>
        </p:spPr>
        <p:txBody>
          <a:bodyPr>
            <a:normAutofit fontScale="97500" lnSpcReduction="10000"/>
          </a:bodyPr>
          <a:lstStyle/>
          <a:p>
            <a:pPr fontAlgn="auto">
              <a:lnSpc>
                <a:spcPct val="190000"/>
              </a:lnSpc>
            </a:pPr>
            <a:r>
              <a:rPr lang="zh-CN" altLang="en-US" dirty="0"/>
              <a:t>Redis</a:t>
            </a:r>
            <a:r>
              <a:rPr lang="zh-CN" altLang="en-US" dirty="0" smtClean="0"/>
              <a:t>为单线</a:t>
            </a:r>
            <a:r>
              <a:rPr lang="zh-CN" altLang="en-US" dirty="0"/>
              <a:t>程模式，</a:t>
            </a:r>
            <a:r>
              <a:rPr lang="zh-CN" altLang="en-US" dirty="0" smtClean="0"/>
              <a:t>采用队列方式将并发访问变为</a:t>
            </a:r>
            <a:r>
              <a:rPr lang="zh-CN" altLang="en-US" dirty="0"/>
              <a:t>串行访问。</a:t>
            </a:r>
          </a:p>
          <a:p>
            <a:pPr fontAlgn="auto">
              <a:lnSpc>
                <a:spcPct val="190000"/>
              </a:lnSpc>
            </a:pPr>
            <a:r>
              <a:rPr lang="zh-CN" altLang="en-US" dirty="0"/>
              <a:t>Redis本身没有锁的概念，Redis</a:t>
            </a:r>
            <a:r>
              <a:rPr lang="zh-CN" altLang="en-US" dirty="0" smtClean="0"/>
              <a:t>对于多个客户端连接并不存在竞争</a:t>
            </a:r>
          </a:p>
          <a:p>
            <a:pPr fontAlgn="auto">
              <a:lnSpc>
                <a:spcPct val="190000"/>
              </a:lnSpc>
            </a:pPr>
            <a:r>
              <a:rPr lang="zh-CN" altLang="en-US" dirty="0" smtClean="0"/>
              <a:t>但是在客户端对</a:t>
            </a:r>
            <a:r>
              <a:rPr lang="zh-CN" altLang="en-US" dirty="0"/>
              <a:t>Redis进行并发访问时会发生连接超时、</a:t>
            </a:r>
            <a:r>
              <a:rPr lang="zh-CN" altLang="en-US" dirty="0" smtClean="0"/>
              <a:t>数据错误</a:t>
            </a:r>
            <a:r>
              <a:rPr lang="zh-CN" altLang="en-US" dirty="0"/>
              <a:t>、阻塞、客户端关闭连接等问题，这些问题均是由于客户端连接</a:t>
            </a:r>
            <a:r>
              <a:rPr lang="zh-CN" altLang="en-US" dirty="0" smtClean="0"/>
              <a:t>混乱、使用混乱造成（热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，大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，管道）。</a:t>
            </a:r>
            <a:endParaRPr lang="zh-CN" altLang="en-US" dirty="0"/>
          </a:p>
          <a:p>
            <a:pPr fontAlgn="auto">
              <a:lnSpc>
                <a:spcPct val="190000"/>
              </a:lnSpc>
            </a:pPr>
            <a:r>
              <a:rPr lang="zh-CN" altLang="en-US" dirty="0"/>
              <a:t>解决方法：</a:t>
            </a:r>
          </a:p>
          <a:p>
            <a:pPr lvl="1" fontAlgn="auto">
              <a:lnSpc>
                <a:spcPct val="190000"/>
              </a:lnSpc>
            </a:pPr>
            <a:r>
              <a:rPr lang="zh-CN" altLang="en-US" dirty="0"/>
              <a:t>1.客户端角度，</a:t>
            </a:r>
            <a:r>
              <a:rPr lang="zh-CN" altLang="en-US" dirty="0">
                <a:sym typeface="+mn-ea"/>
              </a:rPr>
              <a:t>对连接进行池化，</a:t>
            </a:r>
            <a:r>
              <a:rPr lang="zh-CN" altLang="en-US" dirty="0"/>
              <a:t>保证多客户端正常有序与Redis进行通信，</a:t>
            </a:r>
          </a:p>
          <a:p>
            <a:pPr lvl="1" fontAlgn="auto">
              <a:lnSpc>
                <a:spcPct val="190000"/>
              </a:lnSpc>
            </a:pPr>
            <a:r>
              <a:rPr lang="zh-CN" altLang="en-US" dirty="0"/>
              <a:t>2.</a:t>
            </a:r>
            <a:r>
              <a:rPr lang="zh-CN" altLang="en-US" dirty="0" smtClean="0"/>
              <a:t>利用分布式锁</a:t>
            </a:r>
            <a:endParaRPr lang="zh-CN" altLang="en-US" dirty="0"/>
          </a:p>
          <a:p>
            <a:pPr lvl="1" fontAlgn="auto">
              <a:lnSpc>
                <a:spcPct val="19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保存时间戳，时间戳在前，</a:t>
            </a:r>
            <a:r>
              <a:rPr lang="en-US" altLang="zh-CN" dirty="0"/>
              <a:t>set</a:t>
            </a:r>
            <a:r>
              <a:rPr lang="zh-CN" altLang="en-US" dirty="0"/>
              <a:t>在</a:t>
            </a:r>
            <a:r>
              <a:rPr lang="zh-CN" altLang="en-US" dirty="0" smtClean="0"/>
              <a:t>后的操作丢弃 等方法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38882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>
                <a:sym typeface="+mn-ea"/>
              </a:rPr>
              <a:t>Redis</a:t>
            </a:r>
            <a:r>
              <a:rPr>
                <a:sym typeface="+mn-ea"/>
              </a:rPr>
              <a:t>的并发竞争</a:t>
            </a:r>
            <a:r>
              <a:rPr lang="en-US" altLang="zh-CN">
                <a:sym typeface="+mn-ea"/>
              </a:rPr>
              <a:t>key</a:t>
            </a:r>
            <a:r>
              <a:rPr>
                <a:sym typeface="+mn-ea"/>
              </a:rPr>
              <a:t>问题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62050"/>
            <a:ext cx="10515600" cy="5015230"/>
          </a:xfrm>
        </p:spPr>
        <p:txBody>
          <a:bodyPr/>
          <a:lstStyle/>
          <a:p>
            <a:pPr fontAlgn="auto">
              <a:lnSpc>
                <a:spcPct val="170000"/>
              </a:lnSpc>
            </a:pPr>
            <a:r>
              <a:rPr lang="zh-CN" altLang="en-US" dirty="0"/>
              <a:t>分</a:t>
            </a:r>
            <a:r>
              <a:rPr lang="zh-CN" altLang="en-US" dirty="0" smtClean="0"/>
              <a:t>区的实现机制</a:t>
            </a:r>
          </a:p>
          <a:p>
            <a:pPr fontAlgn="auto">
              <a:lnSpc>
                <a:spcPct val="170000"/>
              </a:lnSpc>
            </a:pPr>
            <a:r>
              <a:rPr lang="zh-CN" altLang="en-US" dirty="0" smtClean="0"/>
              <a:t>不同的</a:t>
            </a:r>
            <a:r>
              <a:rPr lang="en-US" altLang="zh-CN" dirty="0"/>
              <a:t>Key</a:t>
            </a:r>
            <a:r>
              <a:rPr lang="zh-CN" altLang="en-US" dirty="0"/>
              <a:t>会被分到不同的</a:t>
            </a:r>
            <a:r>
              <a:rPr lang="en-US" altLang="zh-CN" dirty="0" err="1"/>
              <a:t>Redis</a:t>
            </a:r>
            <a:r>
              <a:rPr lang="zh-CN" altLang="en-US" dirty="0"/>
              <a:t>上</a:t>
            </a:r>
          </a:p>
          <a:p>
            <a:pPr fontAlgn="auto">
              <a:lnSpc>
                <a:spcPct val="170000"/>
              </a:lnSpc>
            </a:pPr>
            <a:r>
              <a:rPr lang="zh-CN" altLang="en-US" dirty="0"/>
              <a:t>问题：如果一条命令操作多个</a:t>
            </a:r>
            <a:r>
              <a:rPr lang="en-US" altLang="zh-CN" dirty="0"/>
              <a:t>Key</a:t>
            </a:r>
            <a:r>
              <a:rPr lang="zh-CN" altLang="en-US" dirty="0"/>
              <a:t>，这些</a:t>
            </a:r>
            <a:r>
              <a:rPr lang="en-US" altLang="zh-CN" dirty="0"/>
              <a:t>Key</a:t>
            </a:r>
            <a:r>
              <a:rPr lang="zh-CN" altLang="en-US" dirty="0"/>
              <a:t>在不同的</a:t>
            </a:r>
            <a:r>
              <a:rPr lang="en-US" altLang="zh-CN" dirty="0" err="1"/>
              <a:t>Redis</a:t>
            </a:r>
            <a:r>
              <a:rPr lang="zh-CN" altLang="en-US" dirty="0"/>
              <a:t>上，就会操作失败问题，导致数据异常，即便是用事务也无法进行数据回滚</a:t>
            </a:r>
          </a:p>
          <a:p>
            <a:pPr fontAlgn="auto">
              <a:lnSpc>
                <a:spcPct val="170000"/>
              </a:lnSpc>
            </a:pPr>
            <a:r>
              <a:rPr lang="zh-CN" altLang="en-US" dirty="0"/>
              <a:t>解决办法：业务上避免</a:t>
            </a:r>
          </a:p>
          <a:p>
            <a:pPr fontAlgn="auto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38882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dirty="0">
                <a:sym typeface="+mn-ea"/>
              </a:rPr>
              <a:t>分区访问的多键</a:t>
            </a:r>
            <a:r>
              <a:rPr dirty="0" smtClean="0">
                <a:sym typeface="+mn-ea"/>
              </a:rPr>
              <a:t>命令</a:t>
            </a:r>
            <a:r>
              <a:rPr lang="zh-CN" altLang="en-US" dirty="0" smtClean="0">
                <a:sym typeface="+mn-ea"/>
              </a:rPr>
              <a:t>（事务）</a:t>
            </a:r>
            <a:r>
              <a:rPr dirty="0" smtClean="0">
                <a:sym typeface="+mn-ea"/>
              </a:rPr>
              <a:t>问题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6116"/>
            <a:ext cx="12136033" cy="667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92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611114"/>
            <a:ext cx="10852237" cy="62484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pc="120" dirty="0">
                <a:sym typeface="+mn-ea"/>
              </a:rPr>
              <a:t>功能模块的</a:t>
            </a:r>
            <a:r>
              <a:rPr lang="zh-CN" altLang="en-US" spc="120" dirty="0" smtClean="0">
                <a:sym typeface="+mn-ea"/>
              </a:rPr>
              <a:t>插件化</a:t>
            </a:r>
            <a:r>
              <a:rPr lang="zh-CN" altLang="en-US" spc="120" dirty="0">
                <a:sym typeface="+mn-ea"/>
              </a:rPr>
              <a:t>封装</a:t>
            </a:r>
            <a:endParaRPr lang="zh-CN" altLang="en-US" spc="120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767211"/>
            <a:ext cx="10852237" cy="10779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启动器</a:t>
            </a:r>
            <a:r>
              <a:rPr lang="en-US" altLang="zh-CN" dirty="0" smtClean="0"/>
              <a:t>+</a:t>
            </a:r>
            <a:r>
              <a:rPr lang="zh-CN" altLang="en-US" dirty="0" smtClean="0"/>
              <a:t>功能插件</a:t>
            </a:r>
            <a:r>
              <a:rPr lang="en-US" altLang="zh-CN" dirty="0" smtClean="0"/>
              <a:t>+</a:t>
            </a:r>
            <a:r>
              <a:rPr lang="zh-CN" altLang="en-US" dirty="0" smtClean="0"/>
              <a:t>配置表</a:t>
            </a:r>
            <a:r>
              <a:rPr lang="en-US" altLang="zh-CN" dirty="0" smtClean="0"/>
              <a:t>,</a:t>
            </a:r>
            <a:r>
              <a:rPr lang="zh-CN" altLang="en-US" dirty="0" smtClean="0"/>
              <a:t>组装成游戏进程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模块之间通过接口调用</a:t>
            </a:r>
            <a:endParaRPr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986869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>
                <a:solidFill>
                  <a:schemeClr val="bg1">
                    <a:lumMod val="85000"/>
                  </a:schemeClr>
                </a:solidFill>
              </a:rPr>
              <a:t>03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46835"/>
            <a:ext cx="10515600" cy="5272405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endParaRPr lang="en-US" altLang="zh-CN" dirty="0" smtClean="0"/>
          </a:p>
          <a:p>
            <a:pPr fontAlgn="auto">
              <a:lnSpc>
                <a:spcPct val="100000"/>
              </a:lnSpc>
            </a:pPr>
            <a:r>
              <a:rPr lang="zh-CN" altLang="en-US" dirty="0" smtClean="0"/>
              <a:t>每种游戏进程都需要配置一个工程</a:t>
            </a:r>
            <a:endParaRPr lang="en-US" altLang="zh-CN" dirty="0" smtClean="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dirty="0" smtClean="0"/>
          </a:p>
          <a:p>
            <a:pPr fontAlgn="auto">
              <a:lnSpc>
                <a:spcPct val="100000"/>
              </a:lnSpc>
            </a:pPr>
            <a:r>
              <a:rPr lang="zh-CN" altLang="en-US" dirty="0" smtClean="0"/>
              <a:t>模块修改</a:t>
            </a:r>
            <a:r>
              <a:rPr lang="en-US" altLang="zh-CN" dirty="0" smtClean="0"/>
              <a:t>, </a:t>
            </a:r>
            <a:r>
              <a:rPr lang="zh-CN" altLang="en-US" dirty="0" smtClean="0"/>
              <a:t>需要重新编译整个工程</a:t>
            </a:r>
            <a:endParaRPr lang="en-US" altLang="zh-CN" dirty="0"/>
          </a:p>
          <a:p>
            <a:pPr fontAlgn="auto">
              <a:lnSpc>
                <a:spcPct val="100000"/>
              </a:lnSpc>
            </a:pPr>
            <a:endParaRPr lang="en-US" altLang="zh-CN" dirty="0" smtClean="0"/>
          </a:p>
          <a:p>
            <a:pPr fontAlgn="auto">
              <a:lnSpc>
                <a:spcPct val="100000"/>
              </a:lnSpc>
            </a:pPr>
            <a:r>
              <a:rPr lang="zh-CN" altLang="en-US" dirty="0" smtClean="0"/>
              <a:t>失去了逻辑代码热更的可能性</a:t>
            </a:r>
            <a:endParaRPr lang="zh-CN" altLang="en-US" dirty="0"/>
          </a:p>
          <a:p>
            <a:pPr lvl="1" fontAlgn="auto">
              <a:lnSpc>
                <a:spcPct val="100000"/>
              </a:lnSpc>
            </a:pPr>
            <a:endParaRPr lang="zh-CN" altLang="en-US" dirty="0"/>
          </a:p>
          <a:p>
            <a:pPr lvl="1" fontAlgn="auto">
              <a:lnSpc>
                <a:spcPct val="100000"/>
              </a:lnSpc>
            </a:pPr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为什么不用静态库</a:t>
            </a:r>
            <a:r>
              <a:rPr lang="en-US" altLang="zh-CN" dirty="0" smtClean="0"/>
              <a:t>(.a/.lib)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46835"/>
            <a:ext cx="10515600" cy="5272405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r>
              <a:rPr lang="zh-CN" altLang="en-US" dirty="0" smtClean="0"/>
              <a:t>代码的复用</a:t>
            </a:r>
            <a:endParaRPr lang="zh-CN" altLang="en-US" dirty="0"/>
          </a:p>
          <a:p>
            <a:pPr lvl="1" fontAlgn="auto">
              <a:lnSpc>
                <a:spcPct val="100000"/>
              </a:lnSpc>
            </a:pP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r>
              <a:rPr lang="zh-CN" altLang="en-US" dirty="0" smtClean="0"/>
              <a:t>功能模块轻松的组合和分离</a:t>
            </a: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endParaRPr lang="en-US" altLang="zh-CN" dirty="0"/>
          </a:p>
          <a:p>
            <a:pPr lvl="1" fontAlgn="auto">
              <a:lnSpc>
                <a:spcPct val="100000"/>
              </a:lnSpc>
            </a:pPr>
            <a:r>
              <a:rPr lang="zh-CN" altLang="en-US" dirty="0" smtClean="0"/>
              <a:t>模块开发相对独立</a:t>
            </a:r>
            <a:r>
              <a:rPr lang="en-US" altLang="zh-CN" dirty="0" smtClean="0"/>
              <a:t>, </a:t>
            </a:r>
            <a:r>
              <a:rPr lang="zh-CN" altLang="en-US" dirty="0" smtClean="0"/>
              <a:t>团队和谐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不背锅</a:t>
            </a: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endParaRPr lang="en-US" altLang="zh-CN" dirty="0"/>
          </a:p>
          <a:p>
            <a:pPr lvl="1" fontAlgn="auto">
              <a:lnSpc>
                <a:spcPct val="100000"/>
              </a:lnSpc>
            </a:pPr>
            <a:r>
              <a:rPr lang="zh-CN" altLang="en-US" dirty="0"/>
              <a:t>运行</a:t>
            </a:r>
            <a:r>
              <a:rPr lang="zh-CN" altLang="en-US" dirty="0" smtClean="0"/>
              <a:t>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无状态的模块可实现代码热更</a:t>
            </a:r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模块的插件化能给我们带来什么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836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游戏进程如何配置</a:t>
            </a:r>
            <a:endParaRPr lang="zh-CN" altLang="en-US" dirty="0"/>
          </a:p>
        </p:txBody>
      </p:sp>
      <p:sp>
        <p:nvSpPr>
          <p:cNvPr id="29" name="文本占位符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34661" y="1080000"/>
            <a:ext cx="10852237" cy="4413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游戏进程</a:t>
            </a:r>
            <a:r>
              <a:rPr lang="en-US" altLang="zh-CN" dirty="0" smtClean="0"/>
              <a:t>: (</a:t>
            </a:r>
            <a:r>
              <a:rPr lang="zh-CN" altLang="en-US" dirty="0" smtClean="0"/>
              <a:t>启动器</a:t>
            </a:r>
            <a:r>
              <a:rPr lang="en-US" altLang="zh-CN" dirty="0" smtClean="0"/>
              <a:t>Startup)+(</a:t>
            </a:r>
            <a:r>
              <a:rPr lang="en-US" altLang="zh-CN" dirty="0" err="1" smtClean="0"/>
              <a:t>name.type.startup</a:t>
            </a:r>
            <a:r>
              <a:rPr lang="en-US" altLang="zh-CN" dirty="0" smtClean="0"/>
              <a:t>)+(so/</a:t>
            </a:r>
            <a:r>
              <a:rPr lang="en-US" altLang="zh-CN" dirty="0" err="1" smtClean="0"/>
              <a:t>dll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1" name="文本占位符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734661" y="1728000"/>
            <a:ext cx="10852237" cy="3936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r>
              <a:rPr lang="zh-CN" altLang="en-US" sz="1800" dirty="0" smtClean="0"/>
              <a:t>启动器  负责读取启动配置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并装载模块插件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en-US" altLang="zh-CN" sz="1800" dirty="0" smtClean="0"/>
              <a:t>.startup </a:t>
            </a:r>
            <a:r>
              <a:rPr lang="zh-CN" altLang="en-US" sz="1800" dirty="0" smtClean="0"/>
              <a:t>启动配置文件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en-US" altLang="zh-CN" sz="1800" dirty="0" smtClean="0"/>
              <a:t>(so/</a:t>
            </a:r>
            <a:r>
              <a:rPr lang="en-US" altLang="zh-CN" sz="1800" dirty="0" err="1" smtClean="0"/>
              <a:t>dll</a:t>
            </a:r>
            <a:r>
              <a:rPr lang="en-US" altLang="zh-CN" sz="1800" dirty="0" smtClean="0"/>
              <a:t>) </a:t>
            </a:r>
            <a:r>
              <a:rPr lang="zh-CN" altLang="en-US" sz="1800" dirty="0" smtClean="0"/>
              <a:t>功能模块插件</a:t>
            </a:r>
            <a:endParaRPr lang="zh-CN" altLang="en-US" sz="1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6b0dee7e-6c99-4b03-8264-a07fcb2c6c9e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7"/>
  <p:tag name="KSO_WM_TEMPLATE_SUBCATEGORY" val="0"/>
  <p:tag name="KSO_WM_SLIDE_TYPE" val="text"/>
  <p:tag name="KSO_WM_SLIDE_SUBTYPE" val="diag"/>
  <p:tag name="KSO_WM_SLIDE_ITEM_CNT" val="6"/>
  <p:tag name="KSO_WM_SLIDE_INDEX" val="7"/>
  <p:tag name="KSO_WM_SLIDE_SIZE" val="838.078*326.827"/>
  <p:tag name="KSO_WM_SLIDE_POSITION" val="55.8536*132.141"/>
  <p:tag name="KSO_WM_DIAGRAM_GROUP_CODE" val="m1-2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854*361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187308_9*i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0"/>
  <p:tag name="KSO_WM_TEMPLATE_SUBCATEGORY" val="0"/>
  <p:tag name="KSO_WM_SLIDE_TYPE" val="text"/>
  <p:tag name="KSO_WM_SLIDE_SUBTYPE" val="pureTxt"/>
  <p:tag name="KSO_WM_SLIDE_ITEM_CNT" val="0"/>
  <p:tag name="KSO_WM_SLIDE_INDEX" val="10"/>
  <p:tag name="KSO_WM_SLIDE_SIZE" val="855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，根据需要可酌情增减文字。&#10;单击此处添加文本具体内容。"/>
  <p:tag name="KSO_WM_UNIT_NOCLEAR" val="0"/>
  <p:tag name="KSO_WM_UNIT_VALUE" val="37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10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，根据需要可酌情增减文字。&#10;单击此处添加文本具体内容。"/>
  <p:tag name="KSO_WM_UNIT_NOCLEAR" val="0"/>
  <p:tag name="KSO_WM_UNIT_VALUE" val="37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187308_10*f*2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0"/>
  <p:tag name="KSO_WM_UNIT_ID" val="custom20187308_10*i*0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7"/>
  <p:tag name="KSO_WM_TEMPLATE_SUBCATEGORY" val="0"/>
  <p:tag name="KSO_WM_SLIDE_TYPE" val="text"/>
  <p:tag name="KSO_WM_SLIDE_SUBTYPE" val="diag"/>
  <p:tag name="KSO_WM_SLIDE_ITEM_CNT" val="6"/>
  <p:tag name="KSO_WM_SLIDE_INDEX" val="7"/>
  <p:tag name="KSO_WM_SLIDE_SIZE" val="838.078*326.827"/>
  <p:tag name="KSO_WM_SLIDE_POSITION" val="55.8536*132.141"/>
  <p:tag name="KSO_WM_DIAGRAM_GROUP_CODE" val="m1-2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1_2"/>
  <p:tag name="KSO_WM_UNIT_ID" val="custom20187308_7*m_h_i*1_1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a"/>
  <p:tag name="KSO_WM_UNIT_INDEX" val="1_1_1"/>
  <p:tag name="KSO_WM_UNIT_ID" val="custom20187308_7*m_h_a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1_1"/>
  <p:tag name="KSO_WM_UNIT_ID" val="custom20187308_7*m_h_i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3_2"/>
  <p:tag name="KSO_WM_UNIT_ID" val="custom20187308_7*m_h_i*1_3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a"/>
  <p:tag name="KSO_WM_UNIT_INDEX" val="1_3_1"/>
  <p:tag name="KSO_WM_UNIT_ID" val="custom20187308_7*m_h_a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3_1"/>
  <p:tag name="KSO_WM_UNIT_ID" val="custom20187308_7*m_h_i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5_2"/>
  <p:tag name="KSO_WM_UNIT_ID" val="custom20187308_7*m_h_i*1_5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a"/>
  <p:tag name="KSO_WM_UNIT_INDEX" val="1_5_1"/>
  <p:tag name="KSO_WM_UNIT_ID" val="custom20187308_7*m_h_a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5_1"/>
  <p:tag name="KSO_WM_UNIT_ID" val="custom20187308_7*m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2_2"/>
  <p:tag name="KSO_WM_UNIT_ID" val="custom20187308_7*m_h_i*1_2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a"/>
  <p:tag name="KSO_WM_UNIT_INDEX" val="1_2_1"/>
  <p:tag name="KSO_WM_UNIT_ID" val="custom20187308_7*m_h_a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2_1"/>
  <p:tag name="KSO_WM_UNIT_ID" val="custom20187308_7*m_h_i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4_2"/>
  <p:tag name="KSO_WM_UNIT_ID" val="custom20187308_7*m_h_i*1_4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a"/>
  <p:tag name="KSO_WM_UNIT_INDEX" val="1_4_1"/>
  <p:tag name="KSO_WM_UNIT_ID" val="custom20187308_7*m_h_a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4_1"/>
  <p:tag name="KSO_WM_UNIT_ID" val="custom20187308_7*m_h_i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854*361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187308_9*i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2"/>
  <p:tag name="KSO_WM_TEMPLATE_SUBCATEGORY" val="0"/>
  <p:tag name="KSO_WM_SLIDE_TYPE" val="contents"/>
  <p:tag name="KSO_WM_SLIDE_SUBTYPE" val="diag"/>
  <p:tag name="KSO_WM_SLIDE_ITEM_CNT" val="5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7308"/>
  <p:tag name="KSO_WM_SLIDE_LAYOUT" val="a_b_l"/>
  <p:tag name="KSO_WM_SLIDE_LAYOUT_CNT" val="1_1_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187308_2*i*4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1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187308_2*l_h_f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187308_2*l_h_i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2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187308_2*l_h_f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187308_2*l_h_i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3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187308_2*l_h_f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187308_2*l_h_i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187308_2*l_h_i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187308_1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2"/>
  <p:tag name="KSO_WM_TEMPLATE_SUBCATEGORY" val="0"/>
  <p:tag name="KSO_WM_SLIDE_TYPE" val="contents"/>
  <p:tag name="KSO_WM_SLIDE_SUBTYPE" val="diag"/>
  <p:tag name="KSO_WM_SLIDE_ITEM_CNT" val="5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7308"/>
  <p:tag name="KSO_WM_SLIDE_LAYOUT" val="a_b_l"/>
  <p:tag name="KSO_WM_SLIDE_LAYOUT_CNT" val="1_1_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87308_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187308_2*i*4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187308_2*l_h_i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2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187308_2*l_h_f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187308_2*l_h_i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3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187308_2*l_h_f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187308_2*l_h_i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4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187308_2*l_h_f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187308_2*l_h_i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2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187308_2*l_h_f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187308_1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187308_1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187308_1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5"/>
  <p:tag name="KSO_WM_TEMPLATE_SUBCATEGORY" val="0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187308"/>
  <p:tag name="KSO_WM_SLIDE_LAYOUT" val="a"/>
  <p:tag name="KSO_WM_SLIDE_LAYOUT_CNT" val="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谢谢观看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5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2"/>
  <p:tag name="KSO_WM_TEMPLATE_SUBCATEGORY" val="0"/>
  <p:tag name="KSO_WM_SLIDE_TYPE" val="contents"/>
  <p:tag name="KSO_WM_SLIDE_SUBTYPE" val="diag"/>
  <p:tag name="KSO_WM_SLIDE_ITEM_CNT" val="5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7308"/>
  <p:tag name="KSO_WM_SLIDE_LAYOUT" val="a_b_l"/>
  <p:tag name="KSO_WM_SLIDE_LAYOUT_CNT" val="1_1_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187308_2*b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87308_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187308_2*i*4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1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187308_2*l_h_f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187308_2*l_h_i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2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187308_2*l_h_f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187308_2*l_h_i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3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187308_2*l_h_f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187308_2*l_h_i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4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187308_2*l_h_f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187308_2*l_h_i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2728</Words>
  <Application>Microsoft Office PowerPoint</Application>
  <PresentationFormat>宽屏</PresentationFormat>
  <Paragraphs>374</Paragraphs>
  <Slides>42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42</vt:i4>
      </vt:variant>
    </vt:vector>
  </HeadingPairs>
  <TitlesOfParts>
    <vt:vector size="48" baseType="lpstr">
      <vt:lpstr>宋体</vt:lpstr>
      <vt:lpstr>微软雅黑</vt:lpstr>
      <vt:lpstr>Arial</vt:lpstr>
      <vt:lpstr>Calibri</vt:lpstr>
      <vt:lpstr>Office 主题​​</vt:lpstr>
      <vt:lpstr>1_Office 主题​​</vt:lpstr>
      <vt:lpstr>一套全新的游戏服务器解决方案  </vt:lpstr>
      <vt:lpstr>PowerPoint 演示文稿</vt:lpstr>
      <vt:lpstr>设计目标  </vt:lpstr>
      <vt:lpstr>“通用”的服务器架构</vt:lpstr>
      <vt:lpstr>PowerPoint 演示文稿</vt:lpstr>
      <vt:lpstr>功能模块的插件化封装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使用过程中的坑在哪里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刘小兵(橘右京)</cp:lastModifiedBy>
  <cp:revision>737</cp:revision>
  <dcterms:created xsi:type="dcterms:W3CDTF">2017-08-03T09:01:00Z</dcterms:created>
  <dcterms:modified xsi:type="dcterms:W3CDTF">2020-07-15T08:55:00Z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2052-11.1.0.8517</vt:lpwstr>
  </property>
</Properties>
</file>