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4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5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6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7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8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9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10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1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2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13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2"/>
  </p:notesMasterIdLst>
  <p:handoutMasterIdLst>
    <p:handoutMasterId r:id="rId43"/>
  </p:handoutMasterIdLst>
  <p:sldIdLst>
    <p:sldId id="640" r:id="rId3"/>
    <p:sldId id="537" r:id="rId4"/>
    <p:sldId id="538" r:id="rId5"/>
    <p:sldId id="258" r:id="rId6"/>
    <p:sldId id="539" r:id="rId7"/>
    <p:sldId id="299" r:id="rId8"/>
    <p:sldId id="540" r:id="rId9"/>
    <p:sldId id="298" r:id="rId10"/>
    <p:sldId id="541" r:id="rId11"/>
    <p:sldId id="305" r:id="rId12"/>
    <p:sldId id="351" r:id="rId13"/>
    <p:sldId id="309" r:id="rId14"/>
    <p:sldId id="310" r:id="rId15"/>
    <p:sldId id="321" r:id="rId16"/>
    <p:sldId id="312" r:id="rId17"/>
    <p:sldId id="641" r:id="rId18"/>
    <p:sldId id="311" r:id="rId19"/>
    <p:sldId id="313" r:id="rId20"/>
    <p:sldId id="643" r:id="rId21"/>
    <p:sldId id="544" r:id="rId22"/>
    <p:sldId id="259" r:id="rId23"/>
    <p:sldId id="325" r:id="rId24"/>
    <p:sldId id="546" r:id="rId25"/>
    <p:sldId id="548" r:id="rId26"/>
    <p:sldId id="260" r:id="rId27"/>
    <p:sldId id="324" r:id="rId28"/>
    <p:sldId id="426" r:id="rId29"/>
    <p:sldId id="427" r:id="rId30"/>
    <p:sldId id="428" r:id="rId31"/>
    <p:sldId id="429" r:id="rId32"/>
    <p:sldId id="549" r:id="rId33"/>
    <p:sldId id="536" r:id="rId34"/>
    <p:sldId id="263" r:id="rId35"/>
    <p:sldId id="557" r:id="rId36"/>
    <p:sldId id="558" r:id="rId37"/>
    <p:sldId id="265" r:id="rId38"/>
    <p:sldId id="272" r:id="rId39"/>
    <p:sldId id="359" r:id="rId40"/>
    <p:sldId id="639" r:id="rId41"/>
  </p:sldIdLst>
  <p:sldSz cx="12192000" cy="6858000"/>
  <p:notesSz cx="7104063" cy="10234613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2" y="144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17" Type="http://schemas.openxmlformats.org/officeDocument/2006/relationships/tags" Target="../tags/tag176.xml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5" Type="http://schemas.openxmlformats.org/officeDocument/2006/relationships/tags" Target="../tags/tag174.xml"/><Relationship Id="rId10" Type="http://schemas.openxmlformats.org/officeDocument/2006/relationships/tags" Target="../tags/tag169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tags" Target="../tags/tag17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9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17" Type="http://schemas.openxmlformats.org/officeDocument/2006/relationships/slideLayout" Target="../slideLayouts/slideLayout17.xml"/><Relationship Id="rId2" Type="http://schemas.openxmlformats.org/officeDocument/2006/relationships/tags" Target="../tags/tag198.xml"/><Relationship Id="rId16" Type="http://schemas.openxmlformats.org/officeDocument/2006/relationships/tags" Target="../tags/tag212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tags" Target="../tags/tag235.xml"/><Relationship Id="rId2" Type="http://schemas.openxmlformats.org/officeDocument/2006/relationships/tags" Target="../tags/tag220.xml"/><Relationship Id="rId16" Type="http://schemas.openxmlformats.org/officeDocument/2006/relationships/tags" Target="../tags/tag234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5" Type="http://schemas.openxmlformats.org/officeDocument/2006/relationships/tags" Target="../tags/tag233.xml"/><Relationship Id="rId10" Type="http://schemas.openxmlformats.org/officeDocument/2006/relationships/tags" Target="../tags/tag228.xml"/><Relationship Id="rId19" Type="http://schemas.openxmlformats.org/officeDocument/2006/relationships/notesSlide" Target="../notesSlides/notesSlide13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notesSlide" Target="../notesSlides/notesSlide4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一套全新的游戏服务器解决方案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bg1">
                    <a:lumMod val="8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683" y="1260016"/>
            <a:ext cx="10515600" cy="48762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Redis提供了setbit、getbit、bitcount、bitop、BITPOS 5个命令用于处理二进制位数组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SETBIT key pos [0/1]  设置key的第pos位置为0或者1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0 1 # 设置第0位为1 00000001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</a:t>
            </a:r>
            <a:r>
              <a:rPr lang="en-US" altLang="zh-CN" dirty="0"/>
              <a:t>2</a:t>
            </a:r>
            <a:r>
              <a:rPr lang="zh-CN" altLang="en-US" dirty="0"/>
              <a:t> 1 # 设置第2位为1 00000101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&gt; setbit bit 0 0 # 设置第0位为0 00000100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&gt;</a:t>
            </a:r>
            <a:r>
              <a:rPr lang="zh-CN" altLang="en-US" dirty="0"/>
              <a:t> GETBIT bit 3   # 获取第3位的值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(integer) 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BITCOUNT key [start end] 获取bitmap指定范围[start end]，位值为1的总个数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BITOP operation destkey key [key ...] 对一个或多个为数组进行位元操作，并将结果保存到 destkey 上 operation 可以是 AND 、 OR 、 NOT 、 </a:t>
            </a:r>
            <a:r>
              <a:rPr lang="zh-CN" altLang="en-US" dirty="0" smtClean="0"/>
              <a:t>XOR（与，或，非，异或）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311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Bit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72565"/>
            <a:ext cx="10515600" cy="470471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发布订阅机制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事务机制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管道技术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脚本</a:t>
            </a:r>
            <a:r>
              <a:rPr lang="zh-CN" altLang="en-US" dirty="0" smtClean="0">
                <a:sym typeface="+mn-ea"/>
              </a:rPr>
              <a:t>操作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分区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支持的几种机制与技术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4135"/>
            <a:ext cx="10515600" cy="4843145"/>
          </a:xfrm>
        </p:spPr>
        <p:txBody>
          <a:bodyPr/>
          <a:lstStyle/>
          <a:p>
            <a:pPr fontAlgn="auto">
              <a:lnSpc>
                <a:spcPct val="130000"/>
              </a:lnSpc>
            </a:pPr>
            <a:r>
              <a:rPr lang="zh-CN" altLang="en-US" dirty="0"/>
              <a:t>Redis 发布订阅(pub/sub)是一种消息通信模式：</a:t>
            </a:r>
          </a:p>
          <a:p>
            <a:pPr lvl="1" fontAlgn="auto">
              <a:lnSpc>
                <a:spcPct val="130000"/>
              </a:lnSpc>
            </a:pPr>
            <a:r>
              <a:rPr lang="en-US" altLang="en-US" dirty="0" smtClean="0"/>
              <a:t>发布</a:t>
            </a:r>
            <a:r>
              <a:rPr lang="zh-CN" altLang="en-US" dirty="0" smtClean="0"/>
              <a:t>者</a:t>
            </a:r>
            <a:r>
              <a:rPr lang="zh-CN" altLang="en-US" dirty="0"/>
              <a:t>(pub)发送消息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dirty="0"/>
              <a:t>订阅者(sub)接收消息</a:t>
            </a:r>
          </a:p>
          <a:p>
            <a:pPr fontAlgn="auto">
              <a:lnSpc>
                <a:spcPct val="130000"/>
              </a:lnSpc>
            </a:pPr>
            <a:r>
              <a:rPr lang="zh-CN" altLang="en-US" dirty="0"/>
              <a:t>Redis 客户端可以订阅任意数量的频道</a:t>
            </a:r>
          </a:p>
        </p:txBody>
      </p:sp>
      <p:pic>
        <p:nvPicPr>
          <p:cNvPr id="4" name="图片 3" descr="pubsub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3632835"/>
            <a:ext cx="3038475" cy="1885950"/>
          </a:xfrm>
          <a:prstGeom prst="rect">
            <a:avLst/>
          </a:prstGeom>
        </p:spPr>
      </p:pic>
      <p:pic>
        <p:nvPicPr>
          <p:cNvPr id="5" name="图片 4" descr="pubsub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525" y="3218815"/>
            <a:ext cx="3000375" cy="27146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发布订阅机制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26819"/>
            <a:ext cx="10515600" cy="5090917"/>
          </a:xfrm>
        </p:spPr>
        <p:txBody>
          <a:bodyPr>
            <a:no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1600" dirty="0"/>
              <a:t>Redis 事务可以一次执行多个命令， 并且带有以下四个特性：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批量操作在发送 EXEC 命令前被放入队列缓存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在事务执行过程，其他客户端提交的命令请求不可插入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    中间某条指令的失败不会回滚，后续命了依然被执行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    事务的执行是非原子性的</a:t>
            </a:r>
            <a:endParaRPr lang="zh-CN" altLang="en-US" sz="1600" dirty="0"/>
          </a:p>
          <a:p>
            <a:pPr fontAlgn="auto">
              <a:lnSpc>
                <a:spcPct val="200000"/>
              </a:lnSpc>
            </a:pPr>
            <a:r>
              <a:rPr lang="zh-CN" altLang="en-US" sz="1600" dirty="0"/>
              <a:t>一个事务从开始到执行会经历以下三个阶段：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开始事务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命令入队</a:t>
            </a:r>
          </a:p>
          <a:p>
            <a:pPr lvl="1" fontAlgn="auto">
              <a:lnSpc>
                <a:spcPct val="200000"/>
              </a:lnSpc>
            </a:pPr>
            <a:r>
              <a:rPr lang="zh-CN" altLang="en-US" sz="1600" dirty="0"/>
              <a:t>    执行事务</a:t>
            </a:r>
            <a:endParaRPr lang="en-US" altLang="zh-CN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事务机制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58570"/>
            <a:ext cx="10515600" cy="4918710"/>
          </a:xfrm>
        </p:spPr>
        <p:txBody>
          <a:bodyPr>
            <a:normAutofit fontScale="92500" lnSpcReduction="10000"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MULTI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OK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SET book-name "Mastering C++ in 21 days"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GET book-name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SADD tag "C++" "Programming" "Mastering Series"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SMEMBERS tag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QUEUED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redis 127.0.0.1:6379&gt; EXEC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1) OK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2) "Mastering C++ in 21 days"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3) (integer) 3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4) 1) "Mastering Series"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   2) "C++"</a:t>
            </a:r>
          </a:p>
          <a:p>
            <a:pPr fontAlgn="auto">
              <a:lnSpc>
                <a:spcPct val="100000"/>
              </a:lnSpc>
            </a:pPr>
            <a:r>
              <a:rPr lang="zh-CN" altLang="en-US" sz="1200"/>
              <a:t>   3) "Programming"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事务机制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5855"/>
            <a:ext cx="10515600" cy="5051425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800" dirty="0"/>
              <a:t>Redis是一种基于</a:t>
            </a:r>
            <a:r>
              <a:rPr lang="en-US" altLang="zh-CN" sz="1800" dirty="0"/>
              <a:t>C-S</a:t>
            </a:r>
            <a:r>
              <a:rPr lang="zh-CN" altLang="en-US" sz="1800" dirty="0"/>
              <a:t>模型以及请求/响应协议的TCP服务。通常情况下一个请求会遵循以下步骤：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1620" dirty="0"/>
              <a:t>客户端向服务端发送一个查询请求，并监听Socket返回，以阻塞等待服务端响应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1620" dirty="0"/>
              <a:t>服务端处理命令，并将结果返回给客户端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Redis 管道技术可以在服务端未响应时，客户端可以继续向服务端发送请求，并最终一次性读取所有服务</a:t>
            </a:r>
            <a:r>
              <a:rPr lang="zh-CN" altLang="en-US" sz="1800" dirty="0" smtClean="0"/>
              <a:t>端的响应</a:t>
            </a:r>
            <a:endParaRPr lang="zh-CN" altLang="en-US" sz="1800" dirty="0"/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$(echo -en </a:t>
            </a:r>
            <a:r>
              <a:rPr lang="zh-CN" altLang="en-US" sz="1800" dirty="0" smtClean="0"/>
              <a:t>“PING</a:t>
            </a:r>
            <a:r>
              <a:rPr lang="zh-CN" altLang="en-US" sz="1800" dirty="0"/>
              <a:t>\r\n SET </a:t>
            </a:r>
            <a:r>
              <a:rPr lang="zh-CN" altLang="en-US" sz="1800" dirty="0" smtClean="0"/>
              <a:t>key </a:t>
            </a:r>
            <a:r>
              <a:rPr lang="zh-CN" altLang="en-US" sz="1800" dirty="0"/>
              <a:t>redis\r\nGET </a:t>
            </a:r>
            <a:r>
              <a:rPr lang="zh-CN" altLang="en-US" sz="1800" dirty="0" smtClean="0"/>
              <a:t>key</a:t>
            </a:r>
            <a:r>
              <a:rPr lang="zh-CN" altLang="en-US" sz="1800" dirty="0"/>
              <a:t>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</a:t>
            </a:r>
            <a:r>
              <a:rPr lang="zh-CN" altLang="en-US" sz="1800" dirty="0" smtClean="0"/>
              <a:t>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INCR </a:t>
            </a:r>
            <a:r>
              <a:rPr lang="zh-CN" altLang="en-US" sz="1800" dirty="0"/>
              <a:t>visitor\r\n"; sleep 10) | nc localhost 6379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+PONG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+OK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redis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:1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:2</a:t>
            </a:r>
          </a:p>
          <a:p>
            <a:pPr fontAlgn="auto">
              <a:lnSpc>
                <a:spcPct val="130000"/>
              </a:lnSpc>
            </a:pPr>
            <a:r>
              <a:rPr lang="zh-CN" altLang="en-US" sz="1800" dirty="0"/>
              <a:t>:3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管道技术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5855"/>
            <a:ext cx="10515600" cy="505142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1800" dirty="0" smtClean="0"/>
              <a:t>管道具有一下特点：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/>
              <a:t>管道期间独享当前连接</a:t>
            </a:r>
            <a:endParaRPr lang="zh-CN" altLang="en-US" sz="1600" dirty="0" smtClean="0"/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一次发送多条命令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非原子性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执行失败不会回滚</a:t>
            </a:r>
          </a:p>
          <a:p>
            <a:pPr lvl="1">
              <a:lnSpc>
                <a:spcPct val="130000"/>
              </a:lnSpc>
            </a:pPr>
            <a:r>
              <a:rPr lang="zh-CN" altLang="en-US" sz="1600" dirty="0" smtClean="0"/>
              <a:t>可以被在多条命令中插入其他命令</a:t>
            </a:r>
          </a:p>
          <a:p>
            <a:pPr fontAlgn="auto">
              <a:lnSpc>
                <a:spcPct val="130000"/>
              </a:lnSpc>
            </a:pPr>
            <a:endParaRPr lang="zh-CN" altLang="en-US" sz="18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管道技术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828" y="1184576"/>
            <a:ext cx="2372050" cy="46489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202" y="1443211"/>
            <a:ext cx="3340100" cy="387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055" y="3836922"/>
            <a:ext cx="7122561" cy="22507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57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72540"/>
            <a:ext cx="10515600" cy="4904740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Redis 脚本使用 Lua 解释器来执行脚本， Redis 2.6 版本通过内嵌支持 Lua 环境。执行脚本的常用命令为 </a:t>
            </a:r>
            <a:r>
              <a:rPr lang="zh-CN" altLang="en-US" dirty="0" smtClean="0"/>
              <a:t>EVAL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 smtClean="0"/>
              <a:t>redis </a:t>
            </a:r>
            <a:r>
              <a:rPr lang="zh-CN" altLang="en-US" dirty="0"/>
              <a:t>127.0.0.1:6379&gt; EVAL script numkeys key [key ...] arg [arg ...]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redis 127.0.0.1:6379&gt; EVAL "return {KEYS[1],KEYS[2],ARGV[1],ARGV[2]}" 2 key1 key2 first second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1) "key1"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2) "key2"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3) "first"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4) "</a:t>
            </a:r>
            <a:r>
              <a:rPr lang="zh-CN" altLang="en-US" dirty="0" smtClean="0"/>
              <a:t>second”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注意：</a:t>
            </a:r>
            <a:r>
              <a:rPr lang="en-US" altLang="zh-CN" dirty="0" err="1"/>
              <a:t>redis.call</a:t>
            </a:r>
            <a:r>
              <a:rPr lang="en-US" altLang="zh-CN" dirty="0"/>
              <a:t>() </a:t>
            </a:r>
            <a:r>
              <a:rPr lang="zh-CN" altLang="en-US" dirty="0"/>
              <a:t>与 </a:t>
            </a:r>
            <a:r>
              <a:rPr lang="en-US" altLang="zh-CN" dirty="0" err="1"/>
              <a:t>redis.pcall</a:t>
            </a:r>
            <a:r>
              <a:rPr lang="en-US" altLang="zh-CN" dirty="0"/>
              <a:t>()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脚本操作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4585"/>
            <a:ext cx="10515600" cy="505269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60000"/>
              </a:lnSpc>
            </a:pPr>
            <a:r>
              <a:rPr lang="zh-CN" altLang="en-US" sz="1600" dirty="0"/>
              <a:t>分区是分割数据到多个Redis实例的处理过程，因此每个实例只保存key</a:t>
            </a:r>
            <a:r>
              <a:rPr lang="en-US" altLang="zh-CN" sz="1600" dirty="0"/>
              <a:t>s</a:t>
            </a:r>
            <a:r>
              <a:rPr lang="zh-CN" altLang="en-US" sz="1600" dirty="0" smtClean="0"/>
              <a:t>的一个子集</a:t>
            </a:r>
            <a:endParaRPr lang="zh-CN" altLang="en-US" sz="1400" dirty="0"/>
          </a:p>
          <a:p>
            <a:pPr fontAlgn="auto">
              <a:lnSpc>
                <a:spcPct val="170000"/>
              </a:lnSpc>
            </a:pPr>
            <a:r>
              <a:rPr lang="zh-CN" altLang="en-US" sz="1600" dirty="0"/>
              <a:t>分区类型：区间分区，</a:t>
            </a:r>
            <a:r>
              <a:rPr lang="en-US" altLang="zh-CN" sz="1600" dirty="0"/>
              <a:t>Hash</a:t>
            </a:r>
            <a:r>
              <a:rPr lang="zh-CN" altLang="en-US" sz="1600" dirty="0"/>
              <a:t>分区</a:t>
            </a:r>
          </a:p>
          <a:p>
            <a:pPr fontAlgn="auto">
              <a:lnSpc>
                <a:spcPct val="170000"/>
              </a:lnSpc>
            </a:pPr>
            <a:r>
              <a:rPr lang="zh-CN" altLang="en-US" sz="1600" dirty="0"/>
              <a:t>分区实现方式：客户端实现，</a:t>
            </a:r>
            <a:r>
              <a:rPr lang="zh-CN" altLang="en-US" sz="1600" dirty="0" smtClean="0"/>
              <a:t>代理实现，路由查询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分区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91" y="2707331"/>
            <a:ext cx="6578600" cy="3467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71" y="2722218"/>
            <a:ext cx="4961416" cy="3572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636" y="1673743"/>
            <a:ext cx="5033247" cy="44555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24585"/>
            <a:ext cx="10515600" cy="5052695"/>
          </a:xfrm>
        </p:spPr>
        <p:txBody>
          <a:bodyPr>
            <a:normAutofit fontScale="97500"/>
          </a:bodyPr>
          <a:lstStyle/>
          <a:p>
            <a:pPr>
              <a:lnSpc>
                <a:spcPct val="160000"/>
              </a:lnSpc>
            </a:pPr>
            <a:r>
              <a:rPr lang="zh-CN" altLang="en-US" sz="1600" dirty="0" smtClean="0"/>
              <a:t>分</a:t>
            </a:r>
            <a:r>
              <a:rPr lang="zh-CN" altLang="en-US" sz="1600" dirty="0"/>
              <a:t>区的优势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通过利用多台计算机内存的和值，允许我们构造更大的数据库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通过多核和多台计算机，允许我们扩展计算能力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通过多台计算机和网络适配器，允许我们扩展网络带宽</a:t>
            </a:r>
          </a:p>
          <a:p>
            <a:pPr lvl="0" fontAlgn="auto">
              <a:lnSpc>
                <a:spcPct val="160000"/>
              </a:lnSpc>
            </a:pPr>
            <a:r>
              <a:rPr lang="zh-CN" altLang="en-US" sz="1600" dirty="0"/>
              <a:t>分区的不足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涉及多个key的命令通常是不被支持的</a:t>
            </a:r>
          </a:p>
          <a:p>
            <a:pPr lvl="2" fontAlgn="auto">
              <a:lnSpc>
                <a:spcPct val="160000"/>
              </a:lnSpc>
            </a:pPr>
            <a:r>
              <a:rPr lang="zh-CN" altLang="en-US" sz="1420" dirty="0"/>
              <a:t>举例来说，当两个set映射到不同的redis实例上时，你就不能对这两个set执行交集操作。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涉及多个key的redis事务不能使用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/>
              <a:t>当使用分区时，数据处理较为复杂，</a:t>
            </a:r>
            <a:r>
              <a:rPr lang="zh-CN" altLang="en-US" sz="1600" dirty="0" smtClean="0"/>
              <a:t>比如需要处理多个</a:t>
            </a:r>
            <a:r>
              <a:rPr lang="zh-CN" altLang="en-US" sz="1600" dirty="0"/>
              <a:t>rdb/aof文件，并且从多个实例和主机备份持久化文件</a:t>
            </a:r>
          </a:p>
          <a:p>
            <a:pPr lvl="1" fontAlgn="auto">
              <a:lnSpc>
                <a:spcPct val="160000"/>
              </a:lnSpc>
            </a:pPr>
            <a:r>
              <a:rPr lang="zh-CN" altLang="en-US" sz="1600" dirty="0" smtClean="0"/>
              <a:t>扩容或缩容比较复杂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965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分区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3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88518"/>
            <a:ext cx="644385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120" dirty="0">
                <a:sym typeface="+mn-ea"/>
              </a:rPr>
              <a:t>What	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spc="120" dirty="0">
                <a:sym typeface="+mn-ea"/>
              </a:rPr>
              <a:t>什么是</a:t>
            </a:r>
            <a:r>
              <a:rPr lang="en-US" altLang="zh-CN" sz="2000" spc="120" dirty="0" err="1">
                <a:sym typeface="+mn-ea"/>
              </a:rPr>
              <a:t>Redis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4159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52613" y="1730672"/>
            <a:ext cx="644385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ym typeface="+mn-ea"/>
              </a:rPr>
              <a:t>Way	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dirty="0" smtClean="0">
                <a:sym typeface="+mn-ea"/>
              </a:rPr>
              <a:t>为什么使用</a:t>
            </a:r>
            <a:r>
              <a:rPr lang="en-US" altLang="zh-CN" sz="2000" dirty="0" err="1">
                <a:sym typeface="+mn-ea"/>
              </a:rPr>
              <a:t>Redis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ym typeface="+mn-ea"/>
              </a:rPr>
              <a:t>When	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dirty="0" smtClean="0">
                <a:sym typeface="+mn-ea"/>
              </a:rPr>
              <a:t>何时可使用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的应用场景）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spc="12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How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：</a:t>
            </a:r>
            <a:r>
              <a:rPr lang="zh-CN" altLang="en-US" sz="2000" spc="12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如何使用</a:t>
            </a:r>
            <a:r>
              <a:rPr lang="en-US" altLang="zh-CN" sz="2000" spc="120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Redis</a:t>
            </a:r>
            <a:endParaRPr lang="en-US" altLang="zh-CN" sz="2000" spc="12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ym typeface="+mn-ea"/>
              </a:rPr>
              <a:t>Where	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spc="120" dirty="0">
                <a:sym typeface="+mn-ea"/>
              </a:rPr>
              <a:t>使用过</a:t>
            </a:r>
            <a:r>
              <a:rPr lang="zh-CN" altLang="en-US" sz="2000" spc="120" dirty="0" smtClean="0">
                <a:sym typeface="+mn-ea"/>
              </a:rPr>
              <a:t>程中容易踩到的坑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4869691" y="4993955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Which</a:t>
            </a:r>
            <a:r>
              <a:rPr lang="en-US" altLang="zh-CN" sz="2000" dirty="0">
                <a:solidFill>
                  <a:srgbClr val="7F7F7F"/>
                </a:solidFill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spc="120" dirty="0" err="1" smtClean="0">
                <a:solidFill>
                  <a:srgbClr val="7F7F7F"/>
                </a:solidFill>
                <a:sym typeface="+mn-ea"/>
              </a:rPr>
              <a:t>Memcached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等如何选择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4869691" y="5795574"/>
            <a:ext cx="6443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 smtClean="0">
                <a:solidFill>
                  <a:srgbClr val="7F7F7F"/>
                </a:solidFill>
                <a:sym typeface="+mn-ea"/>
              </a:rPr>
              <a:t>H</a:t>
            </a: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ow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 Much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：</a:t>
            </a:r>
            <a:r>
              <a:rPr lang="zh-CN" altLang="en-US" sz="2000" spc="120" dirty="0" smtClean="0">
                <a:solidFill>
                  <a:srgbClr val="7F7F7F"/>
                </a:solidFill>
                <a:sym typeface="+mn-ea"/>
              </a:rPr>
              <a:t>我们付出了哪些代价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Redis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在项目中选择使用</a:t>
            </a:r>
            <a:r>
              <a:rPr lang="en-US" altLang="zh-CN">
                <a:sym typeface="+mn-ea"/>
              </a:rPr>
              <a:t>R</a:t>
            </a:r>
            <a:r>
              <a:rPr>
                <a:sym typeface="+mn-ea"/>
              </a:rPr>
              <a:t>edis，主要是从两个角度去考虑 ：性能和并发性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6845"/>
            <a:ext cx="10515600" cy="475043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高</a:t>
            </a:r>
            <a:r>
              <a:rPr lang="zh-CN" altLang="en-US" dirty="0"/>
              <a:t>性能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高</a:t>
            </a:r>
            <a:r>
              <a:rPr lang="zh-CN" altLang="en-US" dirty="0" smtClean="0"/>
              <a:t>并发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R</a:t>
            </a:r>
            <a:r>
              <a:rPr lang="zh-CN" altLang="en-US" dirty="0" smtClean="0">
                <a:sym typeface="+mn-ea"/>
              </a:rPr>
              <a:t>edis有多种数据类型</a:t>
            </a:r>
            <a:endParaRPr lang="en-US" altLang="zh-CN" dirty="0" smtClean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应用场景多样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8010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Redis</a:t>
            </a:r>
            <a:r>
              <a:t>的优势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5600" cy="4998085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zh-CN" altLang="en-US" dirty="0"/>
              <a:t>使用单线程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非阻塞I/O多路复用机制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基于内存，读写速度快</a:t>
            </a:r>
          </a:p>
          <a:p>
            <a:pPr fontAlgn="auto">
              <a:lnSpc>
                <a:spcPct val="150000"/>
              </a:lnSpc>
            </a:pPr>
            <a:r>
              <a:rPr lang="en-US" altLang="zh-CN" dirty="0"/>
              <a:t>Hash</a:t>
            </a:r>
            <a:r>
              <a:rPr lang="zh-CN" altLang="en-US" dirty="0"/>
              <a:t>算法，查找</a:t>
            </a:r>
            <a:r>
              <a:rPr lang="en-US" altLang="zh-CN" dirty="0"/>
              <a:t>O(1)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内存分配策略，内存分配更快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 descr="201805310858556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09" y="1430020"/>
            <a:ext cx="6774180" cy="276987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48010" y="4777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 smtClean="0"/>
              <a:t>高性能</a:t>
            </a: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135426" y="195441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3"/>
            </p:custDataLst>
          </p:nvPr>
        </p:nvSpPr>
        <p:spPr>
          <a:xfrm>
            <a:off x="1135426" y="1498755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>
                <a:sym typeface="+mn-ea"/>
              </a:rPr>
              <a:t>单线程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多路复用（有能力处理大量的请求）</a:t>
            </a:r>
            <a:endParaRPr lang="zh-CN" altLang="en-US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  <a:cs typeface="+mj-cs"/>
            </a:endParaRPr>
          </a:p>
        </p:txBody>
      </p: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709341" y="167819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52" name="直接连接符 51"/>
          <p:cNvCxnSpPr/>
          <p:nvPr>
            <p:custDataLst>
              <p:tags r:id="rId5"/>
            </p:custDataLst>
          </p:nvPr>
        </p:nvCxnSpPr>
        <p:spPr>
          <a:xfrm>
            <a:off x="1145927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6"/>
            </p:custDataLst>
          </p:nvPr>
        </p:nvSpPr>
        <p:spPr>
          <a:xfrm>
            <a:off x="1156599" y="3110033"/>
            <a:ext cx="4862691" cy="432000"/>
          </a:xfrm>
          <a:prstGeom prst="rect">
            <a:avLst/>
          </a:prstGeom>
          <a:noFill/>
        </p:spPr>
        <p:txBody>
          <a:bodyPr wrap="square" rtlCol="0">
            <a:normAutofit fontScale="9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原子性操作（保证了高并发下的数据可靠性）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55" name="椭圆 54"/>
          <p:cNvSpPr/>
          <p:nvPr>
            <p:custDataLst>
              <p:tags r:id="rId7"/>
            </p:custDataLst>
          </p:nvPr>
        </p:nvSpPr>
        <p:spPr>
          <a:xfrm>
            <a:off x="719842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62" name="直接连接符 61"/>
          <p:cNvCxnSpPr/>
          <p:nvPr>
            <p:custDataLst>
              <p:tags r:id="rId8"/>
            </p:custDataLst>
          </p:nvPr>
        </p:nvCxnSpPr>
        <p:spPr>
          <a:xfrm>
            <a:off x="1145927" y="499854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9"/>
          <p:cNvSpPr txBox="1"/>
          <p:nvPr>
            <p:custDataLst>
              <p:tags r:id="rId9"/>
            </p:custDataLst>
          </p:nvPr>
        </p:nvSpPr>
        <p:spPr>
          <a:xfrm>
            <a:off x="1145927" y="4542885"/>
            <a:ext cx="4905381" cy="43200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集群机制（提高了吞吐量，带宽，数据库容量）</a:t>
            </a: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5" name="椭圆 64"/>
          <p:cNvSpPr/>
          <p:nvPr>
            <p:custDataLst>
              <p:tags r:id="rId10"/>
            </p:custDataLst>
          </p:nvPr>
        </p:nvSpPr>
        <p:spPr>
          <a:xfrm>
            <a:off x="719842" y="472232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47" name="直接连接符 46"/>
          <p:cNvCxnSpPr/>
          <p:nvPr>
            <p:custDataLst>
              <p:tags r:id="rId11"/>
            </p:custDataLst>
          </p:nvPr>
        </p:nvCxnSpPr>
        <p:spPr>
          <a:xfrm>
            <a:off x="6865773" y="1963677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12"/>
            </p:custDataLst>
          </p:nvPr>
        </p:nvSpPr>
        <p:spPr>
          <a:xfrm>
            <a:off x="6865773" y="1508016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单个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en-US" altLang="zh-CN" sz="2000" dirty="0">
                <a:sym typeface="+mn-ea"/>
              </a:rPr>
              <a:t> QPS </a:t>
            </a:r>
            <a:r>
              <a:rPr lang="en-US" altLang="en-US" sz="2000" dirty="0" smtClean="0">
                <a:sym typeface="+mn-ea"/>
              </a:rPr>
              <a:t>十</a:t>
            </a:r>
            <a:r>
              <a:rPr lang="zh-CN" altLang="en-US" sz="2000" dirty="0" smtClean="0">
                <a:sym typeface="+mn-ea"/>
              </a:rPr>
              <a:t>万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50" name="椭圆 49"/>
          <p:cNvSpPr/>
          <p:nvPr>
            <p:custDataLst>
              <p:tags r:id="rId13"/>
            </p:custDataLst>
          </p:nvPr>
        </p:nvSpPr>
        <p:spPr>
          <a:xfrm>
            <a:off x="6439688" y="1687452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57" name="直接连接符 56"/>
          <p:cNvCxnSpPr/>
          <p:nvPr>
            <p:custDataLst>
              <p:tags r:id="rId14"/>
            </p:custDataLst>
          </p:nvPr>
        </p:nvCxnSpPr>
        <p:spPr>
          <a:xfrm>
            <a:off x="6851506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5"/>
            </p:custDataLst>
          </p:nvPr>
        </p:nvSpPr>
        <p:spPr>
          <a:xfrm>
            <a:off x="6840834" y="3131377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分布式集群</a:t>
            </a:r>
            <a:r>
              <a:rPr lang="en-US" altLang="zh-CN" sz="2000" dirty="0" err="1">
                <a:sym typeface="+mn-ea"/>
              </a:rPr>
              <a:t>Redis</a:t>
            </a:r>
            <a:r>
              <a:rPr lang="en-US" altLang="zh-CN" sz="2000" dirty="0">
                <a:sym typeface="+mn-ea"/>
              </a:rPr>
              <a:t> QPS</a:t>
            </a:r>
            <a:r>
              <a:rPr lang="zh-CN" altLang="en-US" sz="2000" dirty="0" smtClean="0">
                <a:sym typeface="+mn-ea"/>
              </a:rPr>
              <a:t>可达几十万</a:t>
            </a:r>
            <a:r>
              <a:rPr lang="zh-CN" altLang="zh-CN" sz="2000" dirty="0" smtClean="0">
                <a:sym typeface="+mn-ea"/>
              </a:rPr>
              <a:t>-</a:t>
            </a:r>
            <a:r>
              <a:rPr lang="zh-CN" altLang="en-US" sz="2000" dirty="0" smtClean="0">
                <a:sym typeface="+mn-ea"/>
              </a:rPr>
              <a:t>几百万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0" name="椭圆 59"/>
          <p:cNvSpPr/>
          <p:nvPr>
            <p:custDataLst>
              <p:tags r:id="rId16"/>
            </p:custDataLst>
          </p:nvPr>
        </p:nvSpPr>
        <p:spPr>
          <a:xfrm>
            <a:off x="6425421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>
                <a:sym typeface="+mn-ea"/>
              </a:rPr>
              <a:t>高</a:t>
            </a:r>
            <a:r>
              <a:rPr dirty="0" smtClean="0">
                <a:sym typeface="+mn-ea"/>
              </a:rPr>
              <a:t>并发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何时使用</a:t>
            </a:r>
            <a:r>
              <a:rPr lang="en-US" altLang="zh-CN"/>
              <a:t>Redis(Redis</a:t>
            </a:r>
            <a:r>
              <a:rPr lang="zh-CN" altLang="en-US"/>
              <a:t>的应用场景</a:t>
            </a:r>
            <a:r>
              <a:rPr lang="en-US" altLang="zh-CN"/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t>其强大的功能决定了它巨大的应用空间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1125"/>
            <a:ext cx="10515600" cy="479615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会话缓存（最常用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取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最新N个数据的操作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(list)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消息通知（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发布，订阅消息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商品列表，评论列表等（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排行榜，取排名，取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top 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（有序集）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需要精准设定过期时间的应用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计数器应用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Redis的命令都是原子性的，利用INCR，DECR命令来构建计数器系统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Uniq操作，某段时间所有数据排重值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(set)</a:t>
            </a:r>
          </a:p>
          <a:p>
            <a:pPr fontAlgn="auto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反垃圾系统(set)/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数据统计（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zset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消息队列，消息中间件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(list)</a:t>
            </a:r>
          </a:p>
          <a:p>
            <a:pPr fontAlgn="auto">
              <a:lnSpc>
                <a:spcPct val="10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分布式锁等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分布式锁的三种</a:t>
            </a:r>
            <a:r>
              <a:rPr lang="zh-CN" altLang="en-US" dirty="0">
                <a:sym typeface="+mn-ea"/>
              </a:rPr>
              <a:t>实现机制</a:t>
            </a:r>
            <a:r>
              <a:rPr lang="zh-CN" altLang="en-US" dirty="0"/>
              <a:t>：</a:t>
            </a:r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通过INCR</a:t>
            </a:r>
            <a:r>
              <a:rPr lang="en-US" altLang="zh-CN" dirty="0"/>
              <a:t>+DEL</a:t>
            </a:r>
            <a:r>
              <a:rPr lang="zh-CN" altLang="en-US" dirty="0"/>
              <a:t>命令实现</a:t>
            </a:r>
            <a:r>
              <a:rPr lang="en-US" altLang="zh-CN" dirty="0"/>
              <a:t> 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通过SETNX</a:t>
            </a:r>
            <a:r>
              <a:rPr lang="en-US" altLang="zh-CN" dirty="0"/>
              <a:t>+</a:t>
            </a:r>
            <a:r>
              <a:rPr lang="en-US" altLang="zh-CN" dirty="0">
                <a:sym typeface="+mn-ea"/>
              </a:rPr>
              <a:t>DEL</a:t>
            </a:r>
            <a:r>
              <a:rPr lang="zh-CN" altLang="en-US" dirty="0"/>
              <a:t>命令实现 </a:t>
            </a:r>
            <a:r>
              <a:rPr lang="en-US" altLang="zh-CN" dirty="0">
                <a:sym typeface="+mn-ea"/>
              </a:rPr>
              <a:t> 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zh-CN" altLang="en-US" dirty="0" smtClean="0"/>
              <a:t>SET </a:t>
            </a:r>
            <a:r>
              <a:rPr lang="en-US" altLang="zh-CN" dirty="0" err="1" smtClean="0"/>
              <a:t>nx</a:t>
            </a:r>
            <a:r>
              <a:rPr lang="en-US" altLang="zh-CN" dirty="0" smtClean="0"/>
              <a:t> ex + </a:t>
            </a:r>
            <a:r>
              <a:rPr lang="en-US" altLang="zh-CN" dirty="0" smtClean="0">
                <a:sym typeface="+mn-ea"/>
              </a:rPr>
              <a:t>DEL</a:t>
            </a:r>
            <a:r>
              <a:rPr lang="zh-CN" altLang="en-US" dirty="0"/>
              <a:t>命令实现</a:t>
            </a: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42695"/>
            <a:ext cx="10515600" cy="493458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这种加锁的思路是：执行</a:t>
            </a:r>
            <a:r>
              <a:rPr lang="en-US" altLang="zh-CN" dirty="0"/>
              <a:t>INCR</a:t>
            </a:r>
            <a:r>
              <a:rPr lang="zh-CN" altLang="en-US" dirty="0"/>
              <a:t>命令时， key 不存在，那么 key 的值会先被初始化为 0 ，然后再执行 INCR 操作进行加一</a:t>
            </a:r>
          </a:p>
          <a:p>
            <a:r>
              <a:rPr lang="zh-CN" altLang="en-US" dirty="0"/>
              <a:t>其它进程在执行 INCR 操作进行</a:t>
            </a:r>
            <a:r>
              <a:rPr lang="en-US" altLang="zh-CN" dirty="0"/>
              <a:t>+1</a:t>
            </a:r>
            <a:r>
              <a:rPr lang="zh-CN" altLang="en-US" dirty="0"/>
              <a:t>时，如果返回的数大于 1，说明这个锁正在被使用当中</a:t>
            </a:r>
          </a:p>
          <a:p>
            <a:pPr>
              <a:lnSpc>
                <a:spcPct val="110000"/>
              </a:lnSpc>
            </a:pPr>
            <a:r>
              <a:rPr dirty="0"/>
              <a:t>    1、 客户端A请求服务器获取key的值为1表示获取了锁</a:t>
            </a:r>
          </a:p>
          <a:p>
            <a:pPr>
              <a:lnSpc>
                <a:spcPct val="110000"/>
              </a:lnSpc>
            </a:pPr>
            <a:r>
              <a:rPr dirty="0"/>
              <a:t>    2、 客户端B也去请求服务器获取key的值为2表示获取锁失败</a:t>
            </a:r>
          </a:p>
          <a:p>
            <a:pPr>
              <a:lnSpc>
                <a:spcPct val="110000"/>
              </a:lnSpc>
            </a:pPr>
            <a:r>
              <a:rPr dirty="0"/>
              <a:t>    3、 客户端A执行代码完成，删除锁</a:t>
            </a:r>
          </a:p>
          <a:p>
            <a:pPr>
              <a:lnSpc>
                <a:spcPct val="110000"/>
              </a:lnSpc>
            </a:pPr>
            <a:r>
              <a:rPr dirty="0"/>
              <a:t>    4、 客户端B在等待一段时间后在去请求的时候获取key的值为1表示获取锁成功</a:t>
            </a:r>
          </a:p>
          <a:p>
            <a:pPr>
              <a:lnSpc>
                <a:spcPct val="110000"/>
              </a:lnSpc>
            </a:pPr>
            <a:r>
              <a:rPr dirty="0"/>
              <a:t>    5、 客户端B执行代码完成，删除锁</a:t>
            </a:r>
          </a:p>
          <a:p>
            <a:pPr>
              <a:lnSpc>
                <a:spcPct val="110000"/>
              </a:lnSpc>
            </a:pPr>
            <a:endParaRPr dirty="0"/>
          </a:p>
          <a:p>
            <a:r>
              <a:rPr lang="zh-CN" dirty="0"/>
              <a:t>问题：如果</a:t>
            </a:r>
            <a:r>
              <a:rPr lang="en-US" altLang="zh-CN" dirty="0"/>
              <a:t>A</a:t>
            </a:r>
            <a:r>
              <a:rPr lang="zh-CN" altLang="en-US" dirty="0"/>
              <a:t>在请求了锁后，程序崩溃，</a:t>
            </a:r>
            <a:r>
              <a:rPr lang="en-US" altLang="zh-CN" dirty="0"/>
              <a:t>B</a:t>
            </a:r>
            <a:r>
              <a:rPr lang="zh-CN" altLang="en-US" dirty="0"/>
              <a:t>将会永远处于等待状态</a:t>
            </a:r>
            <a:r>
              <a:rPr lang="en-US" altLang="zh-CN" dirty="0"/>
              <a:t>~</a:t>
            </a: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 lang="en-US" altLang="zh-CN">
                <a:sym typeface="+mn-ea"/>
              </a:rPr>
              <a:t>INCR</a:t>
            </a:r>
            <a:r>
              <a:rPr>
                <a:sym typeface="+mn-ea"/>
              </a:rPr>
              <a:t>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88415"/>
            <a:ext cx="10515600" cy="488886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/>
              <a:t>SETNX </a:t>
            </a:r>
            <a:r>
              <a:rPr lang="zh-CN" altLang="en-US"/>
              <a:t>命令：对</a:t>
            </a:r>
            <a:r>
              <a:rPr lang="en-US" altLang="zh-CN"/>
              <a:t>Key</a:t>
            </a:r>
            <a:r>
              <a:rPr lang="zh-CN" altLang="en-US"/>
              <a:t>设置一个值</a:t>
            </a:r>
            <a:r>
              <a:rPr lang="en-US" altLang="zh-CN"/>
              <a:t>value</a:t>
            </a:r>
            <a:r>
              <a:rPr lang="zh-CN" altLang="en-US"/>
              <a:t>，如果该</a:t>
            </a:r>
            <a:r>
              <a:rPr lang="en-US" altLang="zh-CN"/>
              <a:t>Key</a:t>
            </a:r>
            <a:r>
              <a:rPr lang="zh-CN" altLang="en-US"/>
              <a:t>不存在，则设置</a:t>
            </a:r>
            <a:r>
              <a:rPr lang="en-US" altLang="zh-CN"/>
              <a:t>value</a:t>
            </a:r>
            <a:r>
              <a:rPr lang="zh-CN" altLang="en-US"/>
              <a:t>，返回成功；如果该</a:t>
            </a:r>
            <a:r>
              <a:rPr lang="en-US" altLang="zh-CN"/>
              <a:t>Key</a:t>
            </a:r>
            <a:r>
              <a:rPr lang="zh-CN" altLang="en-US"/>
              <a:t>存在，则不作任何操作，返回失败。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1、 客户端A请求服务器设置key的值，如果设置成功就表示加锁成功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2、 客户端B也去请求服务器设置key的值，如果返回失败，那么就代表加锁失败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3、 客户端A执行代码完成，删除锁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4、 客户端B在等待一段时间后在去请求设置key的值，设置成功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    5、 客户端B执行代码完成，删除锁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问题：</a:t>
            </a:r>
            <a:r>
              <a:rPr lang="zh-CN">
                <a:sym typeface="+mn-ea"/>
              </a:rPr>
              <a:t>如果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在请求了锁后，程序崩溃，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将会永远处于等待状态</a:t>
            </a:r>
            <a:r>
              <a:rPr lang="en-US" altLang="zh-CN">
                <a:sym typeface="+mn-ea"/>
              </a:rPr>
              <a:t>~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71505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>
                <a:sym typeface="+mn-ea"/>
              </a:rPr>
              <a:t>SETNX命令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9375"/>
            <a:ext cx="10515600" cy="4827905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提供了 </a:t>
            </a:r>
            <a:r>
              <a:rPr lang="en-US" altLang="zh-CN" dirty="0" smtClean="0"/>
              <a:t>e</a:t>
            </a:r>
            <a:r>
              <a:rPr lang="zh-CN" altLang="en-US" dirty="0" smtClean="0"/>
              <a:t>xpire </a:t>
            </a:r>
            <a:r>
              <a:rPr lang="zh-CN" altLang="en-US" dirty="0"/>
              <a:t>命令，对一个</a:t>
            </a:r>
            <a:r>
              <a:rPr lang="en-US" altLang="zh-CN" dirty="0"/>
              <a:t>Key</a:t>
            </a:r>
            <a:r>
              <a:rPr lang="zh-CN" altLang="en-US" dirty="0"/>
              <a:t>设置消亡时间（</a:t>
            </a:r>
            <a:r>
              <a:rPr lang="en-US" altLang="zh-CN" dirty="0"/>
              <a:t>TTL</a:t>
            </a:r>
            <a:r>
              <a:rPr lang="zh-CN" altLang="en-US" dirty="0"/>
              <a:t>），可以在加锁命令成功后对该</a:t>
            </a:r>
            <a:r>
              <a:rPr lang="en-US" altLang="zh-CN" dirty="0"/>
              <a:t>Key</a:t>
            </a:r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expire</a:t>
            </a:r>
            <a:r>
              <a:rPr lang="zh-CN" altLang="en-US" dirty="0"/>
              <a:t>命令，添加消亡时间防止死锁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问题：</a:t>
            </a:r>
            <a:r>
              <a:rPr lang="en-US" altLang="zh-CN" dirty="0"/>
              <a:t>INCR/SETNX</a:t>
            </a:r>
            <a:r>
              <a:rPr lang="zh-CN" altLang="en-US" dirty="0"/>
              <a:t>操作</a:t>
            </a:r>
            <a:r>
              <a:rPr lang="en-US" altLang="zh-CN" dirty="0"/>
              <a:t>+Expire </a:t>
            </a:r>
            <a:r>
              <a:rPr lang="zh-CN" altLang="en-US" dirty="0"/>
              <a:t>非原子操作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解决问题：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SET</a:t>
            </a:r>
            <a:r>
              <a:rPr lang="zh-CN" altLang="en-US" dirty="0"/>
              <a:t>命令实现分布式锁</a:t>
            </a:r>
          </a:p>
          <a:p>
            <a:pPr lvl="0"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>
              <a:lnSpc>
                <a:spcPct val="110000"/>
              </a:lnSpc>
            </a:pPr>
            <a:r>
              <a:rPr>
                <a:sym typeface="+mn-ea"/>
              </a:rPr>
              <a:t>解决方案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Redis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Redis是一款开源的、高性能的键-值存储（key-value store）系统</a:t>
            </a:r>
          </a:p>
          <a:p>
            <a:r>
              <a:rPr>
                <a:sym typeface="+mn-ea"/>
              </a:rPr>
              <a:t>它常被称作是一款数据结构服务器（data structure server）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4135"/>
            <a:ext cx="10515600" cy="4843145"/>
          </a:xfrm>
        </p:spPr>
        <p:txBody>
          <a:bodyPr/>
          <a:lstStyle/>
          <a:p>
            <a:pPr lvl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命令本身已经从版本 2.6.12 开始包含了设置消亡时间的功能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  key  value  'ex' timeout  'nx'</a:t>
            </a:r>
            <a:endParaRPr lang="zh-CN" altLang="en-US"/>
          </a:p>
          <a:p>
            <a:r>
              <a:rPr lang="zh-CN" altLang="en-US"/>
              <a:t>    1、 客户端A请求服务器设置key的值，如果设置成功就表示加锁成功</a:t>
            </a:r>
          </a:p>
          <a:p>
            <a:r>
              <a:rPr lang="zh-CN" altLang="en-US"/>
              <a:t>    2、 客户端B也去请求服务器设置key的值，如果返回失败，那么就代表加锁失败</a:t>
            </a:r>
          </a:p>
          <a:p>
            <a:r>
              <a:rPr lang="zh-CN" altLang="en-US"/>
              <a:t>    3、 客户端A执行代码完成，删除锁</a:t>
            </a:r>
          </a:p>
          <a:p>
            <a:r>
              <a:rPr lang="zh-CN" altLang="en-US"/>
              <a:t>    4、 客户端B在等待一段时间后在去请求设置key的值，设置成功</a:t>
            </a:r>
          </a:p>
          <a:p>
            <a:r>
              <a:rPr lang="zh-CN" altLang="en-US"/>
              <a:t>    5、 客户端B执行代码完成，删除锁</a:t>
            </a:r>
          </a:p>
          <a:p>
            <a:r>
              <a:rPr lang="zh-CN" altLang="en-US"/>
              <a:t>一条命令完成，解决了死锁</a:t>
            </a:r>
            <a:r>
              <a:rPr lang="en-US" altLang="zh-CN"/>
              <a:t>/</a:t>
            </a:r>
            <a:r>
              <a:rPr lang="zh-CN" altLang="en-US"/>
              <a:t>原子性问题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69600" y="44724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常见应用场景（</a:t>
            </a:r>
            <a:r>
              <a:rPr>
                <a:sym typeface="+mn-ea"/>
              </a:rPr>
              <a:t>SET命令</a:t>
            </a:r>
            <a:r>
              <a:rPr lang="zh-CN" altLang="en-US"/>
              <a:t>分布式锁）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725295" y="1375410"/>
            <a:ext cx="8740775" cy="47129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</a:t>
            </a:r>
            <a:r>
              <a:rPr lang="zh-CN" altLang="en-US" sz="1600" dirty="0" smtClean="0">
                <a:sym typeface="+mn-ea"/>
              </a:rPr>
              <a:t>redis获取锁失败了要怎么办</a:t>
            </a:r>
            <a:r>
              <a:rPr lang="zh-CN" altLang="en-US" sz="1600" dirty="0">
                <a:sym typeface="+mn-ea"/>
              </a:rPr>
              <a:t>？中断请求还是循环请求？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答</a:t>
            </a:r>
            <a:r>
              <a:rPr lang="zh-CN" altLang="en-US" sz="1600" dirty="0" smtClean="0">
                <a:sym typeface="+mn-ea"/>
              </a:rPr>
              <a:t>：循环请</a:t>
            </a:r>
            <a:r>
              <a:rPr lang="zh-CN" altLang="en-US" sz="1600" dirty="0">
                <a:sym typeface="+mn-ea"/>
              </a:rPr>
              <a:t>求，循环请求去获取锁 </a:t>
            </a:r>
            <a:endParaRPr lang="zh-CN" alt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问题：循环请求，如果有一人获取了锁，其它</a:t>
            </a:r>
            <a:r>
              <a:rPr lang="zh-CN" altLang="en-US" sz="1600" dirty="0" smtClean="0">
                <a:sym typeface="+mn-ea"/>
              </a:rPr>
              <a:t>的再去获取锁</a:t>
            </a:r>
            <a:r>
              <a:rPr lang="zh-CN" altLang="en-US" sz="1600" dirty="0">
                <a:sym typeface="+mn-ea"/>
              </a:rPr>
              <a:t>的时候，是不是容易发生抢锁事件？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答：在循环请求获取锁的时候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，加入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sleep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功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能，等待几毫秒在执行循环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问题：锁提前过期后，客户端A还没执行完，然后客户端B获取到了锁，这时候客户端A执行完了，会不会在删锁的时候把B的锁给删掉？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答：在加锁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的时候存入一个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随机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Value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每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次在删除key的时候判断下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Key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里的value和自己存的是否一样 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1958975"/>
            <a:ext cx="0" cy="3070225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SET命令分布式锁存在的问题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813435" y="3359150"/>
            <a:ext cx="3086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365088" y="1132228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环境搭建与配置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621412" y="1057266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365088" y="187851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同步访问如何实现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636652" y="1803549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365088" y="262479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异步访问如何实现</a:t>
            </a:r>
            <a:endParaRPr lang="zh-CN" altLang="en-US" sz="2000" spc="12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621412" y="254983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621412" y="329611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5374115" y="3393059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分布式锁实现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脚本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订阅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事务</a:t>
            </a:r>
            <a:r>
              <a:rPr lang="en-US" altLang="zh-CN" sz="2000" dirty="0" smtClean="0">
                <a:solidFill>
                  <a:srgbClr val="7F7F7F"/>
                </a:solidFill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管道的使用</a:t>
            </a:r>
            <a:endParaRPr lang="zh-CN" altLang="en-US" sz="200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621412" y="404240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5355178" y="4077486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与</a:t>
            </a: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mysql</a:t>
            </a:r>
            <a:r>
              <a:rPr lang="zh-CN" altLang="en-US" sz="2000" dirty="0" smtClean="0">
                <a:solidFill>
                  <a:srgbClr val="7F7F7F"/>
                </a:solidFill>
                <a:sym typeface="+mn-ea"/>
              </a:rPr>
              <a:t>的配合使用模型及其问题</a:t>
            </a:r>
            <a:endParaRPr lang="zh-CN" altLang="en-US" sz="2000" dirty="0">
              <a:solidFill>
                <a:srgbClr val="7F7F7F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4626492" y="482472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5370417" y="4903461"/>
            <a:ext cx="595219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有哪些集群方案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，如何使用</a:t>
            </a:r>
            <a:r>
              <a:rPr lang="en-US" altLang="zh-CN" sz="2000" dirty="0" err="1">
                <a:solidFill>
                  <a:srgbClr val="7F7F7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7F7F7F"/>
                </a:solidFill>
                <a:sym typeface="+mn-ea"/>
              </a:rPr>
              <a:t>集群</a:t>
            </a: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669929" y="12795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04</a:t>
            </a:r>
          </a:p>
        </p:txBody>
      </p:sp>
      <p:sp>
        <p:nvSpPr>
          <p:cNvPr id="20" name="标题 4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639445" y="2545715"/>
            <a:ext cx="3727450" cy="624840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Redis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35405"/>
            <a:ext cx="10515600" cy="4841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发展方向一：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（客户端分片）数据分片，放到不同的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上，客户端根据分片规则到对应</a:t>
            </a:r>
            <a:r>
              <a:rPr lang="en-US" altLang="zh-CN" sz="1800" dirty="0" err="1"/>
              <a:t>Redis</a:t>
            </a:r>
            <a:r>
              <a:rPr lang="zh-CN" altLang="en-US" sz="1800" dirty="0"/>
              <a:t>上取数据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（代理）</a:t>
            </a:r>
            <a:r>
              <a:rPr lang="en-US" altLang="zh-CN" dirty="0" err="1"/>
              <a:t>Twemproxy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（代理）</a:t>
            </a:r>
            <a:r>
              <a:rPr lang="en-US" altLang="zh-CN" dirty="0" err="1"/>
              <a:t>codis</a:t>
            </a:r>
            <a:endParaRPr lang="en-US" altLang="zh-CN" dirty="0"/>
          </a:p>
          <a:p>
            <a:pPr lvl="1"/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发展方向二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sym typeface="+mn-ea"/>
              </a:rPr>
              <a:t>读写分离</a:t>
            </a:r>
            <a:r>
              <a:rPr lang="en-US" altLang="zh-CN" dirty="0">
                <a:sym typeface="+mn-ea"/>
              </a:rPr>
              <a:t>（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模式）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Redis3.0</a:t>
            </a:r>
            <a:r>
              <a:rPr lang="zh-CN" altLang="en-US" dirty="0"/>
              <a:t>官方集群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/>
              <a:t>cluster</a:t>
            </a:r>
            <a:r>
              <a:rPr lang="zh-CN" altLang="en-US" sz="1800" dirty="0"/>
              <a:t>模式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集群方案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120">
                <a:sym typeface="+mn-ea"/>
              </a:rPr>
              <a:t>使用过程中的坑在哪里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spc="120">
                <a:sym typeface="+mn-ea"/>
              </a:rPr>
              <a:t>在使用过程中有哪些常见问题的总结及其对应的解决方案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784985" y="795020"/>
            <a:ext cx="1577340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>
                <a:uFillTx/>
                <a:latin typeface="+mj-lt"/>
                <a:ea typeface="+mj-ea"/>
                <a:cs typeface="+mj-cs"/>
              </a:rPr>
              <a:t>常见问题</a:t>
            </a: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1938536" y="1359011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585615" y="790400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5295136" y="1577857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与数据库双写数据不一致问题</a:t>
            </a:r>
            <a:endParaRPr lang="zh-CN" altLang="en-US" sz="2000" spc="120" dirty="0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588790" y="1498293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5306815" y="2298450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内存击穿与内存雪崩问题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574185" y="2218886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5336025" y="3003749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 smtClean="0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大</a:t>
            </a:r>
            <a:r>
              <a:rPr lang="en-US" altLang="zh-CN" sz="2000" dirty="0" smtClean="0">
                <a:solidFill>
                  <a:srgbClr val="BFBFBF"/>
                </a:solidFill>
                <a:sym typeface="+mn-ea"/>
              </a:rPr>
              <a:t>key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热</a:t>
            </a:r>
            <a:r>
              <a:rPr lang="en-US" altLang="zh-CN" sz="2000" dirty="0" smtClean="0">
                <a:solidFill>
                  <a:srgbClr val="BFBFBF"/>
                </a:solidFill>
                <a:sym typeface="+mn-ea"/>
              </a:rPr>
              <a:t>key</a:t>
            </a:r>
            <a:r>
              <a:rPr lang="zh-CN" altLang="en-US" sz="2000" dirty="0" smtClean="0">
                <a:solidFill>
                  <a:srgbClr val="BFBFBF"/>
                </a:solidFill>
                <a:sym typeface="+mn-ea"/>
              </a:rPr>
              <a:t>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603395" y="2924874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5334755" y="3725033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>
                <a:sym typeface="+mn-ea"/>
              </a:rPr>
              <a:t>的并发竞争</a:t>
            </a: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问题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4588790" y="364546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5349379" y="4437036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BFBFBF"/>
                </a:solidFill>
                <a:sym typeface="+mn-ea"/>
              </a:rPr>
              <a:t>Redis</a:t>
            </a:r>
            <a:r>
              <a:rPr lang="zh-CN" altLang="en-US" sz="2000" dirty="0">
                <a:solidFill>
                  <a:srgbClr val="BFBFBF"/>
                </a:solidFill>
                <a:sym typeface="+mn-ea"/>
              </a:rPr>
              <a:t>持久化问题</a:t>
            </a:r>
            <a:endParaRPr lang="zh-CN" altLang="en-US" sz="2000" spc="120" dirty="0">
              <a:solidFill>
                <a:srgbClr val="BFBFB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5339369" y="5113976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分区访问的多键命令问题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5266561" y="949510"/>
            <a:ext cx="586378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ym typeface="+mn-ea"/>
              </a:rPr>
              <a:t>Redis</a:t>
            </a:r>
            <a:r>
              <a:rPr lang="zh-CN" altLang="en-US" sz="2000" dirty="0" smtClean="0">
                <a:sym typeface="+mn-ea"/>
              </a:rPr>
              <a:t>同步访问与异步访问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4596410" y="433380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4596410" y="5028499"/>
            <a:ext cx="706892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3820"/>
            <a:ext cx="10515600" cy="4823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同步访问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阻塞（网络</a:t>
            </a:r>
            <a:r>
              <a:rPr lang="en-US" altLang="zh-CN" dirty="0"/>
              <a:t>IO</a:t>
            </a:r>
            <a:r>
              <a:rPr lang="zh-CN" altLang="en-US" dirty="0"/>
              <a:t>，访问效率）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编码简单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单线程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吞吐量小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异步访问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非阻塞（无视网络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编码复杂</a:t>
            </a:r>
            <a:r>
              <a:rPr lang="zh-CN" altLang="en-US" dirty="0" smtClean="0"/>
              <a:t>（可配合协程使用）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多线程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吞吐量</a:t>
            </a:r>
            <a:r>
              <a:rPr lang="zh-CN" altLang="en-US" dirty="0" smtClean="0">
                <a:sym typeface="+mn-ea"/>
              </a:rPr>
              <a:t>大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AE</a:t>
            </a:r>
            <a:r>
              <a:rPr lang="zh-CN" altLang="en-US" dirty="0"/>
              <a:t>，</a:t>
            </a:r>
            <a:r>
              <a:rPr lang="en-US" altLang="zh-CN" dirty="0" err="1"/>
              <a:t>epoll</a:t>
            </a:r>
            <a:r>
              <a:rPr lang="zh-CN" altLang="en-US" dirty="0"/>
              <a:t>，</a:t>
            </a:r>
            <a:r>
              <a:rPr lang="en-US" altLang="zh-CN" dirty="0" err="1"/>
              <a:t>libevent</a:t>
            </a:r>
            <a:r>
              <a:rPr lang="zh-CN" altLang="en-US" dirty="0"/>
              <a:t>等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600" y="41803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同步访问与异步访问问题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0515600" cy="4984750"/>
          </a:xfrm>
        </p:spPr>
        <p:txBody>
          <a:bodyPr>
            <a:normAutofit fontScale="97500" lnSpcReduction="10000"/>
          </a:bodyPr>
          <a:lstStyle/>
          <a:p>
            <a:pPr fontAlgn="auto">
              <a:lnSpc>
                <a:spcPct val="190000"/>
              </a:lnSpc>
            </a:pPr>
            <a:r>
              <a:rPr lang="zh-CN" altLang="en-US" dirty="0"/>
              <a:t>Redis</a:t>
            </a:r>
            <a:r>
              <a:rPr lang="zh-CN" altLang="en-US" dirty="0" smtClean="0"/>
              <a:t>为单线</a:t>
            </a:r>
            <a:r>
              <a:rPr lang="zh-CN" altLang="en-US" dirty="0"/>
              <a:t>程模式，</a:t>
            </a:r>
            <a:r>
              <a:rPr lang="zh-CN" altLang="en-US" dirty="0" smtClean="0"/>
              <a:t>采用队列方式将并发访问变为</a:t>
            </a:r>
            <a:r>
              <a:rPr lang="zh-CN" altLang="en-US" dirty="0"/>
              <a:t>串行访问。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Redis本身没有锁的概念，Redis</a:t>
            </a:r>
            <a:r>
              <a:rPr lang="zh-CN" altLang="en-US" dirty="0" smtClean="0"/>
              <a:t>对于多个客户端连接并不存在竞争</a:t>
            </a:r>
          </a:p>
          <a:p>
            <a:pPr fontAlgn="auto">
              <a:lnSpc>
                <a:spcPct val="190000"/>
              </a:lnSpc>
            </a:pPr>
            <a:r>
              <a:rPr lang="zh-CN" altLang="en-US" dirty="0" smtClean="0"/>
              <a:t>但是在客户端对</a:t>
            </a:r>
            <a:r>
              <a:rPr lang="zh-CN" altLang="en-US" dirty="0"/>
              <a:t>Redis进行并发访问时会发生连接超时、</a:t>
            </a:r>
            <a:r>
              <a:rPr lang="zh-CN" altLang="en-US" dirty="0" smtClean="0"/>
              <a:t>数据错误</a:t>
            </a:r>
            <a:r>
              <a:rPr lang="zh-CN" altLang="en-US" dirty="0"/>
              <a:t>、阻塞、客户端关闭连接等问题，这些问题均是由于客户端连接</a:t>
            </a:r>
            <a:r>
              <a:rPr lang="zh-CN" altLang="en-US" dirty="0" smtClean="0"/>
              <a:t>混乱、使用混乱造成（热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，管道）。</a:t>
            </a:r>
            <a:endParaRPr lang="zh-CN" altLang="en-US" dirty="0"/>
          </a:p>
          <a:p>
            <a:pPr fontAlgn="auto">
              <a:lnSpc>
                <a:spcPct val="190000"/>
              </a:lnSpc>
            </a:pPr>
            <a:r>
              <a:rPr lang="zh-CN" altLang="en-US" dirty="0"/>
              <a:t>解决方法：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1.客户端角度，</a:t>
            </a:r>
            <a:r>
              <a:rPr lang="zh-CN" altLang="en-US" dirty="0">
                <a:sym typeface="+mn-ea"/>
              </a:rPr>
              <a:t>对连接进行池化，</a:t>
            </a:r>
            <a:r>
              <a:rPr lang="zh-CN" altLang="en-US" dirty="0"/>
              <a:t>保证多客户端正常有序与Redis进行通信，</a:t>
            </a:r>
          </a:p>
          <a:p>
            <a:pPr lvl="1" fontAlgn="auto">
              <a:lnSpc>
                <a:spcPct val="190000"/>
              </a:lnSpc>
            </a:pPr>
            <a:r>
              <a:rPr lang="zh-CN" altLang="en-US" dirty="0"/>
              <a:t>2.</a:t>
            </a:r>
            <a:r>
              <a:rPr lang="zh-CN" altLang="en-US" dirty="0" smtClean="0"/>
              <a:t>利用分布式锁</a:t>
            </a:r>
            <a:endParaRPr lang="zh-CN" altLang="en-US" dirty="0"/>
          </a:p>
          <a:p>
            <a:pPr lvl="1" fontAlgn="auto">
              <a:lnSpc>
                <a:spcPct val="19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保存时间戳，时间戳在前，</a:t>
            </a:r>
            <a:r>
              <a:rPr lang="en-US" altLang="zh-CN" dirty="0"/>
              <a:t>set</a:t>
            </a:r>
            <a:r>
              <a:rPr lang="zh-CN" altLang="en-US" dirty="0"/>
              <a:t>在</a:t>
            </a:r>
            <a:r>
              <a:rPr lang="zh-CN" altLang="en-US" dirty="0" smtClean="0"/>
              <a:t>后的操作丢弃 等方法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>
                <a:sym typeface="+mn-ea"/>
              </a:rPr>
              <a:t>Redis</a:t>
            </a:r>
            <a:r>
              <a:rPr>
                <a:sym typeface="+mn-ea"/>
              </a:rPr>
              <a:t>的并发竞争</a:t>
            </a:r>
            <a:r>
              <a:rPr lang="en-US" altLang="zh-CN">
                <a:sym typeface="+mn-ea"/>
              </a:rPr>
              <a:t>key</a:t>
            </a:r>
            <a:r>
              <a:rPr>
                <a:sym typeface="+mn-ea"/>
              </a:rPr>
              <a:t>问题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62050"/>
            <a:ext cx="10515600" cy="5015230"/>
          </a:xfrm>
        </p:spPr>
        <p:txBody>
          <a:bodyPr/>
          <a:lstStyle/>
          <a:p>
            <a:pPr fontAlgn="auto">
              <a:lnSpc>
                <a:spcPct val="170000"/>
              </a:lnSpc>
            </a:pPr>
            <a:r>
              <a:rPr lang="zh-CN" altLang="en-US" dirty="0"/>
              <a:t>分</a:t>
            </a:r>
            <a:r>
              <a:rPr lang="zh-CN" altLang="en-US" dirty="0" smtClean="0"/>
              <a:t>区的实现机制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 smtClean="0"/>
              <a:t>不同的</a:t>
            </a:r>
            <a:r>
              <a:rPr lang="en-US" altLang="zh-CN" dirty="0"/>
              <a:t>Key</a:t>
            </a:r>
            <a:r>
              <a:rPr lang="zh-CN" altLang="en-US" dirty="0"/>
              <a:t>会被分到不同的</a:t>
            </a:r>
            <a:r>
              <a:rPr lang="en-US" altLang="zh-CN" dirty="0" err="1"/>
              <a:t>Redis</a:t>
            </a:r>
            <a:r>
              <a:rPr lang="zh-CN" altLang="en-US" dirty="0"/>
              <a:t>上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问题：如果一条命令操作多个</a:t>
            </a:r>
            <a:r>
              <a:rPr lang="en-US" altLang="zh-CN" dirty="0"/>
              <a:t>Key</a:t>
            </a:r>
            <a:r>
              <a:rPr lang="zh-CN" altLang="en-US" dirty="0"/>
              <a:t>，这些</a:t>
            </a:r>
            <a:r>
              <a:rPr lang="en-US" altLang="zh-CN" dirty="0"/>
              <a:t>Key</a:t>
            </a:r>
            <a:r>
              <a:rPr lang="zh-CN" altLang="en-US" dirty="0"/>
              <a:t>在不同的</a:t>
            </a:r>
            <a:r>
              <a:rPr lang="en-US" altLang="zh-CN" dirty="0" err="1"/>
              <a:t>Redis</a:t>
            </a:r>
            <a:r>
              <a:rPr lang="zh-CN" altLang="en-US" dirty="0"/>
              <a:t>上，就会操作失败问题，导致数据异常，即便是用事务也无法进行数据回滚</a:t>
            </a:r>
          </a:p>
          <a:p>
            <a:pPr fontAlgn="auto">
              <a:lnSpc>
                <a:spcPct val="170000"/>
              </a:lnSpc>
            </a:pPr>
            <a:r>
              <a:rPr lang="zh-CN" altLang="en-US" dirty="0"/>
              <a:t>解决办法：业务上避免</a:t>
            </a: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dirty="0">
                <a:sym typeface="+mn-ea"/>
              </a:rPr>
              <a:t>分区访问的多键</a:t>
            </a:r>
            <a:r>
              <a:rPr dirty="0" smtClean="0">
                <a:sym typeface="+mn-ea"/>
              </a:rPr>
              <a:t>命令</a:t>
            </a:r>
            <a:r>
              <a:rPr lang="zh-CN" altLang="en-US" dirty="0" smtClean="0">
                <a:sym typeface="+mn-ea"/>
              </a:rPr>
              <a:t>（事务）</a:t>
            </a:r>
            <a:r>
              <a:rPr dirty="0" smtClean="0">
                <a:sym typeface="+mn-ea"/>
              </a:rPr>
              <a:t>问题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dirty="0"/>
              <a:t>支持多种语言</a:t>
            </a:r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endParaRPr lang="zh-CN" altLang="en-US" dirty="0"/>
          </a:p>
          <a:p>
            <a:pPr fontAlgn="auto">
              <a:lnSpc>
                <a:spcPct val="100000"/>
              </a:lnSpc>
            </a:pPr>
            <a:r>
              <a:rPr lang="zh-CN" altLang="en-US" dirty="0"/>
              <a:t>特性：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高效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ANSI C</a:t>
            </a:r>
            <a:r>
              <a:rPr lang="zh-CN" altLang="en-US" dirty="0"/>
              <a:t>语言编写，基于内存，单线程，</a:t>
            </a:r>
            <a:r>
              <a:rPr lang="en-US" altLang="zh-CN" dirty="0"/>
              <a:t>IO</a:t>
            </a:r>
            <a:r>
              <a:rPr lang="zh-CN" altLang="en-US" dirty="0"/>
              <a:t>多路复用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键值对存储，强大的数据结构，</a:t>
            </a:r>
            <a:r>
              <a:rPr lang="en-US" altLang="zh-CN" dirty="0"/>
              <a:t>5</a:t>
            </a:r>
            <a:r>
              <a:rPr lang="zh-CN" altLang="en-US" dirty="0"/>
              <a:t>种常用存储类型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数据可丢失，易丢失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数据可持久化，数据可恢复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可做集群、分布式存储，</a:t>
            </a:r>
            <a:r>
              <a:rPr lang="zh-CN" altLang="en-US" dirty="0">
                <a:sym typeface="+mn-ea"/>
              </a:rPr>
              <a:t>支持多点访问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4" name="图片 3" descr="201812241634052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912620"/>
            <a:ext cx="6807835" cy="128778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/>
              <a:t>Redis</a:t>
            </a:r>
            <a:r>
              <a:rPr lang="zh-CN" altLang="en-US"/>
              <a:t>多语言支持与特性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135426" y="1954416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3"/>
            </p:custDataLst>
          </p:nvPr>
        </p:nvSpPr>
        <p:spPr>
          <a:xfrm>
            <a:off x="1135426" y="1498755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字符串（String）</a:t>
            </a:r>
            <a:endParaRPr lang="zh-CN" altLang="en-US" sz="2000" spc="120">
              <a:latin typeface="+mj-ea"/>
              <a:ea typeface="+mj-ea"/>
              <a:cs typeface="+mj-cs"/>
            </a:endParaRPr>
          </a:p>
        </p:txBody>
      </p:sp>
      <p:sp>
        <p:nvSpPr>
          <p:cNvPr id="4" name="文本框 30"/>
          <p:cNvSpPr txBox="1"/>
          <p:nvPr>
            <p:custDataLst>
              <p:tags r:id="rId4"/>
            </p:custDataLst>
          </p:nvPr>
        </p:nvSpPr>
        <p:spPr>
          <a:xfrm>
            <a:off x="1135427" y="2002041"/>
            <a:ext cx="448716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 dirty="0"/>
              <a:t>Key-</a:t>
            </a:r>
            <a:r>
              <a:rPr lang="en-US" altLang="zh-CN" sz="1400" spc="120" dirty="0" smtClean="0"/>
              <a:t>value</a:t>
            </a:r>
            <a:r>
              <a:rPr lang="zh-CN" altLang="en-US" sz="1400" spc="120" dirty="0" smtClean="0"/>
              <a:t>（</a:t>
            </a:r>
            <a:r>
              <a:rPr lang="en-US" altLang="zh-CN" sz="1400" spc="120" dirty="0" smtClean="0"/>
              <a:t>512M-512M</a:t>
            </a:r>
            <a:r>
              <a:rPr lang="zh-CN" altLang="en-US" sz="1400" spc="120" dirty="0" smtClean="0"/>
              <a:t>）</a:t>
            </a:r>
            <a:r>
              <a:rPr lang="en-US" altLang="zh-CN" sz="1400" spc="120" dirty="0" smtClean="0"/>
              <a:t>(</a:t>
            </a:r>
            <a:r>
              <a:rPr lang="zh-CN" altLang="en-US" sz="1400" spc="120" dirty="0" smtClean="0"/>
              <a:t>二进制安全</a:t>
            </a:r>
            <a:r>
              <a:rPr lang="en-US" altLang="zh-CN" sz="1400" spc="120" dirty="0" smtClean="0"/>
              <a:t>)</a:t>
            </a:r>
            <a:endParaRPr lang="en-US" altLang="zh-CN" sz="1400" spc="120" dirty="0"/>
          </a:p>
        </p:txBody>
      </p:sp>
      <p:sp>
        <p:nvSpPr>
          <p:cNvPr id="32" name="椭圆 31"/>
          <p:cNvSpPr/>
          <p:nvPr>
            <p:custDataLst>
              <p:tags r:id="rId5"/>
            </p:custDataLst>
          </p:nvPr>
        </p:nvSpPr>
        <p:spPr>
          <a:xfrm>
            <a:off x="709341" y="167819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52" name="直接连接符 51"/>
          <p:cNvCxnSpPr/>
          <p:nvPr>
            <p:custDataLst>
              <p:tags r:id="rId6"/>
            </p:custDataLst>
          </p:nvPr>
        </p:nvCxnSpPr>
        <p:spPr>
          <a:xfrm>
            <a:off x="1145927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29"/>
          <p:cNvSpPr txBox="1"/>
          <p:nvPr>
            <p:custDataLst>
              <p:tags r:id="rId7"/>
            </p:custDataLst>
          </p:nvPr>
        </p:nvSpPr>
        <p:spPr>
          <a:xfrm>
            <a:off x="1145928" y="3024658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列表（List）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54" name="文本框 30"/>
          <p:cNvSpPr txBox="1"/>
          <p:nvPr>
            <p:custDataLst>
              <p:tags r:id="rId8"/>
            </p:custDataLst>
          </p:nvPr>
        </p:nvSpPr>
        <p:spPr>
          <a:xfrm>
            <a:off x="1145928" y="3527944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Key-List&lt;member&gt;</a:t>
            </a:r>
          </a:p>
        </p:txBody>
      </p:sp>
      <p:sp>
        <p:nvSpPr>
          <p:cNvPr id="55" name="椭圆 54"/>
          <p:cNvSpPr/>
          <p:nvPr>
            <p:custDataLst>
              <p:tags r:id="rId9"/>
            </p:custDataLst>
          </p:nvPr>
        </p:nvSpPr>
        <p:spPr>
          <a:xfrm>
            <a:off x="719842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62" name="直接连接符 61"/>
          <p:cNvCxnSpPr/>
          <p:nvPr>
            <p:custDataLst>
              <p:tags r:id="rId10"/>
            </p:custDataLst>
          </p:nvPr>
        </p:nvCxnSpPr>
        <p:spPr>
          <a:xfrm>
            <a:off x="6866388" y="495585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30"/>
          <p:cNvSpPr txBox="1"/>
          <p:nvPr>
            <p:custDataLst>
              <p:tags r:id="rId11"/>
            </p:custDataLst>
          </p:nvPr>
        </p:nvSpPr>
        <p:spPr>
          <a:xfrm>
            <a:off x="6866389" y="5003484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 dirty="0"/>
              <a:t>Key-Bit</a:t>
            </a:r>
          </a:p>
        </p:txBody>
      </p:sp>
      <p:sp>
        <p:nvSpPr>
          <p:cNvPr id="65" name="椭圆 64"/>
          <p:cNvSpPr/>
          <p:nvPr>
            <p:custDataLst>
              <p:tags r:id="rId12"/>
            </p:custDataLst>
          </p:nvPr>
        </p:nvSpPr>
        <p:spPr>
          <a:xfrm>
            <a:off x="6440303" y="467963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accent1"/>
                </a:solidFill>
              </a:rPr>
              <a:t>6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47" name="直接连接符 46"/>
          <p:cNvCxnSpPr/>
          <p:nvPr>
            <p:custDataLst>
              <p:tags r:id="rId13"/>
            </p:custDataLst>
          </p:nvPr>
        </p:nvCxnSpPr>
        <p:spPr>
          <a:xfrm>
            <a:off x="6865773" y="1963677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14"/>
            </p:custDataLst>
          </p:nvPr>
        </p:nvSpPr>
        <p:spPr>
          <a:xfrm>
            <a:off x="6865773" y="1508016"/>
            <a:ext cx="4487161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哈希（Hash）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49" name="文本框 30"/>
          <p:cNvSpPr txBox="1"/>
          <p:nvPr>
            <p:custDataLst>
              <p:tags r:id="rId15"/>
            </p:custDataLst>
          </p:nvPr>
        </p:nvSpPr>
        <p:spPr>
          <a:xfrm>
            <a:off x="6865774" y="2011302"/>
            <a:ext cx="4487160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Key-value(field-value)</a:t>
            </a:r>
          </a:p>
        </p:txBody>
      </p:sp>
      <p:sp>
        <p:nvSpPr>
          <p:cNvPr id="50" name="椭圆 49"/>
          <p:cNvSpPr/>
          <p:nvPr>
            <p:custDataLst>
              <p:tags r:id="rId16"/>
            </p:custDataLst>
          </p:nvPr>
        </p:nvSpPr>
        <p:spPr>
          <a:xfrm>
            <a:off x="6439688" y="1687452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57" name="直接连接符 56"/>
          <p:cNvCxnSpPr/>
          <p:nvPr>
            <p:custDataLst>
              <p:tags r:id="rId17"/>
            </p:custDataLst>
          </p:nvPr>
        </p:nvCxnSpPr>
        <p:spPr>
          <a:xfrm>
            <a:off x="6851506" y="3480319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29"/>
          <p:cNvSpPr txBox="1"/>
          <p:nvPr>
            <p:custDataLst>
              <p:tags r:id="rId18"/>
            </p:custDataLst>
          </p:nvPr>
        </p:nvSpPr>
        <p:spPr>
          <a:xfrm>
            <a:off x="6851507" y="3024658"/>
            <a:ext cx="4476660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>
                <a:sym typeface="+mn-ea"/>
              </a:rPr>
              <a:t>集合（Set）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zh-CN" altLang="en-US" sz="2000" spc="120">
              <a:latin typeface="+mj-ea"/>
              <a:ea typeface="+mj-ea"/>
            </a:endParaRPr>
          </a:p>
        </p:txBody>
      </p:sp>
      <p:sp>
        <p:nvSpPr>
          <p:cNvPr id="59" name="文本框 30"/>
          <p:cNvSpPr txBox="1"/>
          <p:nvPr>
            <p:custDataLst>
              <p:tags r:id="rId19"/>
            </p:custDataLst>
          </p:nvPr>
        </p:nvSpPr>
        <p:spPr>
          <a:xfrm>
            <a:off x="6851507" y="3527944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/>
              <a:t>Key-Set&lt;member&gt;</a:t>
            </a:r>
          </a:p>
        </p:txBody>
      </p:sp>
      <p:sp>
        <p:nvSpPr>
          <p:cNvPr id="60" name="椭圆 59"/>
          <p:cNvSpPr/>
          <p:nvPr>
            <p:custDataLst>
              <p:tags r:id="rId20"/>
            </p:custDataLst>
          </p:nvPr>
        </p:nvSpPr>
        <p:spPr>
          <a:xfrm>
            <a:off x="6425421" y="320409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7" name="直接连接符 66"/>
          <p:cNvCxnSpPr/>
          <p:nvPr>
            <p:custDataLst>
              <p:tags r:id="rId21"/>
            </p:custDataLst>
          </p:nvPr>
        </p:nvCxnSpPr>
        <p:spPr>
          <a:xfrm>
            <a:off x="1131046" y="5035170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29"/>
          <p:cNvSpPr txBox="1"/>
          <p:nvPr>
            <p:custDataLst>
              <p:tags r:id="rId22"/>
            </p:custDataLst>
          </p:nvPr>
        </p:nvSpPr>
        <p:spPr>
          <a:xfrm>
            <a:off x="1131046" y="4579509"/>
            <a:ext cx="4476659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err="1">
                <a:sym typeface="+mn-ea"/>
              </a:rPr>
              <a:t>有序集合（Sorted</a:t>
            </a:r>
            <a:r>
              <a:rPr lang="en-US" altLang="zh-CN" sz="2000" dirty="0">
                <a:sym typeface="+mn-ea"/>
              </a:rPr>
              <a:t> Set）</a:t>
            </a:r>
            <a:endParaRPr lang="zh-CN" altLang="en-US" sz="2000" spc="120" dirty="0">
              <a:latin typeface="+mj-ea"/>
              <a:ea typeface="+mj-ea"/>
            </a:endParaRPr>
          </a:p>
        </p:txBody>
      </p:sp>
      <p:sp>
        <p:nvSpPr>
          <p:cNvPr id="69" name="文本框 30"/>
          <p:cNvSpPr txBox="1"/>
          <p:nvPr>
            <p:custDataLst>
              <p:tags r:id="rId23"/>
            </p:custDataLst>
          </p:nvPr>
        </p:nvSpPr>
        <p:spPr>
          <a:xfrm>
            <a:off x="1131047" y="5082795"/>
            <a:ext cx="4476659" cy="782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20" dirty="0" smtClean="0"/>
              <a:t>Key</a:t>
            </a:r>
            <a:r>
              <a:rPr lang="en-US" altLang="zh-CN" sz="1400" spc="120" dirty="0"/>
              <a:t>-</a:t>
            </a:r>
            <a:r>
              <a:rPr lang="en-US" altLang="zh-CN" sz="1400" spc="120" dirty="0" err="1"/>
              <a:t>ZSet</a:t>
            </a:r>
            <a:r>
              <a:rPr lang="en-US" altLang="zh-CN" sz="1400" spc="120" dirty="0"/>
              <a:t>(score-member)</a:t>
            </a:r>
          </a:p>
          <a:p>
            <a:pPr>
              <a:lnSpc>
                <a:spcPct val="120000"/>
              </a:lnSpc>
            </a:pPr>
            <a:endParaRPr lang="en-US" altLang="zh-CN" sz="1400" spc="120" dirty="0"/>
          </a:p>
        </p:txBody>
      </p:sp>
      <p:sp>
        <p:nvSpPr>
          <p:cNvPr id="70" name="椭圆 69"/>
          <p:cNvSpPr/>
          <p:nvPr>
            <p:custDataLst>
              <p:tags r:id="rId24"/>
            </p:custDataLst>
          </p:nvPr>
        </p:nvSpPr>
        <p:spPr>
          <a:xfrm>
            <a:off x="704961" y="475894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accent1"/>
                </a:solidFill>
              </a:rPr>
              <a:t>5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常用存储类型</a:t>
            </a:r>
            <a:endParaRPr lang="zh-CN" altLang="en-US"/>
          </a:p>
        </p:txBody>
      </p:sp>
      <p:sp>
        <p:nvSpPr>
          <p:cNvPr id="5" name="文本框 29"/>
          <p:cNvSpPr txBox="1"/>
          <p:nvPr>
            <p:custDataLst>
              <p:tags r:id="rId26"/>
            </p:custDataLst>
          </p:nvPr>
        </p:nvSpPr>
        <p:spPr>
          <a:xfrm>
            <a:off x="6866493" y="4500198"/>
            <a:ext cx="4476659" cy="43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>
                <a:sym typeface="+mn-ea"/>
              </a:rPr>
              <a:t>位</a:t>
            </a:r>
            <a:r>
              <a:rPr lang="en-US" altLang="zh-CN" sz="2000" dirty="0">
                <a:sym typeface="+mn-ea"/>
              </a:rPr>
              <a:t>数组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spc="12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3" grpId="0"/>
      <p:bldP spid="53" grpId="1"/>
      <p:bldP spid="54" grpId="0"/>
      <p:bldP spid="54" grpId="1"/>
      <p:bldP spid="64" grpId="0"/>
      <p:bldP spid="64" grpId="1"/>
      <p:bldP spid="48" grpId="0"/>
      <p:bldP spid="48" grpId="1"/>
      <p:bldP spid="49" grpId="0"/>
      <p:bldP spid="49" grpId="1"/>
      <p:bldP spid="58" grpId="0"/>
      <p:bldP spid="58" grpId="1"/>
      <p:bldP spid="59" grpId="0"/>
      <p:bldP spid="59" grpId="1"/>
      <p:bldP spid="68" grpId="0"/>
      <p:bldP spid="68" grpId="1"/>
      <p:bldP spid="69" grpId="0"/>
      <p:bldP spid="69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86840"/>
            <a:ext cx="10515600" cy="479044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/>
              <a:t> Redis 有序集合和集合一样也是string类型元素的集合,且不允许重复的成员。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不同的是每个元素都会关联一个double类型的分数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</a:t>
            </a:r>
            <a:r>
              <a:rPr lang="zh-CN" altLang="en-US" dirty="0" smtClean="0"/>
              <a:t>edis通过</a:t>
            </a:r>
            <a:r>
              <a:rPr lang="zh-CN" altLang="en-US" dirty="0"/>
              <a:t>分数来为集合中的成员进行从小到大的排序。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有序集合的成员是唯一的,但分数(score</a:t>
            </a:r>
            <a:r>
              <a:rPr lang="zh-CN" altLang="en-US" dirty="0" smtClean="0"/>
              <a:t>)可以重复</a:t>
            </a:r>
            <a:r>
              <a:rPr lang="zh-CN" altLang="en-US" dirty="0"/>
              <a:t>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集合是通过哈希表实现的，所以添加，删除，查找的复杂度都是O(1)。 集合中最大的成员数为 2</a:t>
            </a:r>
            <a:r>
              <a:rPr lang="en-US" altLang="zh-CN" dirty="0"/>
              <a:t>^</a:t>
            </a:r>
            <a:r>
              <a:rPr lang="zh-CN" altLang="en-US" dirty="0"/>
              <a:t>32 - 1 (4294967295, 每个集合可存储40多亿个成员)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err="1" smtClean="0">
                <a:sym typeface="+mn-ea"/>
              </a:rPr>
              <a:t>ZSet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725568" y="1532094"/>
            <a:ext cx="9149712" cy="411331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 sz="1600" dirty="0" smtClean="0">
                <a:sym typeface="+mn-ea"/>
              </a:rPr>
              <a:t>DUMP</a:t>
            </a:r>
            <a:r>
              <a:rPr lang="en-US" altLang="zh-CN" sz="1600" dirty="0" smtClean="0">
                <a:sym typeface="+mn-ea"/>
              </a:rPr>
              <a:t>/RESTORE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zh-CN" altLang="en-US" sz="1600" dirty="0">
                <a:sym typeface="+mn-ea"/>
              </a:rPr>
              <a:t>EXISTS </a:t>
            </a:r>
            <a:r>
              <a:rPr lang="zh-CN" altLang="zh-CN" sz="1600" dirty="0">
                <a:sym typeface="+mn-ea"/>
              </a:rPr>
              <a:t>，</a:t>
            </a:r>
            <a:r>
              <a:rPr lang="zh-CN" altLang="en-US" sz="1600" dirty="0" smtClean="0">
                <a:sym typeface="+mn-ea"/>
              </a:rPr>
              <a:t>PEXPIRE</a:t>
            </a:r>
            <a:r>
              <a:rPr lang="en-US" altLang="zh-CN" sz="1600" dirty="0" smtClean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EXPIRE，PTTL </a:t>
            </a:r>
            <a:r>
              <a:rPr lang="en-US" altLang="zh-CN" sz="1600" dirty="0">
                <a:sym typeface="+mn-ea"/>
              </a:rPr>
              <a:t>/ </a:t>
            </a:r>
            <a:r>
              <a:rPr lang="zh-CN" altLang="en-US" sz="1600" dirty="0">
                <a:sym typeface="+mn-ea"/>
              </a:rPr>
              <a:t>TTL，TYPE ，</a:t>
            </a:r>
            <a:r>
              <a:rPr lang="en-US" altLang="zh-CN" sz="1600" dirty="0">
                <a:sym typeface="+mn-ea"/>
              </a:rPr>
              <a:t>DEL</a:t>
            </a:r>
            <a:r>
              <a:rPr lang="zh-CN" altLang="en-US" sz="1600" dirty="0">
                <a:sym typeface="+mn-ea"/>
              </a:rPr>
              <a:t> </a:t>
            </a:r>
            <a:r>
              <a:rPr lang="zh-CN" altLang="en-US" sz="1600" dirty="0" smtClean="0">
                <a:sym typeface="+mn-ea"/>
              </a:rPr>
              <a:t>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SET 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/ GET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z="1600" dirty="0">
                <a:sym typeface="+mn-ea"/>
              </a:rPr>
              <a:t>GETRANGE，GETSET ，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MGET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/MSET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，SETEX ，SETNX，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INCR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/DECR</a:t>
            </a:r>
            <a:r>
              <a:rPr lang="zh-CN" altLang="zh-CN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	         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INCRBY/DECRBY </a:t>
            </a:r>
            <a:r>
              <a:rPr lang="zh-CN" altLang="en-US" sz="1600" dirty="0" smtClean="0">
                <a:sym typeface="+mn-ea"/>
              </a:rPr>
              <a:t>等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1600" dirty="0">
              <a:solidFill>
                <a:srgbClr val="FF0000"/>
              </a:solidFill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Hash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HSET </a:t>
            </a:r>
            <a:r>
              <a:rPr lang="en-US" altLang="zh-CN" sz="1600" dirty="0">
                <a:sym typeface="+mn-ea"/>
              </a:rPr>
              <a:t>/ HGET</a:t>
            </a:r>
            <a:r>
              <a:rPr lang="zh-CN" altLang="en-US" sz="1600" dirty="0">
                <a:sym typeface="+mn-ea"/>
              </a:rPr>
              <a:t>，HKEYS ，HM</a:t>
            </a:r>
            <a:r>
              <a:rPr lang="en-US" altLang="zh-CN" sz="1600" dirty="0">
                <a:sym typeface="+mn-ea"/>
              </a:rPr>
              <a:t>S</a:t>
            </a:r>
            <a:r>
              <a:rPr lang="zh-CN" altLang="en-US" sz="1600" dirty="0">
                <a:sym typeface="+mn-ea"/>
              </a:rPr>
              <a:t>ET </a:t>
            </a:r>
            <a:r>
              <a:rPr lang="en-US" altLang="zh-CN" sz="1600" dirty="0">
                <a:sym typeface="+mn-ea"/>
              </a:rPr>
              <a:t>/ </a:t>
            </a:r>
            <a:r>
              <a:rPr lang="zh-CN" altLang="en-US" sz="1600" dirty="0">
                <a:sym typeface="+mn-ea"/>
              </a:rPr>
              <a:t>HMGET</a:t>
            </a:r>
            <a:r>
              <a:rPr lang="zh-CN" altLang="en-US" sz="1600" dirty="0" smtClean="0">
                <a:sym typeface="+mn-ea"/>
              </a:rPr>
              <a:t>，HLEN，HEXISTS，</a:t>
            </a:r>
            <a:r>
              <a:rPr lang="en-US" altLang="zh-CN" sz="1600" dirty="0" smtClean="0">
                <a:sym typeface="+mn-ea"/>
              </a:rPr>
              <a:t>HDEL</a:t>
            </a:r>
            <a:r>
              <a:rPr lang="zh-CN" altLang="en-US" sz="1600" dirty="0" smtClean="0">
                <a:sym typeface="+mn-ea"/>
              </a:rPr>
              <a:t>， </a:t>
            </a:r>
            <a:r>
              <a:rPr lang="en-US" altLang="zh-CN" sz="1600" dirty="0" smtClean="0">
                <a:sym typeface="+mn-ea"/>
              </a:rPr>
              <a:t>HINCRBY</a:t>
            </a:r>
            <a:r>
              <a:rPr lang="zh-CN" altLang="en-US" sz="1600" dirty="0" smtClean="0">
                <a:sym typeface="+mn-ea"/>
              </a:rPr>
              <a:t>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LPUSH / </a:t>
            </a:r>
            <a:r>
              <a:rPr lang="zh-CN" altLang="en-US" sz="1600" dirty="0">
                <a:sym typeface="+mn-ea"/>
              </a:rPr>
              <a:t>LPOP，</a:t>
            </a:r>
            <a:r>
              <a:rPr lang="en-US" altLang="zh-CN" sz="1600" dirty="0">
                <a:sym typeface="+mn-ea"/>
              </a:rPr>
              <a:t>RPUSH / RPOP</a:t>
            </a:r>
            <a:r>
              <a:rPr lang="zh-CN" altLang="en-US" sz="1600" dirty="0">
                <a:sym typeface="+mn-ea"/>
              </a:rPr>
              <a:t>， L</a:t>
            </a:r>
            <a:r>
              <a:rPr lang="en-US" altLang="zh-CN" sz="1600" dirty="0">
                <a:sym typeface="+mn-ea"/>
              </a:rPr>
              <a:t>INDEX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LREM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LLEN</a:t>
            </a:r>
            <a:r>
              <a:rPr lang="zh-CN" altLang="en-US" sz="1600" dirty="0">
                <a:sym typeface="+mn-ea"/>
              </a:rPr>
              <a:t>，LINSERT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SADD 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SCARD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SSCAN</a:t>
            </a:r>
            <a:r>
              <a:rPr lang="zh-CN" altLang="en-US" sz="1600" dirty="0">
                <a:sym typeface="+mn-ea"/>
              </a:rPr>
              <a:t>，SMEMBERS ，</a:t>
            </a:r>
            <a:r>
              <a:rPr lang="en-US" altLang="zh-CN" sz="1600" dirty="0">
                <a:sym typeface="+mn-ea"/>
              </a:rPr>
              <a:t>SPOP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SREM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SMOVE</a:t>
            </a:r>
            <a:r>
              <a:rPr lang="zh-CN" altLang="zh-CN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SDIFF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en-US" altLang="zh-CN" sz="1600" dirty="0" smtClean="0">
                <a:sym typeface="+mn-ea"/>
              </a:rPr>
              <a:t>SINTER</a:t>
            </a:r>
            <a:r>
              <a:rPr lang="zh-CN" altLang="en-US" sz="1600" dirty="0" smtClean="0">
                <a:sym typeface="+mn-ea"/>
              </a:rPr>
              <a:t>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ZSet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zh-CN" altLang="en-US" sz="1600" dirty="0">
                <a:sym typeface="+mn-ea"/>
              </a:rPr>
              <a:t>ZADD ，</a:t>
            </a:r>
            <a:r>
              <a:rPr lang="en-US" altLang="zh-CN" sz="1600" dirty="0">
                <a:sym typeface="+mn-ea"/>
              </a:rPr>
              <a:t>ZCARD</a:t>
            </a:r>
            <a:r>
              <a:rPr lang="zh-CN" altLang="en-US" sz="1600" dirty="0">
                <a:sym typeface="+mn-ea"/>
              </a:rPr>
              <a:t>，ZCOUNT，</a:t>
            </a:r>
            <a:r>
              <a:rPr lang="en-US" altLang="zh-CN" sz="1600" dirty="0">
                <a:sym typeface="+mn-ea"/>
              </a:rPr>
              <a:t>ZREM</a:t>
            </a:r>
            <a:r>
              <a:rPr lang="zh-CN" altLang="en-US" sz="1600" dirty="0">
                <a:sym typeface="+mn-ea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ZRANK，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ZREVRANK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 ，ZSCORE </a:t>
            </a:r>
            <a:r>
              <a:rPr lang="zh-CN" altLang="en-US" sz="1600" dirty="0" smtClean="0">
                <a:sym typeface="+mn-ea"/>
              </a:rPr>
              <a:t>等</a:t>
            </a:r>
            <a:endParaRPr lang="en-US" altLang="zh-CN" sz="1600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ym typeface="+mn-ea"/>
              </a:rPr>
              <a:t>特殊命令：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TELNET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MONITOR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BENCHMARK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slowlog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 get [n]</a:t>
            </a:r>
            <a:endParaRPr lang="zh-CN" altLang="en-US" sz="1600" dirty="0">
              <a:solidFill>
                <a:srgbClr val="000000"/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1958975"/>
            <a:ext cx="0" cy="3070225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/>
              <a:t>redis 127.0.0.1:6379&gt; sscan myset1 0 match h*</a:t>
            </a:r>
          </a:p>
          <a:p>
            <a:r>
              <a:rPr lang="zh-CN" altLang="en-US"/>
              <a:t>1) "0"</a:t>
            </a:r>
          </a:p>
          <a:p>
            <a:r>
              <a:rPr lang="zh-CN" altLang="en-US"/>
              <a:t>2) 1) "hello"</a:t>
            </a:r>
          </a:p>
          <a:p>
            <a:r>
              <a:rPr lang="zh-CN" altLang="en-US"/>
              <a:t>    2) "h1"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r>
              <a:rPr lang="en-US" altLang="zh-CN">
                <a:sym typeface="+mn-ea"/>
              </a:rPr>
              <a:t>(Set)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b="1">
                <a:sym typeface="+mn-ea"/>
              </a:rPr>
              <a:t>ZRANGE key start stop [WITHSCORES]</a:t>
            </a:r>
          </a:p>
          <a:p>
            <a:r>
              <a:rPr>
                <a:sym typeface="+mn-ea"/>
              </a:rPr>
              <a:t>redis 127.0.0.1:6379&gt; ZRANGE salary 0 -1 WITHSCORES        # 递增排列</a:t>
            </a:r>
            <a:endParaRPr lang="zh-CN" altLang="en-US"/>
          </a:p>
          <a:p>
            <a:r>
              <a:rPr>
                <a:sym typeface="+mn-ea"/>
              </a:rPr>
              <a:t>1) "peter"</a:t>
            </a:r>
            <a:endParaRPr lang="zh-CN" altLang="en-US"/>
          </a:p>
          <a:p>
            <a:r>
              <a:rPr>
                <a:sym typeface="+mn-ea"/>
              </a:rPr>
              <a:t>2) "3500"</a:t>
            </a:r>
            <a:endParaRPr lang="zh-CN" altLang="en-US"/>
          </a:p>
          <a:p>
            <a:r>
              <a:rPr>
                <a:sym typeface="+mn-ea"/>
              </a:rPr>
              <a:t>3) "tom"</a:t>
            </a:r>
            <a:endParaRPr lang="zh-CN" altLang="en-US"/>
          </a:p>
          <a:p>
            <a:r>
              <a:rPr>
                <a:sym typeface="+mn-ea"/>
              </a:rPr>
              <a:t>4) "4000"</a:t>
            </a:r>
            <a:endParaRPr lang="zh-CN" altLang="en-US"/>
          </a:p>
          <a:p>
            <a:r>
              <a:rPr>
                <a:sym typeface="+mn-ea"/>
              </a:rPr>
              <a:t>5) "jack"</a:t>
            </a:r>
            <a:endParaRPr lang="zh-CN" altLang="en-US"/>
          </a:p>
          <a:p>
            <a:r>
              <a:rPr>
                <a:sym typeface="+mn-ea"/>
              </a:rPr>
              <a:t>6) "5000"</a:t>
            </a:r>
            <a:endParaRPr lang="zh-CN" altLang="en-US"/>
          </a:p>
          <a:p>
            <a:r>
              <a:rPr>
                <a:sym typeface="+mn-ea"/>
              </a:rPr>
              <a:t>下标参数 start 和 stop 都以 0 为底，也就是说以 0 表示有序集第一个成员，以 1 表示有序集第二个成员，以此类推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ZREVRANGE key start stop [WITHSCORES]</a:t>
            </a:r>
            <a:endParaRPr lang="zh-CN" altLang="en-US" b="1"/>
          </a:p>
          <a:p>
            <a:r>
              <a:rPr lang="zh-CN" altLang="en-US">
                <a:sym typeface="+mn-ea"/>
              </a:rPr>
              <a:t>redis 127.0.0.1:6379&gt; ZREVRANGE salary 0 -1 WITHSCORES     # 递减排列</a:t>
            </a:r>
            <a:endParaRPr lang="zh-CN" altLang="en-US"/>
          </a:p>
          <a:p>
            <a:r>
              <a:rPr lang="zh-CN" altLang="en-US">
                <a:sym typeface="+mn-ea"/>
              </a:rPr>
              <a:t>1) "jack"</a:t>
            </a:r>
            <a:endParaRPr lang="zh-CN" altLang="en-US"/>
          </a:p>
          <a:p>
            <a:r>
              <a:rPr lang="zh-CN" altLang="en-US">
                <a:sym typeface="+mn-ea"/>
              </a:rPr>
              <a:t>2) "5000"</a:t>
            </a:r>
            <a:endParaRPr lang="zh-CN" altLang="en-US"/>
          </a:p>
          <a:p>
            <a:r>
              <a:rPr lang="zh-CN" altLang="en-US">
                <a:sym typeface="+mn-ea"/>
              </a:rPr>
              <a:t>3) "tom"</a:t>
            </a:r>
            <a:endParaRPr lang="zh-CN" altLang="en-US"/>
          </a:p>
          <a:p>
            <a:r>
              <a:rPr lang="zh-CN" altLang="en-US">
                <a:sym typeface="+mn-ea"/>
              </a:rPr>
              <a:t>4) "4000"</a:t>
            </a:r>
            <a:endParaRPr lang="zh-CN" altLang="en-US"/>
          </a:p>
          <a:p>
            <a:r>
              <a:rPr lang="zh-CN" altLang="en-US">
                <a:sym typeface="+mn-ea"/>
              </a:rPr>
              <a:t>5) "peter"</a:t>
            </a:r>
            <a:endParaRPr lang="zh-CN" altLang="en-US"/>
          </a:p>
          <a:p>
            <a:r>
              <a:rPr lang="zh-CN" altLang="en-US">
                <a:sym typeface="+mn-ea"/>
              </a:rPr>
              <a:t>6) "3500"</a:t>
            </a:r>
            <a:endParaRPr lang="zh-CN" altLang="en-US"/>
          </a:p>
          <a:p>
            <a:r>
              <a:rPr lang="zh-CN" altLang="en-US">
                <a:sym typeface="+mn-ea"/>
              </a:rPr>
              <a:t>也可以使用负数下标，以 -1 表示最后一个成员， -2 表示倒数第二个成员，以此类推</a:t>
            </a:r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6096000" y="1296000"/>
            <a:ext cx="0" cy="3353146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669600" y="46311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>
                <a:sym typeface="+mn-ea"/>
              </a:rPr>
              <a:t>常用命令</a:t>
            </a:r>
            <a:r>
              <a:rPr lang="en-US" altLang="zh-CN">
                <a:sym typeface="+mn-ea"/>
              </a:rPr>
              <a:t>(ZSet</a:t>
            </a:r>
            <a:r>
              <a:rPr>
                <a:sym typeface="+mn-ea"/>
              </a:rPr>
              <a:t>排序</a:t>
            </a:r>
            <a:r>
              <a:rPr lang="en-US" altLang="zh-CN">
                <a:sym typeface="+mn-ea"/>
              </a:rPr>
              <a:t>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3_1"/>
  <p:tag name="KSO_WM_UNIT_ID" val="custom20187308_7*m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1"/>
  <p:tag name="KSO_WM_UNIT_ID" val="custom20187308_7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2"/>
  <p:tag name="KSO_WM_UNIT_ID" val="custom20187308_7*m_h_i*1_5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5_1"/>
  <p:tag name="KSO_WM_UNIT_ID" val="custom20187308_7*m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1"/>
  <p:tag name="KSO_WM_UNIT_ID" val="custom20187308_7*m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2"/>
  <p:tag name="KSO_WM_UNIT_ID" val="custom20187308_7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2_1"/>
  <p:tag name="KSO_WM_UNIT_ID" val="custom20187308_7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2_1"/>
  <p:tag name="KSO_WM_UNIT_ID" val="custom20187308_7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1"/>
  <p:tag name="KSO_WM_UNIT_ID" val="custom20187308_7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2"/>
  <p:tag name="KSO_WM_UNIT_ID" val="custom20187308_7*m_h_i*1_4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4_1"/>
  <p:tag name="KSO_WM_UNIT_ID" val="custom20187308_7*m_h_a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4_1"/>
  <p:tag name="KSO_WM_UNIT_ID" val="custom20187308_7*m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1"/>
  <p:tag name="KSO_WM_UNIT_ID" val="custom20187308_7*m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2"/>
  <p:tag name="KSO_WM_UNIT_ID" val="custom20187308_7*m_h_i*1_6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6_1"/>
  <p:tag name="KSO_WM_UNIT_ID" val="custom20187308_7*m_h_a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6_1"/>
  <p:tag name="KSO_WM_UNIT_ID" val="custom20187308_7*m_h_f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6_1"/>
  <p:tag name="KSO_WM_UNIT_ID" val="custom20187308_7*m_h_i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6_1"/>
  <p:tag name="KSO_WM_UNIT_ID" val="custom20187308_7*m_h_a*1_6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87308_9*i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0"/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，根据需要可酌情增减文字。&#10;单击此处添加文本具体内容。"/>
  <p:tag name="KSO_WM_UNIT_NOCLEAR" val="0"/>
  <p:tag name="KSO_WM_UNIT_VALUE" val="3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0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，根据需要可酌情增减文字。&#10;单击此处添加文本具体内容。"/>
  <p:tag name="KSO_WM_UNIT_NOCLEAR" val="0"/>
  <p:tag name="KSO_WM_UNIT_VALUE" val="37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187308_10*f*2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7308_10*i*0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2"/>
  <p:tag name="KSO_WM_UNIT_ID" val="custom20187308_7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1_1"/>
  <p:tag name="KSO_WM_UNIT_ID" val="custom20187308_7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1"/>
  <p:tag name="KSO_WM_UNIT_ID" val="custom20187308_7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2"/>
  <p:tag name="KSO_WM_UNIT_ID" val="custom20187308_7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3_1"/>
  <p:tag name="KSO_WM_UNIT_ID" val="custom20187308_7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1"/>
  <p:tag name="KSO_WM_UNIT_ID" val="custom20187308_7*m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2"/>
  <p:tag name="KSO_WM_UNIT_ID" val="custom20187308_7*m_h_i*1_5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5_1"/>
  <p:tag name="KSO_WM_UNIT_ID" val="custom20187308_7*m_h_a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5_1"/>
  <p:tag name="KSO_WM_UNIT_ID" val="custom20187308_7*m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2"/>
  <p:tag name="KSO_WM_UNIT_ID" val="custom20187308_7*m_h_i*1_2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2_1"/>
  <p:tag name="KSO_WM_UNIT_ID" val="custom20187308_7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2_1"/>
  <p:tag name="KSO_WM_UNIT_ID" val="custom20187308_7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2"/>
  <p:tag name="KSO_WM_UNIT_ID" val="custom20187308_7*m_h_i*1_4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4_1"/>
  <p:tag name="KSO_WM_UNIT_ID" val="custom20187308_7*m_h_a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4_1"/>
  <p:tag name="KSO_WM_UNIT_ID" val="custom20187308_7*m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5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87308_9*i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2"/>
  <p:tag name="KSO_WM_UNIT_ID" val="custom20187308_7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1_1"/>
  <p:tag name="KSO_WM_UNIT_ID" val="custom20187308_7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f"/>
  <p:tag name="KSO_WM_UNIT_INDEX" val="1_1_1"/>
  <p:tag name="KSO_WM_UNIT_ID" val="custom20187308_7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1_1"/>
  <p:tag name="KSO_WM_UNIT_ID" val="custom20187308_7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i"/>
  <p:tag name="KSO_WM_UNIT_INDEX" val="1_3_2"/>
  <p:tag name="KSO_WM_UNIT_ID" val="custom20187308_7*m_h_i*1_3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m_h_a"/>
  <p:tag name="KSO_WM_UNIT_INDEX" val="1_3_1"/>
  <p:tag name="KSO_WM_UNIT_ID" val="custom20187308_7*m_h_a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2713</Words>
  <Application>Microsoft Office PowerPoint</Application>
  <PresentationFormat>宽屏</PresentationFormat>
  <Paragraphs>350</Paragraphs>
  <Slides>39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Office 主题​​</vt:lpstr>
      <vt:lpstr>1_Office 主题​​</vt:lpstr>
      <vt:lpstr>一套全新的游戏服务器解决方案  </vt:lpstr>
      <vt:lpstr>PowerPoint 演示文稿</vt:lpstr>
      <vt:lpstr>什么是Redis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为什么要用Redis</vt:lpstr>
      <vt:lpstr>PowerPoint 演示文稿</vt:lpstr>
      <vt:lpstr>PowerPoint 演示文稿</vt:lpstr>
      <vt:lpstr>PowerPoint 演示文稿</vt:lpstr>
      <vt:lpstr>何时使用Redis(Redis的应用场景)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使用过程中的坑在哪里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659</cp:revision>
  <dcterms:created xsi:type="dcterms:W3CDTF">2017-08-03T09:01:00Z</dcterms:created>
  <dcterms:modified xsi:type="dcterms:W3CDTF">2020-07-14T12:21:44Z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