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9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1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5"/>
  </p:notesMasterIdLst>
  <p:handoutMasterIdLst>
    <p:handoutMasterId r:id="rId46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298" r:id="rId15"/>
    <p:sldId id="541" r:id="rId16"/>
    <p:sldId id="305" r:id="rId17"/>
    <p:sldId id="351" r:id="rId18"/>
    <p:sldId id="309" r:id="rId19"/>
    <p:sldId id="310" r:id="rId20"/>
    <p:sldId id="321" r:id="rId21"/>
    <p:sldId id="312" r:id="rId22"/>
    <p:sldId id="641" r:id="rId23"/>
    <p:sldId id="311" r:id="rId24"/>
    <p:sldId id="313" r:id="rId25"/>
    <p:sldId id="643" r:id="rId26"/>
    <p:sldId id="259" r:id="rId27"/>
    <p:sldId id="325" r:id="rId28"/>
    <p:sldId id="546" r:id="rId29"/>
    <p:sldId id="260" r:id="rId30"/>
    <p:sldId id="324" r:id="rId31"/>
    <p:sldId id="426" r:id="rId32"/>
    <p:sldId id="427" r:id="rId33"/>
    <p:sldId id="428" r:id="rId34"/>
    <p:sldId id="429" r:id="rId35"/>
    <p:sldId id="549" r:id="rId36"/>
    <p:sldId id="536" r:id="rId37"/>
    <p:sldId id="263" r:id="rId38"/>
    <p:sldId id="557" r:id="rId39"/>
    <p:sldId id="558" r:id="rId40"/>
    <p:sldId id="265" r:id="rId41"/>
    <p:sldId id="272" r:id="rId42"/>
    <p:sldId id="359" r:id="rId43"/>
    <p:sldId id="639" r:id="rId44"/>
  </p:sldIdLst>
  <p:sldSz cx="12192000" cy="6858000"/>
  <p:notesSz cx="7104063" cy="10234613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7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dirty="0"/>
              <a:t>&lt;?xml version="1.0" encoding="utf-8" ?&gt;</a:t>
            </a:r>
          </a:p>
          <a:p>
            <a:r>
              <a:rPr lang="en-US" altLang="zh-CN" sz="2600" dirty="0"/>
              <a:t>&lt;Setting&gt;</a:t>
            </a:r>
          </a:p>
          <a:p>
            <a:r>
              <a:rPr lang="en-US" altLang="zh-CN" sz="2600" dirty="0"/>
              <a:t>    &lt;Includes&gt;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common.startup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tcpclient.startup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routeclient.startup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remotelog.startup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deployclient.startup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&lt;/Includes&gt;</a:t>
            </a:r>
          </a:p>
          <a:p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    &lt;Plugins&gt;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KFDataShard</a:t>
            </a:r>
            <a:r>
              <a:rPr lang="en-US" altLang="zh-CN" sz="2600" dirty="0"/>
              <a:t>" 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=""/&gt;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KFRedis</a:t>
            </a:r>
            <a:r>
              <a:rPr lang="en-US" altLang="zh-CN" sz="2600" dirty="0"/>
              <a:t>" 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=""/&gt;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KFMongo</a:t>
            </a:r>
            <a:r>
              <a:rPr lang="en-US" altLang="zh-CN" sz="2600" dirty="0"/>
              <a:t>" 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=""/&gt;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KFMySQL</a:t>
            </a:r>
            <a:r>
              <a:rPr lang="en-US" altLang="zh-CN" sz="2600" dirty="0"/>
              <a:t>" </a:t>
            </a:r>
            <a:r>
              <a:rPr lang="en-US" altLang="zh-CN" sz="2600" dirty="0" err="1"/>
              <a:t>Config</a:t>
            </a:r>
            <a:r>
              <a:rPr lang="en-US" altLang="zh-CN" sz="2600" dirty="0"/>
              <a:t>=""/&gt;  </a:t>
            </a:r>
          </a:p>
          <a:p>
            <a:r>
              <a:rPr lang="en-US" altLang="zh-CN" sz="2600" dirty="0"/>
              <a:t>    &lt;/Plugins&gt;</a:t>
            </a:r>
          </a:p>
          <a:p>
            <a:r>
              <a:rPr lang="en-US" altLang="zh-CN" sz="2600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/>
          </a:bodyPr>
          <a:lstStyle/>
          <a:p>
            <a:r>
              <a:rPr lang="en-US" altLang="zh-CN" dirty="0"/>
              <a:t>&lt;?xml version="1.0" encoding="utf-8" ?&gt;</a:t>
            </a:r>
          </a:p>
          <a:p>
            <a:r>
              <a:rPr lang="en-US" altLang="zh-CN" dirty="0"/>
              <a:t>&lt;Setting&gt;</a:t>
            </a:r>
          </a:p>
          <a:p>
            <a:r>
              <a:rPr lang="en-US" altLang="zh-CN" dirty="0"/>
              <a:t>    &lt;Plugins&gt;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KFHttpClient</a:t>
            </a:r>
            <a:r>
              <a:rPr lang="en-US" altLang="zh-CN" dirty="0"/>
              <a:t>" </a:t>
            </a:r>
            <a:r>
              <a:rPr lang="en-US" altLang="zh-CN" dirty="0" err="1"/>
              <a:t>Config</a:t>
            </a:r>
            <a:r>
              <a:rPr lang="en-US" altLang="zh-CN" dirty="0"/>
              <a:t>=""/&gt;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KFTcpClient</a:t>
            </a:r>
            <a:r>
              <a:rPr lang="en-US" altLang="zh-CN" dirty="0"/>
              <a:t>" </a:t>
            </a:r>
            <a:r>
              <a:rPr lang="en-US" altLang="zh-CN" dirty="0" err="1"/>
              <a:t>Config</a:t>
            </a:r>
            <a:r>
              <a:rPr lang="en-US" altLang="zh-CN" dirty="0"/>
              <a:t>=""/&gt;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KFMessage</a:t>
            </a:r>
            <a:r>
              <a:rPr lang="en-US" altLang="zh-CN" dirty="0"/>
              <a:t>" </a:t>
            </a:r>
            <a:r>
              <a:rPr lang="en-US" altLang="zh-CN" dirty="0" err="1"/>
              <a:t>Config</a:t>
            </a:r>
            <a:r>
              <a:rPr lang="en-US" altLang="zh-CN" dirty="0"/>
              <a:t>=""/&gt;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KFBus</a:t>
            </a:r>
            <a:r>
              <a:rPr lang="en-US" altLang="zh-CN" dirty="0"/>
              <a:t>" </a:t>
            </a:r>
            <a:r>
              <a:rPr lang="en-US" altLang="zh-CN" dirty="0" err="1"/>
              <a:t>Config</a:t>
            </a:r>
            <a:r>
              <a:rPr lang="en-US" altLang="zh-CN" dirty="0"/>
              <a:t>=""/&gt;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KFIpAddress</a:t>
            </a:r>
            <a:r>
              <a:rPr lang="en-US" altLang="zh-CN" dirty="0"/>
              <a:t>" </a:t>
            </a:r>
            <a:r>
              <a:rPr lang="en-US" altLang="zh-CN" dirty="0" err="1"/>
              <a:t>Config</a:t>
            </a:r>
            <a:r>
              <a:rPr lang="en-US" altLang="zh-CN" dirty="0"/>
              <a:t>=""/&gt;</a:t>
            </a:r>
          </a:p>
          <a:p>
            <a:r>
              <a:rPr lang="en-US" altLang="zh-CN" dirty="0"/>
              <a:t>    &lt;/Plugins&gt;</a:t>
            </a:r>
          </a:p>
          <a:p>
            <a:r>
              <a:rPr lang="en-US" altLang="zh-CN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568" y="1532094"/>
            <a:ext cx="9149712" cy="4113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dirty="0" smtClean="0">
                <a:sym typeface="+mn-ea"/>
              </a:rPr>
              <a:t>DUMP</a:t>
            </a:r>
            <a:r>
              <a:rPr lang="en-US" altLang="zh-CN" sz="1600" dirty="0" smtClean="0">
                <a:sym typeface="+mn-ea"/>
              </a:rPr>
              <a:t>/RESTORE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EXISTS </a:t>
            </a:r>
            <a:r>
              <a:rPr lang="zh-CN" altLang="zh-CN" sz="1600" dirty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PEXPIRE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EXPIRE，PTTL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TTL，TYPE ，</a:t>
            </a:r>
            <a:r>
              <a:rPr lang="en-US" altLang="zh-CN" sz="1600" dirty="0">
                <a:sym typeface="+mn-ea"/>
              </a:rPr>
              <a:t>DEL</a:t>
            </a:r>
            <a:r>
              <a:rPr lang="zh-CN" altLang="en-US" sz="1600" dirty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 GET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GETRANGE，GETSET 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MGET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/MSET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，SETEX ，SETNX，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INCR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/DECR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	         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INCRBY/DECRBY </a:t>
            </a:r>
            <a:r>
              <a:rPr lang="zh-CN" altLang="en-US" sz="1600" dirty="0" smtClean="0">
                <a:sym typeface="+mn-ea"/>
              </a:rPr>
              <a:t>等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HSET </a:t>
            </a:r>
            <a:r>
              <a:rPr lang="en-US" altLang="zh-CN" sz="1600" dirty="0">
                <a:sym typeface="+mn-ea"/>
              </a:rPr>
              <a:t>/ HGET</a:t>
            </a:r>
            <a:r>
              <a:rPr lang="zh-CN" altLang="en-US" sz="1600" dirty="0">
                <a:sym typeface="+mn-ea"/>
              </a:rPr>
              <a:t>，HKEYS ，HM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ET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HMGET</a:t>
            </a:r>
            <a:r>
              <a:rPr lang="zh-CN" altLang="en-US" sz="1600" dirty="0" smtClean="0">
                <a:sym typeface="+mn-ea"/>
              </a:rPr>
              <a:t>，HLEN，HEXISTS，</a:t>
            </a:r>
            <a:r>
              <a:rPr lang="en-US" altLang="zh-CN" sz="1600" dirty="0" smtClean="0">
                <a:sym typeface="+mn-ea"/>
              </a:rPr>
              <a:t>HDEL</a:t>
            </a:r>
            <a:r>
              <a:rPr lang="zh-CN" altLang="en-US" sz="1600" dirty="0" smtClean="0">
                <a:sym typeface="+mn-ea"/>
              </a:rPr>
              <a:t>， </a:t>
            </a:r>
            <a:r>
              <a:rPr lang="en-US" altLang="zh-CN" sz="1600" dirty="0" smtClean="0">
                <a:sym typeface="+mn-ea"/>
              </a:rPr>
              <a:t>HINCRBY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LPUSH / </a:t>
            </a:r>
            <a:r>
              <a:rPr lang="zh-CN" altLang="en-US" sz="1600" dirty="0">
                <a:sym typeface="+mn-ea"/>
              </a:rPr>
              <a:t>LPOP，</a:t>
            </a:r>
            <a:r>
              <a:rPr lang="en-US" altLang="zh-CN" sz="1600" dirty="0">
                <a:sym typeface="+mn-ea"/>
              </a:rPr>
              <a:t>RPUSH / RPOP</a:t>
            </a:r>
            <a:r>
              <a:rPr lang="zh-CN" altLang="en-US" sz="1600" dirty="0">
                <a:sym typeface="+mn-ea"/>
              </a:rPr>
              <a:t>， L</a:t>
            </a:r>
            <a:r>
              <a:rPr lang="en-US" altLang="zh-CN" sz="1600" dirty="0">
                <a:sym typeface="+mn-ea"/>
              </a:rPr>
              <a:t>INDEX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LLEN</a:t>
            </a:r>
            <a:r>
              <a:rPr lang="zh-CN" altLang="en-US" sz="1600" dirty="0">
                <a:sym typeface="+mn-ea"/>
              </a:rPr>
              <a:t>，LINSERT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SADD 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SCARD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SSCAN</a:t>
            </a:r>
            <a:r>
              <a:rPr lang="zh-CN" altLang="en-US" sz="1600" dirty="0">
                <a:sym typeface="+mn-ea"/>
              </a:rPr>
              <a:t>，SMEMBERS ，</a:t>
            </a:r>
            <a:r>
              <a:rPr lang="en-US" altLang="zh-CN" sz="1600" dirty="0">
                <a:sym typeface="+mn-ea"/>
              </a:rPr>
              <a:t>SPOP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SMOVE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SDIFF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SINTER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ZADD ，</a:t>
            </a:r>
            <a:r>
              <a:rPr lang="en-US" altLang="zh-CN" sz="1600" dirty="0">
                <a:sym typeface="+mn-ea"/>
              </a:rPr>
              <a:t>ZCARD</a:t>
            </a:r>
            <a:r>
              <a:rPr lang="zh-CN" altLang="en-US" sz="1600" dirty="0">
                <a:sym typeface="+mn-ea"/>
              </a:rPr>
              <a:t>，ZCOUNT，</a:t>
            </a:r>
            <a:r>
              <a:rPr lang="en-US" altLang="zh-CN" sz="1600" dirty="0">
                <a:sym typeface="+mn-ea"/>
              </a:rPr>
              <a:t>ZREM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ZRANK，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ZREVRANK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，ZSCORE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ym typeface="+mn-ea"/>
              </a:rPr>
              <a:t>特殊命令：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MONITOR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BENCHMARK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slowlog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 get [n]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/>
              <a:t>redis 127.0.0.1:6379&gt; sscan myset1 0 match h*</a:t>
            </a:r>
          </a:p>
          <a:p>
            <a:r>
              <a:rPr lang="zh-CN" altLang="en-US"/>
              <a:t>1) "0"</a:t>
            </a:r>
          </a:p>
          <a:p>
            <a:r>
              <a:rPr lang="zh-CN" altLang="en-US"/>
              <a:t>2) 1) "hello"</a:t>
            </a:r>
          </a:p>
          <a:p>
            <a:r>
              <a:rPr lang="zh-CN" altLang="en-US"/>
              <a:t>    2) "h1"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(Set)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>
                <a:sym typeface="+mn-ea"/>
              </a:rPr>
              <a:t>ZRANGE key start stop [WITHSCORES]</a:t>
            </a:r>
          </a:p>
          <a:p>
            <a:r>
              <a:rPr>
                <a:sym typeface="+mn-ea"/>
              </a:rPr>
              <a:t>redis 127.0.0.1:6379&gt; ZRANGE salary 0 -1 WITHSCORES        # 递增排列</a:t>
            </a:r>
            <a:endParaRPr lang="zh-CN" altLang="en-US"/>
          </a:p>
          <a:p>
            <a:r>
              <a:rPr>
                <a:sym typeface="+mn-ea"/>
              </a:rPr>
              <a:t>1) "peter"</a:t>
            </a:r>
            <a:endParaRPr lang="zh-CN" altLang="en-US"/>
          </a:p>
          <a:p>
            <a:r>
              <a:rPr>
                <a:sym typeface="+mn-ea"/>
              </a:rPr>
              <a:t>2) "3500"</a:t>
            </a:r>
            <a:endParaRPr lang="zh-CN" altLang="en-US"/>
          </a:p>
          <a:p>
            <a:r>
              <a:rPr>
                <a:sym typeface="+mn-ea"/>
              </a:rPr>
              <a:t>3) "tom"</a:t>
            </a:r>
            <a:endParaRPr lang="zh-CN" altLang="en-US"/>
          </a:p>
          <a:p>
            <a:r>
              <a:rPr>
                <a:sym typeface="+mn-ea"/>
              </a:rPr>
              <a:t>4) "4000"</a:t>
            </a:r>
            <a:endParaRPr lang="zh-CN" altLang="en-US"/>
          </a:p>
          <a:p>
            <a:r>
              <a:rPr>
                <a:sym typeface="+mn-ea"/>
              </a:rPr>
              <a:t>5) "jack"</a:t>
            </a:r>
            <a:endParaRPr lang="zh-CN" altLang="en-US"/>
          </a:p>
          <a:p>
            <a:r>
              <a:rPr>
                <a:sym typeface="+mn-ea"/>
              </a:rPr>
              <a:t>6) "5000"</a:t>
            </a:r>
            <a:endParaRPr lang="zh-CN" altLang="en-US"/>
          </a:p>
          <a:p>
            <a:r>
              <a:rPr>
                <a:sym typeface="+mn-ea"/>
              </a:rPr>
              <a:t>下标参数 start 和 stop 都以 0 为底，也就是说以 0 表示有序集第一个成员，以 1 表示有序集第二个成员，以此类推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ZREVRANGE key start stop [WITHSCORES]</a:t>
            </a:r>
            <a:endParaRPr lang="zh-CN" altLang="en-US" b="1"/>
          </a:p>
          <a:p>
            <a:r>
              <a:rPr lang="zh-CN" altLang="en-US">
                <a:sym typeface="+mn-ea"/>
              </a:rPr>
              <a:t>redis 127.0.0.1:6379&gt; ZREVRANGE salary 0 -1 WITHSCORES     # 递减排列</a:t>
            </a:r>
            <a:endParaRPr lang="zh-CN" altLang="en-US"/>
          </a:p>
          <a:p>
            <a:r>
              <a:rPr lang="zh-CN" altLang="en-US">
                <a:sym typeface="+mn-ea"/>
              </a:rPr>
              <a:t>1) "jack"</a:t>
            </a:r>
            <a:endParaRPr lang="zh-CN" altLang="en-US"/>
          </a:p>
          <a:p>
            <a:r>
              <a:rPr lang="zh-CN" altLang="en-US">
                <a:sym typeface="+mn-ea"/>
              </a:rPr>
              <a:t>2) "5000"</a:t>
            </a:r>
            <a:endParaRPr lang="zh-CN" altLang="en-US"/>
          </a:p>
          <a:p>
            <a:r>
              <a:rPr lang="zh-CN" altLang="en-US">
                <a:sym typeface="+mn-ea"/>
              </a:rPr>
              <a:t>3) "tom"</a:t>
            </a:r>
            <a:endParaRPr lang="zh-CN" altLang="en-US"/>
          </a:p>
          <a:p>
            <a:r>
              <a:rPr lang="zh-CN" altLang="en-US">
                <a:sym typeface="+mn-ea"/>
              </a:rPr>
              <a:t>4) "4000"</a:t>
            </a:r>
            <a:endParaRPr lang="zh-CN" altLang="en-US"/>
          </a:p>
          <a:p>
            <a:r>
              <a:rPr lang="zh-CN" altLang="en-US">
                <a:sym typeface="+mn-ea"/>
              </a:rPr>
              <a:t>5) "peter"</a:t>
            </a:r>
            <a:endParaRPr lang="zh-CN" altLang="en-US"/>
          </a:p>
          <a:p>
            <a:r>
              <a:rPr lang="zh-CN" altLang="en-US">
                <a:sym typeface="+mn-ea"/>
              </a:rPr>
              <a:t>6) "3500"</a:t>
            </a:r>
            <a:endParaRPr lang="zh-CN" altLang="en-US"/>
          </a:p>
          <a:p>
            <a:r>
              <a:rPr lang="zh-CN" altLang="en-US">
                <a:sym typeface="+mn-ea"/>
              </a:rPr>
              <a:t>也可以使用负数下标，以 -1 表示最后一个成员， -2 表示倒数第二个成员，以此类推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000" y="1296000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(ZSet</a:t>
            </a:r>
            <a:r>
              <a:rPr>
                <a:sym typeface="+mn-ea"/>
              </a:rPr>
              <a:t>排序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3" y="1260016"/>
            <a:ext cx="10515600" cy="48762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Redis提供了setbit、getbit、bitcount、bitop、BITPOS 5个命令用于处理二进制位数组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SETBIT key pos [0/1]  设置key的第pos位置为0或者1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1 # 设置第0位为1 00000001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</a:t>
            </a:r>
            <a:r>
              <a:rPr lang="en-US" altLang="zh-CN" dirty="0"/>
              <a:t>2</a:t>
            </a:r>
            <a:r>
              <a:rPr lang="zh-CN" altLang="en-US" dirty="0"/>
              <a:t> 1 # 设置第2位为1 00000101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0 # 设置第0位为0 00000100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&gt;</a:t>
            </a:r>
            <a:r>
              <a:rPr lang="zh-CN" altLang="en-US" dirty="0"/>
              <a:t> GETBIT bit 3   # 获取第3位的值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(integer)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BITCOUNT key [start end] 获取bitmap指定范围[start end]，位值为1的总个数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BITOP operation destkey key [key ...] 对一个或多个为数组进行位元操作，并将结果保存到 destkey 上 operation 可以是 AND 、 OR 、 NOT 、 </a:t>
            </a:r>
            <a:r>
              <a:rPr lang="zh-CN" altLang="en-US" dirty="0" smtClean="0"/>
              <a:t>XOR（与，或，非，异或）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Bit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2565"/>
            <a:ext cx="10515600" cy="470471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发布订阅机制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事务机制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管道技术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操作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支持的几种机制与技术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fontAlgn="auto">
              <a:lnSpc>
                <a:spcPct val="130000"/>
              </a:lnSpc>
            </a:pPr>
            <a:r>
              <a:rPr lang="zh-CN" altLang="en-US" dirty="0"/>
              <a:t>Redis 发布订阅(pub/sub)是一种消息通信模式：</a:t>
            </a:r>
          </a:p>
          <a:p>
            <a:pPr lvl="1" fontAlgn="auto">
              <a:lnSpc>
                <a:spcPct val="130000"/>
              </a:lnSpc>
            </a:pPr>
            <a:r>
              <a:rPr lang="en-US" altLang="en-US" dirty="0" smtClean="0"/>
              <a:t>发布</a:t>
            </a:r>
            <a:r>
              <a:rPr lang="zh-CN" altLang="en-US" dirty="0" smtClean="0"/>
              <a:t>者</a:t>
            </a:r>
            <a:r>
              <a:rPr lang="zh-CN" altLang="en-US" dirty="0"/>
              <a:t>(pub)发送消息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dirty="0"/>
              <a:t>订阅者(sub)接收消息</a:t>
            </a:r>
          </a:p>
          <a:p>
            <a:pPr fontAlgn="auto">
              <a:lnSpc>
                <a:spcPct val="130000"/>
              </a:lnSpc>
            </a:pPr>
            <a:r>
              <a:rPr lang="zh-CN" altLang="en-US" dirty="0"/>
              <a:t>Redis 客户端可以订阅任意数量的频道</a:t>
            </a:r>
          </a:p>
        </p:txBody>
      </p:sp>
      <p:pic>
        <p:nvPicPr>
          <p:cNvPr id="4" name="图片 3" descr="pubsub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632835"/>
            <a:ext cx="3038475" cy="1885950"/>
          </a:xfrm>
          <a:prstGeom prst="rect">
            <a:avLst/>
          </a:prstGeom>
        </p:spPr>
      </p:pic>
      <p:pic>
        <p:nvPicPr>
          <p:cNvPr id="5" name="图片 4" descr="pubsub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25" y="3218815"/>
            <a:ext cx="300037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发布订阅机制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6819"/>
            <a:ext cx="10515600" cy="5090917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/>
              <a:t>Redis 事务可以一次执行多个命令， 并且带有以下四个特性：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批量操作在发送 EXEC 命令前被放入队列缓存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在事务执行过程，其他客户端提交的命令请求不可插入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中间某条指令的失败不会回滚，后续命了依然被执行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事务的执行是非原子性的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zh-CN" altLang="en-US" sz="1600" dirty="0"/>
              <a:t>一个事务从开始到执行会经历以下三个阶段：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开始事务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命令入队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执行事务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8570"/>
            <a:ext cx="10515600" cy="491871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MULTI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SET book-name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GET book-name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SADD tag "C++" "Programming"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SMEMBERS tag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EXEC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1) 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2)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3) (integer) 3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4) 1)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2) "C++"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3) "Programming"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/>
              <a:t>Redis是一种基于</a:t>
            </a:r>
            <a:r>
              <a:rPr lang="en-US" altLang="zh-CN" sz="1800" dirty="0"/>
              <a:t>C-S</a:t>
            </a:r>
            <a:r>
              <a:rPr lang="zh-CN" altLang="en-US" sz="1800" dirty="0"/>
              <a:t>模型以及请求/响应协议的TCP服务。通常情况下一个请求会遵循以下步骤：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客户端向服务端发送一个查询请求，并监听Socket返回，以阻塞等待服务端响应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服务端处理命令，并将结果返回给客户端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 管道技术可以在服务端未响应时，客户端可以继续向服务端发送请求，并最终一次性读取所有服务</a:t>
            </a:r>
            <a:r>
              <a:rPr lang="zh-CN" altLang="en-US" sz="1800" dirty="0" smtClean="0"/>
              <a:t>端的响应</a:t>
            </a:r>
            <a:endParaRPr lang="zh-CN" altLang="en-US" sz="1800" dirty="0"/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$(echo -en </a:t>
            </a:r>
            <a:r>
              <a:rPr lang="zh-CN" altLang="en-US" sz="1800" dirty="0" smtClean="0"/>
              <a:t>“PING</a:t>
            </a:r>
            <a:r>
              <a:rPr lang="zh-CN" altLang="en-US" sz="1800" dirty="0"/>
              <a:t>\r\n SET </a:t>
            </a:r>
            <a:r>
              <a:rPr lang="zh-CN" altLang="en-US" sz="1800" dirty="0" smtClean="0"/>
              <a:t>key </a:t>
            </a:r>
            <a:r>
              <a:rPr lang="zh-CN" altLang="en-US" sz="1800" dirty="0"/>
              <a:t>redis\r\nGET </a:t>
            </a:r>
            <a:r>
              <a:rPr lang="zh-CN" altLang="en-US" sz="1800" dirty="0" smtClean="0"/>
              <a:t>key</a:t>
            </a:r>
            <a:r>
              <a:rPr lang="zh-CN" altLang="en-US" sz="1800" dirty="0"/>
              <a:t>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visitor\r\n"; sleep 10) | nc localhost 6379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+PONG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+OK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:1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:2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:3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 smtClean="0"/>
              <a:t>管道具有一下特点：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/>
              <a:t>管道期间独享当前连接</a:t>
            </a:r>
            <a:endParaRPr lang="zh-CN" altLang="en-US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一次发送多条命令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非原子性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执行失败不会回滚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可以被在多条命令中插入其他命令</a:t>
            </a:r>
          </a:p>
          <a:p>
            <a:pPr fontAlgn="auto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28" y="1184576"/>
            <a:ext cx="2372050" cy="4648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02" y="1443211"/>
            <a:ext cx="3340100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5" y="3836922"/>
            <a:ext cx="7122561" cy="2250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5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2540"/>
            <a:ext cx="10515600" cy="490474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Redis 脚本使用 Lua 解释器来执行脚本， Redis 2.6 版本通过内嵌支持 Lua 环境。执行脚本的常用命令为 </a:t>
            </a:r>
            <a:r>
              <a:rPr lang="zh-CN" altLang="en-US" dirty="0" smtClean="0"/>
              <a:t>EVAL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redis </a:t>
            </a:r>
            <a:r>
              <a:rPr lang="zh-CN" altLang="en-US" dirty="0"/>
              <a:t>127.0.0.1:6379&gt; EVAL script numkeys key [key ...] arg [arg ...]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redis 127.0.0.1:6379&gt; EVAL "return {KEYS[1],KEYS[2],ARGV[1],ARGV[2]}" 2 key1 key2 first second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1) "key1"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2) "key2"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3) "first"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4) "</a:t>
            </a:r>
            <a:r>
              <a:rPr lang="zh-CN" altLang="en-US" dirty="0" smtClean="0"/>
              <a:t>second”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redis.call</a:t>
            </a:r>
            <a:r>
              <a:rPr lang="en-US" altLang="zh-CN" dirty="0"/>
              <a:t>() </a:t>
            </a:r>
            <a:r>
              <a:rPr lang="zh-CN" altLang="en-US" dirty="0"/>
              <a:t>与 </a:t>
            </a:r>
            <a:r>
              <a:rPr lang="en-US" altLang="zh-CN" dirty="0" err="1"/>
              <a:t>redis.pcall</a:t>
            </a:r>
            <a:r>
              <a:rPr lang="en-US" altLang="zh-CN" dirty="0"/>
              <a:t>()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脚本操作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60000"/>
              </a:lnSpc>
            </a:pPr>
            <a:r>
              <a:rPr lang="zh-CN" altLang="en-US" sz="1600" dirty="0"/>
              <a:t>分区是分割数据到多个Redis实例的处理过程，因此每个实例只保存key</a:t>
            </a:r>
            <a:r>
              <a:rPr lang="en-US" altLang="zh-CN" sz="1600" dirty="0"/>
              <a:t>s</a:t>
            </a:r>
            <a:r>
              <a:rPr lang="zh-CN" altLang="en-US" sz="1600" dirty="0" smtClean="0"/>
              <a:t>的一个子集</a:t>
            </a:r>
            <a:endParaRPr lang="zh-CN" altLang="en-US" sz="1400" dirty="0"/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分区类型：区间分区，</a:t>
            </a:r>
            <a:r>
              <a:rPr lang="en-US" altLang="zh-CN" sz="1600" dirty="0"/>
              <a:t>Hash</a:t>
            </a:r>
            <a:r>
              <a:rPr lang="zh-CN" altLang="en-US" sz="1600" dirty="0"/>
              <a:t>分区</a:t>
            </a:r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分区实现方式：客户端实现，</a:t>
            </a:r>
            <a:r>
              <a:rPr lang="zh-CN" altLang="en-US" sz="1600" dirty="0" smtClean="0"/>
              <a:t>代理实现，路由查询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1" y="2707331"/>
            <a:ext cx="65786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71" y="2722218"/>
            <a:ext cx="4961416" cy="3572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6" y="1673743"/>
            <a:ext cx="5033247" cy="44555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 smtClean="0"/>
              <a:t>分</a:t>
            </a:r>
            <a:r>
              <a:rPr lang="zh-CN" altLang="en-US" sz="1600" dirty="0"/>
              <a:t>区的优势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通过利用多台计算机内存的和值，允许我们构造更大的数据库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通过多核和多台计算机，允许我们扩展计算能力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通过多台计算机和网络适配器，允许我们扩展网络带宽</a:t>
            </a:r>
          </a:p>
          <a:p>
            <a:pPr lvl="0" fontAlgn="auto">
              <a:lnSpc>
                <a:spcPct val="160000"/>
              </a:lnSpc>
            </a:pPr>
            <a:r>
              <a:rPr lang="zh-CN" altLang="en-US" sz="1600" dirty="0"/>
              <a:t>分区的不足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涉及多个key的命令通常是不被支持的</a:t>
            </a:r>
          </a:p>
          <a:p>
            <a:pPr lvl="2" fontAlgn="auto">
              <a:lnSpc>
                <a:spcPct val="160000"/>
              </a:lnSpc>
            </a:pPr>
            <a:r>
              <a:rPr lang="zh-CN" altLang="en-US" sz="1420" dirty="0"/>
              <a:t>举例来说，当两个set映射到不同的redis实例上时，你就不能对这两个set执行交集操作。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涉及多个key的redis事务不能使用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当使用分区时，数据处理较为复杂，</a:t>
            </a:r>
            <a:r>
              <a:rPr lang="zh-CN" altLang="en-US" sz="1600" dirty="0" smtClean="0"/>
              <a:t>比如需要处理多个</a:t>
            </a:r>
            <a:r>
              <a:rPr lang="zh-CN" altLang="en-US" sz="1600" dirty="0"/>
              <a:t>rdb/aof文件，并且从多个实例和主机备份持久化文件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 smtClean="0"/>
              <a:t>扩容或缩容比较复杂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75043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高</a:t>
            </a:r>
            <a:r>
              <a:rPr lang="zh-CN" altLang="en-US" dirty="0"/>
              <a:t>性能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高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edis有多种数据类型</a:t>
            </a:r>
            <a:endParaRPr lang="en-US" altLang="zh-CN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应用场景多样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t>的优势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99808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zh-CN" altLang="en-US" dirty="0"/>
              <a:t>使用单线程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非阻塞I/O多路复用机制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基于内存，读写速度快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算法，查找</a:t>
            </a:r>
            <a:r>
              <a:rPr lang="en-US" altLang="zh-CN" dirty="0"/>
              <a:t>O(1)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内存分配策略，内存分配更快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 descr="201805310858556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09" y="1430020"/>
            <a:ext cx="677418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 smtClean="0"/>
              <a:t>高性能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单线程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多路复用（有能力处理大量的请求）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56599" y="3110033"/>
            <a:ext cx="4862691" cy="432000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原子性操作（保证了高并发下的数据可靠性）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>
            <p:custDataLst>
              <p:tags r:id="rId7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直接连接符 61"/>
          <p:cNvCxnSpPr/>
          <p:nvPr>
            <p:custDataLst>
              <p:tags r:id="rId8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9"/>
            </p:custDataLst>
          </p:nvPr>
        </p:nvSpPr>
        <p:spPr>
          <a:xfrm>
            <a:off x="1145927" y="4542885"/>
            <a:ext cx="4905381" cy="43200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集群机制（提高了吞吐量，带宽，数据库容量）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5" name="椭圆 64"/>
          <p:cNvSpPr/>
          <p:nvPr>
            <p:custDataLst>
              <p:tags r:id="rId10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7" name="直接连接符 46"/>
          <p:cNvCxnSpPr/>
          <p:nvPr>
            <p:custDataLst>
              <p:tags r:id="rId11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2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单个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 </a:t>
            </a:r>
            <a:r>
              <a:rPr lang="en-US" altLang="en-US" sz="2000" dirty="0" smtClean="0">
                <a:sym typeface="+mn-ea"/>
              </a:rPr>
              <a:t>十</a:t>
            </a:r>
            <a:r>
              <a:rPr lang="zh-CN" altLang="en-US" sz="2000" dirty="0" smtClean="0">
                <a:sym typeface="+mn-ea"/>
              </a:rPr>
              <a:t>万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>
            <p:custDataLst>
              <p:tags r:id="rId13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5"/>
            </p:custDataLst>
          </p:nvPr>
        </p:nvSpPr>
        <p:spPr>
          <a:xfrm>
            <a:off x="6840834" y="3131377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分布式集群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</a:t>
            </a:r>
            <a:r>
              <a:rPr lang="zh-CN" altLang="en-US" sz="2000" dirty="0" smtClean="0">
                <a:sym typeface="+mn-ea"/>
              </a:rPr>
              <a:t>可达几十万</a:t>
            </a:r>
            <a:r>
              <a:rPr lang="zh-CN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几百万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高</a:t>
            </a:r>
            <a:r>
              <a:rPr dirty="0" smtClean="0">
                <a:sym typeface="+mn-ea"/>
              </a:rPr>
              <a:t>并发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1125"/>
            <a:ext cx="10515600" cy="47961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会话缓存（最常用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最新N个数据的操作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消息通知（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发布，订阅消息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商品列表，评论列表等（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排行榜，取排名，取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top 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（有序集）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需要精准设定过期时间的应用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计数器应用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Redis的命令都是原子性的，利用INCR，DECR命令来构建计数器系统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Uniq操作，某段时间所有数据排重值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(set)</a:t>
            </a: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反垃圾系统(set)/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数据统计（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zset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消息队列，消息中间件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分布式锁等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分布式锁的三种</a:t>
            </a:r>
            <a:r>
              <a:rPr lang="zh-CN" altLang="en-US" dirty="0">
                <a:sym typeface="+mn-ea"/>
              </a:rPr>
              <a:t>实现机制</a:t>
            </a:r>
            <a:r>
              <a:rPr lang="zh-CN" altLang="en-US" dirty="0"/>
              <a:t>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通过INCR</a:t>
            </a:r>
            <a:r>
              <a:rPr lang="en-US" altLang="zh-CN" dirty="0"/>
              <a:t>+DEL</a:t>
            </a:r>
            <a:r>
              <a:rPr lang="zh-CN" altLang="en-US" dirty="0"/>
              <a:t>命令实现</a:t>
            </a:r>
            <a:r>
              <a:rPr lang="en-US" altLang="zh-CN" dirty="0"/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通过SETNX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DEL</a:t>
            </a:r>
            <a:r>
              <a:rPr lang="zh-CN" altLang="en-US" dirty="0"/>
              <a:t>命令实现 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 smtClean="0"/>
              <a:t>SET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ex + </a:t>
            </a:r>
            <a:r>
              <a:rPr lang="en-US" altLang="zh-CN" dirty="0" smtClean="0">
                <a:sym typeface="+mn-ea"/>
              </a:rPr>
              <a:t>DEL</a:t>
            </a:r>
            <a:r>
              <a:rPr lang="zh-CN" altLang="en-US" dirty="0"/>
              <a:t>命令实现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这种加锁的思路是：执行</a:t>
            </a:r>
            <a:r>
              <a:rPr lang="en-US" altLang="zh-CN" dirty="0"/>
              <a:t>INCR</a:t>
            </a:r>
            <a:r>
              <a:rPr lang="zh-CN" altLang="en-US" dirty="0"/>
              <a:t>命令时， key 不存在，那么 key 的值会先被初始化为 0 ，然后再执行 INCR 操作进行加一</a:t>
            </a:r>
          </a:p>
          <a:p>
            <a:r>
              <a:rPr lang="zh-CN" altLang="en-US" dirty="0"/>
              <a:t>其它进程在执行 INCR 操作进行</a:t>
            </a:r>
            <a:r>
              <a:rPr lang="en-US" altLang="zh-CN" dirty="0"/>
              <a:t>+1</a:t>
            </a:r>
            <a:r>
              <a:rPr lang="zh-CN" altLang="en-US" dirty="0"/>
              <a:t>时，如果返回的数大于 1，说明这个锁正在被使用当中</a:t>
            </a:r>
          </a:p>
          <a:p>
            <a:pPr>
              <a:lnSpc>
                <a:spcPct val="110000"/>
              </a:lnSpc>
            </a:pPr>
            <a:r>
              <a:rPr dirty="0"/>
              <a:t>    1、 客户端A请求服务器获取key的值为1表示获取了锁</a:t>
            </a:r>
          </a:p>
          <a:p>
            <a:pPr>
              <a:lnSpc>
                <a:spcPct val="110000"/>
              </a:lnSpc>
            </a:pPr>
            <a:r>
              <a:rPr dirty="0"/>
              <a:t>    2、 客户端B也去请求服务器获取key的值为2表示获取锁失败</a:t>
            </a:r>
          </a:p>
          <a:p>
            <a:pPr>
              <a:lnSpc>
                <a:spcPct val="110000"/>
              </a:lnSpc>
            </a:pPr>
            <a:r>
              <a:rPr dirty="0"/>
              <a:t>    3、 客户端A执行代码完成，删除锁</a:t>
            </a:r>
          </a:p>
          <a:p>
            <a:pPr>
              <a:lnSpc>
                <a:spcPct val="110000"/>
              </a:lnSpc>
            </a:pPr>
            <a:r>
              <a:rPr dirty="0"/>
              <a:t>    4、 客户端B在等待一段时间后在去请求的时候获取key的值为1表示获取锁成功</a:t>
            </a:r>
          </a:p>
          <a:p>
            <a:pPr>
              <a:lnSpc>
                <a:spcPct val="110000"/>
              </a:lnSpc>
            </a:pPr>
            <a:r>
              <a:rPr dirty="0"/>
              <a:t>    5、 客户端B执行代码完成，删除锁</a:t>
            </a:r>
          </a:p>
          <a:p>
            <a:pPr>
              <a:lnSpc>
                <a:spcPct val="110000"/>
              </a:lnSpc>
            </a:pPr>
            <a:endParaRPr dirty="0"/>
          </a:p>
          <a:p>
            <a:r>
              <a:rPr lang="zh-CN" dirty="0"/>
              <a:t>问题：如果</a:t>
            </a:r>
            <a:r>
              <a:rPr lang="en-US" altLang="zh-CN" dirty="0"/>
              <a:t>A</a:t>
            </a:r>
            <a:r>
              <a:rPr lang="zh-CN" altLang="en-US" dirty="0"/>
              <a:t>在请求了锁后，程序崩溃，</a:t>
            </a:r>
            <a:r>
              <a:rPr lang="en-US" altLang="zh-CN" dirty="0"/>
              <a:t>B</a:t>
            </a:r>
            <a:r>
              <a:rPr lang="zh-CN" altLang="en-US" dirty="0"/>
              <a:t>将会永远处于等待状态</a:t>
            </a:r>
            <a:r>
              <a:rPr lang="en-US" altLang="zh-CN" dirty="0"/>
              <a:t>~</a:t>
            </a: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 lang="en-US" altLang="zh-CN">
                <a:sym typeface="+mn-ea"/>
              </a:rPr>
              <a:t>INCR</a:t>
            </a:r>
            <a:r>
              <a:rPr>
                <a:sym typeface="+mn-ea"/>
              </a:rPr>
              <a:t>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8415"/>
            <a:ext cx="10515600" cy="488886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SETNX </a:t>
            </a:r>
            <a:r>
              <a:rPr lang="zh-CN" altLang="en-US"/>
              <a:t>命令：对</a:t>
            </a:r>
            <a:r>
              <a:rPr lang="en-US" altLang="zh-CN"/>
              <a:t>Key</a:t>
            </a:r>
            <a:r>
              <a:rPr lang="zh-CN" altLang="en-US"/>
              <a:t>设置一个值</a:t>
            </a:r>
            <a:r>
              <a:rPr lang="en-US" altLang="zh-CN"/>
              <a:t>value</a:t>
            </a:r>
            <a:r>
              <a:rPr lang="zh-CN" altLang="en-US"/>
              <a:t>，如果该</a:t>
            </a:r>
            <a:r>
              <a:rPr lang="en-US" altLang="zh-CN"/>
              <a:t>Key</a:t>
            </a:r>
            <a:r>
              <a:rPr lang="zh-CN" altLang="en-US"/>
              <a:t>不存在，则设置</a:t>
            </a:r>
            <a:r>
              <a:rPr lang="en-US" altLang="zh-CN"/>
              <a:t>value</a:t>
            </a:r>
            <a:r>
              <a:rPr lang="zh-CN" altLang="en-US"/>
              <a:t>，返回成功；如果该</a:t>
            </a:r>
            <a:r>
              <a:rPr lang="en-US" altLang="zh-CN"/>
              <a:t>Key</a:t>
            </a:r>
            <a:r>
              <a:rPr lang="zh-CN" altLang="en-US"/>
              <a:t>存在，则不作任何操作，返回失败。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1、 客户端A请求服务器设置key的值，如果设置成功就表示加锁成功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2、 客户端B也去请求服务器设置key的值，如果返回失败，那么就代表加锁失败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3、 客户端A执行代码完成，删除锁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4、 客户端B在等待一段时间后在去请求设置key的值，设置成功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5、 客户端B执行代码完成，删除锁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问题：</a:t>
            </a:r>
            <a:r>
              <a:rPr lang="zh-CN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在请求了锁后，程序崩溃，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将会永远处于等待状态</a:t>
            </a:r>
            <a:r>
              <a:rPr lang="en-US" altLang="zh-CN">
                <a:sym typeface="+mn-ea"/>
              </a:rPr>
              <a:t>~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150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SETNX命令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9375"/>
            <a:ext cx="10515600" cy="482790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smtClean="0"/>
              <a:t>e</a:t>
            </a:r>
            <a:r>
              <a:rPr lang="zh-CN" altLang="en-US" dirty="0" smtClean="0"/>
              <a:t>xpire </a:t>
            </a:r>
            <a:r>
              <a:rPr lang="zh-CN" altLang="en-US" dirty="0"/>
              <a:t>命令，对一个</a:t>
            </a:r>
            <a:r>
              <a:rPr lang="en-US" altLang="zh-CN" dirty="0"/>
              <a:t>Key</a:t>
            </a:r>
            <a:r>
              <a:rPr lang="zh-CN" altLang="en-US" dirty="0"/>
              <a:t>设置消亡时间（</a:t>
            </a:r>
            <a:r>
              <a:rPr lang="en-US" altLang="zh-CN" dirty="0"/>
              <a:t>TTL</a:t>
            </a:r>
            <a:r>
              <a:rPr lang="zh-CN" altLang="en-US" dirty="0"/>
              <a:t>），可以在加锁命令成功后对该</a:t>
            </a:r>
            <a:r>
              <a:rPr lang="en-US" altLang="zh-CN" dirty="0"/>
              <a:t>Key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expire</a:t>
            </a:r>
            <a:r>
              <a:rPr lang="zh-CN" altLang="en-US" dirty="0"/>
              <a:t>命令，添加消亡时间防止死锁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问题：</a:t>
            </a:r>
            <a:r>
              <a:rPr lang="en-US" altLang="zh-CN" dirty="0"/>
              <a:t>INCR/SETNX</a:t>
            </a:r>
            <a:r>
              <a:rPr lang="zh-CN" altLang="en-US" dirty="0"/>
              <a:t>操作</a:t>
            </a:r>
            <a:r>
              <a:rPr lang="en-US" altLang="zh-CN" dirty="0"/>
              <a:t>+Expire </a:t>
            </a:r>
            <a:r>
              <a:rPr lang="zh-CN" altLang="en-US" dirty="0"/>
              <a:t>非原子操作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解决问题：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命令实现分布式锁</a:t>
            </a:r>
          </a:p>
          <a:p>
            <a:pPr lvl="0"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>
              <a:lnSpc>
                <a:spcPct val="110000"/>
              </a:lnSpc>
            </a:pPr>
            <a:r>
              <a:rPr>
                <a:sym typeface="+mn-ea"/>
              </a:rPr>
              <a:t>解决方案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命令本身已经从版本 2.6.12 开始包含了设置消亡时间的功能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  key  value  'ex' timeout  'nx'</a:t>
            </a:r>
            <a:endParaRPr lang="zh-CN" altLang="en-US"/>
          </a:p>
          <a:p>
            <a:r>
              <a:rPr lang="zh-CN" altLang="en-US"/>
              <a:t>    1、 客户端A请求服务器设置key的值，如果设置成功就表示加锁成功</a:t>
            </a:r>
          </a:p>
          <a:p>
            <a:r>
              <a:rPr lang="zh-CN" altLang="en-US"/>
              <a:t>    2、 客户端B也去请求服务器设置key的值，如果返回失败，那么就代表加锁失败</a:t>
            </a:r>
          </a:p>
          <a:p>
            <a:r>
              <a:rPr lang="zh-CN" altLang="en-US"/>
              <a:t>    3、 客户端A执行代码完成，删除锁</a:t>
            </a:r>
          </a:p>
          <a:p>
            <a:r>
              <a:rPr lang="zh-CN" altLang="en-US"/>
              <a:t>    4、 客户端B在等待一段时间后在去请求设置key的值，设置成功</a:t>
            </a:r>
          </a:p>
          <a:p>
            <a:r>
              <a:rPr lang="zh-CN" altLang="en-US"/>
              <a:t>    5、 客户端B执行代码完成，删除锁</a:t>
            </a:r>
          </a:p>
          <a:p>
            <a:r>
              <a:rPr lang="zh-CN" altLang="en-US"/>
              <a:t>一条命令完成，解决了死锁</a:t>
            </a:r>
            <a:r>
              <a:rPr lang="en-US" altLang="zh-CN"/>
              <a:t>/</a:t>
            </a:r>
            <a:r>
              <a:rPr lang="zh-CN" altLang="en-US"/>
              <a:t>原子性问题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295" y="1375410"/>
            <a:ext cx="8740775" cy="4712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</a:t>
            </a:r>
            <a:r>
              <a:rPr lang="zh-CN" altLang="en-US" sz="1600" dirty="0" smtClean="0">
                <a:sym typeface="+mn-ea"/>
              </a:rPr>
              <a:t>redis获取锁失败了要怎么办</a:t>
            </a:r>
            <a:r>
              <a:rPr lang="zh-CN" altLang="en-US" sz="1600" dirty="0">
                <a:sym typeface="+mn-ea"/>
              </a:rPr>
              <a:t>？中断请求还是循环请求？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答</a:t>
            </a:r>
            <a:r>
              <a:rPr lang="zh-CN" altLang="en-US" sz="1600" dirty="0" smtClean="0">
                <a:sym typeface="+mn-ea"/>
              </a:rPr>
              <a:t>：循环请</a:t>
            </a:r>
            <a:r>
              <a:rPr lang="zh-CN" altLang="en-US" sz="1600" dirty="0">
                <a:sym typeface="+mn-ea"/>
              </a:rPr>
              <a:t>求，循环请求去获取锁 </a:t>
            </a: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问题：循环请求，如果有一人获取了锁，其它</a:t>
            </a:r>
            <a:r>
              <a:rPr lang="zh-CN" altLang="en-US" sz="1600" dirty="0" smtClean="0">
                <a:sym typeface="+mn-ea"/>
              </a:rPr>
              <a:t>的再去获取锁</a:t>
            </a:r>
            <a:r>
              <a:rPr lang="zh-CN" altLang="en-US" sz="1600" dirty="0">
                <a:sym typeface="+mn-ea"/>
              </a:rPr>
              <a:t>的时候，是不是容易发生抢锁事件？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答：在循环请求获取锁的时候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，加入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sleep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功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能，等待几毫秒在执行循环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问题：锁提前过期后，客户端A还没执行完，然后客户端B获取到了锁，这时候客户端A执行完了，会不会在删锁的时候把B的锁给删掉？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答：在加锁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的时候存入一个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随机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Value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每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次在删除key的时候判断下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里的value和自己存的是否一样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SET命令分布式锁存在的问题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13435" y="3359150"/>
            <a:ext cx="3086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65088" y="1132228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环境搭建与配置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21412" y="105726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65088" y="18785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同步访问如何实现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36652" y="180354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65088" y="262479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异步访问如何实现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621412" y="254983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621412" y="329611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74115" y="3393059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分布式锁实现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脚本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订阅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事务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管道的使用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621412" y="404240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355178" y="4077486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的配合使用模型及其问题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626492" y="4824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370417" y="4903461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有哪些集群方案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，如何使用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集群</a:t>
            </a: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69929" y="12795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20" name="标题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39445" y="2545715"/>
            <a:ext cx="3727450" cy="624840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5405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发展方向一：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（客户端分片）数据分片，放到不同的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上，客户端根据分片规则到对应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上取数据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codis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发展方向二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读写分离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模式）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Redis3.0</a:t>
            </a:r>
            <a:r>
              <a:rPr lang="zh-CN" altLang="en-US" dirty="0"/>
              <a:t>官方集群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cluster</a:t>
            </a:r>
            <a:r>
              <a:rPr lang="zh-CN" altLang="en-US" sz="18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集群方案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使用过程中的坑在哪里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在使用过程中有哪些常见问题的总结及其对应的解决方案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4985" y="795020"/>
            <a:ext cx="1577340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常见问题</a:t>
            </a: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38536" y="135901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85615" y="790400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295136" y="1577857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与数据库双写数据不一致问题</a:t>
            </a:r>
            <a:endParaRPr lang="zh-CN" altLang="en-US" sz="2000" spc="120" dirty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88790" y="1498293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06815" y="229845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内存击穿与内存雪崩问题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74185" y="2218886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36025" y="3003749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大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热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603395" y="2924874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334755" y="3725033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的并发竞争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88790" y="364546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349379" y="443703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BFBFBF"/>
                </a:solidFill>
                <a:sym typeface="+mn-ea"/>
              </a:rPr>
              <a:t>持久化问题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339369" y="511397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分区访问的多键命令问题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5266561" y="94951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同步访问与异步访问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596410" y="433380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596410" y="502849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4823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同步访问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阻塞（网络</a:t>
            </a:r>
            <a:r>
              <a:rPr lang="en-US" altLang="zh-CN" dirty="0"/>
              <a:t>IO</a:t>
            </a:r>
            <a:r>
              <a:rPr lang="zh-CN" altLang="en-US" dirty="0"/>
              <a:t>，访问效率）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编码简单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单线程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非阻塞（无视网络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编码复杂</a:t>
            </a:r>
            <a:r>
              <a:rPr lang="zh-CN" altLang="en-US" dirty="0" smtClean="0"/>
              <a:t>（可配合协程使用）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多线程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</a:t>
            </a:r>
            <a:r>
              <a:rPr lang="zh-CN" altLang="en-US" dirty="0" smtClean="0">
                <a:sym typeface="+mn-ea"/>
              </a:rPr>
              <a:t>大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AE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，</a:t>
            </a:r>
            <a:r>
              <a:rPr lang="en-US" altLang="zh-CN" dirty="0" err="1"/>
              <a:t>libevent</a:t>
            </a:r>
            <a:r>
              <a:rPr lang="zh-CN" altLang="en-US" dirty="0"/>
              <a:t>等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1803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同步访问与异步访问问题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0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187308_10*f*2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7308_10*i*0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2728</Words>
  <Application>Microsoft Office PowerPoint</Application>
  <PresentationFormat>宽屏</PresentationFormat>
  <Paragraphs>374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使用过程中的坑在哪里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735</cp:revision>
  <dcterms:created xsi:type="dcterms:W3CDTF">2017-08-03T09:01:00Z</dcterms:created>
  <dcterms:modified xsi:type="dcterms:W3CDTF">2020-07-15T08:42:45Z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