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heme/themeOverride3.xml" ContentType="application/vnd.openxmlformats-officedocument.themeOverr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66" r:id="rId4"/>
    <p:sldId id="262" r:id="rId5"/>
    <p:sldId id="323" r:id="rId6"/>
    <p:sldId id="267" r:id="rId7"/>
    <p:sldId id="298" r:id="rId8"/>
    <p:sldId id="1703" r:id="rId9"/>
    <p:sldId id="1700" r:id="rId10"/>
    <p:sldId id="1675" r:id="rId11"/>
    <p:sldId id="269" r:id="rId12"/>
    <p:sldId id="299" r:id="rId13"/>
    <p:sldId id="261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E19"/>
    <a:srgbClr val="6EC3AD"/>
    <a:srgbClr val="303689"/>
    <a:srgbClr val="DA3C49"/>
    <a:srgbClr val="258A8F"/>
    <a:srgbClr val="67B1AA"/>
    <a:srgbClr val="79BAB4"/>
    <a:srgbClr val="66B5C9"/>
    <a:srgbClr val="EDB159"/>
    <a:srgbClr val="2357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3" autoAdjust="0"/>
    <p:restoredTop sz="90382" autoAdjust="0"/>
  </p:normalViewPr>
  <p:slideViewPr>
    <p:cSldViewPr snapToGrid="0">
      <p:cViewPr varScale="1">
        <p:scale>
          <a:sx n="115" d="100"/>
          <a:sy n="115" d="100"/>
        </p:scale>
        <p:origin x="44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47" name="Freeform 47"/>
          <p:cNvSpPr/>
          <p:nvPr userDrawn="1"/>
        </p:nvSpPr>
        <p:spPr bwMode="auto">
          <a:xfrm>
            <a:off x="-1588" y="4826208"/>
            <a:ext cx="12206288" cy="2449512"/>
          </a:xfrm>
          <a:custGeom>
            <a:avLst/>
            <a:gdLst>
              <a:gd name="T0" fmla="*/ 7689 w 7689"/>
              <a:gd name="T1" fmla="*/ 1543 h 1543"/>
              <a:gd name="T2" fmla="*/ 7689 w 7689"/>
              <a:gd name="T3" fmla="*/ 1485 h 1543"/>
              <a:gd name="T4" fmla="*/ 4821 w 7689"/>
              <a:gd name="T5" fmla="*/ 568 h 1543"/>
              <a:gd name="T6" fmla="*/ 3065 w 7689"/>
              <a:gd name="T7" fmla="*/ 0 h 1543"/>
              <a:gd name="T8" fmla="*/ 582 w 7689"/>
              <a:gd name="T9" fmla="*/ 597 h 1543"/>
              <a:gd name="T10" fmla="*/ 0 w 7689"/>
              <a:gd name="T11" fmla="*/ 717 h 1543"/>
              <a:gd name="T12" fmla="*/ 0 w 7689"/>
              <a:gd name="T13" fmla="*/ 1543 h 1543"/>
              <a:gd name="T14" fmla="*/ 7689 w 7689"/>
              <a:gd name="T15" fmla="*/ 1543 h 1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89" h="1543">
                <a:moveTo>
                  <a:pt x="7689" y="1543"/>
                </a:moveTo>
                <a:lnTo>
                  <a:pt x="7689" y="1485"/>
                </a:lnTo>
                <a:lnTo>
                  <a:pt x="4821" y="568"/>
                </a:lnTo>
                <a:lnTo>
                  <a:pt x="3065" y="0"/>
                </a:lnTo>
                <a:lnTo>
                  <a:pt x="582" y="597"/>
                </a:lnTo>
                <a:lnTo>
                  <a:pt x="0" y="717"/>
                </a:lnTo>
                <a:lnTo>
                  <a:pt x="0" y="1543"/>
                </a:lnTo>
                <a:lnTo>
                  <a:pt x="7689" y="154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504950" y="2571750"/>
            <a:ext cx="2809472" cy="4286250"/>
          </a:xfrm>
          <a:prstGeom prst="rect">
            <a:avLst/>
          </a:prstGeom>
          <a:blipFill>
            <a:blip r:embed="rId3"/>
            <a:srcRect/>
            <a:stretch>
              <a:fillRect l="-12865" t="18036" r="1637" b="-65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副标题 2"/>
          <p:cNvSpPr>
            <a:spLocks noGrp="1"/>
          </p:cNvSpPr>
          <p:nvPr>
            <p:ph type="subTitle" idx="1"/>
          </p:nvPr>
        </p:nvSpPr>
        <p:spPr>
          <a:xfrm>
            <a:off x="3441699" y="2945130"/>
            <a:ext cx="530860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3441699" y="1661159"/>
            <a:ext cx="5308602" cy="128397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0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441699" y="4344518"/>
            <a:ext cx="53086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21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441699" y="4640789"/>
            <a:ext cx="530860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79450" y="478971"/>
            <a:ext cx="10833100" cy="59000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386407" y="2981325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3387523" y="3876675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2"/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标题 5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4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202" y="0"/>
            <a:ext cx="12237202" cy="6858000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3382962" y="2011363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9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3382962" y="4317599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82963" y="4021328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think-cell 幻灯片" r:id="rId10" imgW="7763510" imgH="10049510" progId="TCLayout.ActiveDocument.1">
                  <p:embed/>
                </p:oleObj>
              </mc:Choice>
              <mc:Fallback>
                <p:oleObj name="think-cell 幻灯片" r:id="rId10" imgW="7763510" imgH="10049510" progId="TCLayout.ActiveDocument.1">
                  <p:embed/>
                  <p:pic>
                    <p:nvPicPr>
                      <p:cNvPr id="0" name="图片 10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2022/8/9</a:t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404737" y="2954761"/>
            <a:ext cx="4807356" cy="55879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——</a:t>
            </a:r>
            <a:r>
              <a:rPr lang="zh-CN" altLang="en-US" dirty="0"/>
              <a:t> 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lightweight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compatible</a:t>
            </a:r>
            <a:r>
              <a:rPr lang="zh-CN" altLang="en-US" dirty="0"/>
              <a:t> </a:t>
            </a:r>
            <a:r>
              <a:rPr lang="en-US" altLang="zh-CN" dirty="0"/>
              <a:t>collateral-free</a:t>
            </a:r>
            <a:r>
              <a:rPr lang="zh-CN" altLang="en-US" dirty="0"/>
              <a:t> </a:t>
            </a:r>
            <a:r>
              <a:rPr lang="en-US" altLang="zh-CN" dirty="0"/>
              <a:t>NFT</a:t>
            </a:r>
            <a:r>
              <a:rPr lang="zh-CN" altLang="en-US" dirty="0"/>
              <a:t> </a:t>
            </a:r>
            <a:r>
              <a:rPr lang="en-US" altLang="zh-CN" dirty="0"/>
              <a:t>renting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CryptoSharing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b="1" dirty="0"/>
              <a:t>2022.08.10</a:t>
            </a:r>
            <a:endParaRPr lang="zh-CN" altLang="en-US" b="1" dirty="0"/>
          </a:p>
        </p:txBody>
      </p:sp>
      <p:pic>
        <p:nvPicPr>
          <p:cNvPr id="2" name="图片 1" descr="4531640914742_.pic_h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628" y="1849248"/>
            <a:ext cx="1092985" cy="1095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技术创新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grpSp>
        <p:nvGrpSpPr>
          <p:cNvPr id="5" name="104f7908-7dde-4e8d-b08e-39051e89657f" descr="OQAAAB+LCAAAAAAABACrVlIpqSxIVbJSCs5NLCpxyUxML0rM9SxJzVXSUfJMUbLKK83J0VFyysxLycxLdy/KLy0oVrKKjq0FALpUkis5AAAA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232594"/>
            <a:ext cx="10364828" cy="4936872"/>
            <a:chOff x="669925" y="1232594"/>
            <a:chExt cx="10364828" cy="4936872"/>
          </a:xfrm>
        </p:grpSpPr>
        <p:grpSp>
          <p:nvGrpSpPr>
            <p:cNvPr id="6" name="íšḻídè"/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/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/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130">
                    <a:defRPr/>
                  </a:pPr>
                  <a:endParaRPr lang="zh-CN" altLang="en-US" sz="170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/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130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/>
              <p:cNvSpPr txBox="1"/>
              <p:nvPr/>
            </p:nvSpPr>
            <p:spPr bwMode="auto">
              <a:xfrm>
                <a:off x="2766000" y="1964699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2000" b="1" dirty="0"/>
                  <a:t>提出一种带有使用权的</a:t>
                </a:r>
                <a:r>
                  <a:rPr lang="en-US" altLang="zh-CN" sz="2000" b="1" dirty="0"/>
                  <a:t>NFT</a:t>
                </a:r>
                <a:r>
                  <a:rPr lang="zh-CN" altLang="en-US" sz="2000" b="1" dirty="0"/>
                  <a:t>标准</a:t>
                </a:r>
              </a:p>
            </p:txBody>
          </p:sp>
        </p:grpSp>
        <p:grpSp>
          <p:nvGrpSpPr>
            <p:cNvPr id="7" name="îṧlîḋè"/>
            <p:cNvGrpSpPr/>
            <p:nvPr/>
          </p:nvGrpSpPr>
          <p:grpSpPr>
            <a:xfrm>
              <a:off x="2277291" y="2935554"/>
              <a:ext cx="8757462" cy="1343556"/>
              <a:chOff x="2277291" y="3017955"/>
              <a:chExt cx="8757462" cy="1343556"/>
            </a:xfrm>
          </p:grpSpPr>
          <p:grpSp>
            <p:nvGrpSpPr>
              <p:cNvPr id="14" name="işḷíḑe"/>
              <p:cNvGrpSpPr/>
              <p:nvPr/>
            </p:nvGrpSpPr>
            <p:grpSpPr>
              <a:xfrm>
                <a:off x="9096333" y="3017955"/>
                <a:ext cx="1938420" cy="1343556"/>
                <a:chOff x="191990" y="1579889"/>
                <a:chExt cx="1938420" cy="1343556"/>
              </a:xfrm>
            </p:grpSpPr>
            <p:sp>
              <p:nvSpPr>
                <p:cNvPr id="17" name="íṥ1ïḑé"/>
                <p:cNvSpPr/>
                <p:nvPr/>
              </p:nvSpPr>
              <p:spPr bwMode="auto">
                <a:xfrm rot="10800000" flipV="1">
                  <a:off x="191990" y="2739157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130">
                    <a:defRPr/>
                  </a:pPr>
                  <a:endParaRPr lang="zh-CN" altLang="en-US" sz="1705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/>
                <p:cNvSpPr/>
                <p:nvPr/>
              </p:nvSpPr>
              <p:spPr>
                <a:xfrm>
                  <a:off x="535584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130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/>
              <p:cNvSpPr txBox="1"/>
              <p:nvPr/>
            </p:nvSpPr>
            <p:spPr bwMode="auto">
              <a:xfrm>
                <a:off x="2277291" y="3422758"/>
                <a:ext cx="6570000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zh-CN" altLang="en-US" sz="2000" b="1" dirty="0"/>
                  <a:t>实现无抵押租赁</a:t>
                </a:r>
              </a:p>
            </p:txBody>
          </p:sp>
        </p:grpSp>
        <p:grpSp>
          <p:nvGrpSpPr>
            <p:cNvPr id="9" name="îśḷîḑê"/>
            <p:cNvGrpSpPr/>
            <p:nvPr/>
          </p:nvGrpSpPr>
          <p:grpSpPr>
            <a:xfrm>
              <a:off x="669925" y="4733766"/>
              <a:ext cx="1938420" cy="1435700"/>
              <a:chOff x="669925" y="1579889"/>
              <a:chExt cx="1938420" cy="1435700"/>
            </a:xfrm>
          </p:grpSpPr>
          <p:sp>
            <p:nvSpPr>
              <p:cNvPr id="12" name="iS1ïḓè"/>
              <p:cNvSpPr/>
              <p:nvPr/>
            </p:nvSpPr>
            <p:spPr bwMode="auto">
              <a:xfrm rot="10800000" flipV="1">
                <a:off x="669925" y="2831301"/>
                <a:ext cx="1938420" cy="1842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  <a:round/>
              </a:ln>
              <a:effectLst/>
            </p:spPr>
            <p:txBody>
              <a:bodyPr wrap="none" lIns="134289" tIns="67145" rIns="134289" bIns="67145" anchor="ctr"/>
              <a:lstStyle/>
              <a:p>
                <a:pPr defTabSz="913130">
                  <a:defRPr/>
                </a:pPr>
                <a:endParaRPr lang="zh-CN" altLang="en-US" sz="1705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i$ḻiḑe"/>
              <p:cNvSpPr/>
              <p:nvPr/>
            </p:nvSpPr>
            <p:spPr>
              <a:xfrm>
                <a:off x="1024293" y="1579889"/>
                <a:ext cx="1252998" cy="1251412"/>
              </a:xfrm>
              <a:prstGeom prst="diamond">
                <a:avLst/>
              </a:prstGeom>
              <a:solidFill>
                <a:schemeClr val="accent1"/>
              </a:solidFill>
              <a:ln w="12700" cmpd="sng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 defTabSz="913130">
                  <a:defRPr/>
                </a:pPr>
                <a:r>
                  <a:rPr lang="en-US" altLang="zh-CN" sz="2800" b="1" dirty="0"/>
                  <a:t>03</a:t>
                </a:r>
                <a:endParaRPr lang="zh-CN" altLang="en-US" sz="2800" b="1" dirty="0"/>
              </a:p>
            </p:txBody>
          </p:sp>
        </p:grpSp>
      </p:grpSp>
      <p:sp>
        <p:nvSpPr>
          <p:cNvPr id="24" name="íṣḷíďê">
            <a:extLst>
              <a:ext uri="{FF2B5EF4-FFF2-40B4-BE49-F238E27FC236}">
                <a16:creationId xmlns:a16="http://schemas.microsoft.com/office/drawing/2014/main" id="{34A550B3-8CEB-524D-928E-0C357134DE69}"/>
              </a:ext>
            </a:extLst>
          </p:cNvPr>
          <p:cNvSpPr txBox="1"/>
          <p:nvPr/>
        </p:nvSpPr>
        <p:spPr bwMode="auto">
          <a:xfrm>
            <a:off x="2608345" y="5217474"/>
            <a:ext cx="6808268" cy="441805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000" b="1" dirty="0"/>
              <a:t>对项目方友好，仅需少数操作就能完成升级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项目团队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Team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475615"/>
            <a:ext cx="192341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569506" y="1691004"/>
            <a:ext cx="8624568" cy="4549459"/>
            <a:chOff x="-13968" y="1691364"/>
            <a:chExt cx="8624568" cy="4549459"/>
          </a:xfrm>
        </p:grpSpPr>
        <p:sp>
          <p:nvSpPr>
            <p:cNvPr id="6" name="ís1íḍe"/>
            <p:cNvSpPr/>
            <p:nvPr/>
          </p:nvSpPr>
          <p:spPr>
            <a:xfrm>
              <a:off x="-13968" y="4165009"/>
              <a:ext cx="8624568" cy="2026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7" name="îṡlidé"/>
            <p:cNvSpPr/>
            <p:nvPr/>
          </p:nvSpPr>
          <p:spPr>
            <a:xfrm>
              <a:off x="1194713" y="1692063"/>
              <a:ext cx="1796193" cy="1810539"/>
            </a:xfrm>
            <a:prstGeom prst="ellipse">
              <a:avLst/>
            </a:prstGeom>
            <a:blipFill>
              <a:blip r:embed="rId3"/>
              <a:stretch>
                <a:fillRect l="-25827" r="-25465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8" name="îSliḋe"/>
            <p:cNvSpPr/>
            <p:nvPr/>
          </p:nvSpPr>
          <p:spPr>
            <a:xfrm>
              <a:off x="3869385" y="1691364"/>
              <a:ext cx="1785160" cy="1799417"/>
            </a:xfrm>
            <a:prstGeom prst="ellipse">
              <a:avLst/>
            </a:prstGeom>
            <a:blipFill>
              <a:blip r:embed="rId4"/>
              <a:stretch>
                <a:fillRect l="-39881" r="-39317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0" name="i$ḷíḓè"/>
            <p:cNvSpPr/>
            <p:nvPr/>
          </p:nvSpPr>
          <p:spPr>
            <a:xfrm>
              <a:off x="6532993" y="1692009"/>
              <a:ext cx="1795333" cy="1809671"/>
            </a:xfrm>
            <a:prstGeom prst="ellipse">
              <a:avLst/>
            </a:prstGeom>
            <a:blipFill>
              <a:blip r:embed="rId5"/>
              <a:stretch>
                <a:fillRect l="-26842" r="-26464"/>
              </a:stretch>
            </a:blipFill>
            <a:ln w="571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/>
            </a:p>
          </p:txBody>
        </p:sp>
        <p:sp>
          <p:nvSpPr>
            <p:cNvPr id="11" name="ísḻíḓè"/>
            <p:cNvSpPr/>
            <p:nvPr/>
          </p:nvSpPr>
          <p:spPr bwMode="auto">
            <a:xfrm>
              <a:off x="1066007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1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íŝḷíḓê"/>
            <p:cNvSpPr/>
            <p:nvPr/>
          </p:nvSpPr>
          <p:spPr bwMode="auto">
            <a:xfrm>
              <a:off x="3736947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2</a:t>
              </a:r>
              <a:endParaRPr sz="2000" dirty="0">
                <a:solidFill>
                  <a:schemeClr val="bg1"/>
                </a:solidFill>
              </a:endParaRPr>
            </a:p>
          </p:txBody>
        </p:sp>
        <p:sp>
          <p:nvSpPr>
            <p:cNvPr id="13" name="ïŝ1ïde"/>
            <p:cNvSpPr/>
            <p:nvPr/>
          </p:nvSpPr>
          <p:spPr bwMode="auto">
            <a:xfrm>
              <a:off x="6407887" y="1746265"/>
              <a:ext cx="522456" cy="522456"/>
            </a:xfrm>
            <a:custGeom>
              <a:avLst/>
              <a:gdLst>
                <a:gd name="T0" fmla="*/ 731 w 1169"/>
                <a:gd name="T1" fmla="*/ 0 h 1169"/>
                <a:gd name="T2" fmla="*/ 0 w 1169"/>
                <a:gd name="T3" fmla="*/ 0 h 1169"/>
                <a:gd name="T4" fmla="*/ 0 w 1169"/>
                <a:gd name="T5" fmla="*/ 731 h 1169"/>
                <a:gd name="T6" fmla="*/ 439 w 1169"/>
                <a:gd name="T7" fmla="*/ 1169 h 1169"/>
                <a:gd name="T8" fmla="*/ 1169 w 1169"/>
                <a:gd name="T9" fmla="*/ 1169 h 1169"/>
                <a:gd name="T10" fmla="*/ 1169 w 1169"/>
                <a:gd name="T11" fmla="*/ 439 h 1169"/>
                <a:gd name="T12" fmla="*/ 731 w 1169"/>
                <a:gd name="T13" fmla="*/ 0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69" h="1169">
                  <a:moveTo>
                    <a:pt x="73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31"/>
                    <a:pt x="0" y="731"/>
                    <a:pt x="0" y="731"/>
                  </a:cubicBezTo>
                  <a:cubicBezTo>
                    <a:pt x="0" y="973"/>
                    <a:pt x="196" y="1169"/>
                    <a:pt x="439" y="1169"/>
                  </a:cubicBezTo>
                  <a:cubicBezTo>
                    <a:pt x="1169" y="1169"/>
                    <a:pt x="1169" y="1169"/>
                    <a:pt x="1169" y="1169"/>
                  </a:cubicBezTo>
                  <a:cubicBezTo>
                    <a:pt x="1169" y="439"/>
                    <a:pt x="1169" y="439"/>
                    <a:pt x="1169" y="439"/>
                  </a:cubicBezTo>
                  <a:cubicBezTo>
                    <a:pt x="1169" y="196"/>
                    <a:pt x="973" y="0"/>
                    <a:pt x="731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p:spPr>
          <p:txBody>
            <a:bodyPr lIns="91440" tIns="45720" rIns="91440" bIns="4572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3</a:t>
              </a:r>
              <a:endParaRPr sz="2000" dirty="0">
                <a:solidFill>
                  <a:schemeClr val="bg1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76849" y="4359953"/>
              <a:ext cx="7553140" cy="1880870"/>
              <a:chOff x="1877720" y="4088653"/>
              <a:chExt cx="6208961" cy="1880870"/>
            </a:xfrm>
          </p:grpSpPr>
          <p:sp>
            <p:nvSpPr>
              <p:cNvPr id="30" name="Shape 1450"/>
              <p:cNvSpPr txBox="1"/>
              <p:nvPr/>
            </p:nvSpPr>
            <p:spPr>
              <a:xfrm>
                <a:off x="1937712" y="4696983"/>
                <a:ext cx="1775822" cy="12725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40" tIns="45720" rIns="91440" bIns="45720" anchor="t" anchorCtr="0">
                <a:noAutofit/>
              </a:bodyPr>
              <a:lstStyle/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浙江大学计算机学院博士</a:t>
                </a:r>
                <a:endPara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endParaRPr>
              </a:p>
              <a:p>
                <a:pPr algn="ctr"/>
                <a:r>
                  <a:rPr lang="zh-CN" altLang="en-US" sz="1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+mn-ea"/>
                  </a:rPr>
                  <a:t>从事区块链研究，在国内外知名学术会议、核心期刊上发表多篇区块链相关学术成果，并被广为引用；其中基于区块链的可信IoT管理方案应用于华为无线实验室对6G架构的设计研究</a:t>
                </a:r>
                <a:endParaRPr lang="de-DE" sz="1000" dirty="0">
                  <a:solidFill>
                    <a:schemeClr val="bg1"/>
                  </a:solidFill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1877720" y="4304553"/>
                <a:ext cx="3978045" cy="854177"/>
                <a:chOff x="1846071" y="4304553"/>
                <a:chExt cx="3978045" cy="854177"/>
              </a:xfrm>
            </p:grpSpPr>
            <p:sp>
              <p:nvSpPr>
                <p:cNvPr id="27" name="Shape 1448"/>
                <p:cNvSpPr txBox="1"/>
                <p:nvPr/>
              </p:nvSpPr>
              <p:spPr>
                <a:xfrm>
                  <a:off x="1846071" y="4304553"/>
                  <a:ext cx="1953171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altLang="de-DE" sz="2000" b="1" dirty="0">
                      <a:solidFill>
                        <a:schemeClr val="bg1"/>
                      </a:solidFill>
                      <a:sym typeface="Calibri"/>
                    </a:rPr>
                    <a:t>Barron </a:t>
                  </a:r>
                </a:p>
              </p:txBody>
            </p:sp>
            <p:sp>
              <p:nvSpPr>
                <p:cNvPr id="28" name="Shape 1450"/>
                <p:cNvSpPr txBox="1"/>
                <p:nvPr/>
              </p:nvSpPr>
              <p:spPr>
                <a:xfrm>
                  <a:off x="4048301" y="4697065"/>
                  <a:ext cx="177581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/>
                    </a:rPr>
                    <a:t>浙江大学数据科学硕士</a:t>
                  </a:r>
                </a:p>
                <a:p>
                  <a:pPr algn="ctr">
                    <a:buSzPct val="25000"/>
                  </a:pPr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/>
                    </a:rPr>
                    <a:t>对数学与计算机交叉领域有丰富经验，熟悉区块链开发框架，区块链领域爱好者，对</a:t>
                  </a:r>
                  <a:r>
                    <a:rPr lang="en-US" altLang="zh-CN" sz="1000" dirty="0" err="1"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/>
                    </a:rPr>
                    <a:t>uniswap</a:t>
                  </a:r>
                  <a:r>
                    <a:rPr lang="zh-CN" altLang="en-US" sz="1000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Calibri"/>
                    </a:rPr>
                    <a:t>，以太坊生态有独特理解</a:t>
                  </a:r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6133510" y="4304553"/>
                <a:ext cx="1953171" cy="1266289"/>
                <a:chOff x="6070212" y="4304553"/>
                <a:chExt cx="1953171" cy="1266289"/>
              </a:xfrm>
            </p:grpSpPr>
            <p:sp>
              <p:nvSpPr>
                <p:cNvPr id="25" name="Shape 1448"/>
                <p:cNvSpPr txBox="1"/>
                <p:nvPr/>
              </p:nvSpPr>
              <p:spPr>
                <a:xfrm>
                  <a:off x="6070212" y="4304553"/>
                  <a:ext cx="1953171" cy="3925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de-DE" sz="2000" b="1" dirty="0" err="1">
                      <a:solidFill>
                        <a:schemeClr val="bg1"/>
                      </a:solidFill>
                      <a:sym typeface="Calibri"/>
                    </a:rPr>
                    <a:t>molei</a:t>
                  </a:r>
                  <a:r>
                    <a:rPr lang="de-DE" sz="2000" b="1" dirty="0">
                      <a:solidFill>
                        <a:schemeClr val="bg1"/>
                      </a:solidFill>
                      <a:sym typeface="Calibri"/>
                    </a:rPr>
                    <a:t> Zhu</a:t>
                  </a:r>
                </a:p>
              </p:txBody>
            </p:sp>
            <p:sp>
              <p:nvSpPr>
                <p:cNvPr id="26" name="Shape 1450"/>
                <p:cNvSpPr txBox="1"/>
                <p:nvPr/>
              </p:nvSpPr>
              <p:spPr>
                <a:xfrm>
                  <a:off x="6194727" y="4696983"/>
                  <a:ext cx="1775815" cy="8738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40" tIns="45720" rIns="91440" bIns="45720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zh-CN" altLang="en-US" sz="1000" b="1" dirty="0">
                      <a:solidFill>
                        <a:srgbClr val="24292F"/>
                      </a:solidFill>
                      <a:latin typeface="-apple-system"/>
                    </a:rPr>
                    <a:t>河海大学计算机毕业，前端开发经验五年</a:t>
                  </a:r>
                  <a:endParaRPr sz="10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Calibri"/>
                  </a:endParaRPr>
                </a:p>
              </p:txBody>
            </p:sp>
          </p:grpSp>
          <p:cxnSp>
            <p:nvCxnSpPr>
              <p:cNvPr id="20" name="Shape 1464"/>
              <p:cNvCxnSpPr/>
              <p:nvPr/>
            </p:nvCxnSpPr>
            <p:spPr>
              <a:xfrm>
                <a:off x="3928045" y="4088653"/>
                <a:ext cx="0" cy="1372347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hape 1464"/>
              <p:cNvCxnSpPr/>
              <p:nvPr/>
            </p:nvCxnSpPr>
            <p:spPr>
              <a:xfrm>
                <a:off x="6074345" y="4088653"/>
                <a:ext cx="0" cy="1372347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hape 1448"/>
          <p:cNvSpPr txBox="1"/>
          <p:nvPr/>
        </p:nvSpPr>
        <p:spPr>
          <a:xfrm>
            <a:off x="5054523" y="4541157"/>
            <a:ext cx="2376013" cy="39251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 anchorCtr="0">
            <a:noAutofit/>
          </a:bodyPr>
          <a:lstStyle/>
          <a:p>
            <a:pPr algn="ctr">
              <a:buSzPct val="25000"/>
            </a:pPr>
            <a:r>
              <a:rPr lang="en-US" altLang="de-DE" sz="2000" b="1" dirty="0">
                <a:solidFill>
                  <a:schemeClr val="bg1"/>
                </a:solidFill>
                <a:sym typeface="Calibri"/>
              </a:rPr>
              <a:t>Wesley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60929" y="2341869"/>
            <a:ext cx="5426076" cy="1621509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Thanks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4ea2de0f-7e55-4ba4-8e2c-17fa8756f8b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731405" y="387658"/>
            <a:ext cx="4729190" cy="5350457"/>
            <a:chOff x="3926759" y="1224000"/>
            <a:chExt cx="4729190" cy="4787184"/>
          </a:xfrm>
        </p:grpSpPr>
        <p:sp>
          <p:nvSpPr>
            <p:cNvPr id="3" name="iŝľîḑé"/>
            <p:cNvSpPr/>
            <p:nvPr/>
          </p:nvSpPr>
          <p:spPr bwMode="auto">
            <a:xfrm>
              <a:off x="3926759" y="2889000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4" name="îṡlidè"/>
            <p:cNvSpPr/>
            <p:nvPr/>
          </p:nvSpPr>
          <p:spPr bwMode="auto">
            <a:xfrm>
              <a:off x="4983541" y="2889000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项目背景</a:t>
              </a:r>
            </a:p>
          </p:txBody>
        </p:sp>
        <p:sp>
          <p:nvSpPr>
            <p:cNvPr id="5" name="ïşlíḑè"/>
            <p:cNvSpPr/>
            <p:nvPr/>
          </p:nvSpPr>
          <p:spPr bwMode="auto">
            <a:xfrm>
              <a:off x="3942815" y="4157956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80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6" name="íṥľïḓè"/>
            <p:cNvSpPr/>
            <p:nvPr/>
          </p:nvSpPr>
          <p:spPr bwMode="auto">
            <a:xfrm>
              <a:off x="4983541" y="4164840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r>
                <a:rPr lang="en-US" altLang="zh-CN" sz="2400" b="1" dirty="0" err="1">
                  <a:solidFill>
                    <a:schemeClr val="bg1"/>
                  </a:solidFill>
                </a:rPr>
                <a:t>CryptoSharing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协议</a:t>
              </a:r>
            </a:p>
          </p:txBody>
        </p:sp>
        <p:sp>
          <p:nvSpPr>
            <p:cNvPr id="9" name="íṧḻîḓê"/>
            <p:cNvSpPr/>
            <p:nvPr/>
          </p:nvSpPr>
          <p:spPr bwMode="auto">
            <a:xfrm>
              <a:off x="3942815" y="5291104"/>
              <a:ext cx="792088" cy="720080"/>
            </a:xfrm>
            <a:custGeom>
              <a:avLst/>
              <a:gdLst>
                <a:gd name="connsiteX0" fmla="*/ 360040 w 792088"/>
                <a:gd name="connsiteY0" fmla="*/ 0 h 720080"/>
                <a:gd name="connsiteX1" fmla="*/ 792088 w 792088"/>
                <a:gd name="connsiteY1" fmla="*/ 0 h 720080"/>
                <a:gd name="connsiteX2" fmla="*/ 792088 w 792088"/>
                <a:gd name="connsiteY2" fmla="*/ 720080 h 720080"/>
                <a:gd name="connsiteX3" fmla="*/ 360040 w 792088"/>
                <a:gd name="connsiteY3" fmla="*/ 720080 h 720080"/>
                <a:gd name="connsiteX4" fmla="*/ 0 w 792088"/>
                <a:gd name="connsiteY4" fmla="*/ 360040 h 720080"/>
                <a:gd name="connsiteX5" fmla="*/ 360040 w 79208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2088" h="720080">
                  <a:moveTo>
                    <a:pt x="360040" y="0"/>
                  </a:moveTo>
                  <a:lnTo>
                    <a:pt x="792088" y="0"/>
                  </a:lnTo>
                  <a:lnTo>
                    <a:pt x="792088" y="720080"/>
                  </a:lnTo>
                  <a:lnTo>
                    <a:pt x="360040" y="720080"/>
                  </a:lnTo>
                  <a:cubicBezTo>
                    <a:pt x="161195" y="720080"/>
                    <a:pt x="0" y="558885"/>
                    <a:pt x="0" y="360040"/>
                  </a:cubicBezTo>
                  <a:cubicBezTo>
                    <a:pt x="0" y="161195"/>
                    <a:pt x="161195" y="0"/>
                    <a:pt x="360040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10" name="ísḷíḑè"/>
            <p:cNvSpPr/>
            <p:nvPr/>
          </p:nvSpPr>
          <p:spPr bwMode="auto">
            <a:xfrm>
              <a:off x="4983541" y="5291103"/>
              <a:ext cx="3672408" cy="720080"/>
            </a:xfrm>
            <a:custGeom>
              <a:avLst/>
              <a:gdLst>
                <a:gd name="connsiteX0" fmla="*/ 0 w 3672408"/>
                <a:gd name="connsiteY0" fmla="*/ 0 h 720080"/>
                <a:gd name="connsiteX1" fmla="*/ 3312368 w 3672408"/>
                <a:gd name="connsiteY1" fmla="*/ 0 h 720080"/>
                <a:gd name="connsiteX2" fmla="*/ 3672408 w 3672408"/>
                <a:gd name="connsiteY2" fmla="*/ 360040 h 720080"/>
                <a:gd name="connsiteX3" fmla="*/ 3312368 w 3672408"/>
                <a:gd name="connsiteY3" fmla="*/ 720080 h 720080"/>
                <a:gd name="connsiteX4" fmla="*/ 0 w 3672408"/>
                <a:gd name="connsiteY4" fmla="*/ 720080 h 720080"/>
                <a:gd name="connsiteX5" fmla="*/ 0 w 3672408"/>
                <a:gd name="connsiteY5" fmla="*/ 0 h 72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2408" h="720080">
                  <a:moveTo>
                    <a:pt x="0" y="0"/>
                  </a:moveTo>
                  <a:lnTo>
                    <a:pt x="3312368" y="0"/>
                  </a:lnTo>
                  <a:cubicBezTo>
                    <a:pt x="3511213" y="0"/>
                    <a:pt x="3672408" y="161195"/>
                    <a:pt x="3672408" y="360040"/>
                  </a:cubicBezTo>
                  <a:cubicBezTo>
                    <a:pt x="3672408" y="558885"/>
                    <a:pt x="3511213" y="720080"/>
                    <a:pt x="3312368" y="720080"/>
                  </a:cubicBezTo>
                  <a:lnTo>
                    <a:pt x="0" y="720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  <a:round/>
            </a:ln>
          </p:spPr>
          <p:txBody>
            <a:bodyPr rot="0" spcFirstLastPara="0" vert="horz" wrap="none" lIns="91440" tIns="45720" rIns="91440" bIns="45720" anchor="ctr" anchorCtr="1" forceAA="0" compatLnSpc="1">
              <a:normAutofit/>
            </a:bodyPr>
            <a:lstStyle/>
            <a:p>
              <a:r>
                <a:rPr lang="zh-CN" altLang="en-US" sz="2400" b="1" dirty="0">
                  <a:solidFill>
                    <a:schemeClr val="bg1"/>
                  </a:solidFill>
                </a:rPr>
                <a:t>项目团队</a:t>
              </a:r>
            </a:p>
          </p:txBody>
        </p:sp>
        <p:sp>
          <p:nvSpPr>
            <p:cNvPr id="15" name="îŝḷîḋé"/>
            <p:cNvSpPr/>
            <p:nvPr/>
          </p:nvSpPr>
          <p:spPr bwMode="auto">
            <a:xfrm>
              <a:off x="4331804" y="1224000"/>
              <a:ext cx="3528392" cy="906134"/>
            </a:xfrm>
            <a:custGeom>
              <a:avLst/>
              <a:gdLst>
                <a:gd name="connsiteX0" fmla="*/ 186024 w 3528392"/>
                <a:gd name="connsiteY0" fmla="*/ 0 h 906134"/>
                <a:gd name="connsiteX1" fmla="*/ 3342368 w 3528392"/>
                <a:gd name="connsiteY1" fmla="*/ 0 h 906134"/>
                <a:gd name="connsiteX2" fmla="*/ 3528392 w 3528392"/>
                <a:gd name="connsiteY2" fmla="*/ 186024 h 906134"/>
                <a:gd name="connsiteX3" fmla="*/ 3528392 w 3528392"/>
                <a:gd name="connsiteY3" fmla="*/ 906134 h 906134"/>
                <a:gd name="connsiteX4" fmla="*/ 0 w 3528392"/>
                <a:gd name="connsiteY4" fmla="*/ 906134 h 906134"/>
                <a:gd name="connsiteX5" fmla="*/ 0 w 3528392"/>
                <a:gd name="connsiteY5" fmla="*/ 186024 h 906134"/>
                <a:gd name="connsiteX6" fmla="*/ 186024 w 3528392"/>
                <a:gd name="connsiteY6" fmla="*/ 0 h 906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8392" h="906134">
                  <a:moveTo>
                    <a:pt x="186024" y="0"/>
                  </a:moveTo>
                  <a:lnTo>
                    <a:pt x="3342368" y="0"/>
                  </a:lnTo>
                  <a:cubicBezTo>
                    <a:pt x="3445106" y="0"/>
                    <a:pt x="3528392" y="83286"/>
                    <a:pt x="3528392" y="186024"/>
                  </a:cubicBezTo>
                  <a:lnTo>
                    <a:pt x="3528392" y="906134"/>
                  </a:lnTo>
                  <a:lnTo>
                    <a:pt x="0" y="906134"/>
                  </a:lnTo>
                  <a:lnTo>
                    <a:pt x="0" y="186024"/>
                  </a:lnTo>
                  <a:cubicBezTo>
                    <a:pt x="0" y="83286"/>
                    <a:pt x="83286" y="0"/>
                    <a:pt x="186024" y="0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rot="0" spcFirstLastPara="0" vert="horz" wrap="square" lIns="91440" tIns="45720" rIns="91440" bIns="45720" anchor="ctr" anchorCtr="1" forceAA="0" compatLnSpc="1">
              <a:normAutofit/>
            </a:bodyPr>
            <a:lstStyle/>
            <a:p>
              <a:pPr algn="ctr"/>
              <a:r>
                <a:rPr lang="en-US" altLang="zh-CN" sz="4000" b="1" spc="300" dirty="0">
                  <a:solidFill>
                    <a:schemeClr val="bg1"/>
                  </a:solidFill>
                </a:rPr>
                <a:t>Contents</a:t>
              </a:r>
            </a:p>
          </p:txBody>
        </p:sp>
        <p:sp>
          <p:nvSpPr>
            <p:cNvPr id="16" name="îṣ1íďe"/>
            <p:cNvSpPr/>
            <p:nvPr/>
          </p:nvSpPr>
          <p:spPr bwMode="auto">
            <a:xfrm>
              <a:off x="4338859" y="2202142"/>
              <a:ext cx="3514283" cy="137982"/>
            </a:xfrm>
            <a:custGeom>
              <a:avLst/>
              <a:gdLst>
                <a:gd name="connsiteX0" fmla="*/ 0 w 3514283"/>
                <a:gd name="connsiteY0" fmla="*/ 0 h 137982"/>
                <a:gd name="connsiteX1" fmla="*/ 3514283 w 3514283"/>
                <a:gd name="connsiteY1" fmla="*/ 0 h 137982"/>
                <a:gd name="connsiteX2" fmla="*/ 3506718 w 3514283"/>
                <a:gd name="connsiteY2" fmla="*/ 24367 h 137982"/>
                <a:gd name="connsiteX3" fmla="*/ 3335313 w 3514283"/>
                <a:gd name="connsiteY3" fmla="*/ 137982 h 137982"/>
                <a:gd name="connsiteX4" fmla="*/ 178969 w 3514283"/>
                <a:gd name="connsiteY4" fmla="*/ 137982 h 137982"/>
                <a:gd name="connsiteX5" fmla="*/ 7564 w 3514283"/>
                <a:gd name="connsiteY5" fmla="*/ 24367 h 137982"/>
                <a:gd name="connsiteX6" fmla="*/ 0 w 3514283"/>
                <a:gd name="connsiteY6" fmla="*/ 0 h 13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4283" h="137982">
                  <a:moveTo>
                    <a:pt x="0" y="0"/>
                  </a:moveTo>
                  <a:lnTo>
                    <a:pt x="3514283" y="0"/>
                  </a:lnTo>
                  <a:lnTo>
                    <a:pt x="3506718" y="24367"/>
                  </a:lnTo>
                  <a:cubicBezTo>
                    <a:pt x="3478478" y="91134"/>
                    <a:pt x="3412367" y="137982"/>
                    <a:pt x="3335313" y="137982"/>
                  </a:cubicBezTo>
                  <a:lnTo>
                    <a:pt x="178969" y="137982"/>
                  </a:lnTo>
                  <a:cubicBezTo>
                    <a:pt x="101916" y="137982"/>
                    <a:pt x="35804" y="91134"/>
                    <a:pt x="7564" y="243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  <a:rou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项目背景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Project background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25" y="475615"/>
            <a:ext cx="1923415" cy="1176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元宇宙</a:t>
            </a:r>
            <a:r>
              <a:rPr lang="en-US" altLang="zh-CN" dirty="0"/>
              <a:t>·</a:t>
            </a:r>
            <a:r>
              <a:rPr lang="zh-CN" altLang="en-US" dirty="0"/>
              <a:t> </a:t>
            </a:r>
            <a:r>
              <a:rPr lang="en-US" altLang="zh-CN" dirty="0"/>
              <a:t>NFT</a:t>
            </a:r>
            <a:r>
              <a:rPr lang="zh-CN" altLang="en-US" dirty="0"/>
              <a:t> </a:t>
            </a:r>
            <a:r>
              <a:rPr lang="en-US" altLang="zh-CN" dirty="0"/>
              <a:t>·FLOW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grpSp>
        <p:nvGrpSpPr>
          <p:cNvPr id="5" name="804eedb3-8c42-4950-a565-5ea0b562000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2957" y="1126331"/>
            <a:ext cx="10850728" cy="5016500"/>
            <a:chOff x="668172" y="1130300"/>
            <a:chExt cx="10850728" cy="5016500"/>
          </a:xfrm>
        </p:grpSpPr>
        <p:grpSp>
          <p:nvGrpSpPr>
            <p:cNvPr id="6" name="i$ļiḋê"/>
            <p:cNvGrpSpPr/>
            <p:nvPr/>
          </p:nvGrpSpPr>
          <p:grpSpPr>
            <a:xfrm>
              <a:off x="4547470" y="2437883"/>
              <a:ext cx="3097061" cy="2825308"/>
              <a:chOff x="1088828" y="2165990"/>
              <a:chExt cx="4457368" cy="4066252"/>
            </a:xfrm>
          </p:grpSpPr>
          <p:sp>
            <p:nvSpPr>
              <p:cNvPr id="31" name="iṥľïḑe"/>
              <p:cNvSpPr/>
              <p:nvPr/>
            </p:nvSpPr>
            <p:spPr>
              <a:xfrm>
                <a:off x="2754870" y="2165990"/>
                <a:ext cx="1405973" cy="1586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95" h="21458" extrusionOk="0">
                    <a:moveTo>
                      <a:pt x="14768" y="0"/>
                    </a:moveTo>
                    <a:cubicBezTo>
                      <a:pt x="11682" y="279"/>
                      <a:pt x="8751" y="1325"/>
                      <a:pt x="6316" y="3018"/>
                    </a:cubicBezTo>
                    <a:cubicBezTo>
                      <a:pt x="3974" y="4646"/>
                      <a:pt x="2184" y="6809"/>
                      <a:pt x="1141" y="9271"/>
                    </a:cubicBezTo>
                    <a:cubicBezTo>
                      <a:pt x="2104" y="9290"/>
                      <a:pt x="2984" y="9759"/>
                      <a:pt x="3451" y="10501"/>
                    </a:cubicBezTo>
                    <a:cubicBezTo>
                      <a:pt x="4024" y="11411"/>
                      <a:pt x="3878" y="12542"/>
                      <a:pt x="3086" y="13315"/>
                    </a:cubicBezTo>
                    <a:lnTo>
                      <a:pt x="0" y="15442"/>
                    </a:lnTo>
                    <a:lnTo>
                      <a:pt x="4923" y="15200"/>
                    </a:lnTo>
                    <a:cubicBezTo>
                      <a:pt x="5306" y="15206"/>
                      <a:pt x="5677" y="15267"/>
                      <a:pt x="6024" y="15374"/>
                    </a:cubicBezTo>
                    <a:cubicBezTo>
                      <a:pt x="6371" y="15481"/>
                      <a:pt x="6711" y="15640"/>
                      <a:pt x="6954" y="15902"/>
                    </a:cubicBezTo>
                    <a:cubicBezTo>
                      <a:pt x="7352" y="16332"/>
                      <a:pt x="7393" y="16938"/>
                      <a:pt x="7056" y="17405"/>
                    </a:cubicBezTo>
                    <a:cubicBezTo>
                      <a:pt x="6814" y="17687"/>
                      <a:pt x="6637" y="18007"/>
                      <a:pt x="6534" y="18348"/>
                    </a:cubicBezTo>
                    <a:cubicBezTo>
                      <a:pt x="6441" y="18655"/>
                      <a:pt x="6409" y="18974"/>
                      <a:pt x="6440" y="19291"/>
                    </a:cubicBezTo>
                    <a:cubicBezTo>
                      <a:pt x="6624" y="20412"/>
                      <a:pt x="7633" y="21288"/>
                      <a:pt x="8908" y="21436"/>
                    </a:cubicBezTo>
                    <a:cubicBezTo>
                      <a:pt x="10328" y="21600"/>
                      <a:pt x="11673" y="20831"/>
                      <a:pt x="12079" y="19622"/>
                    </a:cubicBezTo>
                    <a:cubicBezTo>
                      <a:pt x="12197" y="19191"/>
                      <a:pt x="12191" y="18740"/>
                      <a:pt x="12062" y="18311"/>
                    </a:cubicBezTo>
                    <a:cubicBezTo>
                      <a:pt x="11962" y="17978"/>
                      <a:pt x="11789" y="17666"/>
                      <a:pt x="11554" y="17390"/>
                    </a:cubicBezTo>
                    <a:cubicBezTo>
                      <a:pt x="11216" y="16965"/>
                      <a:pt x="11162" y="16414"/>
                      <a:pt x="11412" y="15944"/>
                    </a:cubicBezTo>
                    <a:cubicBezTo>
                      <a:pt x="11706" y="15392"/>
                      <a:pt x="12355" y="15058"/>
                      <a:pt x="13045" y="15102"/>
                    </a:cubicBezTo>
                    <a:lnTo>
                      <a:pt x="15810" y="15677"/>
                    </a:lnTo>
                    <a:lnTo>
                      <a:pt x="16049" y="14612"/>
                    </a:lnTo>
                    <a:cubicBezTo>
                      <a:pt x="15557" y="13797"/>
                      <a:pt x="15190" y="12927"/>
                      <a:pt x="14958" y="12027"/>
                    </a:cubicBezTo>
                    <a:cubicBezTo>
                      <a:pt x="14730" y="11140"/>
                      <a:pt x="14635" y="10231"/>
                      <a:pt x="14674" y="9322"/>
                    </a:cubicBezTo>
                    <a:cubicBezTo>
                      <a:pt x="14713" y="8979"/>
                      <a:pt x="14902" y="8663"/>
                      <a:pt x="15203" y="8441"/>
                    </a:cubicBezTo>
                    <a:cubicBezTo>
                      <a:pt x="15695" y="8077"/>
                      <a:pt x="16391" y="8018"/>
                      <a:pt x="16954" y="8292"/>
                    </a:cubicBezTo>
                    <a:cubicBezTo>
                      <a:pt x="17187" y="8445"/>
                      <a:pt x="17436" y="8578"/>
                      <a:pt x="17696" y="8690"/>
                    </a:cubicBezTo>
                    <a:cubicBezTo>
                      <a:pt x="17915" y="8785"/>
                      <a:pt x="18143" y="8864"/>
                      <a:pt x="18380" y="8912"/>
                    </a:cubicBezTo>
                    <a:cubicBezTo>
                      <a:pt x="18952" y="9030"/>
                      <a:pt x="19554" y="8967"/>
                      <a:pt x="20079" y="8734"/>
                    </a:cubicBezTo>
                    <a:cubicBezTo>
                      <a:pt x="21011" y="8266"/>
                      <a:pt x="21589" y="7396"/>
                      <a:pt x="21595" y="6452"/>
                    </a:cubicBezTo>
                    <a:cubicBezTo>
                      <a:pt x="21600" y="5680"/>
                      <a:pt x="21217" y="4947"/>
                      <a:pt x="20548" y="4448"/>
                    </a:cubicBezTo>
                    <a:cubicBezTo>
                      <a:pt x="20044" y="4129"/>
                      <a:pt x="19435" y="3967"/>
                      <a:pt x="18815" y="3986"/>
                    </a:cubicBezTo>
                    <a:cubicBezTo>
                      <a:pt x="18253" y="4004"/>
                      <a:pt x="17711" y="4171"/>
                      <a:pt x="17260" y="4465"/>
                    </a:cubicBezTo>
                    <a:cubicBezTo>
                      <a:pt x="16658" y="4811"/>
                      <a:pt x="15876" y="4793"/>
                      <a:pt x="15297" y="4418"/>
                    </a:cubicBezTo>
                    <a:cubicBezTo>
                      <a:pt x="14878" y="4147"/>
                      <a:pt x="14626" y="3721"/>
                      <a:pt x="14614" y="3264"/>
                    </a:cubicBezTo>
                    <a:lnTo>
                      <a:pt x="14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2" name="íS1iḍé"/>
              <p:cNvSpPr/>
              <p:nvPr/>
            </p:nvSpPr>
            <p:spPr>
              <a:xfrm>
                <a:off x="4110125" y="5254924"/>
                <a:ext cx="637136" cy="7049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8603"/>
                    </a:lnTo>
                    <a:lnTo>
                      <a:pt x="3317" y="21600"/>
                    </a:lnTo>
                    <a:lnTo>
                      <a:pt x="18095" y="21600"/>
                    </a:lnTo>
                    <a:lnTo>
                      <a:pt x="21600" y="18432"/>
                    </a:lnTo>
                    <a:lnTo>
                      <a:pt x="2160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iṩľíďè"/>
              <p:cNvSpPr/>
              <p:nvPr/>
            </p:nvSpPr>
            <p:spPr>
              <a:xfrm>
                <a:off x="3978266" y="5010187"/>
                <a:ext cx="915351" cy="291882"/>
              </a:xfrm>
              <a:prstGeom prst="roundRect">
                <a:avLst>
                  <a:gd name="adj" fmla="val 35919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34" name="îṥḷîḋé"/>
              <p:cNvSpPr/>
              <p:nvPr/>
            </p:nvSpPr>
            <p:spPr>
              <a:xfrm>
                <a:off x="1610490" y="2269332"/>
                <a:ext cx="889593" cy="8893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8" h="19678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5" name="išliḍe"/>
              <p:cNvSpPr/>
              <p:nvPr/>
            </p:nvSpPr>
            <p:spPr>
              <a:xfrm>
                <a:off x="1088828" y="2852951"/>
                <a:ext cx="2320078" cy="33792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50" h="21276" extrusionOk="0">
                    <a:moveTo>
                      <a:pt x="15139" y="153"/>
                    </a:moveTo>
                    <a:lnTo>
                      <a:pt x="10554" y="2666"/>
                    </a:lnTo>
                    <a:lnTo>
                      <a:pt x="8420" y="2691"/>
                    </a:lnTo>
                    <a:lnTo>
                      <a:pt x="9880" y="2576"/>
                    </a:lnTo>
                    <a:cubicBezTo>
                      <a:pt x="9292" y="2366"/>
                      <a:pt x="8640" y="2257"/>
                      <a:pt x="7977" y="2256"/>
                    </a:cubicBezTo>
                    <a:cubicBezTo>
                      <a:pt x="7299" y="2256"/>
                      <a:pt x="6632" y="2371"/>
                      <a:pt x="6033" y="2590"/>
                    </a:cubicBezTo>
                    <a:cubicBezTo>
                      <a:pt x="5847" y="2669"/>
                      <a:pt x="5686" y="2774"/>
                      <a:pt x="5559" y="2897"/>
                    </a:cubicBezTo>
                    <a:cubicBezTo>
                      <a:pt x="5268" y="3179"/>
                      <a:pt x="5183" y="3522"/>
                      <a:pt x="5134" y="3855"/>
                    </a:cubicBezTo>
                    <a:cubicBezTo>
                      <a:pt x="5083" y="4197"/>
                      <a:pt x="5069" y="4546"/>
                      <a:pt x="5094" y="4899"/>
                    </a:cubicBezTo>
                    <a:lnTo>
                      <a:pt x="5880" y="14818"/>
                    </a:lnTo>
                    <a:lnTo>
                      <a:pt x="591" y="18707"/>
                    </a:lnTo>
                    <a:cubicBezTo>
                      <a:pt x="-161" y="19253"/>
                      <a:pt x="-200" y="20099"/>
                      <a:pt x="500" y="20677"/>
                    </a:cubicBezTo>
                    <a:cubicBezTo>
                      <a:pt x="1276" y="21318"/>
                      <a:pt x="2661" y="21405"/>
                      <a:pt x="3592" y="20871"/>
                    </a:cubicBezTo>
                    <a:lnTo>
                      <a:pt x="9585" y="16419"/>
                    </a:lnTo>
                    <a:cubicBezTo>
                      <a:pt x="9810" y="16257"/>
                      <a:pt x="9989" y="16067"/>
                      <a:pt x="10111" y="15859"/>
                    </a:cubicBezTo>
                    <a:cubicBezTo>
                      <a:pt x="10235" y="15649"/>
                      <a:pt x="10300" y="15425"/>
                      <a:pt x="10302" y="15198"/>
                    </a:cubicBezTo>
                    <a:lnTo>
                      <a:pt x="10408" y="12572"/>
                    </a:lnTo>
                    <a:lnTo>
                      <a:pt x="10862" y="12365"/>
                    </a:lnTo>
                    <a:cubicBezTo>
                      <a:pt x="11063" y="12280"/>
                      <a:pt x="11241" y="12172"/>
                      <a:pt x="11387" y="12045"/>
                    </a:cubicBezTo>
                    <a:cubicBezTo>
                      <a:pt x="11527" y="11923"/>
                      <a:pt x="11636" y="11787"/>
                      <a:pt x="11710" y="11641"/>
                    </a:cubicBezTo>
                    <a:lnTo>
                      <a:pt x="12674" y="9915"/>
                    </a:lnTo>
                    <a:lnTo>
                      <a:pt x="11917" y="11736"/>
                    </a:lnTo>
                    <a:cubicBezTo>
                      <a:pt x="11847" y="11880"/>
                      <a:pt x="11742" y="12015"/>
                      <a:pt x="11605" y="12135"/>
                    </a:cubicBezTo>
                    <a:cubicBezTo>
                      <a:pt x="11462" y="12261"/>
                      <a:pt x="11287" y="12368"/>
                      <a:pt x="11089" y="12451"/>
                    </a:cubicBezTo>
                    <a:lnTo>
                      <a:pt x="10671" y="12648"/>
                    </a:lnTo>
                    <a:lnTo>
                      <a:pt x="14607" y="14752"/>
                    </a:lnTo>
                    <a:lnTo>
                      <a:pt x="16850" y="20281"/>
                    </a:lnTo>
                    <a:cubicBezTo>
                      <a:pt x="17307" y="21070"/>
                      <a:pt x="18592" y="21469"/>
                      <a:pt x="19755" y="21183"/>
                    </a:cubicBezTo>
                    <a:cubicBezTo>
                      <a:pt x="20783" y="20930"/>
                      <a:pt x="21400" y="20208"/>
                      <a:pt x="21219" y="19468"/>
                    </a:cubicBezTo>
                    <a:lnTo>
                      <a:pt x="18564" y="13517"/>
                    </a:lnTo>
                    <a:cubicBezTo>
                      <a:pt x="18484" y="13324"/>
                      <a:pt x="18361" y="13141"/>
                      <a:pt x="18198" y="12974"/>
                    </a:cubicBezTo>
                    <a:cubicBezTo>
                      <a:pt x="18060" y="12834"/>
                      <a:pt x="17897" y="12708"/>
                      <a:pt x="17711" y="12598"/>
                    </a:cubicBezTo>
                    <a:lnTo>
                      <a:pt x="12806" y="9592"/>
                    </a:lnTo>
                    <a:lnTo>
                      <a:pt x="12168" y="4943"/>
                    </a:lnTo>
                    <a:lnTo>
                      <a:pt x="12599" y="6696"/>
                    </a:lnTo>
                    <a:lnTo>
                      <a:pt x="13014" y="6844"/>
                    </a:lnTo>
                    <a:cubicBezTo>
                      <a:pt x="13142" y="6874"/>
                      <a:pt x="13274" y="6896"/>
                      <a:pt x="13407" y="6911"/>
                    </a:cubicBezTo>
                    <a:cubicBezTo>
                      <a:pt x="13587" y="6930"/>
                      <a:pt x="13769" y="6934"/>
                      <a:pt x="13950" y="6923"/>
                    </a:cubicBezTo>
                    <a:lnTo>
                      <a:pt x="19601" y="6672"/>
                    </a:lnTo>
                    <a:cubicBezTo>
                      <a:pt x="20440" y="6578"/>
                      <a:pt x="21026" y="6051"/>
                      <a:pt x="20937" y="5470"/>
                    </a:cubicBezTo>
                    <a:cubicBezTo>
                      <a:pt x="20848" y="4885"/>
                      <a:pt x="20105" y="4451"/>
                      <a:pt x="19250" y="4484"/>
                    </a:cubicBezTo>
                    <a:lnTo>
                      <a:pt x="14113" y="4776"/>
                    </a:lnTo>
                    <a:lnTo>
                      <a:pt x="13074" y="4140"/>
                    </a:lnTo>
                    <a:lnTo>
                      <a:pt x="12521" y="4445"/>
                    </a:lnTo>
                    <a:cubicBezTo>
                      <a:pt x="12361" y="4505"/>
                      <a:pt x="12192" y="4553"/>
                      <a:pt x="12017" y="4588"/>
                    </a:cubicBezTo>
                    <a:cubicBezTo>
                      <a:pt x="11788" y="4635"/>
                      <a:pt x="11551" y="4659"/>
                      <a:pt x="11312" y="4660"/>
                    </a:cubicBezTo>
                    <a:lnTo>
                      <a:pt x="10129" y="4744"/>
                    </a:lnTo>
                    <a:lnTo>
                      <a:pt x="11322" y="4611"/>
                    </a:lnTo>
                    <a:cubicBezTo>
                      <a:pt x="11528" y="4586"/>
                      <a:pt x="11730" y="4549"/>
                      <a:pt x="11926" y="4499"/>
                    </a:cubicBezTo>
                    <a:cubicBezTo>
                      <a:pt x="12100" y="4454"/>
                      <a:pt x="12268" y="4399"/>
                      <a:pt x="12429" y="4335"/>
                    </a:cubicBezTo>
                    <a:lnTo>
                      <a:pt x="16883" y="2016"/>
                    </a:lnTo>
                    <a:cubicBezTo>
                      <a:pt x="17624" y="1648"/>
                      <a:pt x="17778" y="933"/>
                      <a:pt x="17225" y="433"/>
                    </a:cubicBezTo>
                    <a:cubicBezTo>
                      <a:pt x="16734" y="-11"/>
                      <a:pt x="15837" y="-131"/>
                      <a:pt x="15139" y="153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6" name="išľiḑè"/>
              <p:cNvSpPr/>
              <p:nvPr/>
            </p:nvSpPr>
            <p:spPr>
              <a:xfrm>
                <a:off x="4348796" y="2690054"/>
                <a:ext cx="1197400" cy="11463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4" h="21119" extrusionOk="0">
                    <a:moveTo>
                      <a:pt x="160" y="104"/>
                    </a:moveTo>
                    <a:lnTo>
                      <a:pt x="1" y="4052"/>
                    </a:lnTo>
                    <a:cubicBezTo>
                      <a:pt x="-7" y="4404"/>
                      <a:pt x="39" y="4740"/>
                      <a:pt x="129" y="5058"/>
                    </a:cubicBezTo>
                    <a:cubicBezTo>
                      <a:pt x="208" y="5333"/>
                      <a:pt x="325" y="5616"/>
                      <a:pt x="569" y="5794"/>
                    </a:cubicBezTo>
                    <a:cubicBezTo>
                      <a:pt x="1209" y="6259"/>
                      <a:pt x="1949" y="5684"/>
                      <a:pt x="2629" y="5313"/>
                    </a:cubicBezTo>
                    <a:cubicBezTo>
                      <a:pt x="2861" y="5186"/>
                      <a:pt x="3107" y="5086"/>
                      <a:pt x="3362" y="5016"/>
                    </a:cubicBezTo>
                    <a:cubicBezTo>
                      <a:pt x="5496" y="4484"/>
                      <a:pt x="7636" y="5868"/>
                      <a:pt x="8093" y="8076"/>
                    </a:cubicBezTo>
                    <a:cubicBezTo>
                      <a:pt x="8528" y="10173"/>
                      <a:pt x="7265" y="12246"/>
                      <a:pt x="5240" y="12761"/>
                    </a:cubicBezTo>
                    <a:cubicBezTo>
                      <a:pt x="4654" y="12914"/>
                      <a:pt x="4042" y="12925"/>
                      <a:pt x="3451" y="12793"/>
                    </a:cubicBezTo>
                    <a:cubicBezTo>
                      <a:pt x="3032" y="12700"/>
                      <a:pt x="2632" y="12536"/>
                      <a:pt x="2265" y="12308"/>
                    </a:cubicBezTo>
                    <a:cubicBezTo>
                      <a:pt x="1811" y="11919"/>
                      <a:pt x="1163" y="11880"/>
                      <a:pt x="667" y="12211"/>
                    </a:cubicBezTo>
                    <a:cubicBezTo>
                      <a:pt x="240" y="12497"/>
                      <a:pt x="10" y="13009"/>
                      <a:pt x="75" y="13529"/>
                    </a:cubicBezTo>
                    <a:cubicBezTo>
                      <a:pt x="95" y="14568"/>
                      <a:pt x="216" y="15603"/>
                      <a:pt x="436" y="16617"/>
                    </a:cubicBezTo>
                    <a:cubicBezTo>
                      <a:pt x="679" y="17735"/>
                      <a:pt x="1041" y="18822"/>
                      <a:pt x="1515" y="19858"/>
                    </a:cubicBezTo>
                    <a:lnTo>
                      <a:pt x="8609" y="21077"/>
                    </a:lnTo>
                    <a:cubicBezTo>
                      <a:pt x="8838" y="21129"/>
                      <a:pt x="9067" y="21131"/>
                      <a:pt x="9285" y="21090"/>
                    </a:cubicBezTo>
                    <a:cubicBezTo>
                      <a:pt x="9367" y="21074"/>
                      <a:pt x="9447" y="21053"/>
                      <a:pt x="9526" y="21024"/>
                    </a:cubicBezTo>
                    <a:cubicBezTo>
                      <a:pt x="9604" y="20995"/>
                      <a:pt x="9679" y="20958"/>
                      <a:pt x="9749" y="20913"/>
                    </a:cubicBezTo>
                    <a:cubicBezTo>
                      <a:pt x="9942" y="20788"/>
                      <a:pt x="10091" y="20596"/>
                      <a:pt x="10180" y="20365"/>
                    </a:cubicBezTo>
                    <a:cubicBezTo>
                      <a:pt x="10469" y="19621"/>
                      <a:pt x="10057" y="18873"/>
                      <a:pt x="9804" y="18157"/>
                    </a:cubicBezTo>
                    <a:cubicBezTo>
                      <a:pt x="9643" y="17702"/>
                      <a:pt x="9540" y="17226"/>
                      <a:pt x="9500" y="16737"/>
                    </a:cubicBezTo>
                    <a:cubicBezTo>
                      <a:pt x="9365" y="15414"/>
                      <a:pt x="9896" y="14111"/>
                      <a:pt x="10910" y="13283"/>
                    </a:cubicBezTo>
                    <a:cubicBezTo>
                      <a:pt x="11674" y="12658"/>
                      <a:pt x="12647" y="12367"/>
                      <a:pt x="13619" y="12473"/>
                    </a:cubicBezTo>
                    <a:cubicBezTo>
                      <a:pt x="14755" y="12578"/>
                      <a:pt x="15790" y="13189"/>
                      <a:pt x="16452" y="14144"/>
                    </a:cubicBezTo>
                    <a:cubicBezTo>
                      <a:pt x="17056" y="15017"/>
                      <a:pt x="17295" y="16103"/>
                      <a:pt x="17115" y="17158"/>
                    </a:cubicBezTo>
                    <a:cubicBezTo>
                      <a:pt x="17055" y="17619"/>
                      <a:pt x="16918" y="18062"/>
                      <a:pt x="16713" y="18470"/>
                    </a:cubicBezTo>
                    <a:cubicBezTo>
                      <a:pt x="16450" y="18993"/>
                      <a:pt x="16064" y="19547"/>
                      <a:pt x="16298" y="20112"/>
                    </a:cubicBezTo>
                    <a:cubicBezTo>
                      <a:pt x="16435" y="20441"/>
                      <a:pt x="16733" y="20628"/>
                      <a:pt x="17036" y="20741"/>
                    </a:cubicBezTo>
                    <a:cubicBezTo>
                      <a:pt x="17304" y="20841"/>
                      <a:pt x="17594" y="20892"/>
                      <a:pt x="17897" y="20880"/>
                    </a:cubicBezTo>
                    <a:lnTo>
                      <a:pt x="21448" y="20388"/>
                    </a:lnTo>
                    <a:cubicBezTo>
                      <a:pt x="21593" y="14575"/>
                      <a:pt x="19256" y="8988"/>
                      <a:pt x="15052" y="5098"/>
                    </a:cubicBezTo>
                    <a:cubicBezTo>
                      <a:pt x="10997" y="1345"/>
                      <a:pt x="5588" y="-469"/>
                      <a:pt x="160" y="10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7" name="îś1îḑé"/>
              <p:cNvSpPr/>
              <p:nvPr/>
            </p:nvSpPr>
            <p:spPr>
              <a:xfrm>
                <a:off x="3367949" y="3863414"/>
                <a:ext cx="1445026" cy="11210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7" h="21571" extrusionOk="0">
                    <a:moveTo>
                      <a:pt x="0" y="314"/>
                    </a:moveTo>
                    <a:lnTo>
                      <a:pt x="4873" y="107"/>
                    </a:lnTo>
                    <a:cubicBezTo>
                      <a:pt x="5177" y="49"/>
                      <a:pt x="5475" y="84"/>
                      <a:pt x="5750" y="194"/>
                    </a:cubicBezTo>
                    <a:cubicBezTo>
                      <a:pt x="5978" y="285"/>
                      <a:pt x="6205" y="432"/>
                      <a:pt x="6345" y="709"/>
                    </a:cubicBezTo>
                    <a:cubicBezTo>
                      <a:pt x="6658" y="1329"/>
                      <a:pt x="6350" y="2057"/>
                      <a:pt x="6129" y="2710"/>
                    </a:cubicBezTo>
                    <a:cubicBezTo>
                      <a:pt x="6003" y="3083"/>
                      <a:pt x="5906" y="3473"/>
                      <a:pt x="5842" y="3879"/>
                    </a:cubicBezTo>
                    <a:cubicBezTo>
                      <a:pt x="5657" y="4975"/>
                      <a:pt x="5829" y="6120"/>
                      <a:pt x="6317" y="7049"/>
                    </a:cubicBezTo>
                    <a:cubicBezTo>
                      <a:pt x="6942" y="8238"/>
                      <a:pt x="7998" y="8928"/>
                      <a:pt x="9111" y="8873"/>
                    </a:cubicBezTo>
                    <a:cubicBezTo>
                      <a:pt x="9937" y="8859"/>
                      <a:pt x="10726" y="8423"/>
                      <a:pt x="11304" y="7660"/>
                    </a:cubicBezTo>
                    <a:cubicBezTo>
                      <a:pt x="11883" y="6896"/>
                      <a:pt x="12204" y="5865"/>
                      <a:pt x="12195" y="4796"/>
                    </a:cubicBezTo>
                    <a:cubicBezTo>
                      <a:pt x="12209" y="4355"/>
                      <a:pt x="12172" y="3913"/>
                      <a:pt x="12085" y="3486"/>
                    </a:cubicBezTo>
                    <a:cubicBezTo>
                      <a:pt x="12002" y="3084"/>
                      <a:pt x="11875" y="2699"/>
                      <a:pt x="11708" y="2342"/>
                    </a:cubicBezTo>
                    <a:cubicBezTo>
                      <a:pt x="11563" y="2084"/>
                      <a:pt x="11478" y="1788"/>
                      <a:pt x="11453" y="1486"/>
                    </a:cubicBezTo>
                    <a:cubicBezTo>
                      <a:pt x="11428" y="1189"/>
                      <a:pt x="11461" y="876"/>
                      <a:pt x="11590" y="606"/>
                    </a:cubicBezTo>
                    <a:cubicBezTo>
                      <a:pt x="11712" y="350"/>
                      <a:pt x="11902" y="175"/>
                      <a:pt x="12110" y="81"/>
                    </a:cubicBezTo>
                    <a:cubicBezTo>
                      <a:pt x="12322" y="-14"/>
                      <a:pt x="12557" y="-29"/>
                      <a:pt x="12785" y="54"/>
                    </a:cubicBezTo>
                    <a:lnTo>
                      <a:pt x="15202" y="732"/>
                    </a:lnTo>
                    <a:lnTo>
                      <a:pt x="14626" y="4996"/>
                    </a:lnTo>
                    <a:cubicBezTo>
                      <a:pt x="14456" y="5780"/>
                      <a:pt x="14650" y="6621"/>
                      <a:pt x="15126" y="7156"/>
                    </a:cubicBezTo>
                    <a:cubicBezTo>
                      <a:pt x="15656" y="7752"/>
                      <a:pt x="16420" y="7850"/>
                      <a:pt x="17031" y="7401"/>
                    </a:cubicBezTo>
                    <a:cubicBezTo>
                      <a:pt x="17428" y="7050"/>
                      <a:pt x="17871" y="6812"/>
                      <a:pt x="18332" y="6694"/>
                    </a:cubicBezTo>
                    <a:cubicBezTo>
                      <a:pt x="18760" y="6585"/>
                      <a:pt x="19207" y="6579"/>
                      <a:pt x="19641" y="6729"/>
                    </a:cubicBezTo>
                    <a:cubicBezTo>
                      <a:pt x="20809" y="7132"/>
                      <a:pt x="21600" y="8534"/>
                      <a:pt x="21539" y="10093"/>
                    </a:cubicBezTo>
                    <a:cubicBezTo>
                      <a:pt x="21597" y="11021"/>
                      <a:pt x="21348" y="11937"/>
                      <a:pt x="20851" y="12614"/>
                    </a:cubicBezTo>
                    <a:cubicBezTo>
                      <a:pt x="20191" y="13515"/>
                      <a:pt x="19198" y="13871"/>
                      <a:pt x="18271" y="13539"/>
                    </a:cubicBezTo>
                    <a:cubicBezTo>
                      <a:pt x="18003" y="13375"/>
                      <a:pt x="17745" y="13204"/>
                      <a:pt x="17495" y="13027"/>
                    </a:cubicBezTo>
                    <a:cubicBezTo>
                      <a:pt x="17264" y="12862"/>
                      <a:pt x="17035" y="12690"/>
                      <a:pt x="16785" y="12597"/>
                    </a:cubicBezTo>
                    <a:cubicBezTo>
                      <a:pt x="16368" y="12443"/>
                      <a:pt x="15905" y="12508"/>
                      <a:pt x="15521" y="12836"/>
                    </a:cubicBezTo>
                    <a:cubicBezTo>
                      <a:pt x="15219" y="13093"/>
                      <a:pt x="15015" y="13476"/>
                      <a:pt x="14886" y="13887"/>
                    </a:cubicBezTo>
                    <a:cubicBezTo>
                      <a:pt x="14743" y="14344"/>
                      <a:pt x="14689" y="14850"/>
                      <a:pt x="14743" y="15362"/>
                    </a:cubicBezTo>
                    <a:lnTo>
                      <a:pt x="15381" y="21571"/>
                    </a:lnTo>
                    <a:lnTo>
                      <a:pt x="7502" y="21086"/>
                    </a:lnTo>
                    <a:cubicBezTo>
                      <a:pt x="7111" y="20411"/>
                      <a:pt x="6769" y="19690"/>
                      <a:pt x="6481" y="18934"/>
                    </a:cubicBezTo>
                    <a:cubicBezTo>
                      <a:pt x="6130" y="18010"/>
                      <a:pt x="5862" y="17039"/>
                      <a:pt x="5681" y="16038"/>
                    </a:cubicBezTo>
                    <a:cubicBezTo>
                      <a:pt x="5501" y="15157"/>
                      <a:pt x="5192" y="14328"/>
                      <a:pt x="4772" y="13596"/>
                    </a:cubicBezTo>
                    <a:cubicBezTo>
                      <a:pt x="4534" y="13180"/>
                      <a:pt x="4261" y="12799"/>
                      <a:pt x="3990" y="12418"/>
                    </a:cubicBezTo>
                    <a:cubicBezTo>
                      <a:pt x="3744" y="12074"/>
                      <a:pt x="3500" y="11728"/>
                      <a:pt x="3256" y="11381"/>
                    </a:cubicBezTo>
                    <a:cubicBezTo>
                      <a:pt x="2270" y="9728"/>
                      <a:pt x="1486" y="7891"/>
                      <a:pt x="930" y="5932"/>
                    </a:cubicBezTo>
                    <a:cubicBezTo>
                      <a:pt x="417" y="4125"/>
                      <a:pt x="104" y="2234"/>
                      <a:pt x="0" y="314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8" name="îṥḻîḋè"/>
              <p:cNvSpPr/>
              <p:nvPr/>
            </p:nvSpPr>
            <p:spPr>
              <a:xfrm>
                <a:off x="4375225" y="3407197"/>
                <a:ext cx="1166487" cy="15547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9" h="21444" extrusionOk="0">
                    <a:moveTo>
                      <a:pt x="1113" y="5524"/>
                    </a:moveTo>
                    <a:lnTo>
                      <a:pt x="50" y="9863"/>
                    </a:lnTo>
                    <a:cubicBezTo>
                      <a:pt x="-31" y="10120"/>
                      <a:pt x="-12" y="10380"/>
                      <a:pt x="91" y="10618"/>
                    </a:cubicBezTo>
                    <a:cubicBezTo>
                      <a:pt x="181" y="10828"/>
                      <a:pt x="339" y="11028"/>
                      <a:pt x="597" y="11160"/>
                    </a:cubicBezTo>
                    <a:cubicBezTo>
                      <a:pt x="871" y="11300"/>
                      <a:pt x="1200" y="11335"/>
                      <a:pt x="1514" y="11318"/>
                    </a:cubicBezTo>
                    <a:cubicBezTo>
                      <a:pt x="1872" y="11299"/>
                      <a:pt x="2227" y="11212"/>
                      <a:pt x="2541" y="11055"/>
                    </a:cubicBezTo>
                    <a:cubicBezTo>
                      <a:pt x="3686" y="10503"/>
                      <a:pt x="5126" y="10420"/>
                      <a:pt x="6371" y="10834"/>
                    </a:cubicBezTo>
                    <a:cubicBezTo>
                      <a:pt x="7680" y="11269"/>
                      <a:pt x="8582" y="12188"/>
                      <a:pt x="8744" y="13250"/>
                    </a:cubicBezTo>
                    <a:cubicBezTo>
                      <a:pt x="8916" y="14139"/>
                      <a:pt x="8522" y="15036"/>
                      <a:pt x="7680" y="15677"/>
                    </a:cubicBezTo>
                    <a:cubicBezTo>
                      <a:pt x="6641" y="16468"/>
                      <a:pt x="5093" y="16754"/>
                      <a:pt x="3679" y="16417"/>
                    </a:cubicBezTo>
                    <a:cubicBezTo>
                      <a:pt x="3315" y="16281"/>
                      <a:pt x="2953" y="16159"/>
                      <a:pt x="2587" y="16051"/>
                    </a:cubicBezTo>
                    <a:cubicBezTo>
                      <a:pt x="2030" y="15886"/>
                      <a:pt x="1394" y="15743"/>
                      <a:pt x="844" y="15975"/>
                    </a:cubicBezTo>
                    <a:cubicBezTo>
                      <a:pt x="546" y="16101"/>
                      <a:pt x="357" y="16313"/>
                      <a:pt x="245" y="16537"/>
                    </a:cubicBezTo>
                    <a:cubicBezTo>
                      <a:pt x="126" y="16776"/>
                      <a:pt x="90" y="17041"/>
                      <a:pt x="158" y="17308"/>
                    </a:cubicBezTo>
                    <a:lnTo>
                      <a:pt x="958" y="21444"/>
                    </a:lnTo>
                    <a:lnTo>
                      <a:pt x="11789" y="21421"/>
                    </a:lnTo>
                    <a:cubicBezTo>
                      <a:pt x="12290" y="21042"/>
                      <a:pt x="12711" y="20608"/>
                      <a:pt x="13035" y="20134"/>
                    </a:cubicBezTo>
                    <a:cubicBezTo>
                      <a:pt x="13378" y="19631"/>
                      <a:pt x="13609" y="19089"/>
                      <a:pt x="13717" y="18531"/>
                    </a:cubicBezTo>
                    <a:cubicBezTo>
                      <a:pt x="13955" y="17950"/>
                      <a:pt x="14289" y="17393"/>
                      <a:pt x="14713" y="16875"/>
                    </a:cubicBezTo>
                    <a:cubicBezTo>
                      <a:pt x="15148" y="16342"/>
                      <a:pt x="15674" y="15854"/>
                      <a:pt x="16276" y="15422"/>
                    </a:cubicBezTo>
                    <a:cubicBezTo>
                      <a:pt x="17987" y="14068"/>
                      <a:pt x="19334" y="12481"/>
                      <a:pt x="20243" y="10747"/>
                    </a:cubicBezTo>
                    <a:cubicBezTo>
                      <a:pt x="21043" y="9221"/>
                      <a:pt x="21492" y="7605"/>
                      <a:pt x="21569" y="5967"/>
                    </a:cubicBezTo>
                    <a:lnTo>
                      <a:pt x="18132" y="6285"/>
                    </a:lnTo>
                    <a:cubicBezTo>
                      <a:pt x="17862" y="6304"/>
                      <a:pt x="17593" y="6301"/>
                      <a:pt x="17330" y="6276"/>
                    </a:cubicBezTo>
                    <a:cubicBezTo>
                      <a:pt x="16700" y="6215"/>
                      <a:pt x="16071" y="6026"/>
                      <a:pt x="15700" y="5619"/>
                    </a:cubicBezTo>
                    <a:cubicBezTo>
                      <a:pt x="15375" y="5263"/>
                      <a:pt x="15332" y="4804"/>
                      <a:pt x="15590" y="4419"/>
                    </a:cubicBezTo>
                    <a:cubicBezTo>
                      <a:pt x="17038" y="3297"/>
                      <a:pt x="16870" y="1489"/>
                      <a:pt x="15230" y="526"/>
                    </a:cubicBezTo>
                    <a:cubicBezTo>
                      <a:pt x="14280" y="-32"/>
                      <a:pt x="12998" y="-156"/>
                      <a:pt x="11889" y="202"/>
                    </a:cubicBezTo>
                    <a:cubicBezTo>
                      <a:pt x="11204" y="429"/>
                      <a:pt x="10647" y="828"/>
                      <a:pt x="10317" y="1330"/>
                    </a:cubicBezTo>
                    <a:cubicBezTo>
                      <a:pt x="9996" y="1818"/>
                      <a:pt x="9907" y="2356"/>
                      <a:pt x="9979" y="2877"/>
                    </a:cubicBezTo>
                    <a:cubicBezTo>
                      <a:pt x="10052" y="3399"/>
                      <a:pt x="10288" y="3911"/>
                      <a:pt x="10686" y="4368"/>
                    </a:cubicBezTo>
                    <a:cubicBezTo>
                      <a:pt x="10959" y="4864"/>
                      <a:pt x="10859" y="5430"/>
                      <a:pt x="10422" y="5855"/>
                    </a:cubicBezTo>
                    <a:cubicBezTo>
                      <a:pt x="9948" y="6318"/>
                      <a:pt x="9161" y="6537"/>
                      <a:pt x="8396" y="6420"/>
                    </a:cubicBezTo>
                    <a:lnTo>
                      <a:pt x="1113" y="5524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39" name="iṥ1îḍé"/>
              <p:cNvSpPr/>
              <p:nvPr/>
            </p:nvSpPr>
            <p:spPr>
              <a:xfrm>
                <a:off x="4228051" y="5991500"/>
                <a:ext cx="407295" cy="1167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98" extrusionOk="0">
                    <a:moveTo>
                      <a:pt x="0" y="102"/>
                    </a:moveTo>
                    <a:lnTo>
                      <a:pt x="2875" y="16209"/>
                    </a:lnTo>
                    <a:cubicBezTo>
                      <a:pt x="5436" y="19804"/>
                      <a:pt x="8177" y="21600"/>
                      <a:pt x="10940" y="21494"/>
                    </a:cubicBezTo>
                    <a:cubicBezTo>
                      <a:pt x="13546" y="21393"/>
                      <a:pt x="16123" y="19601"/>
                      <a:pt x="18539" y="16209"/>
                    </a:cubicBezTo>
                    <a:lnTo>
                      <a:pt x="21600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455295"/>
                <a:endParaRPr>
                  <a:solidFill>
                    <a:srgbClr val="070707"/>
                  </a:solidFill>
                </a:endParaRPr>
              </a:p>
            </p:txBody>
          </p:sp>
          <p:sp>
            <p:nvSpPr>
              <p:cNvPr id="40" name="ïṡľïḓé"/>
              <p:cNvSpPr/>
              <p:nvPr/>
            </p:nvSpPr>
            <p:spPr>
              <a:xfrm>
                <a:off x="3855467" y="4940379"/>
                <a:ext cx="591994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4909" y="21584"/>
                    </a:lnTo>
                    <a:cubicBezTo>
                      <a:pt x="3985" y="20289"/>
                      <a:pt x="3089" y="18888"/>
                      <a:pt x="2222" y="17386"/>
                    </a:cubicBezTo>
                    <a:cubicBezTo>
                      <a:pt x="1456" y="16058"/>
                      <a:pt x="715" y="14653"/>
                      <a:pt x="0" y="13173"/>
                    </a:cubicBez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1" name="ïsļïḋé"/>
              <p:cNvSpPr/>
              <p:nvPr/>
            </p:nvSpPr>
            <p:spPr>
              <a:xfrm>
                <a:off x="4438857" y="4940379"/>
                <a:ext cx="589498" cy="249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49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16691" y="21584"/>
                    </a:lnTo>
                    <a:cubicBezTo>
                      <a:pt x="17615" y="20289"/>
                      <a:pt x="18511" y="18888"/>
                      <a:pt x="19378" y="17386"/>
                    </a:cubicBezTo>
                    <a:cubicBezTo>
                      <a:pt x="20144" y="16058"/>
                      <a:pt x="20885" y="14653"/>
                      <a:pt x="21600" y="13173"/>
                    </a:cubicBezTo>
                    <a:lnTo>
                      <a:pt x="21490" y="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1800">
                    <a:solidFill>
                      <a:srgbClr val="070707"/>
                    </a:solidFill>
                  </a:defRPr>
                </a:pPr>
                <a:endParaRPr/>
              </a:p>
            </p:txBody>
          </p:sp>
          <p:sp>
            <p:nvSpPr>
              <p:cNvPr id="42" name="işḷiďé"/>
              <p:cNvSpPr/>
              <p:nvPr/>
            </p:nvSpPr>
            <p:spPr>
              <a:xfrm>
                <a:off x="3854333" y="4937877"/>
                <a:ext cx="1172956" cy="72311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algn="l" defTabSz="455295">
                  <a:defRPr sz="2400"/>
                </a:pPr>
                <a:endParaRPr/>
              </a:p>
            </p:txBody>
          </p:sp>
          <p:sp>
            <p:nvSpPr>
              <p:cNvPr id="43" name="isḻidé"/>
              <p:cNvSpPr/>
              <p:nvPr/>
            </p:nvSpPr>
            <p:spPr>
              <a:xfrm rot="21245215">
                <a:off x="4069053" y="5371263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4" name="ïṡļïdê"/>
              <p:cNvSpPr/>
              <p:nvPr/>
            </p:nvSpPr>
            <p:spPr>
              <a:xfrm rot="21245215">
                <a:off x="4069053" y="5493885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5" name="iśľîḍè"/>
              <p:cNvSpPr/>
              <p:nvPr/>
            </p:nvSpPr>
            <p:spPr>
              <a:xfrm rot="21245215">
                <a:off x="4069053" y="5616505"/>
                <a:ext cx="719279" cy="7231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  <p:sp>
            <p:nvSpPr>
              <p:cNvPr id="46" name="ïṧľíḑè"/>
              <p:cNvSpPr/>
              <p:nvPr/>
            </p:nvSpPr>
            <p:spPr>
              <a:xfrm rot="21245215">
                <a:off x="4069053" y="5739127"/>
                <a:ext cx="719279" cy="72310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 defTabSz="825500">
                  <a:defRPr sz="3200"/>
                </a:pPr>
                <a:endParaRPr/>
              </a:p>
            </p:txBody>
          </p:sp>
        </p:grpSp>
        <p:grpSp>
          <p:nvGrpSpPr>
            <p:cNvPr id="7" name="îŝliḓe"/>
            <p:cNvGrpSpPr/>
            <p:nvPr/>
          </p:nvGrpSpPr>
          <p:grpSpPr>
            <a:xfrm>
              <a:off x="668172" y="1130300"/>
              <a:ext cx="4331129" cy="5016500"/>
              <a:chOff x="669513" y="2398652"/>
              <a:chExt cx="4026621" cy="5016500"/>
            </a:xfrm>
          </p:grpSpPr>
          <p:sp>
            <p:nvSpPr>
              <p:cNvPr id="29" name="ïṣľíḍè"/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1100" dirty="0"/>
                  <a:t>如果说</a:t>
                </a:r>
                <a:r>
                  <a:rPr lang="en-US" altLang="zh-CN" sz="1100" dirty="0" err="1"/>
                  <a:t>DeFi</a:t>
                </a:r>
                <a:r>
                  <a:rPr lang="en-US" altLang="zh-CN" sz="1100" dirty="0"/>
                  <a:t> </a:t>
                </a:r>
                <a:r>
                  <a:rPr lang="zh-CN" altLang="en-US" sz="1100" dirty="0"/>
                  <a:t>构建了元宇宙的经济体系，那</a:t>
                </a:r>
                <a:r>
                  <a:rPr lang="en-US" altLang="zh-CN" sz="1100" dirty="0"/>
                  <a:t>NFT</a:t>
                </a:r>
                <a:r>
                  <a:rPr lang="zh-CN" altLang="en-US" sz="1100" dirty="0"/>
                  <a:t>便组成了元宇宙的资产要素。当前</a:t>
                </a:r>
                <a:r>
                  <a:rPr lang="en-US" altLang="zh-CN" sz="1100" dirty="0"/>
                  <a:t>NFT</a:t>
                </a:r>
                <a:r>
                  <a:rPr lang="zh-CN" altLang="en-US" sz="1100" dirty="0"/>
                  <a:t>应用繁荣衍生，但是随着</a:t>
                </a:r>
                <a:r>
                  <a:rPr lang="en-US" altLang="zh-CN" sz="1100" dirty="0"/>
                  <a:t>NFT</a:t>
                </a:r>
                <a:r>
                  <a:rPr lang="zh-CN" altLang="en-US" sz="1100" dirty="0"/>
                  <a:t>的单价在二级市场被疯狂炒作，用户购买</a:t>
                </a:r>
                <a:r>
                  <a:rPr lang="en-US" altLang="zh-CN" sz="1100" dirty="0"/>
                  <a:t>NFT</a:t>
                </a:r>
                <a:r>
                  <a:rPr lang="zh-CN" altLang="en-US" sz="1100" dirty="0"/>
                  <a:t>的门槛大幅提高。在此背景下，市场催生了</a:t>
                </a:r>
                <a:r>
                  <a:rPr lang="en-US" altLang="zh-CN" sz="1100" dirty="0"/>
                  <a:t>NFT</a:t>
                </a:r>
                <a:r>
                  <a:rPr lang="zh-CN" altLang="en-US" sz="1100" dirty="0"/>
                  <a:t>租赁的需求。</a:t>
                </a:r>
              </a:p>
            </p:txBody>
          </p:sp>
          <p:sp>
            <p:nvSpPr>
              <p:cNvPr id="30" name="îşḷíḍè"/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kumimoji="1" lang="en-US" altLang="zh-CN" sz="2400" b="1" dirty="0"/>
                  <a:t>NFT</a:t>
                </a:r>
                <a:r>
                  <a:rPr kumimoji="1" lang="zh-CN" altLang="en-US" sz="2400" b="1" dirty="0"/>
                  <a:t>租赁需求的产生</a:t>
                </a:r>
                <a:endParaRPr lang="en-US" altLang="zh-CN" sz="2400" b="1" dirty="0"/>
              </a:p>
            </p:txBody>
          </p:sp>
          <p:sp>
            <p:nvSpPr>
              <p:cNvPr id="50" name="ïṣľíḍè"/>
              <p:cNvSpPr/>
              <p:nvPr/>
            </p:nvSpPr>
            <p:spPr>
              <a:xfrm>
                <a:off x="669513" y="7048951"/>
                <a:ext cx="4026621" cy="36620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注：</a:t>
                </a:r>
                <a:r>
                  <a:rPr lang="en-US" altLang="zh-CN" sz="900" dirty="0">
                    <a:solidFill>
                      <a:schemeClr val="bg1">
                        <a:lumMod val="50000"/>
                      </a:schemeClr>
                    </a:solidFill>
                  </a:rPr>
                  <a:t>NFT</a:t>
                </a:r>
                <a:r>
                  <a:rPr lang="zh-CN" altLang="en-US" sz="900" dirty="0">
                    <a:solidFill>
                      <a:schemeClr val="bg1">
                        <a:lumMod val="50000"/>
                      </a:schemeClr>
                    </a:solidFill>
                  </a:rPr>
                  <a:t>市场活跃钱包数量（单位：个）及平均成交单价（单位：美元）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 flipH="1">
              <a:off x="687280" y="2979000"/>
              <a:ext cx="347372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îṡľiḋê"/>
            <p:cNvGrpSpPr/>
            <p:nvPr/>
          </p:nvGrpSpPr>
          <p:grpSpPr>
            <a:xfrm>
              <a:off x="7727643" y="1130300"/>
              <a:ext cx="3791257" cy="1307583"/>
              <a:chOff x="7727643" y="1274400"/>
              <a:chExt cx="3791257" cy="1307583"/>
            </a:xfrm>
          </p:grpSpPr>
          <p:sp>
            <p:nvSpPr>
              <p:cNvPr id="24" name="îṧlïďè"/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dirty="0"/>
                  <a:t>是一个大规模的、可互操作的、实时渲染的三维虚拟世界网络，可由真实且无限的用户同步并持续体验，并具有数据的持续性，如身份、历史、权益、对象、通信和支付。</a:t>
                </a:r>
              </a:p>
            </p:txBody>
          </p:sp>
          <p:sp>
            <p:nvSpPr>
              <p:cNvPr id="25" name="isḻïḓê"/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</a:t>
                </a:r>
                <a:r>
                  <a:rPr lang="zh-CN" altLang="en-US" sz="1800" b="1" dirty="0"/>
                  <a:t> 元宇宙</a:t>
                </a:r>
                <a:endParaRPr lang="en-US" altLang="zh-CN" sz="1800" b="1" dirty="0"/>
              </a:p>
            </p:txBody>
          </p:sp>
          <p:sp>
            <p:nvSpPr>
              <p:cNvPr id="27" name="iṥļîḋe"/>
              <p:cNvSpPr/>
              <p:nvPr/>
            </p:nvSpPr>
            <p:spPr bwMode="auto">
              <a:xfrm>
                <a:off x="7727643" y="1418547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îṣļîḍê"/>
            <p:cNvGrpSpPr/>
            <p:nvPr/>
          </p:nvGrpSpPr>
          <p:grpSpPr>
            <a:xfrm>
              <a:off x="7727643" y="2984759"/>
              <a:ext cx="3791257" cy="1307583"/>
              <a:chOff x="7727643" y="1274400"/>
              <a:chExt cx="3791257" cy="1307583"/>
            </a:xfrm>
          </p:grpSpPr>
          <p:sp>
            <p:nvSpPr>
              <p:cNvPr id="19" name="iṩḻíḋe"/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en-US" altLang="zh-CN" sz="1100" dirty="0"/>
                  <a:t>NFT</a:t>
                </a:r>
                <a:r>
                  <a:rPr lang="zh-CN" altLang="en-US" sz="1100" dirty="0"/>
                  <a:t>被各个项目方赋予了不同的功能，除了收藏属性之外，实用性也成为了人们购买 </a:t>
                </a:r>
                <a:r>
                  <a:rPr lang="en-US" altLang="zh-CN" sz="1100" dirty="0"/>
                  <a:t>NFT </a:t>
                </a:r>
                <a:r>
                  <a:rPr lang="zh-CN" altLang="en-US" sz="1100" dirty="0"/>
                  <a:t>的考量因素，而随着一些 </a:t>
                </a:r>
                <a:r>
                  <a:rPr lang="en-US" altLang="zh-CN" sz="1100" dirty="0"/>
                  <a:t>NFT </a:t>
                </a:r>
                <a:r>
                  <a:rPr lang="zh-CN" altLang="en-US" sz="1100" dirty="0"/>
                  <a:t>的单价越来越高，用户购买 </a:t>
                </a:r>
                <a:r>
                  <a:rPr lang="en-US" altLang="zh-CN" sz="1100" dirty="0"/>
                  <a:t>NFT </a:t>
                </a:r>
                <a:r>
                  <a:rPr lang="zh-CN" altLang="en-US" sz="1100" dirty="0"/>
                  <a:t>的门槛也在提高。</a:t>
                </a:r>
              </a:p>
            </p:txBody>
          </p:sp>
          <p:sp>
            <p:nvSpPr>
              <p:cNvPr id="20" name="iṣḷidé"/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 NFT</a:t>
                </a:r>
              </a:p>
            </p:txBody>
          </p:sp>
          <p:sp>
            <p:nvSpPr>
              <p:cNvPr id="22" name="iSḷïḋè"/>
              <p:cNvSpPr/>
              <p:nvPr/>
            </p:nvSpPr>
            <p:spPr bwMode="auto">
              <a:xfrm>
                <a:off x="7727643" y="1418547"/>
                <a:ext cx="549582" cy="550695"/>
              </a:xfrm>
              <a:prstGeom prst="ellipse">
                <a:avLst/>
              </a:prstGeom>
              <a:solidFill>
                <a:schemeClr val="accent1"/>
              </a:solidFill>
              <a:ln w="57150">
                <a:noFill/>
                <a:round/>
              </a:ln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:endParaRPr lang="zh-CN" altLang="en-US" sz="1700"/>
              </a:p>
            </p:txBody>
          </p:sp>
        </p:grpSp>
        <p:grpSp>
          <p:nvGrpSpPr>
            <p:cNvPr id="11" name="iṧḻîdê"/>
            <p:cNvGrpSpPr/>
            <p:nvPr/>
          </p:nvGrpSpPr>
          <p:grpSpPr>
            <a:xfrm>
              <a:off x="7727643" y="4839217"/>
              <a:ext cx="3791257" cy="1307583"/>
              <a:chOff x="7727643" y="1274400"/>
              <a:chExt cx="3791257" cy="1307583"/>
            </a:xfrm>
          </p:grpSpPr>
          <p:sp>
            <p:nvSpPr>
              <p:cNvPr id="14" name="îsļîḋé"/>
              <p:cNvSpPr/>
              <p:nvPr/>
            </p:nvSpPr>
            <p:spPr bwMode="auto">
              <a:xfrm>
                <a:off x="8444827" y="1665958"/>
                <a:ext cx="3074073" cy="916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000" dirty="0"/>
                  <a:t>是一个快速，去中心化，且对开发者友好的区块链，旨在为新一代游戏、娱乐应用程序提供动力的数字资产的基础。</a:t>
                </a:r>
                <a:endParaRPr lang="en-US" altLang="zh-CN" sz="1000" dirty="0"/>
              </a:p>
            </p:txBody>
          </p:sp>
          <p:sp>
            <p:nvSpPr>
              <p:cNvPr id="15" name="ïSļîḑé"/>
              <p:cNvSpPr txBox="1"/>
              <p:nvPr/>
            </p:nvSpPr>
            <p:spPr bwMode="auto">
              <a:xfrm>
                <a:off x="8444827" y="1274400"/>
                <a:ext cx="3074073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</a:t>
                </a:r>
                <a:r>
                  <a:rPr lang="zh-CN" altLang="en-US" sz="1800" b="1" dirty="0"/>
                  <a:t> </a:t>
                </a:r>
                <a:r>
                  <a:rPr lang="en-US" altLang="zh-CN" sz="1800" b="1" dirty="0"/>
                  <a:t>Flow</a:t>
                </a:r>
              </a:p>
            </p:txBody>
          </p:sp>
          <p:grpSp>
            <p:nvGrpSpPr>
              <p:cNvPr id="16" name="iṥ1ïḋe"/>
              <p:cNvGrpSpPr/>
              <p:nvPr/>
            </p:nvGrpSpPr>
            <p:grpSpPr>
              <a:xfrm>
                <a:off x="7727643" y="1390610"/>
                <a:ext cx="549582" cy="550695"/>
                <a:chOff x="8360818" y="1446229"/>
                <a:chExt cx="907008" cy="908846"/>
              </a:xfrm>
            </p:grpSpPr>
            <p:sp>
              <p:nvSpPr>
                <p:cNvPr id="17" name="îṧḻïḑe"/>
                <p:cNvSpPr/>
                <p:nvPr/>
              </p:nvSpPr>
              <p:spPr bwMode="auto">
                <a:xfrm>
                  <a:off x="8360818" y="1446229"/>
                  <a:ext cx="907008" cy="90884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noFill/>
                  <a:round/>
                </a:ln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accent1"/>
                      </a:solidFill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accent1"/>
                      </a:solidFill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i$ļiḑe"/>
                <p:cNvSpPr/>
                <p:nvPr/>
              </p:nvSpPr>
              <p:spPr bwMode="auto">
                <a:xfrm>
                  <a:off x="8606116" y="1641879"/>
                  <a:ext cx="468857" cy="467113"/>
                </a:xfrm>
                <a:custGeom>
                  <a:avLst/>
                  <a:gdLst>
                    <a:gd name="connsiteX0" fmla="*/ 0 w 607639"/>
                    <a:gd name="connsiteY0" fmla="*/ 547235 h 605381"/>
                    <a:gd name="connsiteX1" fmla="*/ 23853 w 607639"/>
                    <a:gd name="connsiteY1" fmla="*/ 547235 h 605381"/>
                    <a:gd name="connsiteX2" fmla="*/ 36136 w 607639"/>
                    <a:gd name="connsiteY2" fmla="*/ 547235 h 605381"/>
                    <a:gd name="connsiteX3" fmla="*/ 190916 w 607639"/>
                    <a:gd name="connsiteY3" fmla="*/ 547235 h 605381"/>
                    <a:gd name="connsiteX4" fmla="*/ 212990 w 607639"/>
                    <a:gd name="connsiteY4" fmla="*/ 547235 h 605381"/>
                    <a:gd name="connsiteX5" fmla="*/ 394560 w 607639"/>
                    <a:gd name="connsiteY5" fmla="*/ 547235 h 605381"/>
                    <a:gd name="connsiteX6" fmla="*/ 416634 w 607639"/>
                    <a:gd name="connsiteY6" fmla="*/ 547235 h 605381"/>
                    <a:gd name="connsiteX7" fmla="*/ 571503 w 607639"/>
                    <a:gd name="connsiteY7" fmla="*/ 547235 h 605381"/>
                    <a:gd name="connsiteX8" fmla="*/ 583786 w 607639"/>
                    <a:gd name="connsiteY8" fmla="*/ 547235 h 605381"/>
                    <a:gd name="connsiteX9" fmla="*/ 607639 w 607639"/>
                    <a:gd name="connsiteY9" fmla="*/ 547235 h 605381"/>
                    <a:gd name="connsiteX10" fmla="*/ 607639 w 607639"/>
                    <a:gd name="connsiteY10" fmla="*/ 605381 h 605381"/>
                    <a:gd name="connsiteX11" fmla="*/ 0 w 607639"/>
                    <a:gd name="connsiteY11" fmla="*/ 605381 h 605381"/>
                    <a:gd name="connsiteX12" fmla="*/ 321849 w 607639"/>
                    <a:gd name="connsiteY12" fmla="*/ 269278 h 605381"/>
                    <a:gd name="connsiteX13" fmla="*/ 394531 w 607639"/>
                    <a:gd name="connsiteY13" fmla="*/ 269278 h 605381"/>
                    <a:gd name="connsiteX14" fmla="*/ 394531 w 607639"/>
                    <a:gd name="connsiteY14" fmla="*/ 511247 h 605381"/>
                    <a:gd name="connsiteX15" fmla="*/ 358501 w 607639"/>
                    <a:gd name="connsiteY15" fmla="*/ 511247 h 605381"/>
                    <a:gd name="connsiteX16" fmla="*/ 321849 w 607639"/>
                    <a:gd name="connsiteY16" fmla="*/ 511247 h 605381"/>
                    <a:gd name="connsiteX17" fmla="*/ 212966 w 607639"/>
                    <a:gd name="connsiteY17" fmla="*/ 269278 h 605381"/>
                    <a:gd name="connsiteX18" fmla="*/ 285790 w 607639"/>
                    <a:gd name="connsiteY18" fmla="*/ 269278 h 605381"/>
                    <a:gd name="connsiteX19" fmla="*/ 285790 w 607639"/>
                    <a:gd name="connsiteY19" fmla="*/ 511247 h 605381"/>
                    <a:gd name="connsiteX20" fmla="*/ 249111 w 607639"/>
                    <a:gd name="connsiteY20" fmla="*/ 511247 h 605381"/>
                    <a:gd name="connsiteX21" fmla="*/ 212966 w 607639"/>
                    <a:gd name="connsiteY21" fmla="*/ 511247 h 605381"/>
                    <a:gd name="connsiteX22" fmla="*/ 446972 w 607639"/>
                    <a:gd name="connsiteY22" fmla="*/ 242181 h 605381"/>
                    <a:gd name="connsiteX23" fmla="*/ 553523 w 607639"/>
                    <a:gd name="connsiteY23" fmla="*/ 242181 h 605381"/>
                    <a:gd name="connsiteX24" fmla="*/ 553523 w 607639"/>
                    <a:gd name="connsiteY24" fmla="*/ 453133 h 605381"/>
                    <a:gd name="connsiteX25" fmla="*/ 583788 w 607639"/>
                    <a:gd name="connsiteY25" fmla="*/ 453133 h 605381"/>
                    <a:gd name="connsiteX26" fmla="*/ 583788 w 607639"/>
                    <a:gd name="connsiteY26" fmla="*/ 511247 h 605381"/>
                    <a:gd name="connsiteX27" fmla="*/ 547648 w 607639"/>
                    <a:gd name="connsiteY27" fmla="*/ 511247 h 605381"/>
                    <a:gd name="connsiteX28" fmla="*/ 452758 w 607639"/>
                    <a:gd name="connsiteY28" fmla="*/ 511247 h 605381"/>
                    <a:gd name="connsiteX29" fmla="*/ 416618 w 607639"/>
                    <a:gd name="connsiteY29" fmla="*/ 511247 h 605381"/>
                    <a:gd name="connsiteX30" fmla="*/ 416618 w 607639"/>
                    <a:gd name="connsiteY30" fmla="*/ 453133 h 605381"/>
                    <a:gd name="connsiteX31" fmla="*/ 446972 w 607639"/>
                    <a:gd name="connsiteY31" fmla="*/ 453133 h 605381"/>
                    <a:gd name="connsiteX32" fmla="*/ 54106 w 607639"/>
                    <a:gd name="connsiteY32" fmla="*/ 242181 h 605381"/>
                    <a:gd name="connsiteX33" fmla="*/ 160624 w 607639"/>
                    <a:gd name="connsiteY33" fmla="*/ 242181 h 605381"/>
                    <a:gd name="connsiteX34" fmla="*/ 160624 w 607639"/>
                    <a:gd name="connsiteY34" fmla="*/ 453133 h 605381"/>
                    <a:gd name="connsiteX35" fmla="*/ 190879 w 607639"/>
                    <a:gd name="connsiteY35" fmla="*/ 453133 h 605381"/>
                    <a:gd name="connsiteX36" fmla="*/ 190879 w 607639"/>
                    <a:gd name="connsiteY36" fmla="*/ 511247 h 605381"/>
                    <a:gd name="connsiteX37" fmla="*/ 154839 w 607639"/>
                    <a:gd name="connsiteY37" fmla="*/ 511247 h 605381"/>
                    <a:gd name="connsiteX38" fmla="*/ 59891 w 607639"/>
                    <a:gd name="connsiteY38" fmla="*/ 511247 h 605381"/>
                    <a:gd name="connsiteX39" fmla="*/ 23851 w 607639"/>
                    <a:gd name="connsiteY39" fmla="*/ 511247 h 605381"/>
                    <a:gd name="connsiteX40" fmla="*/ 23851 w 607639"/>
                    <a:gd name="connsiteY40" fmla="*/ 453133 h 605381"/>
                    <a:gd name="connsiteX41" fmla="*/ 54106 w 607639"/>
                    <a:gd name="connsiteY41" fmla="*/ 453133 h 605381"/>
                    <a:gd name="connsiteX42" fmla="*/ 303820 w 607639"/>
                    <a:gd name="connsiteY42" fmla="*/ 98933 h 605381"/>
                    <a:gd name="connsiteX43" fmla="*/ 323120 w 607639"/>
                    <a:gd name="connsiteY43" fmla="*/ 118162 h 605381"/>
                    <a:gd name="connsiteX44" fmla="*/ 303820 w 607639"/>
                    <a:gd name="connsiteY44" fmla="*/ 137391 h 605381"/>
                    <a:gd name="connsiteX45" fmla="*/ 284520 w 607639"/>
                    <a:gd name="connsiteY45" fmla="*/ 118162 h 605381"/>
                    <a:gd name="connsiteX46" fmla="*/ 303820 w 607639"/>
                    <a:gd name="connsiteY46" fmla="*/ 98933 h 605381"/>
                    <a:gd name="connsiteX47" fmla="*/ 303749 w 607639"/>
                    <a:gd name="connsiteY47" fmla="*/ 62835 h 605381"/>
                    <a:gd name="connsiteX48" fmla="*/ 248388 w 607639"/>
                    <a:gd name="connsiteY48" fmla="*/ 118116 h 605381"/>
                    <a:gd name="connsiteX49" fmla="*/ 303749 w 607639"/>
                    <a:gd name="connsiteY49" fmla="*/ 173397 h 605381"/>
                    <a:gd name="connsiteX50" fmla="*/ 359111 w 607639"/>
                    <a:gd name="connsiteY50" fmla="*/ 118116 h 605381"/>
                    <a:gd name="connsiteX51" fmla="*/ 303749 w 607639"/>
                    <a:gd name="connsiteY51" fmla="*/ 62835 h 605381"/>
                    <a:gd name="connsiteX52" fmla="*/ 303749 w 607639"/>
                    <a:gd name="connsiteY52" fmla="*/ 0 h 605381"/>
                    <a:gd name="connsiteX53" fmla="*/ 586964 w 607639"/>
                    <a:gd name="connsiteY53" fmla="*/ 141490 h 605381"/>
                    <a:gd name="connsiteX54" fmla="*/ 586964 w 607639"/>
                    <a:gd name="connsiteY54" fmla="*/ 206192 h 605381"/>
                    <a:gd name="connsiteX55" fmla="*/ 20535 w 607639"/>
                    <a:gd name="connsiteY55" fmla="*/ 206192 h 605381"/>
                    <a:gd name="connsiteX56" fmla="*/ 20535 w 607639"/>
                    <a:gd name="connsiteY56" fmla="*/ 141490 h 605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</a:cxnLst>
                  <a:rect l="l" t="t" r="r" b="b"/>
                  <a:pathLst>
                    <a:path w="607639" h="605381">
                      <a:moveTo>
                        <a:pt x="0" y="547235"/>
                      </a:moveTo>
                      <a:lnTo>
                        <a:pt x="23853" y="547235"/>
                      </a:lnTo>
                      <a:lnTo>
                        <a:pt x="36136" y="547235"/>
                      </a:lnTo>
                      <a:lnTo>
                        <a:pt x="190916" y="547235"/>
                      </a:lnTo>
                      <a:lnTo>
                        <a:pt x="212990" y="547235"/>
                      </a:lnTo>
                      <a:lnTo>
                        <a:pt x="394560" y="547235"/>
                      </a:lnTo>
                      <a:lnTo>
                        <a:pt x="416634" y="547235"/>
                      </a:lnTo>
                      <a:lnTo>
                        <a:pt x="571503" y="547235"/>
                      </a:lnTo>
                      <a:lnTo>
                        <a:pt x="583786" y="547235"/>
                      </a:lnTo>
                      <a:lnTo>
                        <a:pt x="607639" y="547235"/>
                      </a:lnTo>
                      <a:lnTo>
                        <a:pt x="607639" y="605381"/>
                      </a:lnTo>
                      <a:lnTo>
                        <a:pt x="0" y="605381"/>
                      </a:lnTo>
                      <a:close/>
                      <a:moveTo>
                        <a:pt x="321849" y="269278"/>
                      </a:moveTo>
                      <a:lnTo>
                        <a:pt x="394531" y="269278"/>
                      </a:lnTo>
                      <a:lnTo>
                        <a:pt x="394531" y="511247"/>
                      </a:lnTo>
                      <a:lnTo>
                        <a:pt x="358501" y="511247"/>
                      </a:lnTo>
                      <a:lnTo>
                        <a:pt x="321849" y="511247"/>
                      </a:lnTo>
                      <a:close/>
                      <a:moveTo>
                        <a:pt x="212966" y="269278"/>
                      </a:moveTo>
                      <a:lnTo>
                        <a:pt x="285790" y="269278"/>
                      </a:lnTo>
                      <a:lnTo>
                        <a:pt x="285790" y="511247"/>
                      </a:lnTo>
                      <a:lnTo>
                        <a:pt x="249111" y="511247"/>
                      </a:lnTo>
                      <a:lnTo>
                        <a:pt x="212966" y="511247"/>
                      </a:lnTo>
                      <a:close/>
                      <a:moveTo>
                        <a:pt x="446972" y="242181"/>
                      </a:moveTo>
                      <a:lnTo>
                        <a:pt x="553523" y="242181"/>
                      </a:lnTo>
                      <a:lnTo>
                        <a:pt x="553523" y="453133"/>
                      </a:lnTo>
                      <a:lnTo>
                        <a:pt x="583788" y="453133"/>
                      </a:lnTo>
                      <a:lnTo>
                        <a:pt x="583788" y="511247"/>
                      </a:lnTo>
                      <a:lnTo>
                        <a:pt x="547648" y="511247"/>
                      </a:lnTo>
                      <a:lnTo>
                        <a:pt x="452758" y="511247"/>
                      </a:lnTo>
                      <a:lnTo>
                        <a:pt x="416618" y="511247"/>
                      </a:lnTo>
                      <a:lnTo>
                        <a:pt x="416618" y="453133"/>
                      </a:lnTo>
                      <a:lnTo>
                        <a:pt x="446972" y="453133"/>
                      </a:lnTo>
                      <a:close/>
                      <a:moveTo>
                        <a:pt x="54106" y="242181"/>
                      </a:moveTo>
                      <a:lnTo>
                        <a:pt x="160624" y="242181"/>
                      </a:lnTo>
                      <a:lnTo>
                        <a:pt x="160624" y="453133"/>
                      </a:lnTo>
                      <a:lnTo>
                        <a:pt x="190879" y="453133"/>
                      </a:lnTo>
                      <a:lnTo>
                        <a:pt x="190879" y="511247"/>
                      </a:lnTo>
                      <a:lnTo>
                        <a:pt x="154839" y="511247"/>
                      </a:lnTo>
                      <a:lnTo>
                        <a:pt x="59891" y="511247"/>
                      </a:lnTo>
                      <a:lnTo>
                        <a:pt x="23851" y="511247"/>
                      </a:lnTo>
                      <a:lnTo>
                        <a:pt x="23851" y="453133"/>
                      </a:lnTo>
                      <a:lnTo>
                        <a:pt x="54106" y="453133"/>
                      </a:lnTo>
                      <a:close/>
                      <a:moveTo>
                        <a:pt x="303820" y="98933"/>
                      </a:moveTo>
                      <a:cubicBezTo>
                        <a:pt x="314479" y="98933"/>
                        <a:pt x="323120" y="107542"/>
                        <a:pt x="323120" y="118162"/>
                      </a:cubicBezTo>
                      <a:cubicBezTo>
                        <a:pt x="323120" y="128782"/>
                        <a:pt x="314479" y="137391"/>
                        <a:pt x="303820" y="137391"/>
                      </a:cubicBezTo>
                      <a:cubicBezTo>
                        <a:pt x="293161" y="137391"/>
                        <a:pt x="284520" y="128782"/>
                        <a:pt x="284520" y="118162"/>
                      </a:cubicBezTo>
                      <a:cubicBezTo>
                        <a:pt x="284520" y="107542"/>
                        <a:pt x="293161" y="98933"/>
                        <a:pt x="303820" y="98933"/>
                      </a:cubicBezTo>
                      <a:close/>
                      <a:moveTo>
                        <a:pt x="303749" y="62835"/>
                      </a:moveTo>
                      <a:cubicBezTo>
                        <a:pt x="273221" y="62835"/>
                        <a:pt x="248388" y="87631"/>
                        <a:pt x="248388" y="118116"/>
                      </a:cubicBezTo>
                      <a:cubicBezTo>
                        <a:pt x="248388" y="148600"/>
                        <a:pt x="273221" y="173397"/>
                        <a:pt x="303749" y="173397"/>
                      </a:cubicBezTo>
                      <a:cubicBezTo>
                        <a:pt x="334278" y="173397"/>
                        <a:pt x="359111" y="148600"/>
                        <a:pt x="359111" y="118116"/>
                      </a:cubicBezTo>
                      <a:cubicBezTo>
                        <a:pt x="359111" y="87631"/>
                        <a:pt x="334278" y="62835"/>
                        <a:pt x="303749" y="62835"/>
                      </a:cubicBezTo>
                      <a:close/>
                      <a:moveTo>
                        <a:pt x="303749" y="0"/>
                      </a:moveTo>
                      <a:lnTo>
                        <a:pt x="586964" y="141490"/>
                      </a:lnTo>
                      <a:lnTo>
                        <a:pt x="586964" y="206192"/>
                      </a:lnTo>
                      <a:lnTo>
                        <a:pt x="20535" y="206192"/>
                      </a:lnTo>
                      <a:lnTo>
                        <a:pt x="20535" y="14149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cxnSp>
          <p:nvCxnSpPr>
            <p:cNvPr id="12" name="直接连接符 11"/>
            <p:cNvCxnSpPr/>
            <p:nvPr/>
          </p:nvCxnSpPr>
          <p:spPr>
            <a:xfrm>
              <a:off x="8526000" y="2664000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526000" y="4549950"/>
              <a:ext cx="29929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图片 51" descr="图示, 文本&#10;&#10;中度可信度描述已自动生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72" y="2979000"/>
            <a:ext cx="3715265" cy="2796731"/>
          </a:xfrm>
          <a:prstGeom prst="rect">
            <a:avLst/>
          </a:prstGeom>
        </p:spPr>
      </p:pic>
      <p:pic>
        <p:nvPicPr>
          <p:cNvPr id="1026" name="Picture 2" descr="Nft letter logo design with black background in illustrator, • wall  stickers number, icon, regular | myloview.com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backgroundMark x1="17429" y1="17714" x2="17429" y2="17714"/>
                        <a14:backgroundMark x1="32000" y1="15571" x2="15286" y2="39857"/>
                        <a14:backgroundMark x1="28571" y1="30857" x2="39571" y2="18857"/>
                        <a14:backgroundMark x1="39571" y1="18857" x2="58286" y2="12571"/>
                        <a14:backgroundMark x1="58286" y1="12571" x2="47571" y2="9857"/>
                        <a14:backgroundMark x1="47571" y1="9857" x2="32571" y2="10286"/>
                        <a14:backgroundMark x1="32571" y1="10286" x2="15286" y2="1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621" y="3061550"/>
            <a:ext cx="685405" cy="6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en a Logo Doesn&amp;#39;t Risk It All: Meta&amp;#39;s Brand Is Designed for Unknown  Worlds - ESIZNEWS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0000" y1="41400" x2="20000" y2="41400"/>
                        <a14:foregroundMark x1="42200" y1="58200" x2="42200" y2="58200"/>
                        <a14:foregroundMark x1="59800" y1="40600" x2="59800" y2="40600"/>
                        <a14:foregroundMark x1="72600" y1="34000" x2="72600" y2="34000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761" y="1292789"/>
            <a:ext cx="550694" cy="55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4" name="69fec5b5-d3ec-46a8-ac18-2205945d408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6644" y="2080294"/>
            <a:ext cx="10811509" cy="4149898"/>
            <a:chOff x="687279" y="2079659"/>
            <a:chExt cx="10811509" cy="3711541"/>
          </a:xfrm>
        </p:grpSpPr>
        <p:grpSp>
          <p:nvGrpSpPr>
            <p:cNvPr id="25" name="íşľiḓè"/>
            <p:cNvGrpSpPr/>
            <p:nvPr/>
          </p:nvGrpSpPr>
          <p:grpSpPr>
            <a:xfrm>
              <a:off x="4585464" y="2079659"/>
              <a:ext cx="3021072" cy="3021075"/>
              <a:chOff x="4701000" y="2079659"/>
              <a:chExt cx="3021072" cy="3021075"/>
            </a:xfrm>
          </p:grpSpPr>
          <p:sp>
            <p:nvSpPr>
              <p:cNvPr id="37" name="í$ľïḋe"/>
              <p:cNvSpPr/>
              <p:nvPr/>
            </p:nvSpPr>
            <p:spPr>
              <a:xfrm>
                <a:off x="4958143" y="2336803"/>
                <a:ext cx="2506782" cy="2506787"/>
              </a:xfrm>
              <a:prstGeom prst="ellipse">
                <a:avLst/>
              </a:prstGeom>
              <a:pattFill prst="dk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î$ļîḓe"/>
              <p:cNvSpPr/>
              <p:nvPr/>
            </p:nvSpPr>
            <p:spPr>
              <a:xfrm>
                <a:off x="4701000" y="2079659"/>
                <a:ext cx="3021072" cy="3021075"/>
              </a:xfrm>
              <a:prstGeom prst="pie">
                <a:avLst>
                  <a:gd name="adj1" fmla="val 16200000"/>
                  <a:gd name="adj2" fmla="val 4536000"/>
                </a:avLst>
              </a:prstGeom>
              <a:solidFill>
                <a:schemeClr val="accent1">
                  <a:lumMod val="100000"/>
                </a:schemeClr>
              </a:solidFill>
              <a:ln w="635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7" name="iṣľíḓè"/>
            <p:cNvSpPr/>
            <p:nvPr/>
          </p:nvSpPr>
          <p:spPr bwMode="auto">
            <a:xfrm>
              <a:off x="6835798" y="2336803"/>
              <a:ext cx="899312" cy="90072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28" name="iş1iḑe"/>
            <p:cNvSpPr/>
            <p:nvPr/>
          </p:nvSpPr>
          <p:spPr>
            <a:xfrm>
              <a:off x="7029687" y="2513350"/>
              <a:ext cx="511534" cy="547632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796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grpSp>
          <p:nvGrpSpPr>
            <p:cNvPr id="29" name="iṡļîḑê"/>
            <p:cNvGrpSpPr/>
            <p:nvPr/>
          </p:nvGrpSpPr>
          <p:grpSpPr>
            <a:xfrm>
              <a:off x="687279" y="2544740"/>
              <a:ext cx="3963496" cy="2298850"/>
              <a:chOff x="687278" y="2313644"/>
              <a:chExt cx="3524773" cy="2298850"/>
            </a:xfrm>
          </p:grpSpPr>
          <p:sp>
            <p:nvSpPr>
              <p:cNvPr id="35" name="ïṧḻîdé"/>
              <p:cNvSpPr/>
              <p:nvPr/>
            </p:nvSpPr>
            <p:spPr>
              <a:xfrm>
                <a:off x="687278" y="2840457"/>
                <a:ext cx="3524773" cy="177203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lvl="0">
                  <a:defRPr/>
                </a:pPr>
                <a:r>
                  <a:rPr lang="zh-CN" altLang="en-US" sz="1100" dirty="0"/>
                  <a:t>为了尽可能撮合双方的交易，提高</a:t>
                </a:r>
                <a:r>
                  <a:rPr lang="en-US" altLang="zh-CN" sz="1100" dirty="0"/>
                  <a:t>NFT</a:t>
                </a:r>
                <a:r>
                  <a:rPr lang="zh-CN" altLang="en-US" sz="1100" dirty="0"/>
                  <a:t>的流动性和利用率，我</a:t>
                </a:r>
              </a:p>
              <a:p>
                <a:pPr lvl="0">
                  <a:defRPr/>
                </a:pPr>
                <a:r>
                  <a:rPr lang="zh-CN" altLang="en-US" sz="1100" dirty="0"/>
                  <a:t>们提出无抵押租赁的解决方案。</a:t>
                </a:r>
              </a:p>
              <a:p>
                <a:pPr lvl="0">
                  <a:defRPr/>
                </a:pPr>
                <a:endParaRPr lang="zh-CN" altLang="en-US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dirty="0">
                    <a:sym typeface="+mn-ea"/>
                  </a:rPr>
                  <a:t>实现一个租赁协议，可以利用原</a:t>
                </a:r>
                <a:r>
                  <a:rPr lang="en-US" altLang="zh-CN" sz="1100" dirty="0">
                    <a:sym typeface="+mn-ea"/>
                  </a:rPr>
                  <a:t>NFT</a:t>
                </a:r>
                <a:r>
                  <a:rPr lang="zh-CN" altLang="en-US" sz="1100" dirty="0">
                    <a:sym typeface="+mn-ea"/>
                  </a:rPr>
                  <a:t>生成使用权</a:t>
                </a:r>
                <a:endParaRPr lang="en-US" altLang="zh-CN" sz="1100" dirty="0">
                  <a:sym typeface="+mn-ea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dirty="0">
                    <a:sym typeface="+mn-ea"/>
                  </a:rPr>
                  <a:t>在此基础上实现一个租赁平台</a:t>
                </a:r>
                <a:endParaRPr lang="en-US" altLang="zh-CN" sz="1100" dirty="0">
                  <a:sym typeface="+mn-ea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dirty="0">
                    <a:sym typeface="+mn-ea"/>
                  </a:rPr>
                  <a:t>最小化租赁成本（用户：租赁费用；项目方：适配成本）</a:t>
                </a:r>
                <a:endParaRPr lang="en-US" altLang="zh-CN" sz="1100" dirty="0">
                  <a:sym typeface="+mn-ea"/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dirty="0">
                    <a:sym typeface="+mn-ea"/>
                  </a:rPr>
                  <a:t>最大化服务体验（大幅简化操作，用户友好）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endParaRPr lang="zh-CN" altLang="en-US" sz="1100" dirty="0"/>
              </a:p>
              <a:p>
                <a:pPr lvl="0">
                  <a:defRPr/>
                </a:pPr>
                <a:endParaRPr lang="zh-CN" altLang="en-US" sz="1100" dirty="0"/>
              </a:p>
              <a:p>
                <a:pPr lvl="0">
                  <a:defRPr/>
                </a:pPr>
                <a:endParaRPr lang="zh-CN" altLang="en-US" sz="1100" dirty="0"/>
              </a:p>
              <a:p>
                <a:pPr lvl="0">
                  <a:defRPr/>
                </a:pPr>
                <a:endParaRPr lang="zh-CN" altLang="en-US" sz="1100" dirty="0"/>
              </a:p>
              <a:p>
                <a:endParaRPr kumimoji="1" lang="zh-CN" altLang="en-US" sz="1100" dirty="0"/>
              </a:p>
            </p:txBody>
          </p:sp>
          <p:sp>
            <p:nvSpPr>
              <p:cNvPr id="36" name="iş1íḋê"/>
              <p:cNvSpPr txBox="1"/>
              <p:nvPr/>
            </p:nvSpPr>
            <p:spPr bwMode="auto">
              <a:xfrm>
                <a:off x="687278" y="2313644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 err="1"/>
                  <a:t>Cryptosharing</a:t>
                </a:r>
                <a:r>
                  <a:rPr lang="zh-CN" altLang="en-US" sz="2000" b="1" dirty="0"/>
                  <a:t>方案：</a:t>
                </a:r>
                <a:endParaRPr lang="en-US" altLang="zh-CN" sz="2000" b="1" dirty="0"/>
              </a:p>
            </p:txBody>
          </p:sp>
        </p:grpSp>
        <p:cxnSp>
          <p:nvCxnSpPr>
            <p:cNvPr id="30" name="直接连接符 29"/>
            <p:cNvCxnSpPr/>
            <p:nvPr/>
          </p:nvCxnSpPr>
          <p:spPr>
            <a:xfrm>
              <a:off x="6934200" y="5791200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27" idx="6"/>
            </p:cNvCxnSpPr>
            <p:nvPr/>
          </p:nvCxnSpPr>
          <p:spPr>
            <a:xfrm flipV="1">
              <a:off x="7735110" y="2169000"/>
              <a:ext cx="655890" cy="618166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íSḷîḑê"/>
            <p:cNvGrpSpPr/>
            <p:nvPr/>
          </p:nvGrpSpPr>
          <p:grpSpPr>
            <a:xfrm>
              <a:off x="7509516" y="2221688"/>
              <a:ext cx="3350425" cy="3467051"/>
              <a:chOff x="-805632" y="2371507"/>
              <a:chExt cx="5765023" cy="3467051"/>
            </a:xfrm>
          </p:grpSpPr>
          <p:sp>
            <p:nvSpPr>
              <p:cNvPr id="33" name="ísļîďê"/>
              <p:cNvSpPr/>
              <p:nvPr/>
            </p:nvSpPr>
            <p:spPr bwMode="auto">
              <a:xfrm>
                <a:off x="-133118" y="2884324"/>
                <a:ext cx="4031821" cy="1193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r>
                  <a:rPr lang="zh-CN" altLang="en-US" sz="1100" b="1" dirty="0"/>
                  <a:t>当前痛点</a:t>
                </a:r>
                <a:endParaRPr lang="en-US" altLang="zh-CN" sz="1100" b="1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kumimoji="1" lang="zh-CN" altLang="en-US" sz="1100" b="1" dirty="0"/>
                  <a:t>承担违约风险</a:t>
                </a:r>
                <a:endParaRPr kumimoji="1" lang="en-US" altLang="zh-CN" sz="1100" b="1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en-US" altLang="zh-CN" sz="1100" b="1" dirty="0"/>
                  <a:t>NFT</a:t>
                </a:r>
                <a:r>
                  <a:rPr lang="zh-CN" altLang="en-US" sz="1100" b="1" dirty="0"/>
                  <a:t>抵押时不能使用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b="1" dirty="0"/>
                  <a:t>非常繁琐的操作流程</a:t>
                </a:r>
                <a:endParaRPr lang="en-US" altLang="zh-CN" sz="1100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endParaRPr lang="zh-CN" altLang="en-US" sz="1100" dirty="0"/>
              </a:p>
            </p:txBody>
          </p:sp>
          <p:sp>
            <p:nvSpPr>
              <p:cNvPr id="34" name="iṣ1îḋe"/>
              <p:cNvSpPr txBox="1"/>
              <p:nvPr/>
            </p:nvSpPr>
            <p:spPr bwMode="auto">
              <a:xfrm>
                <a:off x="-417456" y="2371507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2000" b="1" dirty="0"/>
                  <a:t>出借方</a:t>
                </a:r>
                <a:endParaRPr lang="en-US" altLang="zh-CN" sz="2000" b="1" dirty="0"/>
              </a:p>
            </p:txBody>
          </p:sp>
          <p:sp>
            <p:nvSpPr>
              <p:cNvPr id="42" name="ísļîďê"/>
              <p:cNvSpPr/>
              <p:nvPr/>
            </p:nvSpPr>
            <p:spPr bwMode="auto">
              <a:xfrm>
                <a:off x="-417456" y="4937493"/>
                <a:ext cx="3906168" cy="9010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indent="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None/>
                </a:pPr>
                <a:r>
                  <a:rPr lang="zh-CN" altLang="en-US" sz="1100" b="1" dirty="0"/>
                  <a:t>当前痛点</a:t>
                </a:r>
                <a:endParaRPr lang="en-US" altLang="zh-CN" sz="1100" b="1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b="1" dirty="0"/>
                  <a:t>租赁时需要超额抵押</a:t>
                </a:r>
                <a:endParaRPr lang="en-US" altLang="zh-CN" sz="1100" b="1" dirty="0"/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操作繁琐</a:t>
                </a:r>
                <a:endParaRPr lang="en-US" altLang="zh-CN" sz="1100" dirty="0">
                  <a:solidFill>
                    <a:srgbClr val="FF0000"/>
                  </a:solidFill>
                </a:endParaRP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endParaRPr lang="zh-CN" altLang="en-US" sz="1100" dirty="0"/>
              </a:p>
            </p:txBody>
          </p:sp>
          <p:sp>
            <p:nvSpPr>
              <p:cNvPr id="43" name="iṣ1îḋe"/>
              <p:cNvSpPr txBox="1"/>
              <p:nvPr/>
            </p:nvSpPr>
            <p:spPr bwMode="auto">
              <a:xfrm>
                <a:off x="-805632" y="4495688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indent="-342900">
                  <a:spcBef>
                    <a:spcPct val="0"/>
                  </a:spcBef>
                  <a:buFont typeface="Arial" panose="020B0604020202090204" pitchFamily="34" charset="0"/>
                  <a:buChar char="•"/>
                </a:pPr>
                <a:r>
                  <a:rPr lang="zh-CN" altLang="en-US" sz="2000" b="1" dirty="0"/>
                  <a:t>租赁者</a:t>
                </a:r>
                <a:endParaRPr lang="en-US" altLang="zh-CN" sz="2000" b="1" dirty="0"/>
              </a:p>
            </p:txBody>
          </p:sp>
        </p:grpSp>
        <p:sp>
          <p:nvSpPr>
            <p:cNvPr id="23" name="iṣľíḓè"/>
            <p:cNvSpPr/>
            <p:nvPr/>
          </p:nvSpPr>
          <p:spPr bwMode="auto">
            <a:xfrm>
              <a:off x="5045098" y="4216403"/>
              <a:ext cx="899312" cy="900726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/>
            </a:p>
          </p:txBody>
        </p:sp>
        <p:sp>
          <p:nvSpPr>
            <p:cNvPr id="39" name="iş1iḑe"/>
            <p:cNvSpPr/>
            <p:nvPr/>
          </p:nvSpPr>
          <p:spPr>
            <a:xfrm>
              <a:off x="5238987" y="4392950"/>
              <a:ext cx="511534" cy="547632"/>
            </a:xfrm>
            <a:custGeom>
              <a:avLst/>
              <a:gdLst>
                <a:gd name="connsiteX0" fmla="*/ 191941 w 566993"/>
                <a:gd name="connsiteY0" fmla="*/ 362212 h 607004"/>
                <a:gd name="connsiteX1" fmla="*/ 203101 w 566993"/>
                <a:gd name="connsiteY1" fmla="*/ 369284 h 607004"/>
                <a:gd name="connsiteX2" fmla="*/ 283545 w 566993"/>
                <a:gd name="connsiteY2" fmla="*/ 479135 h 607004"/>
                <a:gd name="connsiteX3" fmla="*/ 363893 w 566993"/>
                <a:gd name="connsiteY3" fmla="*/ 369284 h 607004"/>
                <a:gd name="connsiteX4" fmla="*/ 375052 w 566993"/>
                <a:gd name="connsiteY4" fmla="*/ 362212 h 607004"/>
                <a:gd name="connsiteX5" fmla="*/ 381165 w 566993"/>
                <a:gd name="connsiteY5" fmla="*/ 363859 h 607004"/>
                <a:gd name="connsiteX6" fmla="*/ 452585 w 566993"/>
                <a:gd name="connsiteY6" fmla="*/ 400476 h 607004"/>
                <a:gd name="connsiteX7" fmla="*/ 566993 w 566993"/>
                <a:gd name="connsiteY7" fmla="*/ 477585 h 607004"/>
                <a:gd name="connsiteX8" fmla="*/ 566993 w 566993"/>
                <a:gd name="connsiteY8" fmla="*/ 607004 h 607004"/>
                <a:gd name="connsiteX9" fmla="*/ 283545 w 566993"/>
                <a:gd name="connsiteY9" fmla="*/ 607004 h 607004"/>
                <a:gd name="connsiteX10" fmla="*/ 0 w 566993"/>
                <a:gd name="connsiteY10" fmla="*/ 607004 h 607004"/>
                <a:gd name="connsiteX11" fmla="*/ 0 w 566993"/>
                <a:gd name="connsiteY11" fmla="*/ 477585 h 607004"/>
                <a:gd name="connsiteX12" fmla="*/ 114408 w 566993"/>
                <a:gd name="connsiteY12" fmla="*/ 400476 h 607004"/>
                <a:gd name="connsiteX13" fmla="*/ 185828 w 566993"/>
                <a:gd name="connsiteY13" fmla="*/ 363859 h 607004"/>
                <a:gd name="connsiteX14" fmla="*/ 191941 w 566993"/>
                <a:gd name="connsiteY14" fmla="*/ 362212 h 607004"/>
                <a:gd name="connsiteX15" fmla="*/ 281913 w 566993"/>
                <a:gd name="connsiteY15" fmla="*/ 0 h 607004"/>
                <a:gd name="connsiteX16" fmla="*/ 283368 w 566993"/>
                <a:gd name="connsiteY16" fmla="*/ 0 h 607004"/>
                <a:gd name="connsiteX17" fmla="*/ 284727 w 566993"/>
                <a:gd name="connsiteY17" fmla="*/ 0 h 607004"/>
                <a:gd name="connsiteX18" fmla="*/ 410778 w 566993"/>
                <a:gd name="connsiteY18" fmla="*/ 107256 h 607004"/>
                <a:gd name="connsiteX19" fmla="*/ 402627 w 566993"/>
                <a:gd name="connsiteY19" fmla="*/ 162580 h 607004"/>
                <a:gd name="connsiteX20" fmla="*/ 414077 w 566993"/>
                <a:gd name="connsiteY20" fmla="*/ 188933 h 607004"/>
                <a:gd name="connsiteX21" fmla="*/ 384675 w 566993"/>
                <a:gd name="connsiteY21" fmla="*/ 242222 h 607004"/>
                <a:gd name="connsiteX22" fmla="*/ 321892 w 566993"/>
                <a:gd name="connsiteY22" fmla="*/ 318280 h 607004"/>
                <a:gd name="connsiteX23" fmla="*/ 283368 w 566993"/>
                <a:gd name="connsiteY23" fmla="*/ 327000 h 607004"/>
                <a:gd name="connsiteX24" fmla="*/ 244747 w 566993"/>
                <a:gd name="connsiteY24" fmla="*/ 318280 h 607004"/>
                <a:gd name="connsiteX25" fmla="*/ 182062 w 566993"/>
                <a:gd name="connsiteY25" fmla="*/ 242222 h 607004"/>
                <a:gd name="connsiteX26" fmla="*/ 152562 w 566993"/>
                <a:gd name="connsiteY26" fmla="*/ 188933 h 607004"/>
                <a:gd name="connsiteX27" fmla="*/ 164110 w 566993"/>
                <a:gd name="connsiteY27" fmla="*/ 162580 h 607004"/>
                <a:gd name="connsiteX28" fmla="*/ 155959 w 566993"/>
                <a:gd name="connsiteY28" fmla="*/ 107256 h 607004"/>
                <a:gd name="connsiteX29" fmla="*/ 281913 w 566993"/>
                <a:gd name="connsiteY29" fmla="*/ 0 h 607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6993" h="607004">
                  <a:moveTo>
                    <a:pt x="191941" y="362212"/>
                  </a:moveTo>
                  <a:cubicBezTo>
                    <a:pt x="196890" y="362212"/>
                    <a:pt x="201160" y="365118"/>
                    <a:pt x="203101" y="369284"/>
                  </a:cubicBezTo>
                  <a:cubicBezTo>
                    <a:pt x="222508" y="401638"/>
                    <a:pt x="258412" y="477391"/>
                    <a:pt x="283545" y="479135"/>
                  </a:cubicBezTo>
                  <a:cubicBezTo>
                    <a:pt x="308581" y="477391"/>
                    <a:pt x="344485" y="401638"/>
                    <a:pt x="363893" y="369284"/>
                  </a:cubicBezTo>
                  <a:cubicBezTo>
                    <a:pt x="365833" y="365118"/>
                    <a:pt x="370103" y="362212"/>
                    <a:pt x="375052" y="362212"/>
                  </a:cubicBezTo>
                  <a:cubicBezTo>
                    <a:pt x="377284" y="362212"/>
                    <a:pt x="379322" y="362793"/>
                    <a:pt x="381165" y="363859"/>
                  </a:cubicBezTo>
                  <a:cubicBezTo>
                    <a:pt x="388152" y="367637"/>
                    <a:pt x="429102" y="392048"/>
                    <a:pt x="452585" y="400476"/>
                  </a:cubicBezTo>
                  <a:cubicBezTo>
                    <a:pt x="531574" y="428859"/>
                    <a:pt x="566993" y="457823"/>
                    <a:pt x="566993" y="477585"/>
                  </a:cubicBezTo>
                  <a:lnTo>
                    <a:pt x="566993" y="607004"/>
                  </a:lnTo>
                  <a:lnTo>
                    <a:pt x="283545" y="607004"/>
                  </a:lnTo>
                  <a:lnTo>
                    <a:pt x="0" y="607004"/>
                  </a:lnTo>
                  <a:lnTo>
                    <a:pt x="0" y="477585"/>
                  </a:lnTo>
                  <a:cubicBezTo>
                    <a:pt x="0" y="457823"/>
                    <a:pt x="35419" y="428859"/>
                    <a:pt x="114408" y="400476"/>
                  </a:cubicBezTo>
                  <a:cubicBezTo>
                    <a:pt x="137891" y="392048"/>
                    <a:pt x="178841" y="367637"/>
                    <a:pt x="185828" y="363859"/>
                  </a:cubicBezTo>
                  <a:cubicBezTo>
                    <a:pt x="187672" y="362793"/>
                    <a:pt x="189710" y="362212"/>
                    <a:pt x="191941" y="362212"/>
                  </a:cubicBezTo>
                  <a:close/>
                  <a:moveTo>
                    <a:pt x="281913" y="0"/>
                  </a:moveTo>
                  <a:cubicBezTo>
                    <a:pt x="282398" y="0"/>
                    <a:pt x="282883" y="0"/>
                    <a:pt x="283368" y="0"/>
                  </a:cubicBezTo>
                  <a:cubicBezTo>
                    <a:pt x="283756" y="0"/>
                    <a:pt x="284242" y="0"/>
                    <a:pt x="284727" y="0"/>
                  </a:cubicBezTo>
                  <a:cubicBezTo>
                    <a:pt x="393214" y="0"/>
                    <a:pt x="413592" y="77317"/>
                    <a:pt x="410778" y="107256"/>
                  </a:cubicBezTo>
                  <a:cubicBezTo>
                    <a:pt x="408449" y="131284"/>
                    <a:pt x="402627" y="162580"/>
                    <a:pt x="402627" y="162580"/>
                  </a:cubicBezTo>
                  <a:cubicBezTo>
                    <a:pt x="402627" y="162580"/>
                    <a:pt x="414077" y="167812"/>
                    <a:pt x="414077" y="188933"/>
                  </a:cubicBezTo>
                  <a:cubicBezTo>
                    <a:pt x="410099" y="241835"/>
                    <a:pt x="388945" y="218969"/>
                    <a:pt x="384675" y="242222"/>
                  </a:cubicBezTo>
                  <a:cubicBezTo>
                    <a:pt x="377397" y="280784"/>
                    <a:pt x="343240" y="308688"/>
                    <a:pt x="321892" y="318280"/>
                  </a:cubicBezTo>
                  <a:cubicBezTo>
                    <a:pt x="309568" y="323900"/>
                    <a:pt x="296759" y="326709"/>
                    <a:pt x="283368" y="327000"/>
                  </a:cubicBezTo>
                  <a:cubicBezTo>
                    <a:pt x="269880" y="326709"/>
                    <a:pt x="257168" y="323900"/>
                    <a:pt x="244747" y="318280"/>
                  </a:cubicBezTo>
                  <a:cubicBezTo>
                    <a:pt x="223496" y="308688"/>
                    <a:pt x="189242" y="280784"/>
                    <a:pt x="182062" y="242222"/>
                  </a:cubicBezTo>
                  <a:cubicBezTo>
                    <a:pt x="177695" y="218969"/>
                    <a:pt x="156638" y="241835"/>
                    <a:pt x="152562" y="188933"/>
                  </a:cubicBezTo>
                  <a:cubicBezTo>
                    <a:pt x="152562" y="167812"/>
                    <a:pt x="164110" y="162580"/>
                    <a:pt x="164110" y="162580"/>
                  </a:cubicBezTo>
                  <a:cubicBezTo>
                    <a:pt x="164110" y="162580"/>
                    <a:pt x="158190" y="131284"/>
                    <a:pt x="155959" y="107256"/>
                  </a:cubicBezTo>
                  <a:cubicBezTo>
                    <a:pt x="153047" y="77317"/>
                    <a:pt x="173425" y="0"/>
                    <a:pt x="28191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7965" eaLnBrk="1" fontAlgn="auto" hangingPunct="1">
                <a:spcBef>
                  <a:spcPts val="0"/>
                </a:spcBef>
                <a:spcAft>
                  <a:spcPts val="0"/>
                </a:spcAft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cxnSp>
          <p:nvCxnSpPr>
            <p:cNvPr id="40" name="直接连接符 30"/>
            <p:cNvCxnSpPr>
              <a:stCxn id="23" idx="5"/>
            </p:cNvCxnSpPr>
            <p:nvPr/>
          </p:nvCxnSpPr>
          <p:spPr>
            <a:xfrm>
              <a:off x="5812709" y="4985221"/>
              <a:ext cx="1121491" cy="805979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29"/>
            <p:cNvCxnSpPr/>
            <p:nvPr/>
          </p:nvCxnSpPr>
          <p:spPr>
            <a:xfrm>
              <a:off x="8369300" y="2184400"/>
              <a:ext cx="3129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/>
          <p:cNvSpPr txBox="1"/>
          <p:nvPr/>
        </p:nvSpPr>
        <p:spPr>
          <a:xfrm>
            <a:off x="1981200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市场痛点</a:t>
            </a:r>
          </a:p>
        </p:txBody>
      </p:sp>
      <p:sp>
        <p:nvSpPr>
          <p:cNvPr id="2" name="iş1íḋê"/>
          <p:cNvSpPr txBox="1"/>
          <p:nvPr/>
        </p:nvSpPr>
        <p:spPr bwMode="auto">
          <a:xfrm>
            <a:off x="5826640" y="1333714"/>
            <a:ext cx="3497664" cy="437654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当前租赁市场的痛点和使用</a:t>
            </a:r>
            <a:r>
              <a:rPr lang="en-US" altLang="zh-CN" sz="2000" b="1" dirty="0"/>
              <a:t>CryptoSharing</a:t>
            </a:r>
            <a:r>
              <a:rPr lang="zh-CN" altLang="en-US" sz="2000" b="1" dirty="0"/>
              <a:t>的优势</a:t>
            </a:r>
          </a:p>
        </p:txBody>
      </p:sp>
      <p:sp>
        <p:nvSpPr>
          <p:cNvPr id="3" name="ísļîďê"/>
          <p:cNvSpPr/>
          <p:nvPr/>
        </p:nvSpPr>
        <p:spPr bwMode="auto">
          <a:xfrm>
            <a:off x="9543097" y="2820796"/>
            <a:ext cx="1977390" cy="307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1100" b="1" dirty="0" err="1">
                <a:latin typeface="Arial Bold" panose="020B0604020202090204" charset="0"/>
                <a:cs typeface="Arial Bold" panose="020B0604020202090204" charset="0"/>
              </a:rPr>
              <a:t>CryptoSharing</a:t>
            </a:r>
            <a:r>
              <a:rPr lang="en-US" altLang="zh-CN" sz="1100" b="1" dirty="0">
                <a:latin typeface="Arial Bold" panose="020B0604020202090204" charset="0"/>
                <a:cs typeface="Arial Bold" panose="020B0604020202090204" charset="0"/>
              </a:rPr>
              <a:t> </a:t>
            </a:r>
            <a:r>
              <a:rPr lang="zh-CN" altLang="en-US" sz="1100" b="1" dirty="0"/>
              <a:t>优势</a:t>
            </a:r>
            <a:endParaRPr lang="en-US" altLang="zh-CN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kumimoji="1" lang="zh-CN" altLang="en-US" sz="1100" b="1" dirty="0"/>
              <a:t>不会出现违约，所有权依然属于自己</a:t>
            </a:r>
            <a:endParaRPr kumimoji="1" lang="en-US" altLang="zh-CN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100" b="1" dirty="0"/>
              <a:t>操作流程简单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en-US" altLang="zh-CN" sz="1100" b="1" dirty="0"/>
              <a:t>NFT</a:t>
            </a:r>
            <a:r>
              <a:rPr lang="zh-CN" altLang="en-US" sz="1100" b="1" dirty="0"/>
              <a:t>抵押过程中依然可以使用</a:t>
            </a:r>
            <a:endParaRPr lang="en-US" altLang="zh-CN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en-US" altLang="zh-CN" sz="1100" b="1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zh-CN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en-US" altLang="zh-CN" sz="1100" b="1" dirty="0"/>
          </a:p>
          <a:p>
            <a:pPr indent="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r>
              <a:rPr lang="en-US" altLang="zh-CN" sz="1100" b="1" dirty="0" err="1">
                <a:latin typeface="Arial Bold" panose="020B0604020202090204" charset="0"/>
                <a:cs typeface="Arial Bold" panose="020B0604020202090204" charset="0"/>
                <a:sym typeface="+mn-ea"/>
              </a:rPr>
              <a:t>CryptoSharing</a:t>
            </a:r>
            <a:r>
              <a:rPr lang="en-US" altLang="zh-CN" sz="1100" b="1" dirty="0">
                <a:latin typeface="Arial Bold" panose="020B0604020202090204" charset="0"/>
                <a:cs typeface="Arial Bold" panose="020B0604020202090204" charset="0"/>
                <a:sym typeface="+mn-ea"/>
              </a:rPr>
              <a:t> </a:t>
            </a:r>
            <a:r>
              <a:rPr lang="zh-CN" altLang="en-US" sz="1100" b="1" dirty="0">
                <a:sym typeface="+mn-ea"/>
              </a:rPr>
              <a:t>优势</a:t>
            </a:r>
            <a:endParaRPr lang="en-US" altLang="zh-CN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100" b="1" dirty="0">
                <a:sym typeface="+mn-ea"/>
              </a:rPr>
              <a:t>无抵押租赁</a:t>
            </a:r>
            <a:endParaRPr lang="zh-CN" altLang="en-US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r>
              <a:rPr lang="zh-CN" altLang="en-US" sz="1100" b="1" dirty="0">
                <a:sym typeface="+mn-ea"/>
              </a:rPr>
              <a:t>操作简单</a:t>
            </a:r>
            <a:endParaRPr lang="zh-CN" altLang="en-US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zh-CN" altLang="en-US" sz="1100" b="1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zh-CN" altLang="en-US" sz="11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zh-CN" altLang="en-US" sz="11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zh-CN" altLang="en-US" sz="1100" dirty="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90204" pitchFamily="34" charset="0"/>
              <a:buChar char="•"/>
            </a:pPr>
            <a:endParaRPr lang="zh-CN" altLang="en-US" sz="11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Crypto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Sharing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/>
              <a:t>Crypto</a:t>
            </a:r>
            <a:r>
              <a:rPr lang="zh-CN" altLang="en-US" dirty="0"/>
              <a:t> </a:t>
            </a:r>
            <a:r>
              <a:rPr lang="en-US" altLang="zh-CN" dirty="0"/>
              <a:t>Sharing.</a:t>
            </a:r>
          </a:p>
          <a:p>
            <a:pPr lvl="0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550694" y="2168525"/>
            <a:ext cx="1090613" cy="117614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solidFill>
                  <a:srgbClr val="010E1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  <a:endParaRPr lang="zh-CN" altLang="en-US" dirty="0">
              <a:solidFill>
                <a:srgbClr val="010E1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5" y="475615"/>
            <a:ext cx="1923415" cy="11760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130B200-17FE-A845-9F1F-2943C6488BF0}"/>
              </a:ext>
            </a:extLst>
          </p:cNvPr>
          <p:cNvSpPr txBox="1"/>
          <p:nvPr/>
        </p:nvSpPr>
        <p:spPr>
          <a:xfrm>
            <a:off x="2307075" y="4689475"/>
            <a:ext cx="757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Cryptosharing</a:t>
            </a:r>
            <a:r>
              <a:rPr lang="zh-CN" altLang="en-US" dirty="0"/>
              <a:t> </a:t>
            </a:r>
            <a:r>
              <a:rPr lang="en-US" altLang="zh-CN" dirty="0"/>
              <a:t>will operate as a DAO. Anyone can start adding value and get rewarded for their work if the community thinks it is worthwhile.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" y="2527900"/>
            <a:ext cx="12191999" cy="2456674"/>
            <a:chOff x="1" y="2421539"/>
            <a:chExt cx="12191999" cy="2456674"/>
          </a:xfrm>
        </p:grpSpPr>
        <p:sp>
          <p:nvSpPr>
            <p:cNvPr id="6" name="ís1íḍe"/>
            <p:cNvSpPr/>
            <p:nvPr/>
          </p:nvSpPr>
          <p:spPr>
            <a:xfrm>
              <a:off x="1" y="2421539"/>
              <a:ext cx="12191999" cy="202687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5520469" y="3763537"/>
              <a:ext cx="1167286" cy="35395"/>
              <a:chOff x="1777179" y="4030685"/>
              <a:chExt cx="1285721" cy="38986"/>
            </a:xfrm>
          </p:grpSpPr>
          <p:sp>
            <p:nvSpPr>
              <p:cNvPr id="27" name="Freeform 1"/>
              <p:cNvSpPr>
                <a:spLocks noChangeArrowheads="1"/>
              </p:cNvSpPr>
              <p:nvPr/>
            </p:nvSpPr>
            <p:spPr bwMode="auto">
              <a:xfrm>
                <a:off x="1777179" y="4050990"/>
                <a:ext cx="1285721" cy="18681"/>
              </a:xfrm>
              <a:custGeom>
                <a:avLst/>
                <a:gdLst>
                  <a:gd name="T0" fmla="*/ 6776 w 6981"/>
                  <a:gd name="T1" fmla="*/ 0 h 103"/>
                  <a:gd name="T2" fmla="*/ 6776 w 6981"/>
                  <a:gd name="T3" fmla="*/ 0 h 103"/>
                  <a:gd name="T4" fmla="*/ 203 w 6981"/>
                  <a:gd name="T5" fmla="*/ 0 h 103"/>
                  <a:gd name="T6" fmla="*/ 0 w 6981"/>
                  <a:gd name="T7" fmla="*/ 46 h 103"/>
                  <a:gd name="T8" fmla="*/ 0 w 6981"/>
                  <a:gd name="T9" fmla="*/ 55 h 103"/>
                  <a:gd name="T10" fmla="*/ 203 w 6981"/>
                  <a:gd name="T11" fmla="*/ 102 h 103"/>
                  <a:gd name="T12" fmla="*/ 6776 w 6981"/>
                  <a:gd name="T13" fmla="*/ 102 h 103"/>
                  <a:gd name="T14" fmla="*/ 6980 w 6981"/>
                  <a:gd name="T15" fmla="*/ 55 h 103"/>
                  <a:gd name="T16" fmla="*/ 6980 w 6981"/>
                  <a:gd name="T17" fmla="*/ 46 h 103"/>
                  <a:gd name="T18" fmla="*/ 6776 w 6981"/>
                  <a:gd name="T1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1" h="103">
                    <a:moveTo>
                      <a:pt x="6776" y="0"/>
                    </a:moveTo>
                    <a:lnTo>
                      <a:pt x="6776" y="0"/>
                    </a:lnTo>
                    <a:cubicBezTo>
                      <a:pt x="203" y="0"/>
                      <a:pt x="203" y="0"/>
                      <a:pt x="203" y="0"/>
                    </a:cubicBezTo>
                    <a:cubicBezTo>
                      <a:pt x="92" y="0"/>
                      <a:pt x="0" y="18"/>
                      <a:pt x="0" y="46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83"/>
                      <a:pt x="92" y="102"/>
                      <a:pt x="203" y="102"/>
                    </a:cubicBezTo>
                    <a:cubicBezTo>
                      <a:pt x="6776" y="102"/>
                      <a:pt x="6776" y="102"/>
                      <a:pt x="6776" y="102"/>
                    </a:cubicBezTo>
                    <a:cubicBezTo>
                      <a:pt x="6887" y="102"/>
                      <a:pt x="6980" y="83"/>
                      <a:pt x="6980" y="55"/>
                    </a:cubicBezTo>
                    <a:cubicBezTo>
                      <a:pt x="6980" y="46"/>
                      <a:pt x="6980" y="46"/>
                      <a:pt x="6980" y="46"/>
                    </a:cubicBezTo>
                    <a:cubicBezTo>
                      <a:pt x="6980" y="18"/>
                      <a:pt x="6887" y="0"/>
                      <a:pt x="6776" y="0"/>
                    </a:cubicBezTo>
                  </a:path>
                </a:pathLst>
              </a:custGeom>
              <a:solidFill>
                <a:srgbClr val="BCBDC0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Freeform 5"/>
              <p:cNvSpPr>
                <a:spLocks noChangeArrowheads="1"/>
              </p:cNvSpPr>
              <p:nvPr/>
            </p:nvSpPr>
            <p:spPr bwMode="auto">
              <a:xfrm>
                <a:off x="1777179" y="4030685"/>
                <a:ext cx="1285721" cy="30864"/>
              </a:xfrm>
              <a:custGeom>
                <a:avLst/>
                <a:gdLst>
                  <a:gd name="T0" fmla="*/ 6943 w 6981"/>
                  <a:gd name="T1" fmla="*/ 0 h 167"/>
                  <a:gd name="T2" fmla="*/ 6943 w 6981"/>
                  <a:gd name="T3" fmla="*/ 0 h 167"/>
                  <a:gd name="T4" fmla="*/ 27 w 6981"/>
                  <a:gd name="T5" fmla="*/ 0 h 167"/>
                  <a:gd name="T6" fmla="*/ 0 w 6981"/>
                  <a:gd name="T7" fmla="*/ 37 h 167"/>
                  <a:gd name="T8" fmla="*/ 0 w 6981"/>
                  <a:gd name="T9" fmla="*/ 166 h 167"/>
                  <a:gd name="T10" fmla="*/ 18 w 6981"/>
                  <a:gd name="T11" fmla="*/ 166 h 167"/>
                  <a:gd name="T12" fmla="*/ 6961 w 6981"/>
                  <a:gd name="T13" fmla="*/ 166 h 167"/>
                  <a:gd name="T14" fmla="*/ 6980 w 6981"/>
                  <a:gd name="T15" fmla="*/ 166 h 167"/>
                  <a:gd name="T16" fmla="*/ 6980 w 6981"/>
                  <a:gd name="T17" fmla="*/ 37 h 167"/>
                  <a:gd name="T18" fmla="*/ 6943 w 698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81" h="167">
                    <a:moveTo>
                      <a:pt x="6943" y="0"/>
                    </a:moveTo>
                    <a:lnTo>
                      <a:pt x="6943" y="0"/>
                    </a:lnTo>
                    <a:cubicBezTo>
                      <a:pt x="27" y="0"/>
                      <a:pt x="27" y="0"/>
                      <a:pt x="27" y="0"/>
                    </a:cubicBezTo>
                    <a:cubicBezTo>
                      <a:pt x="0" y="9"/>
                      <a:pt x="0" y="37"/>
                      <a:pt x="0" y="37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18" y="166"/>
                      <a:pt x="18" y="166"/>
                      <a:pt x="18" y="166"/>
                    </a:cubicBezTo>
                    <a:cubicBezTo>
                      <a:pt x="6961" y="166"/>
                      <a:pt x="6961" y="166"/>
                      <a:pt x="6961" y="166"/>
                    </a:cubicBezTo>
                    <a:cubicBezTo>
                      <a:pt x="6980" y="166"/>
                      <a:pt x="6980" y="166"/>
                      <a:pt x="6980" y="166"/>
                    </a:cubicBezTo>
                    <a:cubicBezTo>
                      <a:pt x="6980" y="37"/>
                      <a:pt x="6980" y="37"/>
                      <a:pt x="6980" y="37"/>
                    </a:cubicBezTo>
                    <a:cubicBezTo>
                      <a:pt x="6980" y="37"/>
                      <a:pt x="6980" y="18"/>
                      <a:pt x="6943" y="0"/>
                    </a:cubicBezTo>
                  </a:path>
                </a:pathLst>
              </a:custGeom>
              <a:solidFill>
                <a:srgbClr val="D1D2D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Oval 5"/>
            <p:cNvSpPr/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61209" y="2771278"/>
              <a:ext cx="3177406" cy="1173518"/>
              <a:chOff x="1137914" y="4323816"/>
              <a:chExt cx="2687394" cy="1103989"/>
            </a:xfrm>
          </p:grpSpPr>
          <p:sp>
            <p:nvSpPr>
              <p:cNvPr id="23" name="íṩḻídè"/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使用者</a:t>
                </a:r>
                <a:endParaRPr lang="en-US" altLang="zh-CN" sz="20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24" name="i$ľîḓê"/>
              <p:cNvSpPr/>
              <p:nvPr/>
            </p:nvSpPr>
            <p:spPr bwMode="auto">
              <a:xfrm>
                <a:off x="1137914" y="4765623"/>
                <a:ext cx="2687394" cy="662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增加了使用者的角色，删去了许多不必要的操作。使用者可以转移他们自己的使用权。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341494" y="2771278"/>
              <a:ext cx="3177406" cy="1173518"/>
              <a:chOff x="1137914" y="4323816"/>
              <a:chExt cx="2687394" cy="1103989"/>
            </a:xfrm>
          </p:grpSpPr>
          <p:sp>
            <p:nvSpPr>
              <p:cNvPr id="15" name="íṩḻídè"/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2000" b="1" dirty="0">
                    <a:solidFill>
                      <a:schemeClr val="bg1"/>
                    </a:solidFill>
                    <a:highlight>
                      <a:srgbClr val="000000"/>
                    </a:highlight>
                  </a:rPr>
                  <a:t>所有者</a:t>
                </a:r>
                <a:endParaRPr lang="en-US" altLang="zh-CN" sz="2000" b="1" dirty="0">
                  <a:solidFill>
                    <a:schemeClr val="bg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6" name="i$ľîḓê"/>
              <p:cNvSpPr/>
              <p:nvPr/>
            </p:nvSpPr>
            <p:spPr bwMode="auto">
              <a:xfrm>
                <a:off x="1137914" y="4765623"/>
                <a:ext cx="2687394" cy="662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100" dirty="0">
                    <a:solidFill>
                      <a:schemeClr val="bg1"/>
                    </a:solidFill>
                  </a:rPr>
                  <a:t>所有者可以在租用之前继续使用它，出租后不能使用</a:t>
                </a:r>
              </a:p>
            </p:txBody>
          </p:sp>
        </p:grpSp>
        <p:sp>
          <p:nvSpPr>
            <p:cNvPr id="13" name="Oval 5"/>
            <p:cNvSpPr/>
            <p:nvPr/>
          </p:nvSpPr>
          <p:spPr bwMode="auto">
            <a:xfrm>
              <a:off x="9511750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>
                  <a:lumMod val="85000"/>
                </a:schemeClr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</p:grpSp>
      <p:sp>
        <p:nvSpPr>
          <p:cNvPr id="35" name="矩形 34"/>
          <p:cNvSpPr/>
          <p:nvPr/>
        </p:nvSpPr>
        <p:spPr>
          <a:xfrm>
            <a:off x="2643610" y="1263036"/>
            <a:ext cx="83164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/>
              <a:t>为解决租赁市场抵押门槛高的痛点，</a:t>
            </a:r>
            <a:r>
              <a:rPr kumimoji="1" lang="zh-CN" altLang="en-GB" dirty="0"/>
              <a:t>我们</a:t>
            </a:r>
            <a:r>
              <a:rPr kumimoji="1" lang="zh-CN" altLang="en-US" dirty="0"/>
              <a:t>依据区块链现有生态结构在数字货币领域开创了一种新型租赁方式：</a:t>
            </a:r>
            <a:endParaRPr kumimoji="1" lang="en-US" altLang="zh-CN" dirty="0"/>
          </a:p>
          <a:p>
            <a:r>
              <a:rPr kumimoji="1" lang="en-US" altLang="zh-CN" dirty="0"/>
              <a:t>——</a:t>
            </a:r>
            <a:r>
              <a:rPr kumimoji="1" lang="zh-CN" altLang="en-US" dirty="0"/>
              <a:t> 将</a:t>
            </a:r>
            <a:r>
              <a:rPr kumimoji="1" lang="zh-CN" altLang="en-US" b="1" i="1" u="sng" dirty="0">
                <a:solidFill>
                  <a:schemeClr val="bg2">
                    <a:lumMod val="25000"/>
                  </a:schemeClr>
                </a:solidFill>
              </a:rPr>
              <a:t>所有权 </a:t>
            </a:r>
            <a:r>
              <a:rPr kumimoji="1" lang="zh-CN" altLang="en-US" dirty="0"/>
              <a:t>和</a:t>
            </a:r>
            <a:r>
              <a:rPr kumimoji="1" lang="zh-CN" altLang="en-US" b="1" i="1" u="sng" dirty="0">
                <a:solidFill>
                  <a:schemeClr val="bg2">
                    <a:lumMod val="25000"/>
                  </a:schemeClr>
                </a:solidFill>
              </a:rPr>
              <a:t>使用权 </a:t>
            </a:r>
            <a:r>
              <a:rPr kumimoji="1" lang="zh-CN" altLang="en-US" dirty="0"/>
              <a:t>分离，采用</a:t>
            </a:r>
            <a:r>
              <a:rPr kumimoji="1" lang="zh-CN" altLang="en-US" b="1" i="1" dirty="0">
                <a:solidFill>
                  <a:schemeClr val="tx2">
                    <a:lumMod val="75000"/>
                  </a:schemeClr>
                </a:solidFill>
              </a:rPr>
              <a:t>无抵押租赁 </a:t>
            </a:r>
            <a:r>
              <a:rPr kumimoji="1" lang="zh-CN" altLang="en-US" dirty="0"/>
              <a:t>的方案。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4258" y="4310369"/>
            <a:ext cx="410688" cy="410688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642" y="4292771"/>
            <a:ext cx="480763" cy="4622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94324A-0630-0243-9C78-4D98E0E38C1E}"/>
              </a:ext>
            </a:extLst>
          </p:cNvPr>
          <p:cNvGrpSpPr/>
          <p:nvPr/>
        </p:nvGrpSpPr>
        <p:grpSpPr>
          <a:xfrm>
            <a:off x="1728439" y="1500821"/>
            <a:ext cx="7794702" cy="4833071"/>
            <a:chOff x="1728439" y="1500821"/>
            <a:chExt cx="7794702" cy="483307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95B10CF-DAD5-6945-B566-BF6AE05BE16F}"/>
                </a:ext>
              </a:extLst>
            </p:cNvPr>
            <p:cNvGrpSpPr/>
            <p:nvPr/>
          </p:nvGrpSpPr>
          <p:grpSpPr>
            <a:xfrm>
              <a:off x="1728439" y="1500821"/>
              <a:ext cx="7794702" cy="4833071"/>
              <a:chOff x="0" y="0"/>
              <a:chExt cx="5247862" cy="3856879"/>
            </a:xfrm>
          </p:grpSpPr>
          <p:sp>
            <p:nvSpPr>
              <p:cNvPr id="20" name="文本框 18">
                <a:extLst>
                  <a:ext uri="{FF2B5EF4-FFF2-40B4-BE49-F238E27FC236}">
                    <a16:creationId xmlns:a16="http://schemas.microsoft.com/office/drawing/2014/main" id="{09B386E5-6BF1-F942-9F54-CEDCAFBB8DA2}"/>
                  </a:ext>
                </a:extLst>
              </p:cNvPr>
              <p:cNvSpPr txBox="1"/>
              <p:nvPr/>
            </p:nvSpPr>
            <p:spPr>
              <a:xfrm>
                <a:off x="1694622" y="2768849"/>
                <a:ext cx="3379304" cy="337930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1050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</a:t>
                </a:r>
                <a:r>
                  <a:rPr lang="en-US" sz="1050" kern="100" dirty="0" err="1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UserNFT</a:t>
                </a:r>
                <a:r>
                  <a:rPr lang="en-US" sz="1050" kern="100" dirty="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deposit Bob’s Collection</a:t>
                </a:r>
                <a:endParaRPr lang="zh-CN" sz="105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83E28EA4-AF3C-2943-B593-0EF5005C2D8F}"/>
                  </a:ext>
                </a:extLst>
              </p:cNvPr>
              <p:cNvSpPr/>
              <p:nvPr/>
            </p:nvSpPr>
            <p:spPr>
              <a:xfrm>
                <a:off x="0" y="0"/>
                <a:ext cx="1043609" cy="6057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Client</a:t>
                </a:r>
                <a:endParaRPr lang="zh-CN" sz="10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41B637DB-51E9-5749-A5A1-839DB05BEB18}"/>
                  </a:ext>
                </a:extLst>
              </p:cNvPr>
              <p:cNvSpPr/>
              <p:nvPr/>
            </p:nvSpPr>
            <p:spPr>
              <a:xfrm>
                <a:off x="2226365" y="0"/>
                <a:ext cx="1272209" cy="6057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 dirty="0" err="1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RentMarketPlace</a:t>
                </a:r>
                <a:endParaRPr lang="zh-CN" sz="105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EB876BFD-9B57-9948-ABE0-4E119FB45E52}"/>
                  </a:ext>
                </a:extLst>
              </p:cNvPr>
              <p:cNvSpPr/>
              <p:nvPr/>
            </p:nvSpPr>
            <p:spPr>
              <a:xfrm>
                <a:off x="4224131" y="0"/>
                <a:ext cx="1023731" cy="60579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050" kern="100"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Protocol</a:t>
                </a:r>
                <a:endParaRPr lang="zh-CN" sz="10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" name="直线连接符 8">
                <a:extLst>
                  <a:ext uri="{FF2B5EF4-FFF2-40B4-BE49-F238E27FC236}">
                    <a16:creationId xmlns:a16="http://schemas.microsoft.com/office/drawing/2014/main" id="{005BF4DE-41AA-304B-B0E0-995703D66FFD}"/>
                  </a:ext>
                </a:extLst>
              </p:cNvPr>
              <p:cNvCxnSpPr/>
              <p:nvPr/>
            </p:nvCxnSpPr>
            <p:spPr>
              <a:xfrm>
                <a:off x="516835" y="606287"/>
                <a:ext cx="0" cy="325059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线连接符 9">
                <a:extLst>
                  <a:ext uri="{FF2B5EF4-FFF2-40B4-BE49-F238E27FC236}">
                    <a16:creationId xmlns:a16="http://schemas.microsoft.com/office/drawing/2014/main" id="{07DBC8A8-ABE2-804C-810E-F1B1709F7957}"/>
                  </a:ext>
                </a:extLst>
              </p:cNvPr>
              <p:cNvCxnSpPr/>
              <p:nvPr/>
            </p:nvCxnSpPr>
            <p:spPr>
              <a:xfrm>
                <a:off x="2872409" y="606287"/>
                <a:ext cx="0" cy="325059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93A670B7-E3E6-0D43-8721-A407CCC045D8}"/>
                  </a:ext>
                </a:extLst>
              </p:cNvPr>
              <p:cNvCxnSpPr/>
              <p:nvPr/>
            </p:nvCxnSpPr>
            <p:spPr>
              <a:xfrm>
                <a:off x="4760844" y="606287"/>
                <a:ext cx="0" cy="3250592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图形 9" descr="女学生">
                <a:extLst>
                  <a:ext uri="{FF2B5EF4-FFF2-40B4-BE49-F238E27FC236}">
                    <a16:creationId xmlns:a16="http://schemas.microsoft.com/office/drawing/2014/main" id="{CA460449-A169-EB48-A550-D97CEB190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16835" y="785192"/>
                <a:ext cx="476608" cy="476608"/>
              </a:xfrm>
              <a:prstGeom prst="rect">
                <a:avLst/>
              </a:prstGeom>
            </p:spPr>
          </p:pic>
          <p:sp>
            <p:nvSpPr>
              <p:cNvPr id="13" name="文本框 10">
                <a:extLst>
                  <a:ext uri="{FF2B5EF4-FFF2-40B4-BE49-F238E27FC236}">
                    <a16:creationId xmlns:a16="http://schemas.microsoft.com/office/drawing/2014/main" id="{BC513B6B-56A8-C343-AC53-33FC2350EDA0}"/>
                  </a:ext>
                </a:extLst>
              </p:cNvPr>
              <p:cNvSpPr txBox="1"/>
              <p:nvPr/>
            </p:nvSpPr>
            <p:spPr>
              <a:xfrm>
                <a:off x="1043609" y="785192"/>
                <a:ext cx="1729713" cy="363082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1050" kern="100" dirty="0">
                    <a:ln>
                      <a:noFill/>
                    </a:ln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Alice rent the NFT in the </a:t>
                </a:r>
                <a:r>
                  <a:rPr lang="en-US" sz="1050" kern="100" dirty="0" err="1">
                    <a:ln>
                      <a:noFill/>
                    </a:ln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RentMarketPlace</a:t>
                </a:r>
                <a:endParaRPr lang="zh-CN" sz="105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4" name="图形 11" descr="男学生">
                <a:extLst>
                  <a:ext uri="{FF2B5EF4-FFF2-40B4-BE49-F238E27FC236}">
                    <a16:creationId xmlns:a16="http://schemas.microsoft.com/office/drawing/2014/main" id="{90AE708B-0C6B-E848-AA3A-D7A475F9E1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16835" y="1928191"/>
                <a:ext cx="446405" cy="446405"/>
              </a:xfrm>
              <a:prstGeom prst="rect">
                <a:avLst/>
              </a:prstGeom>
            </p:spPr>
          </p:pic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9E193C94-3DCA-4442-A760-547452F5088E}"/>
                  </a:ext>
                </a:extLst>
              </p:cNvPr>
              <p:cNvCxnSpPr/>
              <p:nvPr/>
            </p:nvCxnSpPr>
            <p:spPr>
              <a:xfrm>
                <a:off x="516835" y="2379317"/>
                <a:ext cx="235557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3">
                <a:extLst>
                  <a:ext uri="{FF2B5EF4-FFF2-40B4-BE49-F238E27FC236}">
                    <a16:creationId xmlns:a16="http://schemas.microsoft.com/office/drawing/2014/main" id="{C0F00B5C-33CC-D241-8D58-50E206BE8660}"/>
                  </a:ext>
                </a:extLst>
              </p:cNvPr>
              <p:cNvSpPr txBox="1"/>
              <p:nvPr/>
            </p:nvSpPr>
            <p:spPr>
              <a:xfrm>
                <a:off x="964096" y="1898374"/>
                <a:ext cx="1729713" cy="476609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1050" kern="100" dirty="0">
                    <a:ln>
                      <a:noFill/>
                    </a:ln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Bob lend the NFT from the </a:t>
                </a:r>
                <a:r>
                  <a:rPr lang="en-US" sz="1050" kern="100" dirty="0" err="1">
                    <a:ln>
                      <a:noFill/>
                    </a:ln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RentMarketPlace</a:t>
                </a:r>
                <a:endParaRPr lang="zh-CN" sz="105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" name="直线箭头连接符 16">
                <a:extLst>
                  <a:ext uri="{FF2B5EF4-FFF2-40B4-BE49-F238E27FC236}">
                    <a16:creationId xmlns:a16="http://schemas.microsoft.com/office/drawing/2014/main" id="{468D1F5F-BD37-5141-9133-685E75CF0EDB}"/>
                  </a:ext>
                </a:extLst>
              </p:cNvPr>
              <p:cNvCxnSpPr/>
              <p:nvPr/>
            </p:nvCxnSpPr>
            <p:spPr>
              <a:xfrm flipV="1">
                <a:off x="2872409" y="2369378"/>
                <a:ext cx="1888435" cy="46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6">
                <a:extLst>
                  <a:ext uri="{FF2B5EF4-FFF2-40B4-BE49-F238E27FC236}">
                    <a16:creationId xmlns:a16="http://schemas.microsoft.com/office/drawing/2014/main" id="{25A2C510-62BE-D94D-B702-1D423DF5FCA7}"/>
                  </a:ext>
                </a:extLst>
              </p:cNvPr>
              <p:cNvSpPr txBox="1"/>
              <p:nvPr/>
            </p:nvSpPr>
            <p:spPr>
              <a:xfrm>
                <a:off x="2971800" y="1898374"/>
                <a:ext cx="1729105" cy="416615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/>
                <a:r>
                  <a:rPr lang="en-US" sz="1050" kern="100">
                    <a:ln>
                      <a:noFill/>
                    </a:ln>
                    <a:effectLst/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MarketPlace call function in Protocol to create UserNFT</a:t>
                </a:r>
                <a:endParaRPr lang="zh-CN" sz="1050" kern="10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" name="直线箭头连接符 18">
                <a:extLst>
                  <a:ext uri="{FF2B5EF4-FFF2-40B4-BE49-F238E27FC236}">
                    <a16:creationId xmlns:a16="http://schemas.microsoft.com/office/drawing/2014/main" id="{5C57561A-9CA2-A94F-84AF-32F1EE93A824}"/>
                  </a:ext>
                </a:extLst>
              </p:cNvPr>
              <p:cNvCxnSpPr/>
              <p:nvPr/>
            </p:nvCxnSpPr>
            <p:spPr>
              <a:xfrm flipH="1">
                <a:off x="516835" y="2694608"/>
                <a:ext cx="42434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F86DF1FE-392A-ED41-BBCD-9553836E58FF}"/>
                </a:ext>
              </a:extLst>
            </p:cNvPr>
            <p:cNvCxnSpPr/>
            <p:nvPr/>
          </p:nvCxnSpPr>
          <p:spPr>
            <a:xfrm>
              <a:off x="2496099" y="3111286"/>
              <a:ext cx="3498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5" imgW="7763510" imgH="10049510" progId="TCLayout.ActiveDocument.1">
                  <p:embed/>
                </p:oleObj>
              </mc:Choice>
              <mc:Fallback>
                <p:oleObj name="think-cell 幻灯片" r:id="rId5" imgW="7763510" imgH="10049510" progId="TCLayout.ActiveDocument.1">
                  <p:embed/>
                  <p:pic>
                    <p:nvPicPr>
                      <p:cNvPr id="8" name="对象 7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525" y="1"/>
            <a:ext cx="10850563" cy="1028699"/>
          </a:xfrm>
        </p:spPr>
        <p:txBody>
          <a:bodyPr vert="horz"/>
          <a:lstStyle/>
          <a:p>
            <a:r>
              <a:rPr kumimoji="1" lang="zh-CN" altLang="en-US" dirty="0"/>
              <a:t>合约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ExampleNFTUser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NonFungibleToken</a:t>
            </a:r>
            <a:r>
              <a:rPr kumimoji="1" lang="en-US" altLang="zh-CN" dirty="0"/>
              <a:t>)</a:t>
            </a:r>
            <a:r>
              <a:rPr kumimoji="1" lang="zh-CN" altLang="en-US" dirty="0"/>
              <a:t>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117428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19F7AF9-2249-5B4D-B8E0-2990B5488B86}"/>
              </a:ext>
            </a:extLst>
          </p:cNvPr>
          <p:cNvSpPr/>
          <p:nvPr/>
        </p:nvSpPr>
        <p:spPr>
          <a:xfrm>
            <a:off x="524107" y="1260088"/>
            <a:ext cx="3088888" cy="6467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resource NFT: </a:t>
            </a:r>
            <a:r>
              <a:rPr kumimoji="1" lang="en-US" altLang="zh-CN" sz="1100" dirty="0" err="1"/>
              <a:t>NonFungibleToken.INFT</a:t>
            </a:r>
            <a:endParaRPr kumimoji="1" lang="zh-CN" altLang="en-US" sz="1100" dirty="0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6B08690-9210-AE48-93F8-1A8B4E082E8C}"/>
              </a:ext>
            </a:extLst>
          </p:cNvPr>
          <p:cNvSpPr/>
          <p:nvPr/>
        </p:nvSpPr>
        <p:spPr>
          <a:xfrm>
            <a:off x="3612995" y="1148575"/>
            <a:ext cx="200722" cy="8697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F9B7665-8E3E-1041-9258-851BEC65D326}"/>
              </a:ext>
            </a:extLst>
          </p:cNvPr>
          <p:cNvSpPr txBox="1"/>
          <p:nvPr/>
        </p:nvSpPr>
        <p:spPr>
          <a:xfrm>
            <a:off x="3958683" y="1148575"/>
            <a:ext cx="34234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UInt64 id(token’s </a:t>
            </a:r>
            <a:r>
              <a:rPr kumimoji="1" lang="en-US" altLang="zh-CN" sz="1200" dirty="0" err="1"/>
              <a:t>uuid</a:t>
            </a:r>
            <a:r>
              <a:rPr kumimoji="1" lang="en-US" altLang="zh-CN" sz="1200" dirty="0"/>
              <a:t>)</a:t>
            </a:r>
          </a:p>
          <a:p>
            <a:r>
              <a:rPr kumimoji="1" lang="en-US" altLang="zh-CN" sz="1200" dirty="0"/>
              <a:t>UInt64 </a:t>
            </a:r>
            <a:r>
              <a:rPr kumimoji="1" lang="en-US" altLang="zh-CN" sz="1200" dirty="0" err="1"/>
              <a:t>token_id</a:t>
            </a:r>
            <a:r>
              <a:rPr kumimoji="1" lang="en-US" altLang="zh-CN" sz="1200" dirty="0"/>
              <a:t>(token’s id)</a:t>
            </a:r>
          </a:p>
          <a:p>
            <a:r>
              <a:rPr kumimoji="1" lang="en-US" altLang="zh-CN" sz="1200" dirty="0"/>
              <a:t>UInt64 expired(token‘s lend deadline)</a:t>
            </a:r>
          </a:p>
          <a:p>
            <a:r>
              <a:rPr kumimoji="1" lang="en-US" altLang="zh-CN" sz="1200" dirty="0"/>
              <a:t>String type(token’s type)</a:t>
            </a:r>
            <a:endParaRPr kumimoji="1" lang="zh-CN" altLang="en-US" sz="1200" dirty="0"/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7F80BE92-2D33-9F4C-B501-33835077C129}"/>
              </a:ext>
            </a:extLst>
          </p:cNvPr>
          <p:cNvSpPr/>
          <p:nvPr/>
        </p:nvSpPr>
        <p:spPr>
          <a:xfrm>
            <a:off x="524107" y="2987810"/>
            <a:ext cx="3088880" cy="8697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/>
              <a:t>resource Collection: </a:t>
            </a:r>
            <a:r>
              <a:rPr kumimoji="1" lang="en-US" altLang="zh-CN" sz="1100" dirty="0" err="1"/>
              <a:t>NFTUserCollectionPublic</a:t>
            </a:r>
            <a:r>
              <a:rPr kumimoji="1" lang="en-US" altLang="zh-CN" sz="1100" dirty="0"/>
              <a:t>,</a:t>
            </a:r>
          </a:p>
          <a:p>
            <a:pPr algn="ctr"/>
            <a:r>
              <a:rPr kumimoji="1" lang="en-US" altLang="zh-CN" sz="1100" dirty="0" err="1"/>
              <a:t>NonFungibleToken.Provider</a:t>
            </a:r>
            <a:r>
              <a:rPr kumimoji="1" lang="en-US" altLang="zh-CN" sz="1100" dirty="0"/>
              <a:t>, </a:t>
            </a:r>
            <a:r>
              <a:rPr kumimoji="1" lang="en-US" altLang="zh-CN" sz="1100" dirty="0" err="1"/>
              <a:t>NonFungibleToken.Receiver</a:t>
            </a:r>
            <a:r>
              <a:rPr kumimoji="1" lang="en-US" altLang="zh-CN" sz="1100" dirty="0"/>
              <a:t>, </a:t>
            </a:r>
            <a:r>
              <a:rPr kumimoji="1" lang="en-US" altLang="zh-CN" sz="1100" dirty="0" err="1"/>
              <a:t>NonFungibleToken.CollectionPublic</a:t>
            </a:r>
            <a:r>
              <a:rPr kumimoji="1" lang="en-US" altLang="zh-CN" sz="1100" dirty="0"/>
              <a:t> </a:t>
            </a:r>
            <a:endParaRPr kumimoji="1" lang="zh-CN" altLang="en-US" sz="1100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4992B623-C1E2-0A40-AFB2-745EC598A3B9}"/>
              </a:ext>
            </a:extLst>
          </p:cNvPr>
          <p:cNvSpPr/>
          <p:nvPr/>
        </p:nvSpPr>
        <p:spPr>
          <a:xfrm>
            <a:off x="3713356" y="2803363"/>
            <a:ext cx="200722" cy="10286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3E3EA00-FD55-6141-8D73-A0C11613C676}"/>
              </a:ext>
            </a:extLst>
          </p:cNvPr>
          <p:cNvSpPr txBox="1"/>
          <p:nvPr/>
        </p:nvSpPr>
        <p:spPr>
          <a:xfrm>
            <a:off x="3914078" y="2803363"/>
            <a:ext cx="67241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ownedNFTs</a:t>
            </a:r>
            <a:r>
              <a:rPr kumimoji="1" lang="en-US" altLang="zh-CN" sz="1200" dirty="0"/>
              <a:t>: @{UInt64: </a:t>
            </a:r>
            <a:r>
              <a:rPr kumimoji="1" lang="en-US" altLang="zh-CN" sz="1200" dirty="0" err="1"/>
              <a:t>NonFungibleToken.NFT</a:t>
            </a:r>
            <a:r>
              <a:rPr kumimoji="1" lang="en-US" altLang="zh-CN" sz="1200" dirty="0"/>
              <a:t>} (</a:t>
            </a:r>
            <a:r>
              <a:rPr kumimoji="1" lang="en-US" altLang="zh-CN" sz="1200" dirty="0" err="1"/>
              <a:t>uuid</a:t>
            </a:r>
            <a:r>
              <a:rPr kumimoji="1" lang="en-US" altLang="zh-CN" sz="1200" dirty="0"/>
              <a:t>-&gt;user)</a:t>
            </a:r>
          </a:p>
          <a:p>
            <a:r>
              <a:rPr kumimoji="1" lang="en-US" altLang="zh-CN" sz="1200" dirty="0"/>
              <a:t>type2ids: {String: [UInt64]} (type-&gt;ids)</a:t>
            </a:r>
          </a:p>
          <a:p>
            <a:r>
              <a:rPr kumimoji="1" lang="en-US" altLang="zh-CN" sz="1200" dirty="0"/>
              <a:t>fun </a:t>
            </a:r>
            <a:r>
              <a:rPr kumimoji="1" lang="en-US" altLang="zh-CN" sz="1200" dirty="0" err="1"/>
              <a:t>getTypes</a:t>
            </a:r>
            <a:r>
              <a:rPr kumimoji="1" lang="en-US" altLang="zh-CN" sz="1200" dirty="0"/>
              <a:t>(): [String]</a:t>
            </a:r>
          </a:p>
          <a:p>
            <a:r>
              <a:rPr kumimoji="1" lang="en-US" altLang="zh-CN" sz="1200" dirty="0"/>
              <a:t>fun </a:t>
            </a:r>
            <a:r>
              <a:rPr kumimoji="1" lang="en-US" altLang="zh-CN" sz="1200" dirty="0" err="1"/>
              <a:t>getTypeIDs</a:t>
            </a:r>
            <a:r>
              <a:rPr kumimoji="1" lang="en-US" altLang="zh-CN" sz="1200" dirty="0"/>
              <a:t>(type: String): [UInt64]?</a:t>
            </a:r>
          </a:p>
          <a:p>
            <a:r>
              <a:rPr kumimoji="1" lang="en-US" altLang="zh-CN" sz="1200" dirty="0"/>
              <a:t>fun </a:t>
            </a:r>
            <a:r>
              <a:rPr kumimoji="1" lang="en-US" altLang="zh-CN" sz="1200" dirty="0" err="1"/>
              <a:t>borrowUserNFT</a:t>
            </a:r>
            <a:r>
              <a:rPr kumimoji="1" lang="en-US" altLang="zh-CN" sz="1200" dirty="0"/>
              <a:t>(</a:t>
            </a:r>
            <a:r>
              <a:rPr kumimoji="1" lang="en-US" altLang="zh-CN" sz="1200" dirty="0" err="1"/>
              <a:t>uuid</a:t>
            </a:r>
            <a:r>
              <a:rPr kumimoji="1" lang="en-US" altLang="zh-CN" sz="1200" dirty="0"/>
              <a:t>: UInt64): &amp;</a:t>
            </a:r>
            <a:r>
              <a:rPr kumimoji="1" lang="en-US" altLang="zh-CN" sz="1200" dirty="0" err="1"/>
              <a:t>ExampleNFTUser.NFT</a:t>
            </a:r>
            <a:r>
              <a:rPr kumimoji="1" lang="en-US" altLang="zh-CN" sz="1200" dirty="0"/>
              <a:t>? </a:t>
            </a:r>
            <a:endParaRPr kumimoji="1" lang="zh-CN" altLang="en-US" sz="12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247FF11-5360-2940-B0FA-3E4C6CCB0A12}"/>
              </a:ext>
            </a:extLst>
          </p:cNvPr>
          <p:cNvCxnSpPr>
            <a:cxnSpLocks/>
          </p:cNvCxnSpPr>
          <p:nvPr/>
        </p:nvCxnSpPr>
        <p:spPr>
          <a:xfrm>
            <a:off x="1996068" y="1906859"/>
            <a:ext cx="0" cy="1080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A17AE3C-CFFD-0041-96F6-E30614F86A99}"/>
              </a:ext>
            </a:extLst>
          </p:cNvPr>
          <p:cNvSpPr txBox="1"/>
          <p:nvPr/>
        </p:nvSpPr>
        <p:spPr>
          <a:xfrm>
            <a:off x="2068547" y="2185724"/>
            <a:ext cx="1187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Deposit</a:t>
            </a:r>
          </a:p>
          <a:p>
            <a:r>
              <a:rPr kumimoji="1" lang="en-US" altLang="zh-CN" sz="1400" dirty="0"/>
              <a:t>NFT</a:t>
            </a:r>
            <a:endParaRPr kumimoji="1" lang="zh-CN" altLang="en-US" sz="14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2E9A8C1-34B7-D34C-9C42-B0EC9EEB2526}"/>
              </a:ext>
            </a:extLst>
          </p:cNvPr>
          <p:cNvSpPr txBox="1"/>
          <p:nvPr/>
        </p:nvSpPr>
        <p:spPr>
          <a:xfrm>
            <a:off x="691376" y="4248615"/>
            <a:ext cx="7493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pub fun </a:t>
            </a:r>
            <a:r>
              <a:rPr kumimoji="1" lang="en-US" altLang="zh-CN" sz="1400" dirty="0" err="1"/>
              <a:t>getExpired</a:t>
            </a:r>
            <a:r>
              <a:rPr kumimoji="1" lang="en-US" altLang="zh-CN" sz="1400" dirty="0"/>
              <a:t>(</a:t>
            </a:r>
            <a:r>
              <a:rPr kumimoji="1" lang="en-US" altLang="zh-CN" sz="1400" dirty="0" err="1"/>
              <a:t>uuid</a:t>
            </a:r>
            <a:r>
              <a:rPr kumimoji="1" lang="en-US" altLang="zh-CN" sz="1400" dirty="0"/>
              <a:t>: UInt64): Bool (judge token‘s available)</a:t>
            </a:r>
          </a:p>
          <a:p>
            <a:endParaRPr kumimoji="1" lang="en-US" altLang="zh-CN" dirty="0"/>
          </a:p>
          <a:p>
            <a:r>
              <a:rPr kumimoji="1" lang="en-US" altLang="zh-CN" sz="1400" dirty="0"/>
              <a:t>pub fun </a:t>
            </a:r>
            <a:r>
              <a:rPr kumimoji="1" lang="en-US" altLang="zh-CN" sz="1400" dirty="0" err="1"/>
              <a:t>createUserNFT</a:t>
            </a:r>
            <a:r>
              <a:rPr kumimoji="1" lang="en-US" altLang="zh-CN" sz="1400" dirty="0"/>
              <a:t>(token: @</a:t>
            </a:r>
            <a:r>
              <a:rPr kumimoji="1" lang="en-US" altLang="zh-CN" sz="1400" dirty="0" err="1"/>
              <a:t>NonFungibleToken.NFT</a:t>
            </a:r>
            <a:r>
              <a:rPr kumimoji="1" lang="en-US" altLang="zh-CN" sz="1400" dirty="0"/>
              <a:t>, expired: UInt64, recipient: Capability&lt;&amp;{</a:t>
            </a:r>
            <a:r>
              <a:rPr kumimoji="1" lang="en-US" altLang="zh-CN" sz="1400" dirty="0" err="1"/>
              <a:t>NFTUserCollectionPublic</a:t>
            </a:r>
            <a:r>
              <a:rPr kumimoji="1" lang="en-US" altLang="zh-CN" sz="1400" dirty="0"/>
              <a:t>}&gt;): @</a:t>
            </a:r>
            <a:r>
              <a:rPr kumimoji="1" lang="en-US" altLang="zh-CN" sz="1400" dirty="0" err="1"/>
              <a:t>NonFungibleToken.NFT</a:t>
            </a:r>
            <a:endParaRPr kumimoji="1" lang="zh-CN" altLang="en-US" sz="14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f10ceaae-da68-42cd-90ba-9783286befec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ea2de0f-7e55-4ba4-8e2c-17fa8756f8b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04eedb3-8c42-4950-a565-5ea0b562000b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fec5b5-d3ec-46a8-ac18-2205945d408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heme/theme1.xml><?xml version="1.0" encoding="utf-8"?>
<a:theme xmlns:a="http://schemas.openxmlformats.org/drawingml/2006/main" name="主题5">
  <a:themeElements>
    <a:clrScheme name="地铁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10E23"/>
      </a:accent1>
      <a:accent2>
        <a:srgbClr val="05132C"/>
      </a:accent2>
      <a:accent3>
        <a:srgbClr val="145579"/>
      </a:accent3>
      <a:accent4>
        <a:srgbClr val="0A6799"/>
      </a:accent4>
      <a:accent5>
        <a:srgbClr val="4586A5"/>
      </a:accent5>
      <a:accent6>
        <a:srgbClr val="215E8B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地铁">
    <a:dk1>
      <a:srgbClr val="000000"/>
    </a:dk1>
    <a:lt1>
      <a:srgbClr val="FFFFFF"/>
    </a:lt1>
    <a:dk2>
      <a:srgbClr val="44546A"/>
    </a:dk2>
    <a:lt2>
      <a:srgbClr val="E7E6E6"/>
    </a:lt2>
    <a:accent1>
      <a:srgbClr val="010E23"/>
    </a:accent1>
    <a:accent2>
      <a:srgbClr val="05132C"/>
    </a:accent2>
    <a:accent3>
      <a:srgbClr val="145579"/>
    </a:accent3>
    <a:accent4>
      <a:srgbClr val="0A6799"/>
    </a:accent4>
    <a:accent5>
      <a:srgbClr val="4586A5"/>
    </a:accent5>
    <a:accent6>
      <a:srgbClr val="215E8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1318</TotalTime>
  <Words>865</Words>
  <Application>Microsoft Macintosh PowerPoint</Application>
  <PresentationFormat>宽屏</PresentationFormat>
  <Paragraphs>129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-apple-system</vt:lpstr>
      <vt:lpstr>等线</vt:lpstr>
      <vt:lpstr>等线</vt:lpstr>
      <vt:lpstr>微软雅黑</vt:lpstr>
      <vt:lpstr>Arial Bold</vt:lpstr>
      <vt:lpstr>Arial</vt:lpstr>
      <vt:lpstr>Calibri</vt:lpstr>
      <vt:lpstr>Impact</vt:lpstr>
      <vt:lpstr>主题5</vt:lpstr>
      <vt:lpstr>think-cell 幻灯片</vt:lpstr>
      <vt:lpstr>CryptoSharing</vt:lpstr>
      <vt:lpstr>PowerPoint 演示文稿</vt:lpstr>
      <vt:lpstr>项目背景</vt:lpstr>
      <vt:lpstr>元宇宙· NFT ·FLOW</vt:lpstr>
      <vt:lpstr>市场痛点</vt:lpstr>
      <vt:lpstr>Crypto Sharing</vt:lpstr>
      <vt:lpstr>技术方案</vt:lpstr>
      <vt:lpstr>流程设计</vt:lpstr>
      <vt:lpstr>合约(ExampleNFTUser: NonFungibleToken)设计</vt:lpstr>
      <vt:lpstr>技术创新</vt:lpstr>
      <vt:lpstr>项目团队</vt:lpstr>
      <vt:lpstr>团队成员</vt:lpstr>
      <vt:lpstr>Thanks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王 俊凡</cp:lastModifiedBy>
  <cp:revision>92</cp:revision>
  <cp:lastPrinted>2021-12-31T05:45:05Z</cp:lastPrinted>
  <dcterms:created xsi:type="dcterms:W3CDTF">2021-12-31T05:45:05Z</dcterms:created>
  <dcterms:modified xsi:type="dcterms:W3CDTF">2022-08-09T04:29:05Z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2019-02-27T09:05:33.6354814Z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ef2fea2b-c645-4805-842d-4b8296839004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  <property fmtid="{D5CDD505-2E9C-101B-9397-08002B2CF9AE}" pid="12" name="KSOProductBuildVer">
    <vt:lpwstr>2052-3.9.3.6359</vt:lpwstr>
  </property>
</Properties>
</file>