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56" r:id="rId5"/>
    <p:sldId id="260" r:id="rId6"/>
    <p:sldId id="272" r:id="rId7"/>
    <p:sldId id="258" r:id="rId8"/>
    <p:sldId id="259" r:id="rId9"/>
    <p:sldId id="261" r:id="rId10"/>
    <p:sldId id="265" r:id="rId11"/>
    <p:sldId id="262" r:id="rId12"/>
    <p:sldId id="268" r:id="rId13"/>
    <p:sldId id="264" r:id="rId14"/>
    <p:sldId id="267" r:id="rId15"/>
    <p:sldId id="263" r:id="rId16"/>
    <p:sldId id="269" r:id="rId17"/>
    <p:sldId id="257" r:id="rId18"/>
    <p:sldId id="270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75246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08501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05702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9305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65535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26232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15618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06721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2511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4947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50213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6EF3-9D20-4F5A-967B-0BE9B7E97250}" type="datetimeFigureOut">
              <a:rPr lang="en-ZW" smtClean="0"/>
              <a:t>8/29/2017</a:t>
            </a:fld>
            <a:endParaRPr lang="en-Z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8EAA-E9F5-4D5C-8FC1-43564CBA2206}" type="slidenum">
              <a:rPr lang="en-ZW" smtClean="0"/>
              <a:t>‹#›</a:t>
            </a:fld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1573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3" Type="http://schemas.openxmlformats.org/officeDocument/2006/relationships/image" Target="../media/image9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7.xlsx"/><Relationship Id="rId3" Type="http://schemas.openxmlformats.org/officeDocument/2006/relationships/image" Target="../media/image12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6.xlsx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9.xlsx"/><Relationship Id="rId3" Type="http://schemas.openxmlformats.org/officeDocument/2006/relationships/image" Target="../media/image15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8.xlsx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10.xls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11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pPr algn="ctr"/>
            <a:r>
              <a:rPr lang="en-US" dirty="0" smtClean="0"/>
              <a:t>Evaluation: test 6 </a:t>
            </a:r>
            <a:endParaRPr lang="af-ZA" dirty="0"/>
          </a:p>
        </p:txBody>
      </p:sp>
      <p:sp>
        <p:nvSpPr>
          <p:cNvPr id="9" name="Rectangle 8"/>
          <p:cNvSpPr/>
          <p:nvPr/>
        </p:nvSpPr>
        <p:spPr>
          <a:xfrm>
            <a:off x="952107" y="1499683"/>
            <a:ext cx="100206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b="1" dirty="0"/>
              <a:t>Deel 1</a:t>
            </a:r>
          </a:p>
          <a:p>
            <a:r>
              <a:rPr lang="af-ZA" dirty="0"/>
              <a:t>Ontwerp ’n metode vir die klas SLL (agterop gedruk) genaamd:  </a:t>
            </a:r>
            <a:r>
              <a:rPr lang="af-ZA" dirty="0" err="1"/>
              <a:t>insertSorted(</a:t>
            </a:r>
            <a:r>
              <a:rPr lang="af-ZA" dirty="0"/>
              <a:t>) wat ’n</a:t>
            </a:r>
            <a:r>
              <a:rPr lang="af-ZA" dirty="0" smtClean="0"/>
              <a:t> </a:t>
            </a:r>
            <a:r>
              <a:rPr lang="af-ZA" dirty="0"/>
              <a:t>element op die regte posisie in </a:t>
            </a:r>
            <a:r>
              <a:rPr lang="af-ZA" dirty="0" smtClean="0"/>
              <a:t>’n </a:t>
            </a:r>
            <a:r>
              <a:rPr lang="af-ZA" dirty="0"/>
              <a:t>gesorteerde lys sal voeg. </a:t>
            </a:r>
            <a:endParaRPr lang="af-ZA" dirty="0" smtClean="0"/>
          </a:p>
          <a:p>
            <a:r>
              <a:rPr lang="af-ZA" dirty="0" err="1" smtClean="0"/>
              <a:t>Vb</a:t>
            </a:r>
            <a:r>
              <a:rPr lang="af-ZA" dirty="0" smtClean="0"/>
              <a:t> </a:t>
            </a:r>
            <a:r>
              <a:rPr lang="af-ZA" dirty="0"/>
              <a:t>Lys voor: {</a:t>
            </a:r>
            <a:r>
              <a:rPr lang="af-ZA" dirty="0" smtClean="0"/>
              <a:t>2,6,7,8}</a:t>
            </a:r>
            <a:endParaRPr lang="af-ZA" dirty="0"/>
          </a:p>
          <a:p>
            <a:r>
              <a:rPr lang="af-ZA" dirty="0" err="1" smtClean="0"/>
              <a:t>insertSorted</a:t>
            </a:r>
            <a:r>
              <a:rPr lang="af-ZA" dirty="0" smtClean="0"/>
              <a:t> </a:t>
            </a:r>
            <a:r>
              <a:rPr lang="af-ZA" dirty="0"/>
              <a:t>(3)</a:t>
            </a:r>
          </a:p>
          <a:p>
            <a:r>
              <a:rPr lang="af-ZA" dirty="0" err="1"/>
              <a:t>Vb</a:t>
            </a:r>
            <a:r>
              <a:rPr lang="af-ZA" dirty="0"/>
              <a:t> lys na: {2,3,6,7,8}</a:t>
            </a:r>
          </a:p>
          <a:p>
            <a:endParaRPr lang="af-ZA" dirty="0" smtClean="0"/>
          </a:p>
          <a:p>
            <a:r>
              <a:rPr lang="af-ZA" dirty="0" smtClean="0"/>
              <a:t>Gebruik </a:t>
            </a:r>
            <a:r>
              <a:rPr lang="af-ZA" dirty="0"/>
              <a:t>die 4 stap ontwerp metode (diagram, </a:t>
            </a:r>
            <a:r>
              <a:rPr lang="af-ZA" dirty="0" smtClean="0"/>
              <a:t>algemene </a:t>
            </a:r>
            <a:r>
              <a:rPr lang="af-ZA" dirty="0"/>
              <a:t>en spesiale gevalle en kode)</a:t>
            </a:r>
          </a:p>
          <a:p>
            <a:r>
              <a:rPr lang="af-ZA" dirty="0"/>
              <a:t>   </a:t>
            </a:r>
          </a:p>
          <a:p>
            <a:r>
              <a:rPr lang="af-ZA" b="1" dirty="0"/>
              <a:t>Part 1</a:t>
            </a:r>
          </a:p>
          <a:p>
            <a:r>
              <a:rPr lang="af-ZA" dirty="0" err="1"/>
              <a:t>Design</a:t>
            </a:r>
            <a:r>
              <a:rPr lang="af-ZA" dirty="0"/>
              <a:t>  </a:t>
            </a:r>
            <a:r>
              <a:rPr lang="af-ZA" dirty="0" err="1"/>
              <a:t>method</a:t>
            </a:r>
            <a:r>
              <a:rPr lang="af-ZA" dirty="0"/>
              <a:t> </a:t>
            </a:r>
            <a:r>
              <a:rPr lang="af-ZA" dirty="0" err="1"/>
              <a:t>for</a:t>
            </a:r>
            <a:r>
              <a:rPr lang="af-ZA" dirty="0"/>
              <a:t> </a:t>
            </a:r>
            <a:r>
              <a:rPr lang="af-ZA" dirty="0" err="1"/>
              <a:t>the</a:t>
            </a:r>
            <a:r>
              <a:rPr lang="af-ZA" dirty="0"/>
              <a:t> </a:t>
            </a:r>
            <a:r>
              <a:rPr lang="af-ZA" dirty="0" err="1"/>
              <a:t>class</a:t>
            </a:r>
            <a:r>
              <a:rPr lang="af-ZA" dirty="0"/>
              <a:t> SLL (</a:t>
            </a:r>
            <a:r>
              <a:rPr lang="af-ZA" dirty="0" err="1"/>
              <a:t>printed</a:t>
            </a:r>
            <a:r>
              <a:rPr lang="af-ZA" dirty="0"/>
              <a:t> </a:t>
            </a:r>
            <a:r>
              <a:rPr lang="af-ZA" dirty="0" err="1"/>
              <a:t>on</a:t>
            </a:r>
            <a:r>
              <a:rPr lang="af-ZA" dirty="0"/>
              <a:t> </a:t>
            </a:r>
            <a:r>
              <a:rPr lang="af-ZA" dirty="0" err="1"/>
              <a:t>reverse</a:t>
            </a:r>
            <a:r>
              <a:rPr lang="af-ZA" dirty="0"/>
              <a:t> </a:t>
            </a:r>
            <a:r>
              <a:rPr lang="af-ZA" dirty="0" err="1"/>
              <a:t>side</a:t>
            </a:r>
            <a:r>
              <a:rPr lang="af-ZA" dirty="0"/>
              <a:t>) </a:t>
            </a:r>
            <a:r>
              <a:rPr lang="af-ZA" dirty="0" err="1"/>
              <a:t>named</a:t>
            </a:r>
            <a:r>
              <a:rPr lang="af-ZA" dirty="0"/>
              <a:t>:  </a:t>
            </a:r>
            <a:r>
              <a:rPr lang="af-ZA" dirty="0" err="1"/>
              <a:t>insertSorted(</a:t>
            </a:r>
            <a:r>
              <a:rPr lang="af-ZA" dirty="0"/>
              <a:t>) </a:t>
            </a:r>
            <a:r>
              <a:rPr lang="af-ZA" dirty="0" err="1"/>
              <a:t>will</a:t>
            </a:r>
            <a:r>
              <a:rPr lang="af-ZA" dirty="0"/>
              <a:t> </a:t>
            </a:r>
            <a:r>
              <a:rPr lang="af-ZA" dirty="0" err="1"/>
              <a:t>add</a:t>
            </a:r>
            <a:r>
              <a:rPr lang="af-ZA" dirty="0"/>
              <a:t> </a:t>
            </a:r>
            <a:r>
              <a:rPr lang="af-ZA" dirty="0" err="1"/>
              <a:t>an</a:t>
            </a:r>
            <a:r>
              <a:rPr lang="af-ZA" dirty="0"/>
              <a:t> element in </a:t>
            </a:r>
            <a:r>
              <a:rPr lang="af-ZA" dirty="0" err="1"/>
              <a:t>the</a:t>
            </a:r>
            <a:r>
              <a:rPr lang="af-ZA" dirty="0"/>
              <a:t> </a:t>
            </a:r>
            <a:r>
              <a:rPr lang="af-ZA" dirty="0" err="1"/>
              <a:t>correct</a:t>
            </a:r>
            <a:r>
              <a:rPr lang="af-ZA" dirty="0"/>
              <a:t> </a:t>
            </a:r>
            <a:r>
              <a:rPr lang="af-ZA" dirty="0" err="1"/>
              <a:t>position</a:t>
            </a:r>
            <a:r>
              <a:rPr lang="af-ZA" dirty="0"/>
              <a:t> </a:t>
            </a:r>
            <a:r>
              <a:rPr lang="af-ZA" dirty="0" err="1"/>
              <a:t>in</a:t>
            </a:r>
            <a:r>
              <a:rPr lang="af-ZA" dirty="0"/>
              <a:t> </a:t>
            </a:r>
            <a:r>
              <a:rPr lang="af-ZA" dirty="0" err="1"/>
              <a:t>a</a:t>
            </a:r>
            <a:r>
              <a:rPr lang="af-ZA" dirty="0"/>
              <a:t> </a:t>
            </a:r>
            <a:r>
              <a:rPr lang="af-ZA" dirty="0" err="1"/>
              <a:t>sorted</a:t>
            </a:r>
            <a:r>
              <a:rPr lang="af-ZA" dirty="0"/>
              <a:t> </a:t>
            </a:r>
            <a:r>
              <a:rPr lang="af-ZA" dirty="0" err="1"/>
              <a:t>list</a:t>
            </a:r>
            <a:r>
              <a:rPr lang="af-ZA" dirty="0"/>
              <a:t>. E.g. </a:t>
            </a:r>
            <a:r>
              <a:rPr lang="af-ZA" dirty="0" err="1"/>
              <a:t>List</a:t>
            </a:r>
            <a:r>
              <a:rPr lang="af-ZA" dirty="0"/>
              <a:t> </a:t>
            </a:r>
            <a:r>
              <a:rPr lang="af-ZA" dirty="0" err="1"/>
              <a:t>before</a:t>
            </a:r>
            <a:r>
              <a:rPr lang="af-ZA" dirty="0"/>
              <a:t>:  {</a:t>
            </a:r>
            <a:r>
              <a:rPr lang="af-ZA" dirty="0" smtClean="0"/>
              <a:t>2,6,7,8}</a:t>
            </a:r>
            <a:endParaRPr lang="af-ZA" dirty="0"/>
          </a:p>
          <a:p>
            <a:r>
              <a:rPr lang="af-ZA" dirty="0"/>
              <a:t> </a:t>
            </a:r>
            <a:r>
              <a:rPr lang="af-ZA" dirty="0" err="1"/>
              <a:t>insertSorted</a:t>
            </a:r>
            <a:r>
              <a:rPr lang="af-ZA" dirty="0"/>
              <a:t> (3)</a:t>
            </a:r>
          </a:p>
          <a:p>
            <a:r>
              <a:rPr lang="af-ZA" dirty="0"/>
              <a:t>E.g. </a:t>
            </a:r>
            <a:r>
              <a:rPr lang="af-ZA" dirty="0" err="1"/>
              <a:t>List</a:t>
            </a:r>
            <a:r>
              <a:rPr lang="af-ZA" dirty="0"/>
              <a:t> </a:t>
            </a:r>
            <a:r>
              <a:rPr lang="af-ZA" dirty="0" err="1"/>
              <a:t>after</a:t>
            </a:r>
            <a:r>
              <a:rPr lang="af-ZA" dirty="0"/>
              <a:t>: {2,3,6,7,8</a:t>
            </a:r>
            <a:r>
              <a:rPr lang="af-ZA" dirty="0" smtClean="0"/>
              <a:t>}</a:t>
            </a:r>
          </a:p>
          <a:p>
            <a:endParaRPr lang="af-ZA" dirty="0"/>
          </a:p>
          <a:p>
            <a:r>
              <a:rPr lang="af-ZA" dirty="0" err="1"/>
              <a:t>Use</a:t>
            </a:r>
            <a:r>
              <a:rPr lang="af-ZA" dirty="0"/>
              <a:t> </a:t>
            </a:r>
            <a:r>
              <a:rPr lang="af-ZA" dirty="0" err="1"/>
              <a:t>the</a:t>
            </a:r>
            <a:r>
              <a:rPr lang="af-ZA" dirty="0"/>
              <a:t> 4 </a:t>
            </a:r>
            <a:r>
              <a:rPr lang="af-ZA" dirty="0" err="1"/>
              <a:t>step</a:t>
            </a:r>
            <a:r>
              <a:rPr lang="af-ZA" dirty="0"/>
              <a:t> </a:t>
            </a:r>
            <a:r>
              <a:rPr lang="af-ZA" dirty="0" err="1"/>
              <a:t>design</a:t>
            </a:r>
            <a:r>
              <a:rPr lang="af-ZA" dirty="0"/>
              <a:t> </a:t>
            </a:r>
            <a:r>
              <a:rPr lang="af-ZA" dirty="0" err="1"/>
              <a:t>method</a:t>
            </a:r>
            <a:r>
              <a:rPr lang="af-ZA" dirty="0"/>
              <a:t> (diagram; </a:t>
            </a:r>
            <a:r>
              <a:rPr lang="af-ZA" dirty="0" err="1"/>
              <a:t>general</a:t>
            </a:r>
            <a:r>
              <a:rPr lang="af-ZA" dirty="0"/>
              <a:t>, </a:t>
            </a:r>
            <a:r>
              <a:rPr lang="af-ZA" dirty="0" err="1"/>
              <a:t>special</a:t>
            </a:r>
            <a:r>
              <a:rPr lang="af-ZA" dirty="0"/>
              <a:t> </a:t>
            </a:r>
            <a:r>
              <a:rPr lang="af-ZA" dirty="0" err="1"/>
              <a:t>cases</a:t>
            </a:r>
            <a:r>
              <a:rPr lang="af-ZA" dirty="0"/>
              <a:t> </a:t>
            </a:r>
            <a:r>
              <a:rPr lang="af-ZA" dirty="0" err="1"/>
              <a:t>and</a:t>
            </a:r>
            <a:r>
              <a:rPr lang="af-ZA" dirty="0"/>
              <a:t> </a:t>
            </a:r>
            <a:r>
              <a:rPr lang="af-ZA" dirty="0" err="1"/>
              <a:t>code</a:t>
            </a:r>
            <a:r>
              <a:rPr lang="af-Z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47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3826164" cy="5123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3: Special cases</a:t>
            </a:r>
            <a:endParaRPr lang="af-Z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2654" y="1745672"/>
            <a:ext cx="10501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Specify all special cases: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can be empty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Item might be smaller than the first element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Item might be larger than last element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Element equal to existing element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IMPORTANT: You should also indicate the actions for each special case.</a:t>
            </a:r>
          </a:p>
          <a:p>
            <a:endParaRPr lang="en-US" dirty="0"/>
          </a:p>
          <a:p>
            <a:r>
              <a:rPr lang="en-US" dirty="0" smtClean="0"/>
              <a:t>Note: Although special cases are typically around the ends of the list, other special cases might also occur – such as the list has an even number of items in a method that should return the middle value… You need to think carefully in each problem – do not assume you know  what they are in advance!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55" y="383326"/>
            <a:ext cx="5925688" cy="25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29259"/>
              </p:ext>
            </p:extLst>
          </p:nvPr>
        </p:nvGraphicFramePr>
        <p:xfrm>
          <a:off x="9404350" y="2862536"/>
          <a:ext cx="2182814" cy="1329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AB02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-3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b="1" strike="noStrike" baseline="0" dirty="0" smtClean="0"/>
                        <a:t>Null</a:t>
                      </a:r>
                      <a:endParaRPr lang="en-ZW" sz="2400" b="1" strike="noStrike" baseline="0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41981"/>
              </p:ext>
            </p:extLst>
          </p:nvPr>
        </p:nvGraphicFramePr>
        <p:xfrm>
          <a:off x="585191" y="2445638"/>
          <a:ext cx="191512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7561"/>
                <a:gridCol w="957561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Head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strike="sngStrike" dirty="0" smtClean="0"/>
                        <a:t>Null</a:t>
                      </a:r>
                    </a:p>
                    <a:p>
                      <a:r>
                        <a:rPr lang="en-ZA" sz="2400" dirty="0" smtClean="0"/>
                        <a:t>AB02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61617"/>
              </p:ext>
            </p:extLst>
          </p:nvPr>
        </p:nvGraphicFramePr>
        <p:xfrm>
          <a:off x="585191" y="3315289"/>
          <a:ext cx="191512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7561"/>
                <a:gridCol w="957561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Tail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strike="sngStrike" dirty="0" smtClean="0"/>
                        <a:t>Null</a:t>
                      </a:r>
                    </a:p>
                    <a:p>
                      <a:r>
                        <a:rPr lang="en-ZA" sz="2400" dirty="0" smtClean="0"/>
                        <a:t>AB02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6881" y="4639748"/>
            <a:ext cx="9648464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sz="2400" b="1" dirty="0"/>
              <a:t>If </a:t>
            </a:r>
            <a:r>
              <a:rPr lang="en-ZA" sz="2400" b="1" dirty="0" smtClean="0"/>
              <a:t>(head </a:t>
            </a:r>
            <a:r>
              <a:rPr lang="en-ZA" sz="2400" b="1" dirty="0"/>
              <a:t>== null)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34832" y="2354081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newItem</a:t>
            </a:r>
            <a:endParaRPr lang="en-ZW" dirty="0"/>
          </a:p>
        </p:txBody>
      </p:sp>
      <p:cxnSp>
        <p:nvCxnSpPr>
          <p:cNvPr id="30" name="Elbow Connector 29"/>
          <p:cNvCxnSpPr/>
          <p:nvPr/>
        </p:nvCxnSpPr>
        <p:spPr>
          <a:xfrm>
            <a:off x="2725341" y="2723413"/>
            <a:ext cx="6440289" cy="403609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2725341" y="3315289"/>
            <a:ext cx="6440289" cy="76820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5067" y="620889"/>
            <a:ext cx="547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Special case 1. List can be empty</a:t>
            </a:r>
            <a:endParaRPr lang="af-ZA" sz="2800" dirty="0"/>
          </a:p>
        </p:txBody>
      </p:sp>
    </p:spTree>
    <p:extLst>
      <p:ext uri="{BB962C8B-B14F-4D97-AF65-F5344CB8AC3E}">
        <p14:creationId xmlns:p14="http://schemas.microsoft.com/office/powerpoint/2010/main" val="38939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745067" y="620889"/>
            <a:ext cx="547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Special case 1. List can be empty</a:t>
            </a:r>
            <a:endParaRPr lang="af-ZA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04" y="408654"/>
            <a:ext cx="5920777" cy="1702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067" y="1510857"/>
            <a:ext cx="443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 to see if list is empty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new element by using append(item)</a:t>
            </a:r>
          </a:p>
          <a:p>
            <a:r>
              <a:rPr lang="en-US" dirty="0" smtClean="0"/>
              <a:t>Note that append uses the Integer as parameter and not a new Element – append(item)  will update head and tail.</a:t>
            </a:r>
            <a:endParaRPr lang="af-ZA" dirty="0"/>
          </a:p>
        </p:txBody>
      </p:sp>
      <p:sp>
        <p:nvSpPr>
          <p:cNvPr id="4" name="TextBox 3"/>
          <p:cNvSpPr txBox="1"/>
          <p:nvPr/>
        </p:nvSpPr>
        <p:spPr>
          <a:xfrm>
            <a:off x="745066" y="3077934"/>
            <a:ext cx="4617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if (head == null)</a:t>
            </a:r>
          </a:p>
          <a:p>
            <a:r>
              <a:rPr lang="en-ZA" dirty="0" smtClean="0"/>
              <a:t>{</a:t>
            </a:r>
            <a:endParaRPr lang="en-ZA" dirty="0"/>
          </a:p>
          <a:p>
            <a:r>
              <a:rPr lang="en-ZA" dirty="0"/>
              <a:t> </a:t>
            </a:r>
            <a:r>
              <a:rPr lang="en-ZA" dirty="0" smtClean="0"/>
              <a:t>    append </a:t>
            </a:r>
            <a:r>
              <a:rPr lang="en-ZA" dirty="0"/>
              <a:t>(item);</a:t>
            </a:r>
          </a:p>
          <a:p>
            <a:r>
              <a:rPr lang="en-ZA" dirty="0" smtClean="0"/>
              <a:t>     return </a:t>
            </a:r>
            <a:r>
              <a:rPr lang="en-ZA" dirty="0"/>
              <a:t>true;</a:t>
            </a:r>
          </a:p>
          <a:p>
            <a:r>
              <a:rPr lang="en-ZA" dirty="0" smtClean="0"/>
              <a:t>}</a:t>
            </a:r>
            <a:endParaRPr lang="af-ZA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69387"/>
              </p:ext>
            </p:extLst>
          </p:nvPr>
        </p:nvGraphicFramePr>
        <p:xfrm>
          <a:off x="604554" y="4645011"/>
          <a:ext cx="10629900" cy="37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Worksheet" r:id="rId5" imgW="10630001" imgH="200070" progId="Excel.Sheet.12">
                  <p:embed/>
                </p:oleObj>
              </mc:Choice>
              <mc:Fallback>
                <p:oleObj name="Worksheet" r:id="rId5" imgW="10630001" imgH="2000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554" y="4645011"/>
                        <a:ext cx="10629900" cy="37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34528"/>
              </p:ext>
            </p:extLst>
          </p:nvPr>
        </p:nvGraphicFramePr>
        <p:xfrm>
          <a:off x="604554" y="5328699"/>
          <a:ext cx="10629900" cy="56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Worksheet" r:id="rId8" imgW="10630001" imgH="390420" progId="Excel.Sheet.12">
                  <p:embed/>
                </p:oleObj>
              </mc:Choice>
              <mc:Fallback>
                <p:oleObj name="Worksheet" r:id="rId8" imgW="1063000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4554" y="5328699"/>
                        <a:ext cx="10629900" cy="56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63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11644"/>
              </p:ext>
            </p:extLst>
          </p:nvPr>
        </p:nvGraphicFramePr>
        <p:xfrm>
          <a:off x="3585015" y="921458"/>
          <a:ext cx="2207420" cy="16952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116013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A20D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strike="noStrike" dirty="0" smtClean="0"/>
                        <a:t>5B32</a:t>
                      </a:r>
                    </a:p>
                    <a:p>
                      <a:endParaRPr lang="en-ZW" sz="2400" b="1" strike="noStrike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20012"/>
              </p:ext>
            </p:extLst>
          </p:nvPr>
        </p:nvGraphicFramePr>
        <p:xfrm>
          <a:off x="424303" y="944827"/>
          <a:ext cx="2182814" cy="1329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ABD2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A20D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83258"/>
              </p:ext>
            </p:extLst>
          </p:nvPr>
        </p:nvGraphicFramePr>
        <p:xfrm>
          <a:off x="9381772" y="3336670"/>
          <a:ext cx="2182814" cy="1625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AB02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-3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b="1" strike="sngStrike" baseline="0" dirty="0" smtClean="0"/>
                        <a:t>Null </a:t>
                      </a:r>
                      <a:r>
                        <a:rPr lang="en-ZA" sz="2400" b="1" strike="noStrike" baseline="0" dirty="0" smtClean="0"/>
                        <a:t>ABD2</a:t>
                      </a:r>
                      <a:endParaRPr lang="en-ZW" sz="2400" b="1" strike="noStrike" baseline="0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96023"/>
              </p:ext>
            </p:extLst>
          </p:nvPr>
        </p:nvGraphicFramePr>
        <p:xfrm>
          <a:off x="6650081" y="925869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5B32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7EF2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39775"/>
              </p:ext>
            </p:extLst>
          </p:nvPr>
        </p:nvGraphicFramePr>
        <p:xfrm>
          <a:off x="9715147" y="944827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7EF2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Null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07117" y="1590325"/>
            <a:ext cx="8822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19" name="Right Arrow 18"/>
          <p:cNvSpPr/>
          <p:nvPr/>
        </p:nvSpPr>
        <p:spPr>
          <a:xfrm>
            <a:off x="5906735" y="1636044"/>
            <a:ext cx="58578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0" name="Right Arrow 19"/>
          <p:cNvSpPr/>
          <p:nvPr/>
        </p:nvSpPr>
        <p:spPr>
          <a:xfrm>
            <a:off x="8832895" y="1590325"/>
            <a:ext cx="67429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69522"/>
              </p:ext>
            </p:extLst>
          </p:nvPr>
        </p:nvGraphicFramePr>
        <p:xfrm>
          <a:off x="562613" y="2919772"/>
          <a:ext cx="191512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7561"/>
                <a:gridCol w="957561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Head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strike="sngStrike" dirty="0" smtClean="0"/>
                        <a:t>ABD2</a:t>
                      </a:r>
                    </a:p>
                    <a:p>
                      <a:r>
                        <a:rPr lang="en-ZA" sz="2400" dirty="0" smtClean="0"/>
                        <a:t>AB02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83805"/>
              </p:ext>
            </p:extLst>
          </p:nvPr>
        </p:nvGraphicFramePr>
        <p:xfrm>
          <a:off x="577695" y="3793870"/>
          <a:ext cx="1800028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0014"/>
                <a:gridCol w="900014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Tail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7EF2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4303" y="5113882"/>
            <a:ext cx="9648464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sz="2400" b="1" dirty="0"/>
              <a:t>if (</a:t>
            </a:r>
            <a:r>
              <a:rPr lang="en-ZA" sz="2400" b="1" dirty="0" smtClean="0"/>
              <a:t>item&lt; head.data)</a:t>
            </a:r>
            <a:endParaRPr lang="en-ZA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812254" y="2828215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newItem</a:t>
            </a:r>
            <a:endParaRPr lang="en-ZW" dirty="0"/>
          </a:p>
        </p:txBody>
      </p:sp>
      <p:cxnSp>
        <p:nvCxnSpPr>
          <p:cNvPr id="30" name="Elbow Connector 29"/>
          <p:cNvCxnSpPr/>
          <p:nvPr/>
        </p:nvCxnSpPr>
        <p:spPr>
          <a:xfrm>
            <a:off x="2702763" y="3197547"/>
            <a:ext cx="6552506" cy="1156028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>
            <a:off x="2492025" y="1331596"/>
            <a:ext cx="8525931" cy="3226035"/>
          </a:xfrm>
          <a:prstGeom prst="bentConnector3">
            <a:avLst>
              <a:gd name="adj1" fmla="val 90649"/>
            </a:avLst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6043" y="205036"/>
            <a:ext cx="655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Special case 2.  Item is smaller than head</a:t>
            </a:r>
            <a:endParaRPr lang="af-ZA" sz="2400" b="1" dirty="0"/>
          </a:p>
        </p:txBody>
      </p:sp>
    </p:spTree>
    <p:extLst>
      <p:ext uri="{BB962C8B-B14F-4D97-AF65-F5344CB8AC3E}">
        <p14:creationId xmlns:p14="http://schemas.microsoft.com/office/powerpoint/2010/main" val="3253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5067" y="1510857"/>
            <a:ext cx="4910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 to see if item is smaller than head.data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new element by using prepend(item)</a:t>
            </a:r>
          </a:p>
          <a:p>
            <a:r>
              <a:rPr lang="en-US" dirty="0" smtClean="0"/>
              <a:t>Note that prepend uses the Integer as parameter and not a new Element – prepend(item)  will update head and tail.</a:t>
            </a:r>
            <a:endParaRPr lang="af-ZA" dirty="0"/>
          </a:p>
        </p:txBody>
      </p:sp>
      <p:sp>
        <p:nvSpPr>
          <p:cNvPr id="4" name="TextBox 3"/>
          <p:cNvSpPr txBox="1"/>
          <p:nvPr/>
        </p:nvSpPr>
        <p:spPr>
          <a:xfrm>
            <a:off x="745066" y="3077934"/>
            <a:ext cx="4617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if (item.compareTo(head.data)&lt;0)</a:t>
            </a:r>
          </a:p>
          <a:p>
            <a:r>
              <a:rPr lang="en-ZA" dirty="0" smtClean="0"/>
              <a:t>{</a:t>
            </a:r>
            <a:endParaRPr lang="en-ZA" dirty="0"/>
          </a:p>
          <a:p>
            <a:r>
              <a:rPr lang="en-ZA" dirty="0" smtClean="0"/>
              <a:t>    prepend(item</a:t>
            </a:r>
            <a:r>
              <a:rPr lang="en-ZA" dirty="0"/>
              <a:t>);</a:t>
            </a:r>
          </a:p>
          <a:p>
            <a:r>
              <a:rPr lang="en-ZA" dirty="0" smtClean="0"/>
              <a:t>    return </a:t>
            </a:r>
            <a:r>
              <a:rPr lang="en-ZA" dirty="0"/>
              <a:t>true</a:t>
            </a:r>
            <a:r>
              <a:rPr lang="en-ZA" dirty="0" smtClean="0"/>
              <a:t>;</a:t>
            </a:r>
          </a:p>
          <a:p>
            <a:r>
              <a:rPr lang="en-ZA" dirty="0" smtClean="0"/>
              <a:t>}</a:t>
            </a:r>
            <a:endParaRPr lang="af-Z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88" y="491580"/>
            <a:ext cx="4993393" cy="24029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4554" y="491580"/>
            <a:ext cx="655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Special case 2.  Item is smaller than head</a:t>
            </a:r>
            <a:endParaRPr lang="af-ZA" sz="2400" b="1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970318"/>
              </p:ext>
            </p:extLst>
          </p:nvPr>
        </p:nvGraphicFramePr>
        <p:xfrm>
          <a:off x="745066" y="4645012"/>
          <a:ext cx="10629900" cy="37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Worksheet" r:id="rId5" imgW="10630001" imgH="200070" progId="Excel.Sheet.12">
                  <p:embed/>
                </p:oleObj>
              </mc:Choice>
              <mc:Fallback>
                <p:oleObj name="Worksheet" r:id="rId5" imgW="10630001" imgH="2000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066" y="4645012"/>
                        <a:ext cx="10629900" cy="37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8087"/>
              </p:ext>
            </p:extLst>
          </p:nvPr>
        </p:nvGraphicFramePr>
        <p:xfrm>
          <a:off x="745066" y="5377039"/>
          <a:ext cx="10629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Worksheet" r:id="rId8" imgW="10630001" imgH="390420" progId="Excel.Sheet.12">
                  <p:embed/>
                </p:oleObj>
              </mc:Choice>
              <mc:Fallback>
                <p:oleObj name="Worksheet" r:id="rId8" imgW="1063000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5066" y="5377039"/>
                        <a:ext cx="106299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6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75150"/>
              </p:ext>
            </p:extLst>
          </p:nvPr>
        </p:nvGraphicFramePr>
        <p:xfrm>
          <a:off x="3667521" y="1207952"/>
          <a:ext cx="2207420" cy="16952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116013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A20D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strike="noStrike" dirty="0" smtClean="0"/>
                        <a:t>5B32</a:t>
                      </a:r>
                    </a:p>
                    <a:p>
                      <a:endParaRPr lang="en-ZW" sz="2400" b="1" strike="noStrike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04050"/>
              </p:ext>
            </p:extLst>
          </p:nvPr>
        </p:nvGraphicFramePr>
        <p:xfrm>
          <a:off x="506809" y="1231321"/>
          <a:ext cx="2182814" cy="1329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ABD2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A20D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69522"/>
              </p:ext>
            </p:extLst>
          </p:nvPr>
        </p:nvGraphicFramePr>
        <p:xfrm>
          <a:off x="9464278" y="3623164"/>
          <a:ext cx="2182814" cy="1329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AB02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10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b="1" strike="noStrike" baseline="0" dirty="0" smtClean="0"/>
                        <a:t>Null</a:t>
                      </a:r>
                      <a:endParaRPr lang="en-ZW" sz="2400" b="1" strike="noStrike" baseline="0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85561"/>
              </p:ext>
            </p:extLst>
          </p:nvPr>
        </p:nvGraphicFramePr>
        <p:xfrm>
          <a:off x="6732587" y="1212363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5B32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7EF2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08147"/>
              </p:ext>
            </p:extLst>
          </p:nvPr>
        </p:nvGraphicFramePr>
        <p:xfrm>
          <a:off x="9589691" y="1231321"/>
          <a:ext cx="2182814" cy="16952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7EF2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strike="sngStrike" dirty="0" smtClean="0"/>
                        <a:t>Null</a:t>
                      </a:r>
                    </a:p>
                    <a:p>
                      <a:r>
                        <a:rPr lang="en-ZW" sz="2400" b="1" strike="noStrike" dirty="0" smtClean="0"/>
                        <a:t>AB02</a:t>
                      </a:r>
                      <a:endParaRPr lang="en-ZW" sz="2400" b="1" strike="noStrike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9623" y="1876819"/>
            <a:ext cx="8822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19" name="Right Arrow 18"/>
          <p:cNvSpPr/>
          <p:nvPr/>
        </p:nvSpPr>
        <p:spPr>
          <a:xfrm>
            <a:off x="5989241" y="1922538"/>
            <a:ext cx="58578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0" name="Right Arrow 19"/>
          <p:cNvSpPr/>
          <p:nvPr/>
        </p:nvSpPr>
        <p:spPr>
          <a:xfrm>
            <a:off x="8915401" y="1876819"/>
            <a:ext cx="67429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08133"/>
              </p:ext>
            </p:extLst>
          </p:nvPr>
        </p:nvGraphicFramePr>
        <p:xfrm>
          <a:off x="645119" y="3206266"/>
          <a:ext cx="1915122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7561"/>
                <a:gridCol w="957561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Head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ABD2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34187"/>
              </p:ext>
            </p:extLst>
          </p:nvPr>
        </p:nvGraphicFramePr>
        <p:xfrm>
          <a:off x="660201" y="4080364"/>
          <a:ext cx="1800028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0014"/>
                <a:gridCol w="900014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Tail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strike="sngStrike" dirty="0" smtClean="0"/>
                        <a:t>7EF2</a:t>
                      </a:r>
                    </a:p>
                    <a:p>
                      <a:r>
                        <a:rPr lang="en-ZA" sz="2400" strike="noStrike" dirty="0" smtClean="0"/>
                        <a:t>AB02</a:t>
                      </a:r>
                      <a:endParaRPr lang="en-ZW" sz="2400" strike="no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6809" y="5400376"/>
            <a:ext cx="9648464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sz="2400" b="1" dirty="0"/>
              <a:t>if (</a:t>
            </a:r>
            <a:r>
              <a:rPr lang="en-ZA" sz="2400" b="1" dirty="0" smtClean="0"/>
              <a:t>item&gt;tail.data</a:t>
            </a:r>
            <a:r>
              <a:rPr lang="en-ZA" sz="2400" b="1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182537" y="3183712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newItem</a:t>
            </a:r>
            <a:endParaRPr lang="en-ZW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2438886" y="3813227"/>
            <a:ext cx="6925380" cy="709773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9992777" y="1977759"/>
            <a:ext cx="1515461" cy="1497102"/>
          </a:xfrm>
          <a:prstGeom prst="bentConnector3">
            <a:avLst>
              <a:gd name="adj1" fmla="val 70858"/>
            </a:avLst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6043" y="205036"/>
            <a:ext cx="655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Special case 3.  Item is larger than tail</a:t>
            </a:r>
            <a:endParaRPr lang="af-ZA" sz="2400" b="1" dirty="0"/>
          </a:p>
        </p:txBody>
      </p:sp>
    </p:spTree>
    <p:extLst>
      <p:ext uri="{BB962C8B-B14F-4D97-AF65-F5344CB8AC3E}">
        <p14:creationId xmlns:p14="http://schemas.microsoft.com/office/powerpoint/2010/main" val="11015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5067" y="1510857"/>
            <a:ext cx="4910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 to see if item is larger  than tail.data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new element by using append(item)</a:t>
            </a:r>
          </a:p>
          <a:p>
            <a:r>
              <a:rPr lang="en-US" dirty="0" smtClean="0"/>
              <a:t>Note that append uses the Integer as parameter and not a new Element – prepend(item)  will update head and tail.</a:t>
            </a:r>
            <a:endParaRPr lang="af-ZA" dirty="0"/>
          </a:p>
        </p:txBody>
      </p:sp>
      <p:sp>
        <p:nvSpPr>
          <p:cNvPr id="4" name="TextBox 3"/>
          <p:cNvSpPr txBox="1"/>
          <p:nvPr/>
        </p:nvSpPr>
        <p:spPr>
          <a:xfrm>
            <a:off x="745066" y="3077934"/>
            <a:ext cx="4617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if (item.compareTo(tail.data)&gt;=0)</a:t>
            </a:r>
          </a:p>
          <a:p>
            <a:r>
              <a:rPr lang="en-ZA" dirty="0" smtClean="0"/>
              <a:t>{</a:t>
            </a:r>
            <a:endParaRPr lang="en-ZA" dirty="0"/>
          </a:p>
          <a:p>
            <a:r>
              <a:rPr lang="en-ZA" dirty="0" smtClean="0"/>
              <a:t>      append(item</a:t>
            </a:r>
            <a:r>
              <a:rPr lang="en-ZA" dirty="0"/>
              <a:t>);</a:t>
            </a:r>
          </a:p>
          <a:p>
            <a:r>
              <a:rPr lang="en-ZA" dirty="0" smtClean="0"/>
              <a:t>      return </a:t>
            </a:r>
            <a:r>
              <a:rPr lang="en-ZA" dirty="0"/>
              <a:t>true;</a:t>
            </a:r>
          </a:p>
          <a:p>
            <a:r>
              <a:rPr lang="en-ZA" dirty="0" smtClean="0"/>
              <a:t>}</a:t>
            </a:r>
            <a:endParaRPr lang="af-ZA" dirty="0"/>
          </a:p>
        </p:txBody>
      </p:sp>
      <p:sp>
        <p:nvSpPr>
          <p:cNvPr id="8" name="TextBox 7"/>
          <p:cNvSpPr txBox="1"/>
          <p:nvPr/>
        </p:nvSpPr>
        <p:spPr>
          <a:xfrm>
            <a:off x="745066" y="773485"/>
            <a:ext cx="655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Special case 3.  Item is larger than tail</a:t>
            </a:r>
            <a:endParaRPr lang="af-ZA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62" y="847043"/>
            <a:ext cx="5887516" cy="296955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70484"/>
              </p:ext>
            </p:extLst>
          </p:nvPr>
        </p:nvGraphicFramePr>
        <p:xfrm>
          <a:off x="623006" y="5268857"/>
          <a:ext cx="10629900" cy="64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Worksheet" r:id="rId5" imgW="10630001" imgH="390420" progId="Excel.Sheet.12">
                  <p:embed/>
                </p:oleObj>
              </mc:Choice>
              <mc:Fallback>
                <p:oleObj name="Worksheet" r:id="rId5" imgW="1063000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006" y="5268857"/>
                        <a:ext cx="10629900" cy="64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45607"/>
              </p:ext>
            </p:extLst>
          </p:nvPr>
        </p:nvGraphicFramePr>
        <p:xfrm>
          <a:off x="623006" y="4800416"/>
          <a:ext cx="10629900" cy="31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Worksheet" r:id="rId8" imgW="10630001" imgH="200070" progId="Excel.Sheet.12">
                  <p:embed/>
                </p:oleObj>
              </mc:Choice>
              <mc:Fallback>
                <p:oleObj name="Worksheet" r:id="rId8" imgW="10630001" imgH="2000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006" y="4800416"/>
                        <a:ext cx="10629900" cy="31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24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09795"/>
              </p:ext>
            </p:extLst>
          </p:nvPr>
        </p:nvGraphicFramePr>
        <p:xfrm>
          <a:off x="3745903" y="763413"/>
          <a:ext cx="2207420" cy="16952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116013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A20D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strike="sngStrike" dirty="0" smtClean="0"/>
                        <a:t>5B32</a:t>
                      </a:r>
                    </a:p>
                    <a:p>
                      <a:r>
                        <a:rPr lang="en-ZA" sz="2400" b="1" strike="noStrike" dirty="0" smtClean="0"/>
                        <a:t>AB02</a:t>
                      </a:r>
                      <a:endParaRPr lang="en-ZW" sz="2400" b="1" strike="noStrike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84459"/>
              </p:ext>
            </p:extLst>
          </p:nvPr>
        </p:nvGraphicFramePr>
        <p:xfrm>
          <a:off x="585191" y="786782"/>
          <a:ext cx="2182814" cy="1329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ABD2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A20D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59732"/>
              </p:ext>
            </p:extLst>
          </p:nvPr>
        </p:nvGraphicFramePr>
        <p:xfrm>
          <a:off x="9542660" y="3178625"/>
          <a:ext cx="2182814" cy="1686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AB02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endParaRPr lang="en-ZA" sz="2400" dirty="0" smtClean="0"/>
                    </a:p>
                    <a:p>
                      <a:pPr algn="ctr"/>
                      <a:r>
                        <a:rPr lang="en-ZW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ZW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b="1" strike="sngStrike" baseline="0" dirty="0" smtClean="0"/>
                        <a:t>Null </a:t>
                      </a:r>
                      <a:r>
                        <a:rPr lang="en-ZA" sz="2400" b="1" strike="noStrike" baseline="0" dirty="0" smtClean="0"/>
                        <a:t>5B32</a:t>
                      </a:r>
                      <a:endParaRPr lang="en-ZW" sz="2400" b="1" strike="noStrike" baseline="0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68076"/>
              </p:ext>
            </p:extLst>
          </p:nvPr>
        </p:nvGraphicFramePr>
        <p:xfrm>
          <a:off x="6810969" y="767824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5B32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7EF2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08200"/>
              </p:ext>
            </p:extLst>
          </p:nvPr>
        </p:nvGraphicFramePr>
        <p:xfrm>
          <a:off x="9876035" y="786782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7EF2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Null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768005" y="1432280"/>
            <a:ext cx="8822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19" name="Right Arrow 18"/>
          <p:cNvSpPr/>
          <p:nvPr/>
        </p:nvSpPr>
        <p:spPr>
          <a:xfrm>
            <a:off x="6067623" y="1477999"/>
            <a:ext cx="58578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0" name="Right Arrow 19"/>
          <p:cNvSpPr/>
          <p:nvPr/>
        </p:nvSpPr>
        <p:spPr>
          <a:xfrm>
            <a:off x="8993783" y="1432280"/>
            <a:ext cx="67429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95046"/>
              </p:ext>
            </p:extLst>
          </p:nvPr>
        </p:nvGraphicFramePr>
        <p:xfrm>
          <a:off x="723501" y="2761727"/>
          <a:ext cx="1915122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7561"/>
                <a:gridCol w="957561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Head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ABD2</a:t>
                      </a:r>
                      <a:endParaRPr lang="en-ZW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45233"/>
              </p:ext>
            </p:extLst>
          </p:nvPr>
        </p:nvGraphicFramePr>
        <p:xfrm>
          <a:off x="738583" y="3635825"/>
          <a:ext cx="1800028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0014"/>
                <a:gridCol w="900014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Tail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7EF2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36834"/>
              </p:ext>
            </p:extLst>
          </p:nvPr>
        </p:nvGraphicFramePr>
        <p:xfrm>
          <a:off x="6810969" y="3178625"/>
          <a:ext cx="1934866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7433"/>
                <a:gridCol w="967433"/>
              </a:tblGrid>
              <a:tr h="412285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ptr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5B32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50881"/>
              </p:ext>
            </p:extLst>
          </p:nvPr>
        </p:nvGraphicFramePr>
        <p:xfrm>
          <a:off x="3811783" y="3218927"/>
          <a:ext cx="2328864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4432"/>
                <a:gridCol w="1164432"/>
              </a:tblGrid>
              <a:tr h="414611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prevPtr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A20D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5191" y="4955837"/>
            <a:ext cx="9648464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sz="2400" b="1" dirty="0"/>
              <a:t>If (newItem.data </a:t>
            </a:r>
            <a:r>
              <a:rPr lang="en-ZA" sz="2400" b="1" dirty="0" smtClean="0">
                <a:solidFill>
                  <a:srgbClr val="FF0000"/>
                </a:solidFill>
              </a:rPr>
              <a:t>&gt;=</a:t>
            </a:r>
            <a:r>
              <a:rPr lang="en-ZA" sz="2400" b="1" dirty="0" smtClean="0"/>
              <a:t> </a:t>
            </a:r>
            <a:r>
              <a:rPr lang="en-ZA" sz="2400" b="1" dirty="0"/>
              <a:t>prevPtr.data</a:t>
            </a:r>
            <a:r>
              <a:rPr lang="en-ZW" sz="2400" b="1" dirty="0"/>
              <a:t> &amp;&amp;  newItem.data </a:t>
            </a:r>
            <a:r>
              <a:rPr lang="en-ZW" sz="2400" b="1" dirty="0" smtClean="0">
                <a:solidFill>
                  <a:srgbClr val="FF0000"/>
                </a:solidFill>
              </a:rPr>
              <a:t>&lt;=</a:t>
            </a:r>
            <a:r>
              <a:rPr lang="en-ZW" sz="2400" b="1" dirty="0" smtClean="0"/>
              <a:t> </a:t>
            </a:r>
            <a:r>
              <a:rPr lang="en-ZW" sz="2400" b="1" dirty="0"/>
              <a:t>ptr.data)</a:t>
            </a:r>
            <a:endParaRPr lang="en-ZA" sz="2400" b="1" dirty="0"/>
          </a:p>
        </p:txBody>
      </p:sp>
      <p:sp>
        <p:nvSpPr>
          <p:cNvPr id="26" name="Right Arrow 25"/>
          <p:cNvSpPr/>
          <p:nvPr/>
        </p:nvSpPr>
        <p:spPr>
          <a:xfrm rot="14415699">
            <a:off x="4410955" y="2519412"/>
            <a:ext cx="580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7289198" y="23412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8" name="TextBox 27"/>
          <p:cNvSpPr txBox="1"/>
          <p:nvPr/>
        </p:nvSpPr>
        <p:spPr>
          <a:xfrm>
            <a:off x="9973142" y="2670170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newItem</a:t>
            </a:r>
            <a:endParaRPr lang="en-ZW" dirty="0"/>
          </a:p>
        </p:txBody>
      </p:sp>
      <p:cxnSp>
        <p:nvCxnSpPr>
          <p:cNvPr id="30" name="Elbow Connector 29"/>
          <p:cNvCxnSpPr/>
          <p:nvPr/>
        </p:nvCxnSpPr>
        <p:spPr>
          <a:xfrm>
            <a:off x="5696641" y="1838747"/>
            <a:ext cx="3719516" cy="2356783"/>
          </a:xfrm>
          <a:prstGeom prst="bentConnector3">
            <a:avLst>
              <a:gd name="adj1" fmla="val 19705"/>
            </a:avLst>
          </a:prstGeom>
          <a:ln w="317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>
            <a:off x="7562026" y="1065029"/>
            <a:ext cx="3537804" cy="2704875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411050"/>
              </p:ext>
            </p:extLst>
          </p:nvPr>
        </p:nvGraphicFramePr>
        <p:xfrm>
          <a:off x="585191" y="5563022"/>
          <a:ext cx="10629900" cy="29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4" imgW="10630001" imgH="200070" progId="Excel.Sheet.12">
                  <p:embed/>
                </p:oleObj>
              </mc:Choice>
              <mc:Fallback>
                <p:oleObj name="Worksheet" r:id="rId4" imgW="10630001" imgH="2000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191" y="5563022"/>
                        <a:ext cx="10629900" cy="294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864168" y="152427"/>
            <a:ext cx="655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Special case 4.  New item equal to existing item</a:t>
            </a:r>
            <a:endParaRPr lang="af-ZA" sz="2400" b="1" dirty="0"/>
          </a:p>
        </p:txBody>
      </p:sp>
    </p:spTree>
    <p:extLst>
      <p:ext uri="{BB962C8B-B14F-4D97-AF65-F5344CB8AC3E}">
        <p14:creationId xmlns:p14="http://schemas.microsoft.com/office/powerpoint/2010/main" val="705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2" y="365125"/>
            <a:ext cx="10473267" cy="6351764"/>
          </a:xfrm>
        </p:spPr>
        <p:txBody>
          <a:bodyPr>
            <a:noAutofit/>
          </a:bodyPr>
          <a:lstStyle/>
          <a:p>
            <a:pPr marL="361950" defTabSz="477838">
              <a:tabLst>
                <a:tab pos="801688" algn="l"/>
              </a:tabLst>
            </a:pPr>
            <a:r>
              <a:rPr lang="en-US" sz="2000" dirty="0"/>
              <a:t> </a:t>
            </a:r>
            <a:r>
              <a:rPr lang="en-US" sz="1200" dirty="0" smtClean="0"/>
              <a:t>public </a:t>
            </a:r>
            <a:r>
              <a:rPr lang="en-US" sz="1200" dirty="0"/>
              <a:t>boolean intsertSorted(Integer item)</a:t>
            </a:r>
            <a:br>
              <a:rPr lang="en-US" sz="1200" dirty="0"/>
            </a:br>
            <a:r>
              <a:rPr lang="en-US" sz="1200" dirty="0"/>
              <a:t>	{</a:t>
            </a:r>
            <a:br>
              <a:rPr lang="en-US" sz="1200" dirty="0"/>
            </a:br>
            <a:r>
              <a:rPr lang="en-US" sz="1200" dirty="0"/>
              <a:t>		Element ptr = head;</a:t>
            </a:r>
            <a:br>
              <a:rPr lang="en-US" sz="1200" dirty="0"/>
            </a:br>
            <a:r>
              <a:rPr lang="en-US" sz="1200" dirty="0"/>
              <a:t>		Element prevPtr = null;</a:t>
            </a:r>
            <a:br>
              <a:rPr lang="en-US" sz="1200" dirty="0"/>
            </a:br>
            <a:r>
              <a:rPr lang="en-US" sz="1200" dirty="0"/>
              <a:t>		Element newItem;</a:t>
            </a:r>
            <a:br>
              <a:rPr lang="en-US" sz="1200" dirty="0"/>
            </a:br>
            <a:r>
              <a:rPr lang="en-US" sz="1200" dirty="0"/>
              <a:t>		boolean inserted = false;</a:t>
            </a:r>
            <a:br>
              <a:rPr lang="en-US" sz="1200" dirty="0"/>
            </a:br>
            <a:r>
              <a:rPr lang="en-US" sz="1200" dirty="0"/>
              <a:t>		if (head == null)</a:t>
            </a:r>
            <a:br>
              <a:rPr lang="en-US" sz="1200" dirty="0"/>
            </a:br>
            <a:r>
              <a:rPr lang="en-US" sz="1200" dirty="0"/>
              <a:t>		{</a:t>
            </a:r>
            <a:br>
              <a:rPr lang="en-US" sz="1200" dirty="0"/>
            </a:br>
            <a:r>
              <a:rPr lang="en-US" sz="1200" dirty="0"/>
              <a:t>			append (item);</a:t>
            </a:r>
            <a:br>
              <a:rPr lang="en-US" sz="1200" dirty="0"/>
            </a:br>
            <a:r>
              <a:rPr lang="en-US" sz="1200" dirty="0"/>
              <a:t>			return true;</a:t>
            </a:r>
            <a:br>
              <a:rPr lang="en-US" sz="1200" dirty="0"/>
            </a:br>
            <a:r>
              <a:rPr lang="en-US" sz="1200" dirty="0"/>
              <a:t>		}</a:t>
            </a:r>
            <a:br>
              <a:rPr lang="en-US" sz="1200" dirty="0"/>
            </a:br>
            <a:r>
              <a:rPr lang="en-US" sz="1200" dirty="0"/>
              <a:t>		if (item.compareTo(head.data)&lt;0)</a:t>
            </a:r>
            <a:br>
              <a:rPr lang="en-US" sz="1200" dirty="0"/>
            </a:br>
            <a:r>
              <a:rPr lang="en-US" sz="1200" dirty="0"/>
              <a:t>		{</a:t>
            </a:r>
            <a:br>
              <a:rPr lang="en-US" sz="1200" dirty="0"/>
            </a:br>
            <a:r>
              <a:rPr lang="en-US" sz="1200" dirty="0"/>
              <a:t>			prepend(item);</a:t>
            </a:r>
            <a:br>
              <a:rPr lang="en-US" sz="1200" dirty="0"/>
            </a:br>
            <a:r>
              <a:rPr lang="en-US" sz="1200" dirty="0"/>
              <a:t>			return true;</a:t>
            </a:r>
            <a:br>
              <a:rPr lang="en-US" sz="1200" dirty="0"/>
            </a:br>
            <a:r>
              <a:rPr lang="en-US" sz="1200" dirty="0"/>
              <a:t>		}</a:t>
            </a:r>
            <a:br>
              <a:rPr lang="en-US" sz="1200" dirty="0"/>
            </a:br>
            <a:r>
              <a:rPr lang="en-US" sz="1200" dirty="0"/>
              <a:t>		if (item.compareTo(tail.data)&gt;=0)</a:t>
            </a:r>
            <a:br>
              <a:rPr lang="en-US" sz="1200" dirty="0"/>
            </a:br>
            <a:r>
              <a:rPr lang="en-US" sz="1200" dirty="0"/>
              <a:t>		{</a:t>
            </a:r>
            <a:br>
              <a:rPr lang="en-US" sz="1200" dirty="0"/>
            </a:br>
            <a:r>
              <a:rPr lang="en-US" sz="1200" dirty="0"/>
              <a:t>			append(item);</a:t>
            </a:r>
            <a:br>
              <a:rPr lang="en-US" sz="1200" dirty="0"/>
            </a:br>
            <a:r>
              <a:rPr lang="en-US" sz="1200" dirty="0"/>
              <a:t>			return true;</a:t>
            </a:r>
            <a:br>
              <a:rPr lang="en-US" sz="1200" dirty="0"/>
            </a:br>
            <a:r>
              <a:rPr lang="en-US" sz="1200" dirty="0"/>
              <a:t>		}</a:t>
            </a:r>
            <a:br>
              <a:rPr lang="en-US" sz="1200" dirty="0"/>
            </a:br>
            <a:r>
              <a:rPr lang="en-US" sz="1200" dirty="0"/>
              <a:t>		newItem= new Element(item);</a:t>
            </a:r>
            <a:br>
              <a:rPr lang="en-US" sz="1200" dirty="0"/>
            </a:br>
            <a:r>
              <a:rPr lang="en-US" sz="1200" dirty="0"/>
              <a:t>		ptr= head.next;// start with second element</a:t>
            </a:r>
            <a:br>
              <a:rPr lang="en-US" sz="1200" dirty="0"/>
            </a:br>
            <a:r>
              <a:rPr lang="en-US" sz="1200" dirty="0"/>
              <a:t>		prevPtr= head;</a:t>
            </a:r>
            <a:br>
              <a:rPr lang="en-US" sz="1200" dirty="0"/>
            </a:br>
            <a:r>
              <a:rPr lang="en-US" sz="1200" dirty="0"/>
              <a:t>		while (ptr!= null &amp;&amp; !inserted)</a:t>
            </a:r>
            <a:br>
              <a:rPr lang="en-US" sz="1200" dirty="0"/>
            </a:br>
            <a:r>
              <a:rPr lang="en-US" sz="1200" dirty="0"/>
              <a:t>		{</a:t>
            </a:r>
            <a:br>
              <a:rPr lang="en-US" sz="1200" dirty="0"/>
            </a:br>
            <a:r>
              <a:rPr lang="en-US" sz="1200" dirty="0"/>
              <a:t>			if (newItem.data.compareTo(prevPtr.data)&gt;=0 &amp;&amp; newItem.data.compareTo(ptr.data)&lt;=0)</a:t>
            </a:r>
            <a:br>
              <a:rPr lang="en-US" sz="1200" dirty="0"/>
            </a:br>
            <a:r>
              <a:rPr lang="en-US" sz="1200" dirty="0"/>
              <a:t>			{</a:t>
            </a:r>
            <a:br>
              <a:rPr lang="en-US" sz="1200" dirty="0"/>
            </a:br>
            <a:r>
              <a:rPr lang="en-US" sz="1200" dirty="0"/>
              <a:t>				newItem.next = ptr;</a:t>
            </a:r>
            <a:br>
              <a:rPr lang="en-US" sz="1200" dirty="0"/>
            </a:br>
            <a:r>
              <a:rPr lang="en-US" sz="1200" dirty="0"/>
              <a:t>				prevPtr.next = newItem;</a:t>
            </a:r>
            <a:br>
              <a:rPr lang="en-US" sz="1200" dirty="0"/>
            </a:br>
            <a:r>
              <a:rPr lang="en-US" sz="1200" dirty="0"/>
              <a:t>				inserted = true;</a:t>
            </a:r>
            <a:br>
              <a:rPr lang="en-US" sz="1200" dirty="0"/>
            </a:br>
            <a:r>
              <a:rPr lang="en-US" sz="1200" dirty="0"/>
              <a:t>			}</a:t>
            </a:r>
            <a:br>
              <a:rPr lang="en-US" sz="1200" dirty="0"/>
            </a:br>
            <a:r>
              <a:rPr lang="en-US" sz="1200" dirty="0"/>
              <a:t>			prevPtr=ptr;</a:t>
            </a:r>
            <a:br>
              <a:rPr lang="en-US" sz="1200" dirty="0"/>
            </a:br>
            <a:r>
              <a:rPr lang="en-US" sz="1200" dirty="0"/>
              <a:t>			ptr= ptr.next;</a:t>
            </a:r>
            <a:br>
              <a:rPr lang="en-US" sz="1200" dirty="0"/>
            </a:br>
            <a:r>
              <a:rPr lang="en-US" sz="1200" dirty="0"/>
              <a:t>		}</a:t>
            </a:r>
            <a:br>
              <a:rPr lang="en-US" sz="1200" dirty="0"/>
            </a:br>
            <a:r>
              <a:rPr lang="en-US" sz="1200" dirty="0"/>
              <a:t>		return inserted;</a:t>
            </a:r>
            <a:br>
              <a:rPr lang="en-US" sz="1200" dirty="0"/>
            </a:br>
            <a:r>
              <a:rPr lang="en-US" sz="1200" dirty="0"/>
              <a:t>	}</a:t>
            </a:r>
            <a:endParaRPr lang="af-ZA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12257" y="134292"/>
            <a:ext cx="655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 code</a:t>
            </a:r>
            <a:endParaRPr lang="af-ZA" sz="2400" b="1" dirty="0"/>
          </a:p>
        </p:txBody>
      </p:sp>
    </p:spTree>
    <p:extLst>
      <p:ext uri="{BB962C8B-B14F-4D97-AF65-F5344CB8AC3E}">
        <p14:creationId xmlns:p14="http://schemas.microsoft.com/office/powerpoint/2010/main" val="14542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2" y="365125"/>
            <a:ext cx="10473267" cy="6351764"/>
          </a:xfrm>
        </p:spPr>
        <p:txBody>
          <a:bodyPr>
            <a:noAutofit/>
          </a:bodyPr>
          <a:lstStyle/>
          <a:p>
            <a:pPr marL="361950" defTabSz="477838">
              <a:tabLst>
                <a:tab pos="801688" algn="l"/>
              </a:tabLst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smtClean="0"/>
              <a:t>Driver</a:t>
            </a:r>
            <a:br>
              <a:rPr lang="en-US" sz="1800" dirty="0" smtClean="0"/>
            </a:b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public static void main(String [] args)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 </a:t>
            </a:r>
            <a:br>
              <a:rPr lang="en-US" sz="1800" dirty="0"/>
            </a:br>
            <a:r>
              <a:rPr lang="en-US" sz="1800" dirty="0"/>
              <a:t>	 SLL myList = new SLL();</a:t>
            </a:r>
            <a:br>
              <a:rPr lang="en-US" sz="1800" dirty="0"/>
            </a:br>
            <a:r>
              <a:rPr lang="en-US" sz="1800" dirty="0"/>
              <a:t>	 System.out.println("\</a:t>
            </a:r>
            <a:r>
              <a:rPr lang="en-US" sz="1800" dirty="0" smtClean="0"/>
              <a:t>n Initial </a:t>
            </a:r>
            <a:r>
              <a:rPr lang="en-US" sz="1800" dirty="0"/>
              <a:t>list: ");</a:t>
            </a:r>
            <a:br>
              <a:rPr lang="en-US" sz="1800" dirty="0"/>
            </a:br>
            <a:r>
              <a:rPr lang="en-US" sz="1800" dirty="0"/>
              <a:t>	 myList.showAll();</a:t>
            </a:r>
            <a:br>
              <a:rPr lang="en-US" sz="1800" dirty="0"/>
            </a:br>
            <a:r>
              <a:rPr lang="en-US" sz="1800" dirty="0"/>
              <a:t>	 </a:t>
            </a:r>
            <a:br>
              <a:rPr lang="en-US" sz="1800" dirty="0"/>
            </a:br>
            <a:r>
              <a:rPr lang="en-US" sz="1800" dirty="0"/>
              <a:t>	 System.out.println("\</a:t>
            </a:r>
            <a:r>
              <a:rPr lang="en-US" sz="1800" dirty="0" smtClean="0"/>
              <a:t>n Add one </a:t>
            </a:r>
            <a:r>
              <a:rPr lang="en-US" sz="1800" dirty="0"/>
              <a:t>item: </a:t>
            </a:r>
            <a:r>
              <a:rPr lang="en-US" sz="1800" dirty="0" smtClean="0"/>
              <a:t>");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 myList.intsertSorted(new Integer(3));</a:t>
            </a:r>
            <a:br>
              <a:rPr lang="en-US" sz="1800" dirty="0"/>
            </a:br>
            <a:r>
              <a:rPr lang="en-US" sz="1800" dirty="0"/>
              <a:t>	 myList.showAll();</a:t>
            </a:r>
            <a:br>
              <a:rPr lang="en-US" sz="1800" dirty="0"/>
            </a:br>
            <a:r>
              <a:rPr lang="en-US" sz="1800" dirty="0"/>
              <a:t>	 </a:t>
            </a:r>
            <a:br>
              <a:rPr lang="en-US" sz="1800" dirty="0"/>
            </a:br>
            <a:r>
              <a:rPr lang="en-US" sz="1800" dirty="0"/>
              <a:t>	 System.out.println("\</a:t>
            </a:r>
            <a:r>
              <a:rPr lang="en-US" sz="1800" dirty="0" smtClean="0"/>
              <a:t>n Add </a:t>
            </a:r>
            <a:r>
              <a:rPr lang="en-US" sz="1800" dirty="0"/>
              <a:t>One smaller than </a:t>
            </a:r>
            <a:r>
              <a:rPr lang="en-US" sz="1800" dirty="0" smtClean="0"/>
              <a:t>first one:");</a:t>
            </a:r>
            <a:br>
              <a:rPr lang="en-US" sz="1800" dirty="0" smtClean="0"/>
            </a:br>
            <a:r>
              <a:rPr lang="en-US" sz="1800" dirty="0"/>
              <a:t>	 myList.intsertSorted(new Integer(2));</a:t>
            </a:r>
            <a:br>
              <a:rPr lang="en-US" sz="1800" dirty="0"/>
            </a:br>
            <a:r>
              <a:rPr lang="en-US" sz="1800" dirty="0"/>
              <a:t>	 myList.showAll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 System.out.println("\</a:t>
            </a:r>
            <a:r>
              <a:rPr lang="en-US" sz="1800" dirty="0" smtClean="0"/>
              <a:t>n Add </a:t>
            </a:r>
            <a:r>
              <a:rPr lang="en-US" sz="1800" dirty="0"/>
              <a:t>One larger than the last one</a:t>
            </a:r>
            <a:r>
              <a:rPr lang="en-US" sz="1800" dirty="0" smtClean="0"/>
              <a:t>:");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 myList.intsertSorted(new Integer(9));</a:t>
            </a:r>
            <a:br>
              <a:rPr lang="en-US" sz="1800" dirty="0"/>
            </a:br>
            <a:r>
              <a:rPr lang="en-US" sz="1800" dirty="0"/>
              <a:t>	 myList.showAll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 System.out.println("\</a:t>
            </a:r>
            <a:r>
              <a:rPr lang="en-US" sz="1800" dirty="0" smtClean="0"/>
              <a:t>n Add </a:t>
            </a:r>
            <a:r>
              <a:rPr lang="en-US" sz="1800" dirty="0"/>
              <a:t>One in the middle</a:t>
            </a:r>
            <a:r>
              <a:rPr lang="en-US" sz="1800" dirty="0" smtClean="0"/>
              <a:t>:");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 myList.intsertSorted(new Integer(5));</a:t>
            </a:r>
            <a:br>
              <a:rPr lang="en-US" sz="1800" dirty="0"/>
            </a:br>
            <a:r>
              <a:rPr lang="en-US" sz="1800" dirty="0"/>
              <a:t>	 myList.showAll();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}</a:t>
            </a:r>
            <a:endParaRPr lang="af-ZA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331723" y="0"/>
            <a:ext cx="655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TEST code –all the special cases</a:t>
            </a:r>
            <a:endParaRPr lang="af-ZA" sz="2400" b="1" dirty="0"/>
          </a:p>
        </p:txBody>
      </p:sp>
    </p:spTree>
    <p:extLst>
      <p:ext uri="{BB962C8B-B14F-4D97-AF65-F5344CB8AC3E}">
        <p14:creationId xmlns:p14="http://schemas.microsoft.com/office/powerpoint/2010/main" val="4128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670" y="606007"/>
            <a:ext cx="11956329" cy="680186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spcAft>
                <a:spcPts val="0"/>
              </a:spcAft>
            </a:pPr>
            <a:r>
              <a:rPr lang="en-ZA" dirty="0"/>
              <a:t>public class SLL				</a:t>
            </a:r>
            <a:endParaRPr lang="af-ZA" dirty="0"/>
          </a:p>
          <a:p>
            <a:pPr>
              <a:spcAft>
                <a:spcPts val="0"/>
              </a:spcAft>
            </a:pPr>
            <a:r>
              <a:rPr lang="en-ZA" dirty="0"/>
              <a:t>{   </a:t>
            </a:r>
            <a:endParaRPr lang="af-ZA" dirty="0"/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r>
              <a:rPr lang="en-ZA" dirty="0"/>
              <a:t>private Element head;  // list header</a:t>
            </a:r>
            <a:endParaRPr lang="af-ZA" dirty="0"/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r>
              <a:rPr lang="en-ZA" dirty="0"/>
              <a:t>private Element tail;</a:t>
            </a:r>
            <a:endParaRPr lang="af-ZA" dirty="0"/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r>
              <a:rPr lang="en-ZA" dirty="0"/>
              <a:t>public SLL()</a:t>
            </a:r>
            <a:endParaRPr lang="af-ZA" dirty="0"/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r>
              <a:rPr lang="en-ZA" dirty="0"/>
              <a:t>{ 	 head = null;  </a:t>
            </a:r>
            <a:endParaRPr lang="af-ZA" dirty="0"/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r>
              <a:rPr lang="en-ZA" dirty="0"/>
              <a:t>	  tail = null;        </a:t>
            </a:r>
            <a:endParaRPr lang="af-ZA" dirty="0"/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r>
              <a:rPr lang="en-ZA" dirty="0" smtClean="0"/>
              <a:t>}</a:t>
            </a:r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endParaRPr lang="af-ZA" dirty="0"/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r>
              <a:rPr lang="en-ZA" dirty="0"/>
              <a:t>/* you may use the following methods without giving the code*/</a:t>
            </a:r>
            <a:endParaRPr lang="af-ZA" dirty="0"/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r>
              <a:rPr lang="en-ZA" dirty="0"/>
              <a:t>public </a:t>
            </a:r>
            <a:r>
              <a:rPr lang="en-ZA" dirty="0" err="1"/>
              <a:t>boolean</a:t>
            </a:r>
            <a:r>
              <a:rPr lang="en-ZA" dirty="0"/>
              <a:t> append(Integer newElement) </a:t>
            </a:r>
            <a:endParaRPr lang="af-ZA" dirty="0"/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r>
              <a:rPr lang="en-ZA" dirty="0"/>
              <a:t>public </a:t>
            </a:r>
            <a:r>
              <a:rPr lang="en-ZA" dirty="0" err="1"/>
              <a:t>boolean</a:t>
            </a:r>
            <a:r>
              <a:rPr lang="en-ZA" dirty="0"/>
              <a:t> prepend(Integer newElement) </a:t>
            </a:r>
            <a:endParaRPr lang="af-ZA" dirty="0"/>
          </a:p>
          <a:p>
            <a:pPr marL="358775">
              <a:spcAft>
                <a:spcPts val="0"/>
              </a:spcAft>
              <a:tabLst>
                <a:tab pos="180340" algn="l"/>
              </a:tabLst>
            </a:pPr>
            <a:r>
              <a:rPr lang="en-ZA" dirty="0"/>
              <a:t>public void </a:t>
            </a:r>
            <a:r>
              <a:rPr lang="en-ZA" dirty="0" err="1"/>
              <a:t>showAll</a:t>
            </a:r>
            <a:r>
              <a:rPr lang="en-ZA" dirty="0" smtClean="0"/>
              <a:t>()</a:t>
            </a:r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 smtClean="0"/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/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/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 smtClean="0"/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/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 smtClean="0"/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/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 smtClean="0"/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/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 smtClean="0"/>
          </a:p>
          <a:p>
            <a:pPr marL="715963">
              <a:spcAft>
                <a:spcPts val="0"/>
              </a:spcAft>
              <a:tabLst>
                <a:tab pos="180340" algn="l"/>
              </a:tabLst>
            </a:pPr>
            <a:endParaRPr lang="en-ZA" dirty="0" smtClean="0"/>
          </a:p>
          <a:p>
            <a:pPr marL="715963">
              <a:spcAft>
                <a:spcPts val="0"/>
              </a:spcAft>
            </a:pPr>
            <a:r>
              <a:rPr lang="en-Z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Z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ZA" dirty="0"/>
              <a:t>public class Element</a:t>
            </a:r>
            <a:endParaRPr lang="af-ZA" dirty="0"/>
          </a:p>
          <a:p>
            <a:pPr marL="715963">
              <a:spcAft>
                <a:spcPts val="0"/>
              </a:spcAft>
            </a:pPr>
            <a:r>
              <a:rPr lang="en-ZA" dirty="0"/>
              <a:t>  {   </a:t>
            </a:r>
            <a:endParaRPr lang="af-ZA" dirty="0"/>
          </a:p>
          <a:p>
            <a:pPr marL="715963">
              <a:spcAft>
                <a:spcPts val="0"/>
              </a:spcAft>
            </a:pPr>
            <a:r>
              <a:rPr lang="en-ZA" dirty="0"/>
              <a:t>      private Integer data;</a:t>
            </a:r>
            <a:endParaRPr lang="af-ZA" dirty="0"/>
          </a:p>
          <a:p>
            <a:pPr marL="715963">
              <a:spcAft>
                <a:spcPts val="0"/>
              </a:spcAft>
            </a:pPr>
            <a:r>
              <a:rPr lang="en-ZA" dirty="0"/>
              <a:t>      private Element next;</a:t>
            </a:r>
            <a:endParaRPr lang="af-ZA" dirty="0"/>
          </a:p>
          <a:p>
            <a:pPr marL="715963">
              <a:spcAft>
                <a:spcPts val="0"/>
              </a:spcAft>
            </a:pPr>
            <a:r>
              <a:rPr lang="en-ZA" dirty="0"/>
              <a:t>      public Element(Integer </a:t>
            </a:r>
            <a:r>
              <a:rPr lang="en-ZA" dirty="0" err="1"/>
              <a:t>param</a:t>
            </a:r>
            <a:r>
              <a:rPr lang="en-ZA" dirty="0"/>
              <a:t>)</a:t>
            </a:r>
            <a:endParaRPr lang="af-ZA" dirty="0"/>
          </a:p>
          <a:p>
            <a:pPr marL="715963">
              <a:spcAft>
                <a:spcPts val="0"/>
              </a:spcAft>
            </a:pPr>
            <a:r>
              <a:rPr lang="en-ZA" dirty="0"/>
              <a:t>     {</a:t>
            </a:r>
            <a:endParaRPr lang="af-ZA" dirty="0"/>
          </a:p>
          <a:p>
            <a:pPr marL="715963">
              <a:spcAft>
                <a:spcPts val="0"/>
              </a:spcAft>
            </a:pPr>
            <a:r>
              <a:rPr lang="en-ZA" dirty="0"/>
              <a:t>		 data = </a:t>
            </a:r>
            <a:r>
              <a:rPr lang="en-ZA" dirty="0" err="1"/>
              <a:t>param</a:t>
            </a:r>
            <a:r>
              <a:rPr lang="en-ZA" dirty="0"/>
              <a:t>;</a:t>
            </a:r>
            <a:endParaRPr lang="af-ZA" dirty="0"/>
          </a:p>
          <a:p>
            <a:pPr marL="715963">
              <a:spcAft>
                <a:spcPts val="0"/>
              </a:spcAft>
            </a:pPr>
            <a:r>
              <a:rPr lang="en-ZA" dirty="0"/>
              <a:t>     }</a:t>
            </a:r>
            <a:endParaRPr lang="af-ZA" dirty="0"/>
          </a:p>
          <a:p>
            <a:pPr marL="715963">
              <a:spcAft>
                <a:spcPts val="0"/>
              </a:spcAft>
            </a:pPr>
            <a:r>
              <a:rPr lang="en-ZA" dirty="0"/>
              <a:t>   }// end of inner class Node</a:t>
            </a:r>
            <a:endParaRPr lang="af-ZA" dirty="0"/>
          </a:p>
          <a:p>
            <a:pPr marL="715963">
              <a:spcAft>
                <a:spcPts val="0"/>
              </a:spcAft>
            </a:pPr>
            <a:r>
              <a:rPr lang="en-ZA" dirty="0"/>
              <a:t>}//end </a:t>
            </a:r>
            <a:r>
              <a:rPr lang="en-ZA" dirty="0" err="1"/>
              <a:t>SinglyLinkedList</a:t>
            </a:r>
            <a:r>
              <a:rPr lang="en-ZA" dirty="0"/>
              <a:t> outer class</a:t>
            </a:r>
            <a:endParaRPr lang="af-ZA" dirty="0"/>
          </a:p>
          <a:p>
            <a:pPr>
              <a:spcAft>
                <a:spcPts val="0"/>
              </a:spcAft>
            </a:pPr>
            <a:r>
              <a:rPr lang="en-Z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Z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ZA" dirty="0"/>
              <a:t> </a:t>
            </a:r>
            <a:endParaRPr lang="af-Z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37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2" y="365125"/>
            <a:ext cx="10473267" cy="6351764"/>
          </a:xfrm>
        </p:spPr>
        <p:txBody>
          <a:bodyPr>
            <a:noAutofit/>
          </a:bodyPr>
          <a:lstStyle/>
          <a:p>
            <a:pPr marL="361950" defTabSz="477838">
              <a:tabLst>
                <a:tab pos="801688" algn="l"/>
              </a:tabLst>
            </a:pPr>
            <a:endParaRPr lang="af-ZA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331723" y="0"/>
            <a:ext cx="655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TEST code –all the special cases</a:t>
            </a:r>
            <a:endParaRPr lang="af-ZA" sz="24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286366"/>
              </p:ext>
            </p:extLst>
          </p:nvPr>
        </p:nvGraphicFramePr>
        <p:xfrm>
          <a:off x="1072873" y="1726611"/>
          <a:ext cx="10280926" cy="1695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Worksheet" r:id="rId4" imgW="10630001" imgH="1685880" progId="Excel.Sheet.12">
                  <p:embed/>
                </p:oleObj>
              </mc:Choice>
              <mc:Fallback>
                <p:oleObj name="Worksheet" r:id="rId4" imgW="10630001" imgH="16858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73" y="1726611"/>
                        <a:ext cx="10280926" cy="1695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3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559" y="697585"/>
            <a:ext cx="1085025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ZA" b="1" dirty="0" err="1"/>
              <a:t>Deel</a:t>
            </a:r>
            <a:r>
              <a:rPr lang="en-ZA" b="1" dirty="0"/>
              <a:t> 2</a:t>
            </a:r>
            <a:endParaRPr lang="af-ZA" b="1" dirty="0"/>
          </a:p>
          <a:p>
            <a:pPr>
              <a:spcAft>
                <a:spcPts val="0"/>
              </a:spcAft>
            </a:pPr>
            <a:r>
              <a:rPr lang="en-ZA" dirty="0" err="1"/>
              <a:t>Voltooi</a:t>
            </a:r>
            <a:r>
              <a:rPr lang="en-ZA" dirty="0"/>
              <a:t> die </a:t>
            </a:r>
            <a:r>
              <a:rPr lang="en-ZA" dirty="0" err="1" smtClean="0"/>
              <a:t>toetsprogram</a:t>
            </a:r>
            <a:r>
              <a:rPr lang="en-ZA" dirty="0" smtClean="0"/>
              <a:t> </a:t>
            </a:r>
            <a:r>
              <a:rPr lang="en-ZA" dirty="0"/>
              <a:t>om die </a:t>
            </a:r>
            <a:r>
              <a:rPr lang="en-ZA" i="1" dirty="0" err="1"/>
              <a:t>insertSorted</a:t>
            </a:r>
            <a:r>
              <a:rPr lang="en-ZA" i="1" dirty="0"/>
              <a:t>()</a:t>
            </a:r>
            <a:r>
              <a:rPr lang="en-ZA" dirty="0"/>
              <a:t>  </a:t>
            </a:r>
            <a:r>
              <a:rPr lang="en-ZA" dirty="0" err="1"/>
              <a:t>metode</a:t>
            </a:r>
            <a:r>
              <a:rPr lang="en-ZA" dirty="0"/>
              <a:t> </a:t>
            </a:r>
            <a:r>
              <a:rPr lang="en-ZA" dirty="0" err="1"/>
              <a:t>deeglik</a:t>
            </a:r>
            <a:r>
              <a:rPr lang="en-ZA" dirty="0"/>
              <a:t> </a:t>
            </a:r>
            <a:r>
              <a:rPr lang="en-ZA" dirty="0" err="1"/>
              <a:t>te</a:t>
            </a:r>
            <a:r>
              <a:rPr lang="en-ZA" dirty="0"/>
              <a:t> </a:t>
            </a:r>
            <a:r>
              <a:rPr lang="en-ZA" dirty="0" err="1"/>
              <a:t>toets</a:t>
            </a:r>
            <a:r>
              <a:rPr lang="en-ZA" dirty="0"/>
              <a:t> in Java</a:t>
            </a:r>
            <a:endParaRPr lang="af-ZA" dirty="0"/>
          </a:p>
          <a:p>
            <a:pPr>
              <a:spcAft>
                <a:spcPts val="0"/>
              </a:spcAft>
            </a:pPr>
            <a:r>
              <a:rPr lang="en-ZA" dirty="0"/>
              <a:t> </a:t>
            </a:r>
            <a:endParaRPr lang="af-ZA" dirty="0"/>
          </a:p>
          <a:p>
            <a:pPr>
              <a:spcAft>
                <a:spcPts val="0"/>
              </a:spcAft>
            </a:pPr>
            <a:r>
              <a:rPr lang="en-Z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Z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ZA" b="1" dirty="0"/>
              <a:t>Part 2</a:t>
            </a:r>
            <a:endParaRPr lang="af-ZA" b="1" dirty="0"/>
          </a:p>
          <a:p>
            <a:pPr>
              <a:spcAft>
                <a:spcPts val="0"/>
              </a:spcAft>
            </a:pPr>
            <a:r>
              <a:rPr lang="en-ZA" dirty="0"/>
              <a:t>Complete the test program to thoroughly test the </a:t>
            </a:r>
            <a:r>
              <a:rPr lang="en-ZA" i="1" dirty="0" err="1"/>
              <a:t>insertSorted</a:t>
            </a:r>
            <a:r>
              <a:rPr lang="en-ZA" i="1" dirty="0"/>
              <a:t>()</a:t>
            </a:r>
            <a:r>
              <a:rPr lang="en-ZA" dirty="0"/>
              <a:t> method in Java</a:t>
            </a:r>
            <a:endParaRPr lang="af-ZA" dirty="0"/>
          </a:p>
          <a:p>
            <a:pPr>
              <a:spcAft>
                <a:spcPts val="0"/>
              </a:spcAft>
            </a:pPr>
            <a:r>
              <a:rPr lang="en-Z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Z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ZA" dirty="0"/>
              <a:t>public class Driver</a:t>
            </a:r>
            <a:endParaRPr lang="af-ZA" dirty="0"/>
          </a:p>
          <a:p>
            <a:pPr>
              <a:spcAft>
                <a:spcPts val="0"/>
              </a:spcAft>
            </a:pPr>
            <a:r>
              <a:rPr lang="en-ZA" dirty="0"/>
              <a:t>{</a:t>
            </a:r>
            <a:endParaRPr lang="af-ZA" dirty="0"/>
          </a:p>
          <a:p>
            <a:pPr>
              <a:spcAft>
                <a:spcPts val="0"/>
              </a:spcAft>
            </a:pPr>
            <a:r>
              <a:rPr lang="en-ZA" dirty="0"/>
              <a:t>	public static void main(String [] </a:t>
            </a:r>
            <a:r>
              <a:rPr lang="en-ZA" dirty="0" err="1"/>
              <a:t>args</a:t>
            </a:r>
            <a:r>
              <a:rPr lang="en-ZA" dirty="0"/>
              <a:t>)</a:t>
            </a:r>
            <a:endParaRPr lang="af-ZA" dirty="0"/>
          </a:p>
          <a:p>
            <a:pPr>
              <a:spcAft>
                <a:spcPts val="0"/>
              </a:spcAft>
            </a:pPr>
            <a:r>
              <a:rPr lang="en-ZA" dirty="0"/>
              <a:t>	{</a:t>
            </a:r>
            <a:endParaRPr lang="af-Z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10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9414"/>
              </p:ext>
            </p:extLst>
          </p:nvPr>
        </p:nvGraphicFramePr>
        <p:xfrm>
          <a:off x="3588739" y="1022359"/>
          <a:ext cx="2207420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116013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A20D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strike="noStrike" dirty="0" smtClean="0"/>
                        <a:t>5B32</a:t>
                      </a:r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6469"/>
              </p:ext>
            </p:extLst>
          </p:nvPr>
        </p:nvGraphicFramePr>
        <p:xfrm>
          <a:off x="428027" y="1045728"/>
          <a:ext cx="2182814" cy="1329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ABD2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A20D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91486"/>
              </p:ext>
            </p:extLst>
          </p:nvPr>
        </p:nvGraphicFramePr>
        <p:xfrm>
          <a:off x="6653805" y="1026770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5B32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7EF2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2444"/>
              </p:ext>
            </p:extLst>
          </p:nvPr>
        </p:nvGraphicFramePr>
        <p:xfrm>
          <a:off x="9718871" y="1045728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7EF2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Null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10841" y="1691226"/>
            <a:ext cx="8822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19" name="Right Arrow 18"/>
          <p:cNvSpPr/>
          <p:nvPr/>
        </p:nvSpPr>
        <p:spPr>
          <a:xfrm>
            <a:off x="5910459" y="1736945"/>
            <a:ext cx="58578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0" name="Right Arrow 19"/>
          <p:cNvSpPr/>
          <p:nvPr/>
        </p:nvSpPr>
        <p:spPr>
          <a:xfrm>
            <a:off x="8836619" y="1691226"/>
            <a:ext cx="67429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10749"/>
              </p:ext>
            </p:extLst>
          </p:nvPr>
        </p:nvGraphicFramePr>
        <p:xfrm>
          <a:off x="566337" y="3020673"/>
          <a:ext cx="1915122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7561"/>
                <a:gridCol w="957561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Head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ABD2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59926"/>
              </p:ext>
            </p:extLst>
          </p:nvPr>
        </p:nvGraphicFramePr>
        <p:xfrm>
          <a:off x="581419" y="3894771"/>
          <a:ext cx="1800028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0014"/>
                <a:gridCol w="900014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Tail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7EF2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09502" y="3020673"/>
            <a:ext cx="5170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Draw a diagram to aid your explanation</a:t>
            </a:r>
          </a:p>
          <a:p>
            <a:r>
              <a:rPr lang="en-US" dirty="0" smtClean="0"/>
              <a:t>Start by drawing a standard linked list – note that in this case the list must be sorted.</a:t>
            </a:r>
          </a:p>
          <a:p>
            <a:r>
              <a:rPr lang="en-US" dirty="0" smtClean="0"/>
              <a:t>Then add detail to support the question</a:t>
            </a:r>
            <a:endParaRPr lang="af-ZA" dirty="0"/>
          </a:p>
        </p:txBody>
      </p:sp>
      <p:sp>
        <p:nvSpPr>
          <p:cNvPr id="29" name="TextBox 28"/>
          <p:cNvSpPr txBox="1"/>
          <p:nvPr/>
        </p:nvSpPr>
        <p:spPr>
          <a:xfrm>
            <a:off x="2882842" y="166362"/>
            <a:ext cx="547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1.1 Basic diagram SLL</a:t>
            </a:r>
            <a:endParaRPr lang="af-ZA" sz="2800" dirty="0"/>
          </a:p>
        </p:txBody>
      </p:sp>
    </p:spTree>
    <p:extLst>
      <p:ext uri="{BB962C8B-B14F-4D97-AF65-F5344CB8AC3E}">
        <p14:creationId xmlns:p14="http://schemas.microsoft.com/office/powerpoint/2010/main" val="31168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06355"/>
              </p:ext>
            </p:extLst>
          </p:nvPr>
        </p:nvGraphicFramePr>
        <p:xfrm>
          <a:off x="3607593" y="1201468"/>
          <a:ext cx="2207420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116013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A20D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strike="noStrike" dirty="0" smtClean="0"/>
                        <a:t>5B32</a:t>
                      </a:r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21951"/>
              </p:ext>
            </p:extLst>
          </p:nvPr>
        </p:nvGraphicFramePr>
        <p:xfrm>
          <a:off x="446881" y="1224837"/>
          <a:ext cx="2182814" cy="1329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ABD2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A20D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28851"/>
              </p:ext>
            </p:extLst>
          </p:nvPr>
        </p:nvGraphicFramePr>
        <p:xfrm>
          <a:off x="9404350" y="3616680"/>
          <a:ext cx="2182814" cy="1329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AB02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b="1" strike="noStrike" baseline="0" dirty="0" smtClean="0"/>
                        <a:t>Null</a:t>
                      </a:r>
                      <a:endParaRPr lang="en-ZW" sz="2400" b="1" strike="noStrike" baseline="0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865441"/>
              </p:ext>
            </p:extLst>
          </p:nvPr>
        </p:nvGraphicFramePr>
        <p:xfrm>
          <a:off x="6672659" y="1205879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5B32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7EF2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35921"/>
              </p:ext>
            </p:extLst>
          </p:nvPr>
        </p:nvGraphicFramePr>
        <p:xfrm>
          <a:off x="9737725" y="1224837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7EF2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Null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29695" y="1870335"/>
            <a:ext cx="8822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19" name="Right Arrow 18"/>
          <p:cNvSpPr/>
          <p:nvPr/>
        </p:nvSpPr>
        <p:spPr>
          <a:xfrm>
            <a:off x="5929313" y="1916054"/>
            <a:ext cx="58578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0" name="Right Arrow 19"/>
          <p:cNvSpPr/>
          <p:nvPr/>
        </p:nvSpPr>
        <p:spPr>
          <a:xfrm>
            <a:off x="8855473" y="1870335"/>
            <a:ext cx="67429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983018"/>
              </p:ext>
            </p:extLst>
          </p:nvPr>
        </p:nvGraphicFramePr>
        <p:xfrm>
          <a:off x="585191" y="3199782"/>
          <a:ext cx="1915122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7561"/>
                <a:gridCol w="957561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Head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ABD2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8364"/>
              </p:ext>
            </p:extLst>
          </p:nvPr>
        </p:nvGraphicFramePr>
        <p:xfrm>
          <a:off x="600273" y="4073880"/>
          <a:ext cx="1800028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0014"/>
                <a:gridCol w="900014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Tail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7EF2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96541"/>
              </p:ext>
            </p:extLst>
          </p:nvPr>
        </p:nvGraphicFramePr>
        <p:xfrm>
          <a:off x="6672659" y="3616680"/>
          <a:ext cx="1934866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7433"/>
                <a:gridCol w="967433"/>
              </a:tblGrid>
              <a:tr h="412285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ptr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5B32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93587"/>
              </p:ext>
            </p:extLst>
          </p:nvPr>
        </p:nvGraphicFramePr>
        <p:xfrm>
          <a:off x="3673473" y="3656982"/>
          <a:ext cx="2328864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4432"/>
                <a:gridCol w="1164432"/>
              </a:tblGrid>
              <a:tr h="414611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prevPtr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A20D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6881" y="5121358"/>
            <a:ext cx="9796246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sz="2400" b="1" dirty="0" smtClean="0"/>
              <a:t>If (newItem.data &gt; prevPtr.data</a:t>
            </a:r>
            <a:r>
              <a:rPr lang="en-ZW" sz="2400" b="1" dirty="0" smtClean="0"/>
              <a:t> &amp;&amp;  newItem.data &lt; ptr.data)</a:t>
            </a:r>
            <a:endParaRPr lang="en-ZA" sz="2400" b="1" dirty="0" smtClean="0"/>
          </a:p>
        </p:txBody>
      </p:sp>
      <p:sp>
        <p:nvSpPr>
          <p:cNvPr id="26" name="Right Arrow 25"/>
          <p:cNvSpPr/>
          <p:nvPr/>
        </p:nvSpPr>
        <p:spPr>
          <a:xfrm rot="14415699">
            <a:off x="4272645" y="2957467"/>
            <a:ext cx="580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7150888" y="20251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8" name="TextBox 27"/>
          <p:cNvSpPr txBox="1"/>
          <p:nvPr/>
        </p:nvSpPr>
        <p:spPr>
          <a:xfrm>
            <a:off x="9529763" y="3141444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newItem</a:t>
            </a:r>
            <a:endParaRPr lang="en-ZW" dirty="0"/>
          </a:p>
        </p:txBody>
      </p:sp>
      <p:sp>
        <p:nvSpPr>
          <p:cNvPr id="29" name="TextBox 28"/>
          <p:cNvSpPr txBox="1"/>
          <p:nvPr/>
        </p:nvSpPr>
        <p:spPr>
          <a:xfrm>
            <a:off x="2882842" y="166362"/>
            <a:ext cx="547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1.2 Add more detail</a:t>
            </a:r>
            <a:endParaRPr lang="af-ZA" sz="2800" dirty="0"/>
          </a:p>
        </p:txBody>
      </p:sp>
    </p:spTree>
    <p:extLst>
      <p:ext uri="{BB962C8B-B14F-4D97-AF65-F5344CB8AC3E}">
        <p14:creationId xmlns:p14="http://schemas.microsoft.com/office/powerpoint/2010/main" val="9107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07925"/>
              </p:ext>
            </p:extLst>
          </p:nvPr>
        </p:nvGraphicFramePr>
        <p:xfrm>
          <a:off x="3607593" y="1046910"/>
          <a:ext cx="2207420" cy="16952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116013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A20D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strike="sngStrike" dirty="0" smtClean="0"/>
                        <a:t>5B32</a:t>
                      </a:r>
                    </a:p>
                    <a:p>
                      <a:r>
                        <a:rPr lang="en-ZA" sz="2400" b="1" strike="noStrike" dirty="0" smtClean="0"/>
                        <a:t>AB02</a:t>
                      </a:r>
                      <a:endParaRPr lang="en-ZW" sz="2400" b="1" strike="noStrike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4601"/>
              </p:ext>
            </p:extLst>
          </p:nvPr>
        </p:nvGraphicFramePr>
        <p:xfrm>
          <a:off x="446881" y="1070279"/>
          <a:ext cx="2182814" cy="1329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ABD2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A20D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69330"/>
              </p:ext>
            </p:extLst>
          </p:nvPr>
        </p:nvGraphicFramePr>
        <p:xfrm>
          <a:off x="9404350" y="3462122"/>
          <a:ext cx="2182814" cy="1686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0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AB02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endParaRPr lang="en-ZA" sz="2400" dirty="0" smtClean="0"/>
                    </a:p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b="1" strike="sngStrike" baseline="0" dirty="0" smtClean="0"/>
                        <a:t>Null </a:t>
                      </a:r>
                      <a:r>
                        <a:rPr lang="en-ZA" sz="2400" b="1" strike="noStrike" baseline="0" dirty="0" smtClean="0"/>
                        <a:t>5B32</a:t>
                      </a:r>
                      <a:endParaRPr lang="en-ZW" sz="2400" b="1" strike="noStrike" baseline="0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94099"/>
              </p:ext>
            </p:extLst>
          </p:nvPr>
        </p:nvGraphicFramePr>
        <p:xfrm>
          <a:off x="6672659" y="1051321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5B32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7EF2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94253"/>
              </p:ext>
            </p:extLst>
          </p:nvPr>
        </p:nvGraphicFramePr>
        <p:xfrm>
          <a:off x="9737725" y="1070279"/>
          <a:ext cx="2182814" cy="133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1407"/>
                <a:gridCol w="1091407"/>
              </a:tblGrid>
              <a:tr h="465487">
                <a:tc>
                  <a:txBody>
                    <a:bodyPr/>
                    <a:lstStyle/>
                    <a:p>
                      <a:r>
                        <a:rPr lang="en-ZA" sz="2400" b="0" dirty="0" smtClean="0"/>
                        <a:t>7EF2</a:t>
                      </a:r>
                      <a:endParaRPr lang="en-ZW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465487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Null</a:t>
                      </a:r>
                      <a:endParaRPr lang="en-ZW" sz="2400" b="1" dirty="0"/>
                    </a:p>
                  </a:txBody>
                  <a:tcPr/>
                </a:tc>
              </a:tr>
              <a:tr h="40676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Data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29695" y="1715777"/>
            <a:ext cx="8822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19" name="Right Arrow 18"/>
          <p:cNvSpPr/>
          <p:nvPr/>
        </p:nvSpPr>
        <p:spPr>
          <a:xfrm>
            <a:off x="5929313" y="1761496"/>
            <a:ext cx="58578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0" name="Right Arrow 19"/>
          <p:cNvSpPr/>
          <p:nvPr/>
        </p:nvSpPr>
        <p:spPr>
          <a:xfrm>
            <a:off x="8855473" y="1715777"/>
            <a:ext cx="67429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18644"/>
              </p:ext>
            </p:extLst>
          </p:nvPr>
        </p:nvGraphicFramePr>
        <p:xfrm>
          <a:off x="585191" y="3045224"/>
          <a:ext cx="1915122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7561"/>
                <a:gridCol w="957561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Head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b="1" dirty="0" smtClean="0"/>
                        <a:t>ABD2</a:t>
                      </a:r>
                      <a:endParaRPr lang="en-ZW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22282"/>
              </p:ext>
            </p:extLst>
          </p:nvPr>
        </p:nvGraphicFramePr>
        <p:xfrm>
          <a:off x="600273" y="3919322"/>
          <a:ext cx="1800028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0014"/>
                <a:gridCol w="900014"/>
              </a:tblGrid>
              <a:tr h="44614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Tail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7EF2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13941"/>
              </p:ext>
            </p:extLst>
          </p:nvPr>
        </p:nvGraphicFramePr>
        <p:xfrm>
          <a:off x="6672659" y="3462122"/>
          <a:ext cx="1934866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7433"/>
                <a:gridCol w="967433"/>
              </a:tblGrid>
              <a:tr h="412285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ptr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5B32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18626"/>
              </p:ext>
            </p:extLst>
          </p:nvPr>
        </p:nvGraphicFramePr>
        <p:xfrm>
          <a:off x="3673473" y="3502424"/>
          <a:ext cx="2328864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4432"/>
                <a:gridCol w="1164432"/>
              </a:tblGrid>
              <a:tr h="414611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prevPtr</a:t>
                      </a:r>
                      <a:endParaRPr lang="en-ZW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A20D</a:t>
                      </a:r>
                      <a:endParaRPr lang="en-ZW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6881" y="4987650"/>
            <a:ext cx="9648464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ZA" sz="2400" b="1" dirty="0"/>
              <a:t>If (newItem.data &gt; prevPtr.data</a:t>
            </a:r>
            <a:r>
              <a:rPr lang="en-ZW" sz="2400" b="1" dirty="0"/>
              <a:t> &amp;&amp;  newItem.data &lt; ptr.data)</a:t>
            </a:r>
            <a:endParaRPr lang="en-ZA" sz="2400" b="1" dirty="0"/>
          </a:p>
        </p:txBody>
      </p:sp>
      <p:sp>
        <p:nvSpPr>
          <p:cNvPr id="26" name="Right Arrow 25"/>
          <p:cNvSpPr/>
          <p:nvPr/>
        </p:nvSpPr>
        <p:spPr>
          <a:xfrm rot="14415699">
            <a:off x="4272645" y="2802909"/>
            <a:ext cx="580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7150888" y="26246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8" name="TextBox 27"/>
          <p:cNvSpPr txBox="1"/>
          <p:nvPr/>
        </p:nvSpPr>
        <p:spPr>
          <a:xfrm>
            <a:off x="9834832" y="295366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newItem</a:t>
            </a:r>
            <a:endParaRPr lang="en-ZW" dirty="0"/>
          </a:p>
        </p:txBody>
      </p:sp>
      <p:cxnSp>
        <p:nvCxnSpPr>
          <p:cNvPr id="30" name="Elbow Connector 29"/>
          <p:cNvCxnSpPr/>
          <p:nvPr/>
        </p:nvCxnSpPr>
        <p:spPr>
          <a:xfrm>
            <a:off x="5558331" y="2122244"/>
            <a:ext cx="3719516" cy="2356783"/>
          </a:xfrm>
          <a:prstGeom prst="bentConnector3">
            <a:avLst>
              <a:gd name="adj1" fmla="val 19705"/>
            </a:avLst>
          </a:prstGeom>
          <a:ln w="317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>
            <a:off x="7423716" y="1348526"/>
            <a:ext cx="3537804" cy="2704875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31035"/>
              </p:ext>
            </p:extLst>
          </p:nvPr>
        </p:nvGraphicFramePr>
        <p:xfrm>
          <a:off x="88889" y="5657665"/>
          <a:ext cx="11646307" cy="88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Worksheet" r:id="rId4" imgW="10125123" imgH="771660" progId="Excel.Sheet.12">
                  <p:embed/>
                </p:oleObj>
              </mc:Choice>
              <mc:Fallback>
                <p:oleObj name="Worksheet" r:id="rId4" imgW="10125123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889" y="5657665"/>
                        <a:ext cx="11646307" cy="887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820775" y="156874"/>
            <a:ext cx="547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1.3  Detail of general solution</a:t>
            </a:r>
            <a:endParaRPr lang="af-ZA" sz="2800" dirty="0"/>
          </a:p>
        </p:txBody>
      </p:sp>
    </p:spTree>
    <p:extLst>
      <p:ext uri="{BB962C8B-B14F-4D97-AF65-F5344CB8AC3E}">
        <p14:creationId xmlns:p14="http://schemas.microsoft.com/office/powerpoint/2010/main" val="373111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3826164" cy="51232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Step 2: General case</a:t>
            </a:r>
            <a:endParaRPr lang="af-ZA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2654" y="1136072"/>
            <a:ext cx="678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Specify general case: </a:t>
            </a:r>
            <a:r>
              <a:rPr lang="en-US" dirty="0" smtClean="0"/>
              <a:t>Assume the number should be added somewhere in the middle of the list</a:t>
            </a:r>
            <a:endParaRPr lang="af-ZA" dirty="0"/>
          </a:p>
        </p:txBody>
      </p:sp>
      <p:sp>
        <p:nvSpPr>
          <p:cNvPr id="6" name="TextBox 5"/>
          <p:cNvSpPr txBox="1"/>
          <p:nvPr/>
        </p:nvSpPr>
        <p:spPr>
          <a:xfrm>
            <a:off x="572654" y="1943715"/>
            <a:ext cx="82942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Specify actions: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new element to insert in list –called NewItem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Traverse the list from the start using 2 pointers: prevPtr and ptr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each element :</a:t>
            </a:r>
          </a:p>
          <a:p>
            <a:r>
              <a:rPr lang="en-US" b="1" dirty="0"/>
              <a:t>	</a:t>
            </a:r>
            <a:r>
              <a:rPr lang="en-ZA" b="1" dirty="0" smtClean="0"/>
              <a:t>If </a:t>
            </a:r>
            <a:r>
              <a:rPr lang="en-ZA" b="1" dirty="0"/>
              <a:t>(</a:t>
            </a:r>
            <a:r>
              <a:rPr lang="en-ZA" b="1" dirty="0" smtClean="0"/>
              <a:t>newItem.data </a:t>
            </a:r>
            <a:r>
              <a:rPr lang="en-ZA" b="1" dirty="0"/>
              <a:t>&gt; prevPtr.data</a:t>
            </a:r>
            <a:r>
              <a:rPr lang="en-ZW" b="1" dirty="0"/>
              <a:t> &amp;&amp;  </a:t>
            </a:r>
            <a:r>
              <a:rPr lang="en-ZW" b="1" dirty="0" smtClean="0"/>
              <a:t>newItem.data </a:t>
            </a:r>
            <a:r>
              <a:rPr lang="en-ZW" b="1" dirty="0"/>
              <a:t>&lt; ptr.data</a:t>
            </a:r>
            <a:r>
              <a:rPr lang="en-ZW" b="1" dirty="0" smtClean="0"/>
              <a:t>)</a:t>
            </a:r>
          </a:p>
          <a:p>
            <a:r>
              <a:rPr lang="en-ZW" b="1" dirty="0"/>
              <a:t>	</a:t>
            </a:r>
            <a:r>
              <a:rPr lang="en-ZW" b="1" dirty="0" smtClean="0"/>
              <a:t>     </a:t>
            </a:r>
            <a:r>
              <a:rPr lang="en-ZW" dirty="0" smtClean="0"/>
              <a:t>position is found – insert element</a:t>
            </a:r>
          </a:p>
          <a:p>
            <a:r>
              <a:rPr lang="en-ZW" dirty="0"/>
              <a:t>	</a:t>
            </a:r>
            <a:r>
              <a:rPr lang="en-ZW" b="1" dirty="0" smtClean="0"/>
              <a:t>else – advance prevPtr and ptr</a:t>
            </a:r>
          </a:p>
          <a:p>
            <a:r>
              <a:rPr lang="en-ZW" b="1" dirty="0"/>
              <a:t> </a:t>
            </a:r>
            <a:r>
              <a:rPr lang="en-ZW" b="1" dirty="0" smtClean="0"/>
              <a:t>                     prevPtr = ptr</a:t>
            </a:r>
          </a:p>
          <a:p>
            <a:r>
              <a:rPr lang="en-ZW" b="1" dirty="0"/>
              <a:t> </a:t>
            </a:r>
            <a:r>
              <a:rPr lang="en-ZW" b="1" dirty="0" smtClean="0"/>
              <a:t>                     ptr= ptr.next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Add element by:</a:t>
            </a:r>
          </a:p>
          <a:p>
            <a:pPr lvl="1"/>
            <a:r>
              <a:rPr lang="en-ZA" b="1" dirty="0" smtClean="0"/>
              <a:t>prevPtr.next = newItem</a:t>
            </a:r>
          </a:p>
          <a:p>
            <a:pPr lvl="1"/>
            <a:r>
              <a:rPr lang="en-ZA" b="1" dirty="0" smtClean="0"/>
              <a:t>newItem.next = ptr</a:t>
            </a:r>
            <a:endParaRPr lang="en-ZA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af-ZA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363019"/>
              </p:ext>
            </p:extLst>
          </p:nvPr>
        </p:nvGraphicFramePr>
        <p:xfrm>
          <a:off x="838201" y="5372677"/>
          <a:ext cx="101250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r:id="rId4" imgW="10125123" imgH="1152630" progId="Excel.Sheet.12">
                  <p:embed/>
                </p:oleObj>
              </mc:Choice>
              <mc:Fallback>
                <p:oleObj name="Worksheet" r:id="rId4" imgW="10125123" imgH="11526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1" y="5372677"/>
                        <a:ext cx="1012507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286" y="193769"/>
            <a:ext cx="5055909" cy="21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81" y="127162"/>
            <a:ext cx="3826164" cy="51232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Step 2: General case</a:t>
            </a:r>
            <a:endParaRPr lang="af-Z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3128" y="549110"/>
            <a:ext cx="678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Specify general case: </a:t>
            </a:r>
            <a:r>
              <a:rPr lang="en-US" sz="1000" dirty="0" smtClean="0"/>
              <a:t>Assume the number should be added somewhere in the middle of the list</a:t>
            </a:r>
            <a:endParaRPr lang="af-ZA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66254" y="948690"/>
            <a:ext cx="120257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 public boolean intsertSorted(Integer item</a:t>
            </a:r>
            <a:r>
              <a:rPr lang="en-US" b="1" dirty="0" smtClean="0"/>
              <a:t>){	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ZA" b="1" dirty="0" smtClean="0"/>
              <a:t>       Element </a:t>
            </a:r>
            <a:r>
              <a:rPr lang="en-ZA" b="1" dirty="0"/>
              <a:t>ptr = head;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ZA" b="1" dirty="0"/>
              <a:t>		Element prevPtr = null;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ZA" b="1" dirty="0"/>
              <a:t>		Element newItem;</a:t>
            </a:r>
            <a:r>
              <a:rPr lang="en-US" b="1" dirty="0" smtClean="0"/>
              <a:t>	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 smtClean="0"/>
              <a:t>……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 smtClean="0"/>
              <a:t>       boolean </a:t>
            </a:r>
            <a:r>
              <a:rPr lang="en-US" b="1" dirty="0"/>
              <a:t>inserted = false;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newItem= new Element(item);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ptr= head.next;// start with second element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prevPtr= head;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while (ptr!= null &amp;&amp; !inserted)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{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if (newItem.data.compareTo(prevPtr.data)&gt;=0 &amp;&amp; newItem.data.compareTo(ptr.data)&lt;=0)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{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	newItem.next = ptr;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	prevPtr.next = newItem;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	inserted = true;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}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prevPtr=ptr;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ptr= ptr.next;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}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return inserted;</a:t>
            </a: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528" y="4459842"/>
            <a:ext cx="4667355" cy="2251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55" y="383326"/>
            <a:ext cx="5925688" cy="25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81" y="127162"/>
            <a:ext cx="3826164" cy="51232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Step 2: General case</a:t>
            </a:r>
            <a:endParaRPr lang="af-Z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3128" y="549110"/>
            <a:ext cx="678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Specify general case: </a:t>
            </a:r>
            <a:r>
              <a:rPr lang="en-US" sz="1000" dirty="0" smtClean="0"/>
              <a:t>Assume the number should be added somewhere in the middle of the list</a:t>
            </a:r>
            <a:endParaRPr lang="af-ZA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79143" y="1175155"/>
            <a:ext cx="120257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61950">
              <a:buFont typeface="+mj-lt"/>
              <a:buAutoNum type="arabicPeriod"/>
            </a:pPr>
            <a:r>
              <a:rPr lang="en-US" b="1" dirty="0" smtClean="0"/>
              <a:t>		boolean </a:t>
            </a:r>
            <a:r>
              <a:rPr lang="en-US" b="1" dirty="0"/>
              <a:t>inserted = false;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newItem= new Element&lt;T&gt;(item);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ptr= head.next;// start with second element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prevPtr= head;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while (ptr!= null &amp;&amp; !inserted)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{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if (newItem.data.compareTo(prevPtr.data)&gt;=0 &amp;&amp; newItem.data.compareTo(ptr.data)&lt;=0)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{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	newItem.next = ptr;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	prevPtr.next = newItem;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	inserted = true;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}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prevPtr=ptr;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	ptr= ptr.next;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}</a:t>
            </a:r>
          </a:p>
          <a:p>
            <a:pPr marL="342900" indent="-342900" defTabSz="361950">
              <a:buFont typeface="+mj-lt"/>
              <a:buAutoNum type="arabicPeriod"/>
            </a:pPr>
            <a:r>
              <a:rPr lang="en-US" b="1" dirty="0"/>
              <a:t>		return inserted;</a:t>
            </a:r>
            <a:endParaRPr lang="af-Z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913753"/>
              </p:ext>
            </p:extLst>
          </p:nvPr>
        </p:nvGraphicFramePr>
        <p:xfrm>
          <a:off x="5409093" y="3680178"/>
          <a:ext cx="5911018" cy="201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Worksheet" r:id="rId4" imgW="4600634" imgH="1571670" progId="Excel.Sheet.12">
                  <p:embed/>
                </p:oleObj>
              </mc:Choice>
              <mc:Fallback>
                <p:oleObj name="Worksheet" r:id="rId4" imgW="4600634" imgH="1571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9093" y="3680178"/>
                        <a:ext cx="5911018" cy="2019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855" y="383326"/>
            <a:ext cx="4909688" cy="2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922</Words>
  <Application>Microsoft Office PowerPoint</Application>
  <PresentationFormat>Widescreen</PresentationFormat>
  <Paragraphs>377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Worksheet</vt:lpstr>
      <vt:lpstr>Evaluation: test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2: General case</vt:lpstr>
      <vt:lpstr>Step 2: General case</vt:lpstr>
      <vt:lpstr>Step 2: General case</vt:lpstr>
      <vt:lpstr>Step 3: Special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public boolean intsertSorted(Integer item)  {   Element ptr = head;   Element prevPtr = null;   Element newItem;   boolean inserted = false;   if (head == null)   {    append (item);    return true;   }   if (item.compareTo(head.data)&lt;0)   {    prepend(item);    return true;   }   if (item.compareTo(tail.data)&gt;=0)   {    append(item);    return true;   }   newItem= new Element(item);   ptr= head.next;// start with second element   prevPtr= head;   while (ptr!= null &amp;&amp; !inserted)   {    if (newItem.data.compareTo(prevPtr.data)&gt;=0 &amp;&amp; newItem.data.compareTo(ptr.data)&lt;=0)    {     newItem.next = ptr;     prevPtr.next = newItem;     inserted = true;    }    prevPtr=ptr;    ptr= ptr.next;   }   return inserted;  }</vt:lpstr>
      <vt:lpstr>public class Driver {  public static void main(String [] args)  {      SLL myList = new SLL();   System.out.println("\n Initial list: ");   myList.showAll();      System.out.println("\n Add one item: ");   myList.intsertSorted(new Integer(3));   myList.showAll();      System.out.println("\n Add One smaller than first one:");   myList.intsertSorted(new Integer(2));   myList.showAll();    System.out.println("\n Add One larger than the last one:");   myList.intsertSorted(new Integer(9));   myList.showAll();    System.out.println("\n Add One in the middle:");   myList.intsertSorted(new Integer(5));   myList.showAll();  } }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Roelien Goede</dc:creator>
  <cp:lastModifiedBy>RG</cp:lastModifiedBy>
  <cp:revision>36</cp:revision>
  <dcterms:created xsi:type="dcterms:W3CDTF">2017-08-29T13:29:40Z</dcterms:created>
  <dcterms:modified xsi:type="dcterms:W3CDTF">2017-08-29T21:02:22Z</dcterms:modified>
</cp:coreProperties>
</file>