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8" r:id="rId3"/>
    <p:sldId id="259" r:id="rId4"/>
    <p:sldId id="262" r:id="rId5"/>
    <p:sldId id="263" r:id="rId6"/>
    <p:sldId id="264" r:id="rId7"/>
    <p:sldId id="265" r:id="rId8"/>
    <p:sldId id="306" r:id="rId9"/>
    <p:sldId id="307" r:id="rId10"/>
    <p:sldId id="308" r:id="rId11"/>
    <p:sldId id="309" r:id="rId12"/>
    <p:sldId id="310" r:id="rId13"/>
    <p:sldId id="311" r:id="rId14"/>
    <p:sldId id="269" r:id="rId15"/>
    <p:sldId id="298" r:id="rId16"/>
    <p:sldId id="303" r:id="rId17"/>
    <p:sldId id="299" r:id="rId18"/>
    <p:sldId id="300" r:id="rId19"/>
    <p:sldId id="301" r:id="rId20"/>
    <p:sldId id="302" r:id="rId21"/>
    <p:sldId id="304" r:id="rId22"/>
    <p:sldId id="305" r:id="rId23"/>
    <p:sldId id="313" r:id="rId24"/>
    <p:sldId id="314" r:id="rId25"/>
    <p:sldId id="315" r:id="rId2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58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813A2F-811F-491F-814D-24BA9715950C}" type="datetimeFigureOut">
              <a:rPr lang="zh-TW" altLang="en-US" smtClean="0"/>
              <a:t>2022/7/3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2D6BE8-1E37-4CB6-AA5D-65A56D0407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5500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1514F7-8016-48EC-808B-A574F3FEB292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97596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1514F7-8016-48EC-808B-A574F3FEB292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40861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3CFCB-B1EE-41D6-8CCB-C11D0BBC18F6}" type="datetimeFigureOut">
              <a:rPr lang="zh-TW" altLang="en-US" smtClean="0"/>
              <a:t>2022/7/3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DFC14-499B-488C-9E80-396A0675743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7436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3CFCB-B1EE-41D6-8CCB-C11D0BBC18F6}" type="datetimeFigureOut">
              <a:rPr lang="zh-TW" altLang="en-US" smtClean="0"/>
              <a:t>2022/7/3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DFC14-499B-488C-9E80-396A0675743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5710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3CFCB-B1EE-41D6-8CCB-C11D0BBC18F6}" type="datetimeFigureOut">
              <a:rPr lang="zh-TW" altLang="en-US" smtClean="0"/>
              <a:t>2022/7/3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DFC14-499B-488C-9E80-396A0675743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5881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3CFCB-B1EE-41D6-8CCB-C11D0BBC18F6}" type="datetimeFigureOut">
              <a:rPr lang="zh-TW" altLang="en-US" smtClean="0"/>
              <a:t>2022/7/3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DFC14-499B-488C-9E80-396A0675743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6648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3CFCB-B1EE-41D6-8CCB-C11D0BBC18F6}" type="datetimeFigureOut">
              <a:rPr lang="zh-TW" altLang="en-US" smtClean="0"/>
              <a:t>2022/7/3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DFC14-499B-488C-9E80-396A0675743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9751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3CFCB-B1EE-41D6-8CCB-C11D0BBC18F6}" type="datetimeFigureOut">
              <a:rPr lang="zh-TW" altLang="en-US" smtClean="0"/>
              <a:t>2022/7/3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DFC14-499B-488C-9E80-396A0675743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3562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3CFCB-B1EE-41D6-8CCB-C11D0BBC18F6}" type="datetimeFigureOut">
              <a:rPr lang="zh-TW" altLang="en-US" smtClean="0"/>
              <a:t>2022/7/3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DFC14-499B-488C-9E80-396A0675743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6911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3CFCB-B1EE-41D6-8CCB-C11D0BBC18F6}" type="datetimeFigureOut">
              <a:rPr lang="zh-TW" altLang="en-US" smtClean="0"/>
              <a:t>2022/7/3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DFC14-499B-488C-9E80-396A0675743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7068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3CFCB-B1EE-41D6-8CCB-C11D0BBC18F6}" type="datetimeFigureOut">
              <a:rPr lang="zh-TW" altLang="en-US" smtClean="0"/>
              <a:t>2022/7/3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DFC14-499B-488C-9E80-396A0675743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6132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3CFCB-B1EE-41D6-8CCB-C11D0BBC18F6}" type="datetimeFigureOut">
              <a:rPr lang="zh-TW" altLang="en-US" smtClean="0"/>
              <a:t>2022/7/3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DFC14-499B-488C-9E80-396A0675743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1190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3CFCB-B1EE-41D6-8CCB-C11D0BBC18F6}" type="datetimeFigureOut">
              <a:rPr lang="zh-TW" altLang="en-US" smtClean="0"/>
              <a:t>2022/7/3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DFC14-499B-488C-9E80-396A0675743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6118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03CFCB-B1EE-41D6-8CCB-C11D0BBC18F6}" type="datetimeFigureOut">
              <a:rPr lang="zh-TW" altLang="en-US" smtClean="0"/>
              <a:t>2022/7/3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2DFC14-499B-488C-9E80-396A0675743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0484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wormbase.org/species/c_elegans/transcript/Y40B10A.2a.1#06--10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ownloads.wormbase.org/releases/current-production-release/species/c_elegans/PRJNA13758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_Zyb8bpGMR0&amp;t=4s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01168" y="491427"/>
            <a:ext cx="11704320" cy="2387600"/>
          </a:xfrm>
        </p:spPr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2022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年暑期新生訓練成果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project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704088" y="4443286"/>
            <a:ext cx="11042904" cy="1655762"/>
          </a:xfrm>
        </p:spPr>
        <p:txBody>
          <a:bodyPr>
            <a:normAutofit/>
          </a:bodyPr>
          <a:lstStyle/>
          <a:p>
            <a:r>
              <a:rPr lang="zh-TW" altLang="en-US" sz="4400" b="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能呈現線蟲</a:t>
            </a:r>
            <a:r>
              <a:rPr lang="en-US" altLang="zh-TW" sz="4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mRNA structure</a:t>
            </a:r>
            <a:r>
              <a:rPr lang="zh-TW" altLang="en-US" sz="4400" b="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之網頁分析平台</a:t>
            </a:r>
            <a:endParaRPr lang="zh-TW" altLang="en-US" sz="4400" b="1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795800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E26C0BC-5609-4179-8EA4-04E172C6584D}" type="slidenum">
              <a:rPr lang="en-US" altLang="zh-TW" sz="1400"/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zh-TW" sz="1400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DNA </a:t>
            </a:r>
            <a:r>
              <a:rPr lang="en-US" altLang="zh-TW" smtClean="0">
                <a:sym typeface="Wingdings" panose="05000000000000000000" pitchFamily="2" charset="2"/>
              </a:rPr>
              <a:t> RNA</a:t>
            </a:r>
            <a:endParaRPr lang="en-US" altLang="zh-TW" smtClean="0"/>
          </a:p>
        </p:txBody>
      </p:sp>
      <p:pic>
        <p:nvPicPr>
          <p:cNvPr id="14340" name="Picture 4" descr="eu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550" y="1628775"/>
            <a:ext cx="7200900" cy="460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1703388" y="6381751"/>
            <a:ext cx="53276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000"/>
              <a:t>from http://nitro.biosci.arizona.edu/courses/EEB600A-2003/lectures/lecture24/lecture24.html</a:t>
            </a:r>
          </a:p>
        </p:txBody>
      </p:sp>
    </p:spTree>
    <p:extLst>
      <p:ext uri="{BB962C8B-B14F-4D97-AF65-F5344CB8AC3E}">
        <p14:creationId xmlns:p14="http://schemas.microsoft.com/office/powerpoint/2010/main" val="163723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D746F5E-E121-4941-88BB-7F6EBCCF1FE2}" type="slidenum">
              <a:rPr lang="en-US" altLang="zh-TW" sz="1400"/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zh-TW" sz="140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-61913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zh-TW" dirty="0" smtClean="0"/>
              <a:t>Translation</a:t>
            </a:r>
          </a:p>
        </p:txBody>
      </p:sp>
      <p:pic>
        <p:nvPicPr>
          <p:cNvPr id="15364" name="Picture 4" descr="Transl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5276" y="1628776"/>
            <a:ext cx="4968875" cy="356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5" name="Picture 5" descr="Rna-codons-protei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981075"/>
            <a:ext cx="3543300" cy="459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6" name="Text Box 7"/>
          <p:cNvSpPr txBox="1">
            <a:spLocks noChangeArrowheads="1"/>
          </p:cNvSpPr>
          <p:nvPr/>
        </p:nvSpPr>
        <p:spPr bwMode="auto">
          <a:xfrm>
            <a:off x="1919289" y="6308726"/>
            <a:ext cx="86518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1000"/>
              <a:t>from Wiki</a:t>
            </a:r>
          </a:p>
        </p:txBody>
      </p:sp>
    </p:spTree>
    <p:extLst>
      <p:ext uri="{BB962C8B-B14F-4D97-AF65-F5344CB8AC3E}">
        <p14:creationId xmlns:p14="http://schemas.microsoft.com/office/powerpoint/2010/main" val="3559789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DB41130-D471-445F-B957-F9CD9F628635}" type="slidenum">
              <a:rPr lang="en-US" altLang="zh-TW" sz="1400"/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zh-TW" sz="1400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Codon table</a:t>
            </a:r>
          </a:p>
        </p:txBody>
      </p:sp>
      <p:pic>
        <p:nvPicPr>
          <p:cNvPr id="16388" name="Picture 3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16389" name="Text Box 4"/>
          <p:cNvSpPr txBox="1">
            <a:spLocks noChangeArrowheads="1"/>
          </p:cNvSpPr>
          <p:nvPr/>
        </p:nvSpPr>
        <p:spPr bwMode="auto">
          <a:xfrm>
            <a:off x="1919289" y="6308726"/>
            <a:ext cx="86518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1000"/>
              <a:t>from Wiki</a:t>
            </a:r>
          </a:p>
        </p:txBody>
      </p:sp>
    </p:spTree>
    <p:extLst>
      <p:ext uri="{BB962C8B-B14F-4D97-AF65-F5344CB8AC3E}">
        <p14:creationId xmlns:p14="http://schemas.microsoft.com/office/powerpoint/2010/main" val="1880282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A6C9E62-2803-4F28-968F-C1413C05A3EA}" type="slidenum">
              <a:rPr lang="en-US" altLang="zh-TW" sz="1400"/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zh-TW" sz="1400"/>
          </a:p>
        </p:txBody>
      </p:sp>
      <p:pic>
        <p:nvPicPr>
          <p:cNvPr id="17411" name="Picture 2" descr="central dogm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76" y="765176"/>
            <a:ext cx="6551613" cy="527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字方塊 1"/>
          <p:cNvSpPr txBox="1"/>
          <p:nvPr/>
        </p:nvSpPr>
        <p:spPr>
          <a:xfrm>
            <a:off x="9551989" y="5084064"/>
            <a:ext cx="22620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5’utr</a:t>
            </a:r>
            <a:r>
              <a:rPr lang="zh-TW" altLang="en-US" dirty="0" smtClean="0">
                <a:solidFill>
                  <a:srgbClr val="FF0000"/>
                </a:solidFill>
              </a:rPr>
              <a:t>有可能橫跨</a:t>
            </a:r>
            <a:r>
              <a:rPr lang="en-US" altLang="zh-TW" dirty="0" smtClean="0">
                <a:solidFill>
                  <a:srgbClr val="FF0000"/>
                </a:solidFill>
              </a:rPr>
              <a:t>Exon1 and Exon2</a:t>
            </a:r>
            <a:r>
              <a:rPr lang="zh-TW" altLang="en-US" dirty="0" smtClean="0">
                <a:solidFill>
                  <a:srgbClr val="FF0000"/>
                </a:solidFill>
              </a:rPr>
              <a:t>嗎</a:t>
            </a:r>
            <a:r>
              <a:rPr lang="en-US" altLang="zh-TW" dirty="0" smtClean="0">
                <a:solidFill>
                  <a:srgbClr val="FF0000"/>
                </a:solidFill>
              </a:rPr>
              <a:t>??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9085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73024" y="-268049"/>
            <a:ext cx="10515600" cy="1325563"/>
          </a:xfrm>
        </p:spPr>
        <p:txBody>
          <a:bodyPr/>
          <a:lstStyle/>
          <a:p>
            <a:r>
              <a:rPr lang="en-US" altLang="zh-TW" dirty="0" smtClean="0"/>
              <a:t>https://en.wikipedia.org/wiki/Gene_structure</a:t>
            </a:r>
            <a:endParaRPr lang="zh-TW" altLang="en-US" dirty="0"/>
          </a:p>
        </p:txBody>
      </p:sp>
      <p:pic>
        <p:nvPicPr>
          <p:cNvPr id="1026" name="Picture 2" descr="https://upload.wikimedia.org/wikipedia/commons/thumb/5/54/Gene_structure_eukaryote_2_annotated.svg/800px-Gene_structure_eukaryote_2_annotated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716" y="945514"/>
            <a:ext cx="10688084" cy="5744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9093200" y="1615440"/>
            <a:ext cx="853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3’UTR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8432800" y="5019040"/>
            <a:ext cx="853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3’UTR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5293360" y="5100320"/>
            <a:ext cx="853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5’UTR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6753860" y="5019040"/>
            <a:ext cx="853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CDS</a:t>
            </a:r>
            <a:endParaRPr lang="zh-TW" altLang="en-US" dirty="0"/>
          </a:p>
        </p:txBody>
      </p:sp>
      <p:cxnSp>
        <p:nvCxnSpPr>
          <p:cNvPr id="9" name="直線接點 8"/>
          <p:cNvCxnSpPr/>
          <p:nvPr/>
        </p:nvCxnSpPr>
        <p:spPr>
          <a:xfrm flipV="1">
            <a:off x="0" y="758742"/>
            <a:ext cx="12192000" cy="100584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1573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69964" y="-348241"/>
            <a:ext cx="10480963" cy="1325563"/>
          </a:xfrm>
        </p:spPr>
        <p:txBody>
          <a:bodyPr/>
          <a:lstStyle/>
          <a:p>
            <a:r>
              <a:rPr lang="en-US" altLang="zh-TW" dirty="0" err="1" smtClean="0"/>
              <a:t>Wormbase</a:t>
            </a:r>
            <a:r>
              <a:rPr lang="en-US" altLang="zh-TW" dirty="0" smtClean="0"/>
              <a:t>:   Gene </a:t>
            </a:r>
            <a:r>
              <a:rPr lang="en-US" altLang="zh-TW" i="1" dirty="0" smtClean="0"/>
              <a:t>comt-3</a:t>
            </a:r>
            <a:endParaRPr lang="zh-TW" altLang="en-US" i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5336" y="642325"/>
            <a:ext cx="11790218" cy="4351338"/>
          </a:xfrm>
        </p:spPr>
        <p:txBody>
          <a:bodyPr/>
          <a:lstStyle/>
          <a:p>
            <a:r>
              <a:rPr lang="en-US" altLang="zh-TW" dirty="0" smtClean="0"/>
              <a:t>https://wormbase.org/species/c_elegans/gene/WBGene00021487#0-9f-10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964" y="4787538"/>
            <a:ext cx="10537250" cy="2338518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40083"/>
            <a:ext cx="11653758" cy="2519531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336" y="3244912"/>
            <a:ext cx="12076664" cy="919861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335" y="4164773"/>
            <a:ext cx="10986673" cy="341927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8510447" y="1734069"/>
            <a:ext cx="35383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</a:rPr>
              <a:t>粉紅色方塊是組成</a:t>
            </a:r>
            <a:r>
              <a:rPr lang="en-US" altLang="zh-TW" b="1" dirty="0">
                <a:solidFill>
                  <a:srgbClr val="FF0000"/>
                </a:solidFill>
              </a:rPr>
              <a:t>CDS</a:t>
            </a:r>
            <a:r>
              <a:rPr lang="zh-TW" altLang="en-US" b="1" dirty="0">
                <a:solidFill>
                  <a:srgbClr val="FF0000"/>
                </a:solidFill>
              </a:rPr>
              <a:t>的</a:t>
            </a:r>
            <a:r>
              <a:rPr lang="en-US" altLang="zh-TW" b="1" dirty="0" smtClean="0">
                <a:solidFill>
                  <a:srgbClr val="FF0000"/>
                </a:solidFill>
              </a:rPr>
              <a:t>exon</a:t>
            </a:r>
          </a:p>
          <a:p>
            <a:r>
              <a:rPr lang="en-US" altLang="zh-TW" b="1" dirty="0" smtClean="0">
                <a:solidFill>
                  <a:srgbClr val="FF0000"/>
                </a:solidFill>
              </a:rPr>
              <a:t>Y40B10A.2b.1</a:t>
            </a:r>
            <a:r>
              <a:rPr lang="zh-TW" altLang="en-US" b="1" dirty="0" smtClean="0">
                <a:solidFill>
                  <a:srgbClr val="FF0000"/>
                </a:solidFill>
              </a:rPr>
              <a:t>沒有</a:t>
            </a:r>
            <a:r>
              <a:rPr lang="en-US" altLang="zh-TW" b="1" dirty="0" smtClean="0">
                <a:solidFill>
                  <a:srgbClr val="FF0000"/>
                </a:solidFill>
              </a:rPr>
              <a:t>UTR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3115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https://wormbase.org/species/c_elegans/transcript/Y40B10A.2a.1#06--10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819" y="1690688"/>
            <a:ext cx="9489383" cy="420042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7735078" y="3097763"/>
            <a:ext cx="1129004" cy="69046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6742935" y="4285670"/>
            <a:ext cx="53350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unspliced+UTRTranscriptSequence_Y40B10A.2a.1.fasta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45177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84175" y="1516332"/>
            <a:ext cx="10381745" cy="1221531"/>
          </a:xfrm>
        </p:spPr>
        <p:txBody>
          <a:bodyPr>
            <a:normAutofit fontScale="90000"/>
          </a:bodyPr>
          <a:lstStyle/>
          <a:p>
            <a:r>
              <a:rPr lang="en-US" altLang="zh-TW" sz="2400" b="1" dirty="0" smtClean="0">
                <a:solidFill>
                  <a:srgbClr val="FF0000"/>
                </a:solidFill>
              </a:rPr>
              <a:t>Python HW2</a:t>
            </a:r>
            <a:r>
              <a:rPr lang="en-US" altLang="zh-TW" sz="2400" b="1" dirty="0" smtClean="0">
                <a:solidFill>
                  <a:srgbClr val="FF0000"/>
                </a:solidFill>
              </a:rPr>
              <a:t>:</a:t>
            </a:r>
            <a:r>
              <a:rPr lang="en-US" altLang="zh-TW" sz="2400" dirty="0" smtClean="0"/>
              <a:t/>
            </a:r>
            <a:br>
              <a:rPr lang="en-US" altLang="zh-TW" sz="2400" dirty="0" smtClean="0"/>
            </a:br>
            <a:r>
              <a:rPr lang="en-US" altLang="zh-TW" sz="2400" dirty="0" smtClean="0"/>
              <a:t>Given</a:t>
            </a:r>
            <a:br>
              <a:rPr lang="en-US" altLang="zh-TW" sz="2400" dirty="0" smtClean="0"/>
            </a:br>
            <a:r>
              <a:rPr lang="en-US" altLang="zh-TW" sz="2400" dirty="0" smtClean="0">
                <a:solidFill>
                  <a:srgbClr val="FF0000"/>
                </a:solidFill>
              </a:rPr>
              <a:t>unspliced+UTRTranscriptSequence_Y40B10A.2a.1.fasta</a:t>
            </a:r>
            <a:r>
              <a:rPr lang="en-US" altLang="zh-TW" sz="2400" dirty="0"/>
              <a:t/>
            </a:r>
            <a:br>
              <a:rPr lang="en-US" altLang="zh-TW" sz="2400" dirty="0"/>
            </a:br>
            <a:r>
              <a:rPr lang="en-US" altLang="zh-TW" sz="2400" dirty="0" smtClean="0"/>
              <a:t>Generate the following table</a:t>
            </a:r>
            <a:endParaRPr lang="zh-TW" altLang="en-US" sz="24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8877" y="136289"/>
            <a:ext cx="3506314" cy="6721711"/>
          </a:xfrm>
          <a:prstGeom prst="rect">
            <a:avLst/>
          </a:prstGeom>
        </p:spPr>
      </p:pic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6977113"/>
              </p:ext>
            </p:extLst>
          </p:nvPr>
        </p:nvGraphicFramePr>
        <p:xfrm>
          <a:off x="177425" y="2778760"/>
          <a:ext cx="8128000" cy="407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95626232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395780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50113501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2025620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Name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Start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End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Length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13467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5’UTR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131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131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2209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CDS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-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-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-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6963440"/>
                  </a:ext>
                </a:extLst>
              </a:tr>
              <a:tr h="342392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3’UTR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3545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3600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56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4982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Exon1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191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191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65334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Intron1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192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2028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1837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0544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Exon2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2029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2359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331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2584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Intron2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2360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3192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833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8671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Exon3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3193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3326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134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81738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Intron3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3327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3388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62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9547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Exon4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3389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3600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212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0130728"/>
                  </a:ext>
                </a:extLst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165370" y="223736"/>
            <a:ext cx="8326877" cy="428017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165370" y="230693"/>
            <a:ext cx="914400" cy="4141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3693077" y="223733"/>
            <a:ext cx="1365116" cy="4141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5872264" y="223734"/>
            <a:ext cx="667712" cy="4141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7584459" y="223736"/>
            <a:ext cx="914400" cy="4141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807397" y="754231"/>
            <a:ext cx="758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191</a:t>
            </a:r>
            <a:endParaRPr lang="zh-TW" altLang="en-US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48641" y="761188"/>
            <a:ext cx="758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3472219" y="698120"/>
            <a:ext cx="758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2029</a:t>
            </a:r>
            <a:endParaRPr lang="zh-TW" altLang="en-US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4779729" y="727041"/>
            <a:ext cx="758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2359</a:t>
            </a:r>
            <a:endParaRPr lang="zh-TW" altLang="en-US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5667301" y="728801"/>
            <a:ext cx="758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3193</a:t>
            </a:r>
            <a:endParaRPr lang="zh-TW" altLang="en-US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6378015" y="728801"/>
            <a:ext cx="758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3326</a:t>
            </a:r>
            <a:endParaRPr lang="zh-TW" altLang="en-US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7323216" y="761188"/>
            <a:ext cx="758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3389</a:t>
            </a:r>
            <a:endParaRPr lang="zh-TW" altLang="en-US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8134206" y="768223"/>
            <a:ext cx="758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3600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998410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7396" y="849656"/>
            <a:ext cx="3870817" cy="1040860"/>
          </a:xfrm>
        </p:spPr>
        <p:txBody>
          <a:bodyPr>
            <a:normAutofit fontScale="90000"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Python HW3</a:t>
            </a:r>
            <a:r>
              <a:rPr lang="en-US" altLang="zh-TW" b="1" dirty="0" smtClean="0">
                <a:solidFill>
                  <a:srgbClr val="FF0000"/>
                </a:solidFill>
              </a:rPr>
              <a:t>: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sz="2700" dirty="0"/>
              <a:t>Given</a:t>
            </a:r>
            <a:br>
              <a:rPr lang="en-US" altLang="zh-TW" sz="2700" dirty="0"/>
            </a:br>
            <a:r>
              <a:rPr lang="en-US" altLang="zh-TW" sz="2700" dirty="0">
                <a:solidFill>
                  <a:srgbClr val="FF0000"/>
                </a:solidFill>
              </a:rPr>
              <a:t>unspliced+UTRTranscriptSequence_Y40B10A.2a.1.fasta</a:t>
            </a:r>
            <a:r>
              <a:rPr lang="en-US" altLang="zh-TW" sz="2700" dirty="0"/>
              <a:t/>
            </a:r>
            <a:br>
              <a:rPr lang="en-US" altLang="zh-TW" sz="2700" dirty="0"/>
            </a:br>
            <a:r>
              <a:rPr lang="en-US" altLang="zh-TW" sz="2700" dirty="0"/>
              <a:t>Generate the following </a:t>
            </a:r>
            <a:r>
              <a:rPr lang="en-US" altLang="zh-TW" sz="2700" dirty="0" smtClean="0"/>
              <a:t>table and spliced mRNA sequence</a:t>
            </a:r>
            <a:endParaRPr lang="zh-TW" altLang="en-US" sz="2700" b="1" dirty="0">
              <a:solidFill>
                <a:srgbClr val="FF0000"/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2905" y="3216632"/>
            <a:ext cx="5238031" cy="3641368"/>
          </a:xfrm>
          <a:prstGeom prst="rect">
            <a:avLst/>
          </a:prstGeom>
        </p:spPr>
      </p:pic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361245" y="3416589"/>
          <a:ext cx="6068604" cy="296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7151">
                  <a:extLst>
                    <a:ext uri="{9D8B030D-6E8A-4147-A177-3AD203B41FA5}">
                      <a16:colId xmlns:a16="http://schemas.microsoft.com/office/drawing/2014/main" val="1729670646"/>
                    </a:ext>
                  </a:extLst>
                </a:gridCol>
                <a:gridCol w="1517151">
                  <a:extLst>
                    <a:ext uri="{9D8B030D-6E8A-4147-A177-3AD203B41FA5}">
                      <a16:colId xmlns:a16="http://schemas.microsoft.com/office/drawing/2014/main" val="3811434841"/>
                    </a:ext>
                  </a:extLst>
                </a:gridCol>
                <a:gridCol w="1517151">
                  <a:extLst>
                    <a:ext uri="{9D8B030D-6E8A-4147-A177-3AD203B41FA5}">
                      <a16:colId xmlns:a16="http://schemas.microsoft.com/office/drawing/2014/main" val="1684571391"/>
                    </a:ext>
                  </a:extLst>
                </a:gridCol>
                <a:gridCol w="1517151">
                  <a:extLst>
                    <a:ext uri="{9D8B030D-6E8A-4147-A177-3AD203B41FA5}">
                      <a16:colId xmlns:a16="http://schemas.microsoft.com/office/drawing/2014/main" val="216535192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2947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5’UTR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131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FF0000"/>
                          </a:solidFill>
                        </a:rPr>
                        <a:t>131</a:t>
                      </a:r>
                      <a:endParaRPr lang="zh-TW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141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CDS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132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812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FF0000"/>
                          </a:solidFill>
                        </a:rPr>
                        <a:t>681</a:t>
                      </a:r>
                      <a:endParaRPr lang="zh-TW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64002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3‘UTR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813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868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FF0000"/>
                          </a:solidFill>
                        </a:rPr>
                        <a:t>56</a:t>
                      </a:r>
                      <a:endParaRPr lang="zh-TW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705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Exon1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191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191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1805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Exon2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192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522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331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93642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Exon3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523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656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134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07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Exon4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657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868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212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7826634"/>
                  </a:ext>
                </a:extLst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4047585" y="1167845"/>
            <a:ext cx="7793447" cy="428017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4075645" y="1175400"/>
            <a:ext cx="1863338" cy="41410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5533467" y="505350"/>
            <a:ext cx="758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191</a:t>
            </a:r>
            <a:endParaRPr lang="zh-TW" altLang="en-US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3900196" y="596038"/>
            <a:ext cx="348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6091382" y="1163036"/>
            <a:ext cx="2433679" cy="41410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/>
          <p:cNvSpPr/>
          <p:nvPr/>
        </p:nvSpPr>
        <p:spPr>
          <a:xfrm>
            <a:off x="8656783" y="1172398"/>
            <a:ext cx="1156424" cy="41410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/>
          <p:cNvSpPr/>
          <p:nvPr/>
        </p:nvSpPr>
        <p:spPr>
          <a:xfrm>
            <a:off x="9942023" y="1172397"/>
            <a:ext cx="1891857" cy="41410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2" name="直線接點 21"/>
          <p:cNvCxnSpPr/>
          <p:nvPr/>
        </p:nvCxnSpPr>
        <p:spPr>
          <a:xfrm>
            <a:off x="4043467" y="382859"/>
            <a:ext cx="7797565" cy="3112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/>
          <p:cNvCxnSpPr/>
          <p:nvPr/>
        </p:nvCxnSpPr>
        <p:spPr>
          <a:xfrm>
            <a:off x="4059383" y="220081"/>
            <a:ext cx="0" cy="34775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/>
          <p:cNvCxnSpPr/>
          <p:nvPr/>
        </p:nvCxnSpPr>
        <p:spPr>
          <a:xfrm>
            <a:off x="5938983" y="220081"/>
            <a:ext cx="0" cy="34775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/>
          <p:cNvCxnSpPr/>
          <p:nvPr/>
        </p:nvCxnSpPr>
        <p:spPr>
          <a:xfrm>
            <a:off x="6091383" y="220081"/>
            <a:ext cx="0" cy="34775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/>
          <p:cNvCxnSpPr/>
          <p:nvPr/>
        </p:nvCxnSpPr>
        <p:spPr>
          <a:xfrm>
            <a:off x="8525062" y="240101"/>
            <a:ext cx="0" cy="34775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/>
          <p:cNvCxnSpPr/>
          <p:nvPr/>
        </p:nvCxnSpPr>
        <p:spPr>
          <a:xfrm>
            <a:off x="8656783" y="240101"/>
            <a:ext cx="0" cy="34775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/>
          <p:cNvCxnSpPr/>
          <p:nvPr/>
        </p:nvCxnSpPr>
        <p:spPr>
          <a:xfrm>
            <a:off x="9789623" y="240101"/>
            <a:ext cx="0" cy="34775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接點 31"/>
          <p:cNvCxnSpPr/>
          <p:nvPr/>
        </p:nvCxnSpPr>
        <p:spPr>
          <a:xfrm>
            <a:off x="9942023" y="240101"/>
            <a:ext cx="0" cy="34775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/>
          <p:cNvCxnSpPr/>
          <p:nvPr/>
        </p:nvCxnSpPr>
        <p:spPr>
          <a:xfrm>
            <a:off x="-1085324" y="4949279"/>
            <a:ext cx="0" cy="34775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字方塊 34"/>
          <p:cNvSpPr txBox="1"/>
          <p:nvPr/>
        </p:nvSpPr>
        <p:spPr>
          <a:xfrm>
            <a:off x="5996038" y="533685"/>
            <a:ext cx="758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192</a:t>
            </a:r>
            <a:endParaRPr lang="zh-TW" altLang="en-US" dirty="0"/>
          </a:p>
        </p:txBody>
      </p:sp>
      <p:sp>
        <p:nvSpPr>
          <p:cNvPr id="36" name="文字方塊 35"/>
          <p:cNvSpPr txBox="1"/>
          <p:nvPr/>
        </p:nvSpPr>
        <p:spPr>
          <a:xfrm>
            <a:off x="8126888" y="533685"/>
            <a:ext cx="758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522</a:t>
            </a:r>
            <a:endParaRPr lang="zh-TW" altLang="en-US" dirty="0"/>
          </a:p>
        </p:txBody>
      </p:sp>
      <p:sp>
        <p:nvSpPr>
          <p:cNvPr id="37" name="文字方塊 36"/>
          <p:cNvSpPr txBox="1"/>
          <p:nvPr/>
        </p:nvSpPr>
        <p:spPr>
          <a:xfrm>
            <a:off x="8594884" y="521792"/>
            <a:ext cx="758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523</a:t>
            </a:r>
            <a:endParaRPr lang="zh-TW" altLang="en-US" dirty="0"/>
          </a:p>
        </p:txBody>
      </p:sp>
      <p:sp>
        <p:nvSpPr>
          <p:cNvPr id="38" name="文字方塊 37"/>
          <p:cNvSpPr txBox="1"/>
          <p:nvPr/>
        </p:nvSpPr>
        <p:spPr>
          <a:xfrm>
            <a:off x="9392692" y="602444"/>
            <a:ext cx="758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656</a:t>
            </a:r>
            <a:endParaRPr lang="zh-TW" altLang="en-US" dirty="0"/>
          </a:p>
        </p:txBody>
      </p:sp>
      <p:sp>
        <p:nvSpPr>
          <p:cNvPr id="39" name="文字方塊 38"/>
          <p:cNvSpPr txBox="1"/>
          <p:nvPr/>
        </p:nvSpPr>
        <p:spPr>
          <a:xfrm>
            <a:off x="9903134" y="610253"/>
            <a:ext cx="758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657</a:t>
            </a:r>
            <a:endParaRPr lang="zh-TW" altLang="en-US" dirty="0"/>
          </a:p>
        </p:txBody>
      </p:sp>
      <p:sp>
        <p:nvSpPr>
          <p:cNvPr id="40" name="文字方塊 39"/>
          <p:cNvSpPr txBox="1"/>
          <p:nvPr/>
        </p:nvSpPr>
        <p:spPr>
          <a:xfrm>
            <a:off x="11554446" y="618901"/>
            <a:ext cx="758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868</a:t>
            </a:r>
            <a:endParaRPr lang="zh-TW" altLang="en-US" dirty="0"/>
          </a:p>
        </p:txBody>
      </p:sp>
      <p:sp>
        <p:nvSpPr>
          <p:cNvPr id="41" name="矩形 40"/>
          <p:cNvSpPr/>
          <p:nvPr/>
        </p:nvSpPr>
        <p:spPr>
          <a:xfrm>
            <a:off x="4071755" y="2676299"/>
            <a:ext cx="7793447" cy="428017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矩形 41"/>
          <p:cNvSpPr/>
          <p:nvPr/>
        </p:nvSpPr>
        <p:spPr>
          <a:xfrm>
            <a:off x="4062837" y="2683256"/>
            <a:ext cx="1024134" cy="41410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矩形 42"/>
          <p:cNvSpPr/>
          <p:nvPr/>
        </p:nvSpPr>
        <p:spPr>
          <a:xfrm>
            <a:off x="5220427" y="2683256"/>
            <a:ext cx="5897692" cy="41410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矩形 43"/>
          <p:cNvSpPr/>
          <p:nvPr/>
        </p:nvSpPr>
        <p:spPr>
          <a:xfrm>
            <a:off x="11334185" y="2683255"/>
            <a:ext cx="539935" cy="41410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文字方塊 44"/>
          <p:cNvSpPr txBox="1"/>
          <p:nvPr/>
        </p:nvSpPr>
        <p:spPr>
          <a:xfrm>
            <a:off x="4643975" y="2255126"/>
            <a:ext cx="758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131</a:t>
            </a:r>
            <a:endParaRPr lang="zh-TW" altLang="en-US" dirty="0"/>
          </a:p>
        </p:txBody>
      </p:sp>
      <p:sp>
        <p:nvSpPr>
          <p:cNvPr id="46" name="文字方塊 45"/>
          <p:cNvSpPr txBox="1"/>
          <p:nvPr/>
        </p:nvSpPr>
        <p:spPr>
          <a:xfrm>
            <a:off x="3924366" y="2305213"/>
            <a:ext cx="348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1</a:t>
            </a:r>
            <a:endParaRPr lang="zh-TW" altLang="en-US" dirty="0"/>
          </a:p>
        </p:txBody>
      </p:sp>
      <p:cxnSp>
        <p:nvCxnSpPr>
          <p:cNvPr id="47" name="直線接點 46"/>
          <p:cNvCxnSpPr/>
          <p:nvPr/>
        </p:nvCxnSpPr>
        <p:spPr>
          <a:xfrm>
            <a:off x="4067637" y="2092034"/>
            <a:ext cx="7797565" cy="3112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接點 47"/>
          <p:cNvCxnSpPr/>
          <p:nvPr/>
        </p:nvCxnSpPr>
        <p:spPr>
          <a:xfrm>
            <a:off x="4083553" y="1929256"/>
            <a:ext cx="0" cy="34775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接點 52"/>
          <p:cNvCxnSpPr/>
          <p:nvPr/>
        </p:nvCxnSpPr>
        <p:spPr>
          <a:xfrm flipH="1">
            <a:off x="11105130" y="2002698"/>
            <a:ext cx="1647" cy="3167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接點 53"/>
          <p:cNvCxnSpPr/>
          <p:nvPr/>
        </p:nvCxnSpPr>
        <p:spPr>
          <a:xfrm>
            <a:off x="11320395" y="1997457"/>
            <a:ext cx="0" cy="34775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接點 54"/>
          <p:cNvCxnSpPr/>
          <p:nvPr/>
        </p:nvCxnSpPr>
        <p:spPr>
          <a:xfrm>
            <a:off x="-1061154" y="6658454"/>
            <a:ext cx="0" cy="34775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字方塊 55"/>
          <p:cNvSpPr txBox="1"/>
          <p:nvPr/>
        </p:nvSpPr>
        <p:spPr>
          <a:xfrm>
            <a:off x="5097588" y="2256880"/>
            <a:ext cx="758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132</a:t>
            </a:r>
            <a:endParaRPr lang="zh-TW" altLang="en-US" dirty="0"/>
          </a:p>
        </p:txBody>
      </p:sp>
      <p:sp>
        <p:nvSpPr>
          <p:cNvPr id="59" name="文字方塊 58"/>
          <p:cNvSpPr txBox="1"/>
          <p:nvPr/>
        </p:nvSpPr>
        <p:spPr>
          <a:xfrm>
            <a:off x="10644340" y="2243068"/>
            <a:ext cx="758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812</a:t>
            </a:r>
            <a:endParaRPr lang="zh-TW" altLang="en-US" dirty="0"/>
          </a:p>
        </p:txBody>
      </p:sp>
      <p:sp>
        <p:nvSpPr>
          <p:cNvPr id="60" name="文字方塊 59"/>
          <p:cNvSpPr txBox="1"/>
          <p:nvPr/>
        </p:nvSpPr>
        <p:spPr>
          <a:xfrm>
            <a:off x="11125972" y="2319428"/>
            <a:ext cx="758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813</a:t>
            </a:r>
            <a:endParaRPr lang="zh-TW" altLang="en-US" dirty="0"/>
          </a:p>
        </p:txBody>
      </p:sp>
      <p:sp>
        <p:nvSpPr>
          <p:cNvPr id="61" name="文字方塊 60"/>
          <p:cNvSpPr txBox="1"/>
          <p:nvPr/>
        </p:nvSpPr>
        <p:spPr>
          <a:xfrm>
            <a:off x="-1340588" y="7057274"/>
            <a:ext cx="758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868</a:t>
            </a:r>
            <a:endParaRPr lang="zh-TW" altLang="en-US" dirty="0"/>
          </a:p>
        </p:txBody>
      </p:sp>
      <p:cxnSp>
        <p:nvCxnSpPr>
          <p:cNvPr id="62" name="直線接點 61"/>
          <p:cNvCxnSpPr/>
          <p:nvPr/>
        </p:nvCxnSpPr>
        <p:spPr>
          <a:xfrm>
            <a:off x="5045511" y="1980318"/>
            <a:ext cx="0" cy="34775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接點 62"/>
          <p:cNvCxnSpPr/>
          <p:nvPr/>
        </p:nvCxnSpPr>
        <p:spPr>
          <a:xfrm>
            <a:off x="5198422" y="1963861"/>
            <a:ext cx="0" cy="34775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51491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772400" y="365125"/>
            <a:ext cx="4289898" cy="1376126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CDS length 681:</a:t>
            </a:r>
            <a:r>
              <a:rPr lang="zh-TW" altLang="en-US" dirty="0" smtClean="0"/>
              <a:t> </a:t>
            </a:r>
            <a:r>
              <a:rPr lang="en-US" altLang="zh-TW" dirty="0" smtClean="0"/>
              <a:t>protein </a:t>
            </a:r>
            <a:r>
              <a:rPr lang="en-US" altLang="zh-TW" dirty="0" err="1" smtClean="0"/>
              <a:t>seq</a:t>
            </a:r>
            <a:r>
              <a:rPr lang="en-US" altLang="zh-TW" dirty="0" smtClean="0"/>
              <a:t> length 681/3-1=226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937769" y="2827574"/>
            <a:ext cx="3386847" cy="4351338"/>
          </a:xfrm>
        </p:spPr>
        <p:txBody>
          <a:bodyPr/>
          <a:lstStyle/>
          <a:p>
            <a:r>
              <a:rPr lang="zh-TW" altLang="en-US" dirty="0"/>
              <a:t>最後一個是</a:t>
            </a:r>
            <a:r>
              <a:rPr lang="en-US" altLang="zh-TW" dirty="0"/>
              <a:t>Stop </a:t>
            </a:r>
            <a:r>
              <a:rPr lang="en-US" altLang="zh-TW" dirty="0" smtClean="0"/>
              <a:t>Codon, </a:t>
            </a:r>
            <a:r>
              <a:rPr lang="zh-TW" altLang="en-US" dirty="0" smtClean="0"/>
              <a:t>沒</a:t>
            </a:r>
            <a:r>
              <a:rPr lang="en-US" altLang="zh-TW" dirty="0" smtClean="0"/>
              <a:t>code for amino acid</a:t>
            </a:r>
          </a:p>
          <a:p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7821"/>
            <a:ext cx="7777560" cy="6780179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3803515" y="6459166"/>
            <a:ext cx="165370" cy="24319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接點 9"/>
          <p:cNvCxnSpPr/>
          <p:nvPr/>
        </p:nvCxnSpPr>
        <p:spPr>
          <a:xfrm flipV="1">
            <a:off x="3827780" y="4216400"/>
            <a:ext cx="264160" cy="254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1052695" y="5483806"/>
            <a:ext cx="165370" cy="24319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5" name="直線接點 14"/>
          <p:cNvCxnSpPr/>
          <p:nvPr/>
        </p:nvCxnSpPr>
        <p:spPr>
          <a:xfrm flipV="1">
            <a:off x="1085985" y="1053188"/>
            <a:ext cx="264160" cy="254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標題 1"/>
          <p:cNvSpPr txBox="1">
            <a:spLocks/>
          </p:cNvSpPr>
          <p:nvPr/>
        </p:nvSpPr>
        <p:spPr>
          <a:xfrm>
            <a:off x="8115448" y="5003243"/>
            <a:ext cx="3608962" cy="10408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2400" b="1" dirty="0" smtClean="0">
                <a:solidFill>
                  <a:srgbClr val="FF0000"/>
                </a:solidFill>
              </a:rPr>
              <a:t>Python HW4</a:t>
            </a:r>
            <a:r>
              <a:rPr lang="en-US" altLang="zh-TW" sz="2400" b="1" dirty="0" smtClean="0">
                <a:solidFill>
                  <a:srgbClr val="FF0000"/>
                </a:solidFill>
              </a:rPr>
              <a:t>:</a:t>
            </a:r>
            <a:r>
              <a:rPr lang="en-US" altLang="zh-TW" sz="2400" dirty="0" smtClean="0"/>
              <a:t/>
            </a:r>
            <a:br>
              <a:rPr lang="en-US" altLang="zh-TW" sz="2400" dirty="0" smtClean="0"/>
            </a:br>
            <a:r>
              <a:rPr lang="en-US" altLang="zh-TW" sz="2400" dirty="0" smtClean="0"/>
              <a:t>Given</a:t>
            </a:r>
            <a:br>
              <a:rPr lang="en-US" altLang="zh-TW" sz="2400" dirty="0" smtClean="0"/>
            </a:br>
            <a:r>
              <a:rPr lang="en-US" altLang="zh-TW" sz="2400" dirty="0" smtClean="0">
                <a:solidFill>
                  <a:srgbClr val="FF0000"/>
                </a:solidFill>
              </a:rPr>
              <a:t>unspliced+UTRTranscriptSequence_Y40B10A.2a.1.fasta</a:t>
            </a:r>
            <a:r>
              <a:rPr lang="en-US" altLang="zh-TW" sz="2400" dirty="0" smtClean="0"/>
              <a:t/>
            </a:r>
            <a:br>
              <a:rPr lang="en-US" altLang="zh-TW" sz="2400" dirty="0" smtClean="0"/>
            </a:br>
            <a:r>
              <a:rPr lang="en-US" altLang="zh-TW" sz="2400" dirty="0" smtClean="0"/>
              <a:t>Generate the CDS and amino acid sequence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5973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67944" y="-128651"/>
            <a:ext cx="10515600" cy="1325563"/>
          </a:xfrm>
        </p:spPr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先用比喻的方式解講此</a:t>
            </a:r>
            <a:r>
              <a:rPr lang="en-US" altLang="zh-TW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project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3568" y="1791272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AutoNum type="arabicPeriod"/>
            </a:pP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想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做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一個電機系實驗室成員查詢系統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, 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讓使用者用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advisor name or lab member names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來查詢 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e.g.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吳謂勝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, 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鍾其融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,…)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514350" indent="-514350">
              <a:buAutoNum type="arabicPeriod"/>
            </a:pP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514350" indent="-514350">
              <a:buAutoNum type="arabicPeriod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查詢後先跑出實驗室簡介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頁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列出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advisor and all the lab member names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pPr marL="514350" indent="-514350">
              <a:buAutoNum type="arabicPeriod"/>
            </a:pP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514350" indent="-514350">
              <a:buAutoNum type="arabicPeriod"/>
            </a:pP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514350" indent="-514350">
              <a:buAutoNum type="arabicPeriod"/>
            </a:pP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514350" indent="-514350">
              <a:buAutoNum type="arabicPeriod"/>
            </a:pP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514350" indent="-514350">
              <a:buAutoNum type="arabicPeriod"/>
            </a:pP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點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某個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lab member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name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e.g.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鍾其融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會另開新頁呈現此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lab member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的相關資訊 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見下頁投影片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2363184"/>
              </p:ext>
            </p:extLst>
          </p:nvPr>
        </p:nvGraphicFramePr>
        <p:xfrm>
          <a:off x="3349244" y="3500597"/>
          <a:ext cx="4524248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2124">
                  <a:extLst>
                    <a:ext uri="{9D8B030D-6E8A-4147-A177-3AD203B41FA5}">
                      <a16:colId xmlns:a16="http://schemas.microsoft.com/office/drawing/2014/main" val="321484302"/>
                    </a:ext>
                  </a:extLst>
                </a:gridCol>
                <a:gridCol w="2262124">
                  <a:extLst>
                    <a:ext uri="{9D8B030D-6E8A-4147-A177-3AD203B41FA5}">
                      <a16:colId xmlns:a16="http://schemas.microsoft.com/office/drawing/2014/main" val="112890898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Advisor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Lab member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3402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吳謂勝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u="sng" dirty="0" smtClean="0">
                          <a:solidFill>
                            <a:srgbClr val="FF0000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鍾其融</a:t>
                      </a:r>
                      <a:endParaRPr lang="zh-TW" altLang="en-US" u="sng" dirty="0">
                        <a:solidFill>
                          <a:srgbClr val="FF0000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77927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吳謂勝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王依婷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60062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吳謂勝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黃奕淳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2778074"/>
                  </a:ext>
                </a:extLst>
              </a:tr>
            </a:tbl>
          </a:graphicData>
        </a:graphic>
      </p:graphicFrame>
      <p:cxnSp>
        <p:nvCxnSpPr>
          <p:cNvPr id="6" name="直線接點 5"/>
          <p:cNvCxnSpPr/>
          <p:nvPr/>
        </p:nvCxnSpPr>
        <p:spPr>
          <a:xfrm flipV="1">
            <a:off x="0" y="886968"/>
            <a:ext cx="12192000" cy="100584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04315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81" y="0"/>
            <a:ext cx="11353800" cy="6912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114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84632" y="365125"/>
            <a:ext cx="10869168" cy="1325563"/>
          </a:xfrm>
        </p:spPr>
        <p:txBody>
          <a:bodyPr>
            <a:normAutofit/>
          </a:bodyPr>
          <a:lstStyle/>
          <a:p>
            <a:r>
              <a:rPr lang="zh-TW" altLang="en-US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能呈現線蟲</a:t>
            </a:r>
            <a:r>
              <a:rPr lang="en-US" altLang="zh-TW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mRNA structure</a:t>
            </a:r>
            <a:r>
              <a:rPr lang="zh-TW" altLang="en-US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之網頁分析</a:t>
            </a:r>
            <a:r>
              <a:rPr lang="zh-TW" altLang="en-US" b="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平台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/>
              <a:t>Input page: </a:t>
            </a:r>
            <a:r>
              <a:rPr lang="zh-TW" altLang="en-US" dirty="0" smtClean="0"/>
              <a:t>輸入</a:t>
            </a:r>
            <a:r>
              <a:rPr lang="en-US" altLang="zh-TW" dirty="0" smtClean="0"/>
              <a:t>Gene </a:t>
            </a:r>
            <a:r>
              <a:rPr lang="en-US" altLang="zh-TW" dirty="0" err="1" smtClean="0"/>
              <a:t>WormBase</a:t>
            </a:r>
            <a:r>
              <a:rPr lang="en-US" altLang="zh-TW" dirty="0" smtClean="0"/>
              <a:t> ID or Transcript </a:t>
            </a:r>
            <a:r>
              <a:rPr lang="en-US" altLang="zh-TW" dirty="0" err="1" smtClean="0"/>
              <a:t>WormBase</a:t>
            </a:r>
            <a:r>
              <a:rPr lang="en-US" altLang="zh-TW" dirty="0" smtClean="0"/>
              <a:t> ID</a:t>
            </a:r>
          </a:p>
          <a:p>
            <a:r>
              <a:rPr lang="en-US" altLang="zh-TW" dirty="0" smtClean="0"/>
              <a:t>Output page: </a:t>
            </a:r>
            <a:r>
              <a:rPr lang="zh-TW" altLang="en-US" dirty="0" smtClean="0"/>
              <a:t>輸出此家族所有成員資訊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>
                <a:solidFill>
                  <a:srgbClr val="FF0000"/>
                </a:solidFill>
              </a:rPr>
              <a:t>點</a:t>
            </a:r>
            <a:r>
              <a:rPr lang="zh-TW" altLang="en-US" dirty="0" smtClean="0">
                <a:solidFill>
                  <a:srgbClr val="FF0000"/>
                </a:solidFill>
              </a:rPr>
              <a:t>擊</a:t>
            </a:r>
            <a:r>
              <a:rPr lang="en-US" altLang="zh-TW" dirty="0" smtClean="0">
                <a:solidFill>
                  <a:srgbClr val="FF0000"/>
                </a:solidFill>
              </a:rPr>
              <a:t>Y40B10A.2a.1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3133963"/>
              </p:ext>
            </p:extLst>
          </p:nvPr>
        </p:nvGraphicFramePr>
        <p:xfrm>
          <a:off x="484632" y="2735811"/>
          <a:ext cx="11554056" cy="2621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51352">
                  <a:extLst>
                    <a:ext uri="{9D8B030D-6E8A-4147-A177-3AD203B41FA5}">
                      <a16:colId xmlns:a16="http://schemas.microsoft.com/office/drawing/2014/main" val="322802055"/>
                    </a:ext>
                  </a:extLst>
                </a:gridCol>
                <a:gridCol w="3074610">
                  <a:extLst>
                    <a:ext uri="{9D8B030D-6E8A-4147-A177-3AD203B41FA5}">
                      <a16:colId xmlns:a16="http://schemas.microsoft.com/office/drawing/2014/main" val="2879448831"/>
                    </a:ext>
                  </a:extLst>
                </a:gridCol>
                <a:gridCol w="4628094">
                  <a:extLst>
                    <a:ext uri="{9D8B030D-6E8A-4147-A177-3AD203B41FA5}">
                      <a16:colId xmlns:a16="http://schemas.microsoft.com/office/drawing/2014/main" val="636269153"/>
                    </a:ext>
                  </a:extLst>
                </a:gridCol>
              </a:tblGrid>
              <a:tr h="792242">
                <a:tc>
                  <a:txBody>
                    <a:bodyPr/>
                    <a:lstStyle/>
                    <a:p>
                      <a:r>
                        <a:rPr lang="en-US" altLang="zh-TW" sz="3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Gene </a:t>
                      </a:r>
                      <a:r>
                        <a:rPr lang="en-US" altLang="zh-TW" sz="32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WormBase</a:t>
                      </a:r>
                      <a:r>
                        <a:rPr lang="en-US" altLang="zh-TW" sz="3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ID</a:t>
                      </a:r>
                      <a:endParaRPr lang="zh-TW" alt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3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 of transcripts</a:t>
                      </a:r>
                      <a:endParaRPr lang="zh-TW" alt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3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Transcript </a:t>
                      </a:r>
                      <a:r>
                        <a:rPr lang="en-US" altLang="zh-TW" sz="32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WormBase</a:t>
                      </a:r>
                      <a:r>
                        <a:rPr lang="en-US" altLang="zh-TW" sz="3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IDs</a:t>
                      </a:r>
                      <a:endParaRPr lang="zh-TW" alt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7596192"/>
                  </a:ext>
                </a:extLst>
              </a:tr>
              <a:tr h="1270291">
                <a:tc>
                  <a:txBody>
                    <a:bodyPr/>
                    <a:lstStyle/>
                    <a:p>
                      <a:r>
                        <a:rPr lang="en-US" altLang="zh-TW" sz="3200" dirty="0" smtClean="0"/>
                        <a:t>WBGene00021487</a:t>
                      </a:r>
                      <a:endParaRPr lang="en-US" altLang="zh-TW" sz="32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3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TW" alt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3200" b="1" u="sng" dirty="0" smtClean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Y40B10A.2a.1</a:t>
                      </a:r>
                      <a:r>
                        <a:rPr lang="en-US" altLang="zh-TW" sz="3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|</a:t>
                      </a:r>
                      <a:r>
                        <a:rPr lang="en-US" altLang="zh-TW" sz="3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Y40B10A.2b.1</a:t>
                      </a:r>
                    </a:p>
                    <a:p>
                      <a:endParaRPr lang="zh-TW" alt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45164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10542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點擊</a:t>
            </a:r>
            <a:r>
              <a:rPr lang="en-US" altLang="zh-TW" dirty="0"/>
              <a:t>Y40B10A.2a.1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用網路</a:t>
            </a:r>
            <a:r>
              <a:rPr lang="zh-TW" altLang="en-US" dirty="0" smtClean="0"/>
              <a:t>爬蟲到</a:t>
            </a:r>
            <a:endParaRPr lang="en-US" altLang="zh-TW" dirty="0" smtClean="0"/>
          </a:p>
          <a:p>
            <a:r>
              <a:rPr lang="en-US" altLang="zh-TW" dirty="0" smtClean="0">
                <a:hlinkClick r:id="rId2"/>
              </a:rPr>
              <a:t>https</a:t>
            </a:r>
            <a:r>
              <a:rPr lang="en-US" altLang="zh-TW" dirty="0">
                <a:hlinkClick r:id="rId2"/>
              </a:rPr>
              <a:t>://wormbase.org/species/c_elegans/transcript/Y40B10A.2a.1#06--</a:t>
            </a:r>
            <a:r>
              <a:rPr lang="en-US" altLang="zh-TW" dirty="0" smtClean="0">
                <a:hlinkClick r:id="rId2"/>
              </a:rPr>
              <a:t>10</a:t>
            </a:r>
            <a:endParaRPr lang="en-US" altLang="zh-TW" dirty="0" smtClean="0"/>
          </a:p>
          <a:p>
            <a:r>
              <a:rPr lang="zh-TW" altLang="en-US" dirty="0"/>
              <a:t>爬</a:t>
            </a:r>
            <a:r>
              <a:rPr lang="zh-TW" altLang="en-US" dirty="0" smtClean="0"/>
              <a:t>回</a:t>
            </a:r>
            <a:r>
              <a:rPr lang="en-US" altLang="zh-TW" dirty="0"/>
              <a:t>unspliced+UTRTranscriptSequence_Y40B10A.2a.1.fasta</a:t>
            </a:r>
          </a:p>
          <a:p>
            <a:r>
              <a:rPr lang="zh-TW" altLang="en-US" dirty="0"/>
              <a:t>後端跑</a:t>
            </a:r>
            <a:r>
              <a:rPr lang="en-US" altLang="zh-TW" dirty="0" smtClean="0"/>
              <a:t>HW2, HW3, HW4</a:t>
            </a:r>
            <a:r>
              <a:rPr lang="zh-TW" altLang="en-US" dirty="0" smtClean="0"/>
              <a:t>程式</a:t>
            </a:r>
            <a:r>
              <a:rPr lang="en-US" altLang="zh-TW" dirty="0" smtClean="0"/>
              <a:t>, </a:t>
            </a:r>
            <a:r>
              <a:rPr lang="zh-TW" altLang="en-US" dirty="0" smtClean="0"/>
              <a:t>將結果送到網頁前端顯示</a:t>
            </a:r>
            <a:endParaRPr lang="zh-TW" altLang="en-US" dirty="0"/>
          </a:p>
        </p:txBody>
      </p:sp>
      <p:cxnSp>
        <p:nvCxnSpPr>
          <p:cNvPr id="4" name="直線接點 3"/>
          <p:cNvCxnSpPr/>
          <p:nvPr/>
        </p:nvCxnSpPr>
        <p:spPr>
          <a:xfrm flipV="1">
            <a:off x="0" y="1398822"/>
            <a:ext cx="12192000" cy="100584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1218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84175" y="1516332"/>
            <a:ext cx="10381745" cy="1221531"/>
          </a:xfrm>
        </p:spPr>
        <p:txBody>
          <a:bodyPr>
            <a:normAutofit fontScale="90000"/>
          </a:bodyPr>
          <a:lstStyle/>
          <a:p>
            <a:r>
              <a:rPr lang="en-US" altLang="zh-TW" sz="2400" b="1" dirty="0" smtClean="0">
                <a:solidFill>
                  <a:srgbClr val="FF0000"/>
                </a:solidFill>
              </a:rPr>
              <a:t>HW2:</a:t>
            </a:r>
            <a:r>
              <a:rPr lang="en-US" altLang="zh-TW" sz="2400" dirty="0" smtClean="0"/>
              <a:t/>
            </a:r>
            <a:br>
              <a:rPr lang="en-US" altLang="zh-TW" sz="2400" dirty="0" smtClean="0"/>
            </a:br>
            <a:r>
              <a:rPr lang="en-US" altLang="zh-TW" sz="2400" dirty="0" smtClean="0"/>
              <a:t>Given</a:t>
            </a:r>
            <a:br>
              <a:rPr lang="en-US" altLang="zh-TW" sz="2400" dirty="0" smtClean="0"/>
            </a:br>
            <a:r>
              <a:rPr lang="en-US" altLang="zh-TW" sz="2400" dirty="0" smtClean="0">
                <a:solidFill>
                  <a:srgbClr val="FF0000"/>
                </a:solidFill>
              </a:rPr>
              <a:t>unspliced+UTRTranscriptSequence_Y40B10A.2a.1.fasta</a:t>
            </a:r>
            <a:r>
              <a:rPr lang="en-US" altLang="zh-TW" sz="2400" dirty="0"/>
              <a:t/>
            </a:r>
            <a:br>
              <a:rPr lang="en-US" altLang="zh-TW" sz="2400" dirty="0"/>
            </a:br>
            <a:r>
              <a:rPr lang="en-US" altLang="zh-TW" sz="2400" dirty="0" smtClean="0"/>
              <a:t>Generate the following table</a:t>
            </a:r>
            <a:endParaRPr lang="zh-TW" altLang="en-US" sz="24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8877" y="136289"/>
            <a:ext cx="3506314" cy="6721711"/>
          </a:xfrm>
          <a:prstGeom prst="rect">
            <a:avLst/>
          </a:prstGeom>
        </p:spPr>
      </p:pic>
      <p:graphicFrame>
        <p:nvGraphicFramePr>
          <p:cNvPr id="6" name="表格 5"/>
          <p:cNvGraphicFramePr>
            <a:graphicFrameLocks noGrp="1"/>
          </p:cNvGraphicFramePr>
          <p:nvPr>
            <p:extLst/>
          </p:nvPr>
        </p:nvGraphicFramePr>
        <p:xfrm>
          <a:off x="177425" y="2778760"/>
          <a:ext cx="8128000" cy="407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95626232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395780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50113501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2025620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Name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Start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End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Length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13467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5’UTR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131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131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2209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CDS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-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-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-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6963440"/>
                  </a:ext>
                </a:extLst>
              </a:tr>
              <a:tr h="342392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3’UTR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3545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3600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56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4982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Exon1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191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191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65334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Intron1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192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2028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1837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0544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Exon2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2029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2359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331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2584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Intron2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2360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3192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833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8671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Exon3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3193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3326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134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81738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Intron3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3327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3388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62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9547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Exon4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3389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3600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212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0130728"/>
                  </a:ext>
                </a:extLst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165370" y="223736"/>
            <a:ext cx="8326877" cy="428017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165370" y="230693"/>
            <a:ext cx="914400" cy="4141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3693077" y="223733"/>
            <a:ext cx="1365116" cy="4141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5872264" y="223734"/>
            <a:ext cx="667712" cy="4141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7584459" y="223736"/>
            <a:ext cx="914400" cy="4141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807397" y="754231"/>
            <a:ext cx="758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191</a:t>
            </a:r>
            <a:endParaRPr lang="zh-TW" altLang="en-US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48641" y="761188"/>
            <a:ext cx="758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3472219" y="698120"/>
            <a:ext cx="758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2029</a:t>
            </a:r>
            <a:endParaRPr lang="zh-TW" altLang="en-US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4779729" y="727041"/>
            <a:ext cx="758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2359</a:t>
            </a:r>
            <a:endParaRPr lang="zh-TW" altLang="en-US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5667301" y="728801"/>
            <a:ext cx="758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3193</a:t>
            </a:r>
            <a:endParaRPr lang="zh-TW" altLang="en-US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6378015" y="728801"/>
            <a:ext cx="758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3326</a:t>
            </a:r>
            <a:endParaRPr lang="zh-TW" altLang="en-US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7323216" y="761188"/>
            <a:ext cx="758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3389</a:t>
            </a:r>
            <a:endParaRPr lang="zh-TW" altLang="en-US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8134206" y="768223"/>
            <a:ext cx="758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3600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148866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7396" y="849656"/>
            <a:ext cx="3870817" cy="1040860"/>
          </a:xfrm>
        </p:spPr>
        <p:txBody>
          <a:bodyPr>
            <a:normAutofit fontScale="90000"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HW3: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sz="2700" dirty="0"/>
              <a:t>Given</a:t>
            </a:r>
            <a:br>
              <a:rPr lang="en-US" altLang="zh-TW" sz="2700" dirty="0"/>
            </a:br>
            <a:r>
              <a:rPr lang="en-US" altLang="zh-TW" sz="2700" dirty="0">
                <a:solidFill>
                  <a:srgbClr val="FF0000"/>
                </a:solidFill>
              </a:rPr>
              <a:t>unspliced+UTRTranscriptSequence_Y40B10A.2a.1.fasta</a:t>
            </a:r>
            <a:r>
              <a:rPr lang="en-US" altLang="zh-TW" sz="2700" dirty="0"/>
              <a:t/>
            </a:r>
            <a:br>
              <a:rPr lang="en-US" altLang="zh-TW" sz="2700" dirty="0"/>
            </a:br>
            <a:r>
              <a:rPr lang="en-US" altLang="zh-TW" sz="2700" dirty="0"/>
              <a:t>Generate the following </a:t>
            </a:r>
            <a:r>
              <a:rPr lang="en-US" altLang="zh-TW" sz="2700" dirty="0" smtClean="0"/>
              <a:t>table and spliced mRNA sequence</a:t>
            </a:r>
            <a:endParaRPr lang="zh-TW" altLang="en-US" sz="2700" b="1" dirty="0">
              <a:solidFill>
                <a:srgbClr val="FF0000"/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2905" y="3216632"/>
            <a:ext cx="5238031" cy="3641368"/>
          </a:xfrm>
          <a:prstGeom prst="rect">
            <a:avLst/>
          </a:prstGeom>
        </p:spPr>
      </p:pic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361245" y="3416589"/>
          <a:ext cx="6068604" cy="296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7151">
                  <a:extLst>
                    <a:ext uri="{9D8B030D-6E8A-4147-A177-3AD203B41FA5}">
                      <a16:colId xmlns:a16="http://schemas.microsoft.com/office/drawing/2014/main" val="1729670646"/>
                    </a:ext>
                  </a:extLst>
                </a:gridCol>
                <a:gridCol w="1517151">
                  <a:extLst>
                    <a:ext uri="{9D8B030D-6E8A-4147-A177-3AD203B41FA5}">
                      <a16:colId xmlns:a16="http://schemas.microsoft.com/office/drawing/2014/main" val="3811434841"/>
                    </a:ext>
                  </a:extLst>
                </a:gridCol>
                <a:gridCol w="1517151">
                  <a:extLst>
                    <a:ext uri="{9D8B030D-6E8A-4147-A177-3AD203B41FA5}">
                      <a16:colId xmlns:a16="http://schemas.microsoft.com/office/drawing/2014/main" val="1684571391"/>
                    </a:ext>
                  </a:extLst>
                </a:gridCol>
                <a:gridCol w="1517151">
                  <a:extLst>
                    <a:ext uri="{9D8B030D-6E8A-4147-A177-3AD203B41FA5}">
                      <a16:colId xmlns:a16="http://schemas.microsoft.com/office/drawing/2014/main" val="216535192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2947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5’UTR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131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FF0000"/>
                          </a:solidFill>
                        </a:rPr>
                        <a:t>131</a:t>
                      </a:r>
                      <a:endParaRPr lang="zh-TW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141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CDS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132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812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FF0000"/>
                          </a:solidFill>
                        </a:rPr>
                        <a:t>681</a:t>
                      </a:r>
                      <a:endParaRPr lang="zh-TW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64002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3‘UTR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813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868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FF0000"/>
                          </a:solidFill>
                        </a:rPr>
                        <a:t>56</a:t>
                      </a:r>
                      <a:endParaRPr lang="zh-TW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705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Exon1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191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191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1805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Exon2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192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522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331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93642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Exon3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523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656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134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07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Exon4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657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868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212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7826634"/>
                  </a:ext>
                </a:extLst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4047585" y="1167845"/>
            <a:ext cx="7793447" cy="428017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4075645" y="1175400"/>
            <a:ext cx="1863338" cy="41410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5533467" y="505350"/>
            <a:ext cx="758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191</a:t>
            </a:r>
            <a:endParaRPr lang="zh-TW" altLang="en-US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3900196" y="596038"/>
            <a:ext cx="348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6091382" y="1163036"/>
            <a:ext cx="2433679" cy="41410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/>
          <p:cNvSpPr/>
          <p:nvPr/>
        </p:nvSpPr>
        <p:spPr>
          <a:xfrm>
            <a:off x="8656783" y="1172398"/>
            <a:ext cx="1156424" cy="41410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/>
          <p:cNvSpPr/>
          <p:nvPr/>
        </p:nvSpPr>
        <p:spPr>
          <a:xfrm>
            <a:off x="9942023" y="1172397"/>
            <a:ext cx="1891857" cy="41410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2" name="直線接點 21"/>
          <p:cNvCxnSpPr/>
          <p:nvPr/>
        </p:nvCxnSpPr>
        <p:spPr>
          <a:xfrm>
            <a:off x="4043467" y="382859"/>
            <a:ext cx="7797565" cy="3112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/>
          <p:cNvCxnSpPr/>
          <p:nvPr/>
        </p:nvCxnSpPr>
        <p:spPr>
          <a:xfrm>
            <a:off x="4059383" y="220081"/>
            <a:ext cx="0" cy="34775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/>
          <p:cNvCxnSpPr/>
          <p:nvPr/>
        </p:nvCxnSpPr>
        <p:spPr>
          <a:xfrm>
            <a:off x="5938983" y="220081"/>
            <a:ext cx="0" cy="34775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/>
          <p:cNvCxnSpPr/>
          <p:nvPr/>
        </p:nvCxnSpPr>
        <p:spPr>
          <a:xfrm>
            <a:off x="6091383" y="220081"/>
            <a:ext cx="0" cy="34775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/>
          <p:cNvCxnSpPr/>
          <p:nvPr/>
        </p:nvCxnSpPr>
        <p:spPr>
          <a:xfrm>
            <a:off x="8525062" y="240101"/>
            <a:ext cx="0" cy="34775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/>
          <p:cNvCxnSpPr/>
          <p:nvPr/>
        </p:nvCxnSpPr>
        <p:spPr>
          <a:xfrm>
            <a:off x="8656783" y="240101"/>
            <a:ext cx="0" cy="34775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/>
          <p:cNvCxnSpPr/>
          <p:nvPr/>
        </p:nvCxnSpPr>
        <p:spPr>
          <a:xfrm>
            <a:off x="9789623" y="240101"/>
            <a:ext cx="0" cy="34775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接點 31"/>
          <p:cNvCxnSpPr/>
          <p:nvPr/>
        </p:nvCxnSpPr>
        <p:spPr>
          <a:xfrm>
            <a:off x="9942023" y="240101"/>
            <a:ext cx="0" cy="34775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/>
          <p:cNvCxnSpPr/>
          <p:nvPr/>
        </p:nvCxnSpPr>
        <p:spPr>
          <a:xfrm>
            <a:off x="-1085324" y="4949279"/>
            <a:ext cx="0" cy="34775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字方塊 34"/>
          <p:cNvSpPr txBox="1"/>
          <p:nvPr/>
        </p:nvSpPr>
        <p:spPr>
          <a:xfrm>
            <a:off x="5996038" y="533685"/>
            <a:ext cx="758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192</a:t>
            </a:r>
            <a:endParaRPr lang="zh-TW" altLang="en-US" dirty="0"/>
          </a:p>
        </p:txBody>
      </p:sp>
      <p:sp>
        <p:nvSpPr>
          <p:cNvPr id="36" name="文字方塊 35"/>
          <p:cNvSpPr txBox="1"/>
          <p:nvPr/>
        </p:nvSpPr>
        <p:spPr>
          <a:xfrm>
            <a:off x="8126888" y="533685"/>
            <a:ext cx="758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522</a:t>
            </a:r>
            <a:endParaRPr lang="zh-TW" altLang="en-US" dirty="0"/>
          </a:p>
        </p:txBody>
      </p:sp>
      <p:sp>
        <p:nvSpPr>
          <p:cNvPr id="37" name="文字方塊 36"/>
          <p:cNvSpPr txBox="1"/>
          <p:nvPr/>
        </p:nvSpPr>
        <p:spPr>
          <a:xfrm>
            <a:off x="8594884" y="521792"/>
            <a:ext cx="758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523</a:t>
            </a:r>
            <a:endParaRPr lang="zh-TW" altLang="en-US" dirty="0"/>
          </a:p>
        </p:txBody>
      </p:sp>
      <p:sp>
        <p:nvSpPr>
          <p:cNvPr id="38" name="文字方塊 37"/>
          <p:cNvSpPr txBox="1"/>
          <p:nvPr/>
        </p:nvSpPr>
        <p:spPr>
          <a:xfrm>
            <a:off x="9392692" y="602444"/>
            <a:ext cx="758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656</a:t>
            </a:r>
            <a:endParaRPr lang="zh-TW" altLang="en-US" dirty="0"/>
          </a:p>
        </p:txBody>
      </p:sp>
      <p:sp>
        <p:nvSpPr>
          <p:cNvPr id="39" name="文字方塊 38"/>
          <p:cNvSpPr txBox="1"/>
          <p:nvPr/>
        </p:nvSpPr>
        <p:spPr>
          <a:xfrm>
            <a:off x="9903134" y="610253"/>
            <a:ext cx="758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657</a:t>
            </a:r>
            <a:endParaRPr lang="zh-TW" altLang="en-US" dirty="0"/>
          </a:p>
        </p:txBody>
      </p:sp>
      <p:sp>
        <p:nvSpPr>
          <p:cNvPr id="40" name="文字方塊 39"/>
          <p:cNvSpPr txBox="1"/>
          <p:nvPr/>
        </p:nvSpPr>
        <p:spPr>
          <a:xfrm>
            <a:off x="11554446" y="618901"/>
            <a:ext cx="758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868</a:t>
            </a:r>
            <a:endParaRPr lang="zh-TW" altLang="en-US" dirty="0"/>
          </a:p>
        </p:txBody>
      </p:sp>
      <p:sp>
        <p:nvSpPr>
          <p:cNvPr id="41" name="矩形 40"/>
          <p:cNvSpPr/>
          <p:nvPr/>
        </p:nvSpPr>
        <p:spPr>
          <a:xfrm>
            <a:off x="4071755" y="2676299"/>
            <a:ext cx="7793447" cy="428017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矩形 41"/>
          <p:cNvSpPr/>
          <p:nvPr/>
        </p:nvSpPr>
        <p:spPr>
          <a:xfrm>
            <a:off x="4062837" y="2683256"/>
            <a:ext cx="1024134" cy="41410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矩形 42"/>
          <p:cNvSpPr/>
          <p:nvPr/>
        </p:nvSpPr>
        <p:spPr>
          <a:xfrm>
            <a:off x="5220427" y="2683256"/>
            <a:ext cx="5897692" cy="41410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矩形 43"/>
          <p:cNvSpPr/>
          <p:nvPr/>
        </p:nvSpPr>
        <p:spPr>
          <a:xfrm>
            <a:off x="11334185" y="2683255"/>
            <a:ext cx="539935" cy="41410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文字方塊 44"/>
          <p:cNvSpPr txBox="1"/>
          <p:nvPr/>
        </p:nvSpPr>
        <p:spPr>
          <a:xfrm>
            <a:off x="4643975" y="2255126"/>
            <a:ext cx="758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131</a:t>
            </a:r>
            <a:endParaRPr lang="zh-TW" altLang="en-US" dirty="0"/>
          </a:p>
        </p:txBody>
      </p:sp>
      <p:sp>
        <p:nvSpPr>
          <p:cNvPr id="46" name="文字方塊 45"/>
          <p:cNvSpPr txBox="1"/>
          <p:nvPr/>
        </p:nvSpPr>
        <p:spPr>
          <a:xfrm>
            <a:off x="3924366" y="2305213"/>
            <a:ext cx="348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1</a:t>
            </a:r>
            <a:endParaRPr lang="zh-TW" altLang="en-US" dirty="0"/>
          </a:p>
        </p:txBody>
      </p:sp>
      <p:cxnSp>
        <p:nvCxnSpPr>
          <p:cNvPr id="47" name="直線接點 46"/>
          <p:cNvCxnSpPr/>
          <p:nvPr/>
        </p:nvCxnSpPr>
        <p:spPr>
          <a:xfrm>
            <a:off x="4067637" y="2092034"/>
            <a:ext cx="7797565" cy="3112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接點 47"/>
          <p:cNvCxnSpPr/>
          <p:nvPr/>
        </p:nvCxnSpPr>
        <p:spPr>
          <a:xfrm>
            <a:off x="4083553" y="1929256"/>
            <a:ext cx="0" cy="34775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接點 52"/>
          <p:cNvCxnSpPr/>
          <p:nvPr/>
        </p:nvCxnSpPr>
        <p:spPr>
          <a:xfrm flipH="1">
            <a:off x="11105130" y="2002698"/>
            <a:ext cx="1647" cy="3167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接點 53"/>
          <p:cNvCxnSpPr/>
          <p:nvPr/>
        </p:nvCxnSpPr>
        <p:spPr>
          <a:xfrm>
            <a:off x="11320395" y="1997457"/>
            <a:ext cx="0" cy="34775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接點 54"/>
          <p:cNvCxnSpPr/>
          <p:nvPr/>
        </p:nvCxnSpPr>
        <p:spPr>
          <a:xfrm>
            <a:off x="-1061154" y="6658454"/>
            <a:ext cx="0" cy="34775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字方塊 55"/>
          <p:cNvSpPr txBox="1"/>
          <p:nvPr/>
        </p:nvSpPr>
        <p:spPr>
          <a:xfrm>
            <a:off x="5097588" y="2256880"/>
            <a:ext cx="758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132</a:t>
            </a:r>
            <a:endParaRPr lang="zh-TW" altLang="en-US" dirty="0"/>
          </a:p>
        </p:txBody>
      </p:sp>
      <p:sp>
        <p:nvSpPr>
          <p:cNvPr id="59" name="文字方塊 58"/>
          <p:cNvSpPr txBox="1"/>
          <p:nvPr/>
        </p:nvSpPr>
        <p:spPr>
          <a:xfrm>
            <a:off x="10644340" y="2243068"/>
            <a:ext cx="758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812</a:t>
            </a:r>
            <a:endParaRPr lang="zh-TW" altLang="en-US" dirty="0"/>
          </a:p>
        </p:txBody>
      </p:sp>
      <p:sp>
        <p:nvSpPr>
          <p:cNvPr id="60" name="文字方塊 59"/>
          <p:cNvSpPr txBox="1"/>
          <p:nvPr/>
        </p:nvSpPr>
        <p:spPr>
          <a:xfrm>
            <a:off x="11125972" y="2319428"/>
            <a:ext cx="758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813</a:t>
            </a:r>
            <a:endParaRPr lang="zh-TW" altLang="en-US" dirty="0"/>
          </a:p>
        </p:txBody>
      </p:sp>
      <p:sp>
        <p:nvSpPr>
          <p:cNvPr id="61" name="文字方塊 60"/>
          <p:cNvSpPr txBox="1"/>
          <p:nvPr/>
        </p:nvSpPr>
        <p:spPr>
          <a:xfrm>
            <a:off x="-1340588" y="7057274"/>
            <a:ext cx="758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868</a:t>
            </a:r>
            <a:endParaRPr lang="zh-TW" altLang="en-US" dirty="0"/>
          </a:p>
        </p:txBody>
      </p:sp>
      <p:cxnSp>
        <p:nvCxnSpPr>
          <p:cNvPr id="62" name="直線接點 61"/>
          <p:cNvCxnSpPr/>
          <p:nvPr/>
        </p:nvCxnSpPr>
        <p:spPr>
          <a:xfrm>
            <a:off x="5045511" y="1980318"/>
            <a:ext cx="0" cy="34775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接點 62"/>
          <p:cNvCxnSpPr/>
          <p:nvPr/>
        </p:nvCxnSpPr>
        <p:spPr>
          <a:xfrm>
            <a:off x="5198422" y="1963861"/>
            <a:ext cx="0" cy="34775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0321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772400" y="365125"/>
            <a:ext cx="4289898" cy="1376126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CDS length 681:</a:t>
            </a:r>
            <a:r>
              <a:rPr lang="zh-TW" altLang="en-US" dirty="0" smtClean="0"/>
              <a:t> </a:t>
            </a:r>
            <a:r>
              <a:rPr lang="en-US" altLang="zh-TW" dirty="0" smtClean="0"/>
              <a:t>protein </a:t>
            </a:r>
            <a:r>
              <a:rPr lang="en-US" altLang="zh-TW" dirty="0" err="1" smtClean="0"/>
              <a:t>seq</a:t>
            </a:r>
            <a:r>
              <a:rPr lang="en-US" altLang="zh-TW" dirty="0" smtClean="0"/>
              <a:t> length 681/3-1=226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937769" y="2827574"/>
            <a:ext cx="3386847" cy="4351338"/>
          </a:xfrm>
        </p:spPr>
        <p:txBody>
          <a:bodyPr/>
          <a:lstStyle/>
          <a:p>
            <a:r>
              <a:rPr lang="zh-TW" altLang="en-US" dirty="0"/>
              <a:t>最後一個是</a:t>
            </a:r>
            <a:r>
              <a:rPr lang="en-US" altLang="zh-TW" dirty="0"/>
              <a:t>Stop </a:t>
            </a:r>
            <a:r>
              <a:rPr lang="en-US" altLang="zh-TW" dirty="0" smtClean="0"/>
              <a:t>Codon, </a:t>
            </a:r>
            <a:r>
              <a:rPr lang="zh-TW" altLang="en-US" dirty="0" smtClean="0"/>
              <a:t>沒</a:t>
            </a:r>
            <a:r>
              <a:rPr lang="en-US" altLang="zh-TW" dirty="0" smtClean="0"/>
              <a:t>code for amino acid</a:t>
            </a:r>
          </a:p>
          <a:p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7821"/>
            <a:ext cx="7777560" cy="6780179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3803515" y="6459166"/>
            <a:ext cx="165370" cy="24319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接點 9"/>
          <p:cNvCxnSpPr/>
          <p:nvPr/>
        </p:nvCxnSpPr>
        <p:spPr>
          <a:xfrm flipV="1">
            <a:off x="3827780" y="4216400"/>
            <a:ext cx="264160" cy="254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1052695" y="5483806"/>
            <a:ext cx="165370" cy="24319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5" name="直線接點 14"/>
          <p:cNvCxnSpPr/>
          <p:nvPr/>
        </p:nvCxnSpPr>
        <p:spPr>
          <a:xfrm flipV="1">
            <a:off x="1085985" y="1053188"/>
            <a:ext cx="264160" cy="254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標題 1"/>
          <p:cNvSpPr txBox="1">
            <a:spLocks/>
          </p:cNvSpPr>
          <p:nvPr/>
        </p:nvSpPr>
        <p:spPr>
          <a:xfrm>
            <a:off x="8115448" y="5003243"/>
            <a:ext cx="3608962" cy="10408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2400" b="1" dirty="0" smtClean="0">
                <a:solidFill>
                  <a:srgbClr val="FF0000"/>
                </a:solidFill>
              </a:rPr>
              <a:t>HW4:</a:t>
            </a:r>
            <a:r>
              <a:rPr lang="en-US" altLang="zh-TW" sz="2400" dirty="0" smtClean="0"/>
              <a:t/>
            </a:r>
            <a:br>
              <a:rPr lang="en-US" altLang="zh-TW" sz="2400" dirty="0" smtClean="0"/>
            </a:br>
            <a:r>
              <a:rPr lang="en-US" altLang="zh-TW" sz="2400" dirty="0" smtClean="0"/>
              <a:t>Given</a:t>
            </a:r>
            <a:br>
              <a:rPr lang="en-US" altLang="zh-TW" sz="2400" dirty="0" smtClean="0"/>
            </a:br>
            <a:r>
              <a:rPr lang="en-US" altLang="zh-TW" sz="2400" dirty="0" smtClean="0">
                <a:solidFill>
                  <a:srgbClr val="FF0000"/>
                </a:solidFill>
              </a:rPr>
              <a:t>unspliced+UTRTranscriptSequence_Y40B10A.2a.1.fasta</a:t>
            </a:r>
            <a:r>
              <a:rPr lang="en-US" altLang="zh-TW" sz="2400" dirty="0" smtClean="0"/>
              <a:t/>
            </a:r>
            <a:br>
              <a:rPr lang="en-US" altLang="zh-TW" sz="2400" dirty="0" smtClean="0"/>
            </a:br>
            <a:r>
              <a:rPr lang="en-US" altLang="zh-TW" sz="2400" dirty="0" smtClean="0"/>
              <a:t>Generate the CDS and amino acid sequence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7843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鍾其融</a:t>
            </a:r>
            <a:r>
              <a:rPr lang="zh-TW" altLang="en-US" dirty="0" smtClean="0"/>
              <a:t/>
            </a:r>
            <a:br>
              <a:rPr lang="zh-TW" altLang="en-US" dirty="0" smtClean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碩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二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指導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教授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吳謂勝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興趣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攀岩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5253" y="365125"/>
            <a:ext cx="5587378" cy="3526852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280416" y="4001294"/>
            <a:ext cx="1066190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此頁要呈現的資料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42900" indent="-342900">
              <a:buAutoNum type="arabicPeriod"/>
            </a:pP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有些是後端</a:t>
            </a:r>
            <a:r>
              <a:rPr lang="zh-TW" altLang="en-US" sz="3200" b="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從資料庫內的資料表調取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後送往網頁前端顯示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42900" indent="-342900">
              <a:buAutoNum type="arabicPeriod"/>
            </a:pP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有些是後端要</a:t>
            </a:r>
            <a:r>
              <a:rPr lang="zh-TW" altLang="en-US" sz="32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臨場</a:t>
            </a:r>
            <a:r>
              <a:rPr lang="zh-TW" altLang="en-US" sz="3200" b="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用網路爬蟲去爬資料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回來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, </a:t>
            </a:r>
            <a:r>
              <a:rPr lang="zh-TW" altLang="en-US" sz="3200" b="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臨場做大數據分析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後將結果送往網頁前端顯示</a:t>
            </a:r>
          </a:p>
        </p:txBody>
      </p:sp>
    </p:spTree>
    <p:extLst>
      <p:ext uri="{BB962C8B-B14F-4D97-AF65-F5344CB8AC3E}">
        <p14:creationId xmlns:p14="http://schemas.microsoft.com/office/powerpoint/2010/main" val="1100715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比喻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vs.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真實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1332169"/>
              </p:ext>
            </p:extLst>
          </p:nvPr>
        </p:nvGraphicFramePr>
        <p:xfrm>
          <a:off x="172212" y="2338400"/>
          <a:ext cx="11841480" cy="32120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20740">
                  <a:extLst>
                    <a:ext uri="{9D8B030D-6E8A-4147-A177-3AD203B41FA5}">
                      <a16:colId xmlns:a16="http://schemas.microsoft.com/office/drawing/2014/main" val="4053114889"/>
                    </a:ext>
                  </a:extLst>
                </a:gridCol>
                <a:gridCol w="5920740">
                  <a:extLst>
                    <a:ext uri="{9D8B030D-6E8A-4147-A177-3AD203B41FA5}">
                      <a16:colId xmlns:a16="http://schemas.microsoft.com/office/drawing/2014/main" val="608494919"/>
                    </a:ext>
                  </a:extLst>
                </a:gridCol>
              </a:tblGrid>
              <a:tr h="756285">
                <a:tc>
                  <a:txBody>
                    <a:bodyPr/>
                    <a:lstStyle/>
                    <a:p>
                      <a:r>
                        <a:rPr lang="zh-TW" altLang="en-US" sz="36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老師名字</a:t>
                      </a:r>
                      <a:r>
                        <a:rPr lang="en-US" altLang="zh-TW" sz="36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(</a:t>
                      </a:r>
                      <a:r>
                        <a:rPr lang="zh-TW" altLang="en-US" sz="36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吳謂勝</a:t>
                      </a:r>
                      <a:r>
                        <a:rPr lang="en-US" altLang="zh-TW" sz="36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) </a:t>
                      </a:r>
                      <a:endParaRPr lang="zh-TW" altLang="en-US" sz="36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36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基因</a:t>
                      </a:r>
                      <a:r>
                        <a:rPr lang="en-US" altLang="zh-TW" sz="36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Sequence Name</a:t>
                      </a:r>
                      <a:r>
                        <a:rPr lang="zh-TW" altLang="en-US" sz="3600" baseline="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36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(</a:t>
                      </a:r>
                      <a:r>
                        <a:rPr lang="en-US" altLang="zh-TW" sz="3600" dirty="0" smtClean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2L52.1</a:t>
                      </a:r>
                      <a:r>
                        <a:rPr lang="en-US" altLang="zh-TW" sz="36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365608"/>
                  </a:ext>
                </a:extLst>
              </a:tr>
              <a:tr h="1227861">
                <a:tc>
                  <a:txBody>
                    <a:bodyPr/>
                    <a:lstStyle/>
                    <a:p>
                      <a:r>
                        <a:rPr lang="zh-TW" altLang="en-US" sz="36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老師身份證字號</a:t>
                      </a:r>
                      <a:r>
                        <a:rPr lang="en-US" altLang="zh-TW" sz="36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(</a:t>
                      </a:r>
                      <a:r>
                        <a:rPr lang="en-US" altLang="zh-TW" sz="36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P121xxx</a:t>
                      </a:r>
                      <a:r>
                        <a:rPr lang="en-US" altLang="zh-TW" sz="36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) </a:t>
                      </a:r>
                      <a:endParaRPr lang="zh-TW" altLang="en-US" sz="36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36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基因 </a:t>
                      </a:r>
                      <a:r>
                        <a:rPr lang="en-US" altLang="zh-TW" sz="3600" dirty="0" err="1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WormBase</a:t>
                      </a:r>
                      <a:r>
                        <a:rPr lang="en-US" altLang="zh-TW" sz="36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ID </a:t>
                      </a:r>
                      <a:r>
                        <a:rPr lang="en-US" altLang="zh-TW" sz="36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(</a:t>
                      </a:r>
                      <a:r>
                        <a:rPr lang="en-US" altLang="zh-TW" sz="36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WBGene00007063</a:t>
                      </a:r>
                      <a:r>
                        <a:rPr lang="en-US" altLang="zh-TW" sz="36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964380"/>
                  </a:ext>
                </a:extLst>
              </a:tr>
              <a:tr h="1227861">
                <a:tc>
                  <a:txBody>
                    <a:bodyPr/>
                    <a:lstStyle/>
                    <a:p>
                      <a:r>
                        <a:rPr lang="zh-TW" altLang="en-US" sz="36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實驗室學生身分證字號</a:t>
                      </a:r>
                      <a:r>
                        <a:rPr lang="en-US" altLang="zh-TW" sz="36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(</a:t>
                      </a:r>
                      <a:r>
                        <a:rPr lang="en-US" altLang="zh-TW" sz="36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F232xxx, L221xxx</a:t>
                      </a:r>
                      <a:r>
                        <a:rPr lang="en-US" altLang="zh-TW" sz="36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36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Transcript </a:t>
                      </a:r>
                      <a:r>
                        <a:rPr lang="en-US" altLang="zh-TW" sz="3600" dirty="0" err="1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WormBase</a:t>
                      </a:r>
                      <a:r>
                        <a:rPr lang="en-US" altLang="zh-TW" sz="3600" baseline="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ID </a:t>
                      </a:r>
                      <a:r>
                        <a:rPr lang="en-US" altLang="zh-TW" sz="3600" baseline="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(</a:t>
                      </a:r>
                      <a:r>
                        <a:rPr lang="en-US" altLang="zh-TW" sz="3600" baseline="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2L52.1a.1, 2L52.1b.1</a:t>
                      </a:r>
                      <a:r>
                        <a:rPr lang="en-US" altLang="zh-TW" sz="3600" baseline="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)</a:t>
                      </a:r>
                      <a:endParaRPr lang="zh-TW" altLang="en-US" sz="36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6765825"/>
                  </a:ext>
                </a:extLst>
              </a:tr>
            </a:tbl>
          </a:graphicData>
        </a:graphic>
      </p:graphicFrame>
      <p:cxnSp>
        <p:nvCxnSpPr>
          <p:cNvPr id="5" name="直線接點 4"/>
          <p:cNvCxnSpPr/>
          <p:nvPr/>
        </p:nvCxnSpPr>
        <p:spPr>
          <a:xfrm flipV="1">
            <a:off x="-3048" y="1426464"/>
            <a:ext cx="12192000" cy="100584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9007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 HW1</a:t>
            </a:r>
            <a:r>
              <a:rPr lang="en-US" altLang="zh-TW" b="1" dirty="0" smtClean="0">
                <a:solidFill>
                  <a:srgbClr val="FF0000"/>
                </a:solidFill>
              </a:rPr>
              <a:t>:</a:t>
            </a:r>
            <a:r>
              <a:rPr lang="en-US" altLang="zh-TW" dirty="0" smtClean="0"/>
              <a:t> </a:t>
            </a:r>
            <a:br>
              <a:rPr lang="en-US" altLang="zh-TW" dirty="0" smtClean="0"/>
            </a:b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整理每個基因有多少種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Transcripts</a:t>
            </a:r>
            <a:b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每個教授的實驗室有多少學生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40492" y="2332252"/>
            <a:ext cx="10515600" cy="4351338"/>
          </a:xfrm>
        </p:spPr>
        <p:txBody>
          <a:bodyPr>
            <a:normAutofit fontScale="85000" lnSpcReduction="20000"/>
          </a:bodyPr>
          <a:lstStyle/>
          <a:p>
            <a:r>
              <a:rPr lang="en-US" altLang="zh-TW" dirty="0">
                <a:hlinkClick r:id="rId2"/>
              </a:rPr>
              <a:t>https://</a:t>
            </a:r>
            <a:r>
              <a:rPr lang="en-US" altLang="zh-TW" dirty="0" smtClean="0">
                <a:hlinkClick r:id="rId2"/>
              </a:rPr>
              <a:t>downloads.wormbase.org/releases/current-production-release/species/c_elegans/PRJNA13758/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下載</a:t>
            </a:r>
            <a:r>
              <a:rPr lang="en-US" altLang="zh-TW" dirty="0" smtClean="0"/>
              <a:t>transcript</a:t>
            </a:r>
            <a:r>
              <a:rPr lang="zh-TW" altLang="en-US" dirty="0" smtClean="0"/>
              <a:t>檔案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b="1" dirty="0" smtClean="0"/>
              <a:t>c_elegans.PRJNA13758.WS284.mRNA_transcripts.fa.gz</a:t>
            </a:r>
          </a:p>
          <a:p>
            <a:endParaRPr lang="en-US" altLang="zh-TW" dirty="0" smtClean="0"/>
          </a:p>
          <a:p>
            <a:r>
              <a:rPr lang="zh-TW" altLang="en-US" dirty="0" smtClean="0"/>
              <a:t>檔案內容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&gt;</a:t>
            </a:r>
            <a:r>
              <a:rPr lang="en-US" altLang="zh-TW" b="1" dirty="0">
                <a:solidFill>
                  <a:srgbClr val="FF0000"/>
                </a:solidFill>
              </a:rPr>
              <a:t>2L52.1a.1</a:t>
            </a:r>
            <a:r>
              <a:rPr lang="en-US" altLang="zh-TW" dirty="0"/>
              <a:t> </a:t>
            </a:r>
            <a:r>
              <a:rPr lang="en-US" altLang="zh-TW" b="1" dirty="0" smtClean="0">
                <a:solidFill>
                  <a:srgbClr val="0070C0"/>
                </a:solidFill>
              </a:rPr>
              <a:t>(</a:t>
            </a:r>
            <a:r>
              <a:rPr lang="zh-TW" altLang="en-US" b="1" dirty="0" smtClean="0">
                <a:solidFill>
                  <a:srgbClr val="0070C0"/>
                </a:solidFill>
              </a:rPr>
              <a:t>學生</a:t>
            </a:r>
            <a:r>
              <a:rPr lang="en-US" altLang="zh-TW" b="1" dirty="0" smtClean="0">
                <a:solidFill>
                  <a:srgbClr val="0070C0"/>
                </a:solidFill>
              </a:rPr>
              <a:t>ID) </a:t>
            </a:r>
            <a:r>
              <a:rPr lang="en-US" altLang="zh-TW" dirty="0" smtClean="0"/>
              <a:t>gene=</a:t>
            </a:r>
            <a:r>
              <a:rPr lang="en-US" altLang="zh-TW" b="1" dirty="0" smtClean="0">
                <a:solidFill>
                  <a:srgbClr val="FF0000"/>
                </a:solidFill>
              </a:rPr>
              <a:t>WBGene00007063</a:t>
            </a:r>
            <a:r>
              <a:rPr lang="zh-TW" altLang="en-US" b="1" dirty="0" smtClean="0">
                <a:solidFill>
                  <a:srgbClr val="FF0000"/>
                </a:solidFill>
              </a:rPr>
              <a:t> </a:t>
            </a:r>
            <a:r>
              <a:rPr lang="en-US" altLang="zh-TW" b="1" dirty="0" smtClean="0">
                <a:solidFill>
                  <a:srgbClr val="0070C0"/>
                </a:solidFill>
              </a:rPr>
              <a:t>(</a:t>
            </a:r>
            <a:r>
              <a:rPr lang="zh-TW" altLang="en-US" b="1" dirty="0" smtClean="0">
                <a:solidFill>
                  <a:srgbClr val="0070C0"/>
                </a:solidFill>
              </a:rPr>
              <a:t>老師</a:t>
            </a:r>
            <a:r>
              <a:rPr lang="en-US" altLang="zh-TW" b="1" dirty="0" smtClean="0">
                <a:solidFill>
                  <a:srgbClr val="0070C0"/>
                </a:solidFill>
              </a:rPr>
              <a:t>ID)</a:t>
            </a:r>
            <a:endParaRPr lang="en-US" altLang="zh-TW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altLang="zh-TW" dirty="0" smtClean="0"/>
              <a:t>AAATTTTTCTCAACTTGTCATGTCAATGGTAAGAAATGTATCAAATCAGAGCGAAAAATT……………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&gt;</a:t>
            </a:r>
            <a:r>
              <a:rPr lang="en-US" altLang="zh-TW" b="1" dirty="0">
                <a:solidFill>
                  <a:srgbClr val="FF0000"/>
                </a:solidFill>
              </a:rPr>
              <a:t>2L52.1b.1</a:t>
            </a:r>
            <a:r>
              <a:rPr lang="en-US" altLang="zh-TW" dirty="0"/>
              <a:t> gene=</a:t>
            </a:r>
            <a:r>
              <a:rPr lang="en-US" altLang="zh-TW" b="1" dirty="0">
                <a:solidFill>
                  <a:srgbClr val="FF0000"/>
                </a:solidFill>
              </a:rPr>
              <a:t>WBGene00007063</a:t>
            </a:r>
          </a:p>
          <a:p>
            <a:pPr marL="0" indent="0">
              <a:buNone/>
            </a:pPr>
            <a:r>
              <a:rPr lang="en-US" altLang="zh-TW" dirty="0" smtClean="0"/>
              <a:t>ATGTCAGATAATGAAGAAGTATATGTGAACTTCCGTGGAATGAACTGTATCTCAACAGGA…………..</a:t>
            </a:r>
            <a:endParaRPr lang="zh-TW" altLang="en-US" dirty="0"/>
          </a:p>
        </p:txBody>
      </p:sp>
      <p:cxnSp>
        <p:nvCxnSpPr>
          <p:cNvPr id="4" name="直線接點 3"/>
          <p:cNvCxnSpPr/>
          <p:nvPr/>
        </p:nvCxnSpPr>
        <p:spPr>
          <a:xfrm flipV="1">
            <a:off x="0" y="1910886"/>
            <a:ext cx="12192000" cy="100584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762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73211" y="0"/>
            <a:ext cx="10515600" cy="1325563"/>
          </a:xfrm>
        </p:spPr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進行整理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7177108"/>
              </p:ext>
            </p:extLst>
          </p:nvPr>
        </p:nvGraphicFramePr>
        <p:xfrm>
          <a:off x="442872" y="2709104"/>
          <a:ext cx="11554056" cy="38016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51352">
                  <a:extLst>
                    <a:ext uri="{9D8B030D-6E8A-4147-A177-3AD203B41FA5}">
                      <a16:colId xmlns:a16="http://schemas.microsoft.com/office/drawing/2014/main" val="322802055"/>
                    </a:ext>
                  </a:extLst>
                </a:gridCol>
                <a:gridCol w="3074610">
                  <a:extLst>
                    <a:ext uri="{9D8B030D-6E8A-4147-A177-3AD203B41FA5}">
                      <a16:colId xmlns:a16="http://schemas.microsoft.com/office/drawing/2014/main" val="2879448831"/>
                    </a:ext>
                  </a:extLst>
                </a:gridCol>
                <a:gridCol w="4628094">
                  <a:extLst>
                    <a:ext uri="{9D8B030D-6E8A-4147-A177-3AD203B41FA5}">
                      <a16:colId xmlns:a16="http://schemas.microsoft.com/office/drawing/2014/main" val="636269153"/>
                    </a:ext>
                  </a:extLst>
                </a:gridCol>
              </a:tblGrid>
              <a:tr h="792242">
                <a:tc>
                  <a:txBody>
                    <a:bodyPr/>
                    <a:lstStyle/>
                    <a:p>
                      <a:r>
                        <a:rPr lang="en-US" altLang="zh-TW" sz="3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Gene </a:t>
                      </a:r>
                      <a:r>
                        <a:rPr lang="en-US" altLang="zh-TW" sz="32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WormBase</a:t>
                      </a:r>
                      <a:r>
                        <a:rPr lang="en-US" altLang="zh-TW" sz="3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ID</a:t>
                      </a:r>
                      <a:endParaRPr lang="zh-TW" alt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3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 of transcripts</a:t>
                      </a:r>
                      <a:endParaRPr lang="zh-TW" alt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3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Transcript </a:t>
                      </a:r>
                      <a:r>
                        <a:rPr lang="en-US" altLang="zh-TW" sz="32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WormBase</a:t>
                      </a:r>
                      <a:r>
                        <a:rPr lang="en-US" altLang="zh-TW" sz="3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IDs</a:t>
                      </a:r>
                      <a:endParaRPr lang="zh-TW" alt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7596192"/>
                  </a:ext>
                </a:extLst>
              </a:tr>
              <a:tr h="1367431">
                <a:tc>
                  <a:txBody>
                    <a:bodyPr/>
                    <a:lstStyle/>
                    <a:p>
                      <a:r>
                        <a:rPr lang="en-US" altLang="zh-TW" sz="3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WBGene00007063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3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TW" alt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3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2L52.1a.1</a:t>
                      </a:r>
                      <a:r>
                        <a:rPr lang="en-US" altLang="zh-TW" sz="3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|</a:t>
                      </a:r>
                      <a:r>
                        <a:rPr lang="en-US" altLang="zh-TW" sz="3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2L52.1a.1</a:t>
                      </a:r>
                    </a:p>
                    <a:p>
                      <a:endParaRPr lang="zh-TW" alt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4516490"/>
                  </a:ext>
                </a:extLst>
              </a:tr>
              <a:tr h="1367431">
                <a:tc>
                  <a:txBody>
                    <a:bodyPr/>
                    <a:lstStyle/>
                    <a:p>
                      <a:r>
                        <a:rPr lang="en-US" altLang="zh-TW" sz="3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WBGene00006962</a:t>
                      </a:r>
                      <a:endParaRPr lang="zh-TW" alt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3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TW" alt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3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C18A11.5a</a:t>
                      </a:r>
                      <a:r>
                        <a:rPr lang="en-US" altLang="zh-TW" sz="3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|</a:t>
                      </a:r>
                      <a:r>
                        <a:rPr lang="en-US" altLang="zh-TW" sz="3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C18A11.5b.1</a:t>
                      </a:r>
                      <a:r>
                        <a:rPr lang="en-US" altLang="zh-TW" sz="3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|</a:t>
                      </a:r>
                      <a:r>
                        <a:rPr lang="en-US" altLang="zh-TW" sz="3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C18A11.5c.1</a:t>
                      </a:r>
                      <a:endParaRPr lang="zh-TW" alt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9189485"/>
                  </a:ext>
                </a:extLst>
              </a:tr>
            </a:tbl>
          </a:graphicData>
        </a:graphic>
      </p:graphicFrame>
      <p:cxnSp>
        <p:nvCxnSpPr>
          <p:cNvPr id="8" name="直線接點 7"/>
          <p:cNvCxnSpPr/>
          <p:nvPr/>
        </p:nvCxnSpPr>
        <p:spPr>
          <a:xfrm flipV="1">
            <a:off x="0" y="1033062"/>
            <a:ext cx="12192000" cy="100584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內容版面配置區 2"/>
          <p:cNvSpPr>
            <a:spLocks noGrp="1"/>
          </p:cNvSpPr>
          <p:nvPr>
            <p:ph idx="1"/>
          </p:nvPr>
        </p:nvSpPr>
        <p:spPr>
          <a:xfrm>
            <a:off x="344424" y="1423289"/>
            <a:ext cx="10515600" cy="4351338"/>
          </a:xfrm>
        </p:spPr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總共有多少基因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?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總共有多少</a:t>
            </a:r>
            <a:r>
              <a:rPr lang="en-US" altLang="zh-TW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transcripts?</a:t>
            </a: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根據</a:t>
            </a:r>
            <a:r>
              <a:rPr lang="en-US" altLang="zh-TW" dirty="0"/>
              <a:t># of transcripts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由大到小排序</a:t>
            </a:r>
          </a:p>
        </p:txBody>
      </p:sp>
    </p:spTree>
    <p:extLst>
      <p:ext uri="{BB962C8B-B14F-4D97-AF65-F5344CB8AC3E}">
        <p14:creationId xmlns:p14="http://schemas.microsoft.com/office/powerpoint/2010/main" val="36660483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生物背景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TW" dirty="0" smtClean="0"/>
              <a:t>DNA</a:t>
            </a:r>
            <a:endParaRPr lang="en-US" altLang="zh-TW" dirty="0"/>
          </a:p>
          <a:p>
            <a:r>
              <a:rPr lang="en-US" altLang="zh-TW" dirty="0"/>
              <a:t>https://www.youtube.com/watch?v=C1CRrtkWwu0</a:t>
            </a:r>
          </a:p>
          <a:p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RNA</a:t>
            </a:r>
          </a:p>
          <a:p>
            <a:r>
              <a:rPr lang="en-US" altLang="zh-TW" dirty="0"/>
              <a:t>https://www.youtube.com/watch?v=Y4p6jhFaru4</a:t>
            </a:r>
          </a:p>
          <a:p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Transcription </a:t>
            </a:r>
            <a:r>
              <a:rPr lang="en-US" altLang="zh-TW" dirty="0"/>
              <a:t>(DNA to mRNA</a:t>
            </a:r>
            <a:r>
              <a:rPr lang="en-US" altLang="zh-TW" dirty="0" smtClean="0"/>
              <a:t>)</a:t>
            </a:r>
          </a:p>
          <a:p>
            <a:r>
              <a:rPr lang="en-US" altLang="zh-TW" dirty="0">
                <a:hlinkClick r:id="rId2"/>
              </a:rPr>
              <a:t>https://www.youtube.com/watch?v=_</a:t>
            </a:r>
            <a:r>
              <a:rPr lang="en-US" altLang="zh-TW" dirty="0" smtClean="0">
                <a:hlinkClick r:id="rId2"/>
              </a:rPr>
              <a:t>Zyb8bpGMR0&amp;t=4s</a:t>
            </a:r>
            <a:endParaRPr lang="en-US" altLang="zh-TW" dirty="0" smtClean="0"/>
          </a:p>
          <a:p>
            <a:endParaRPr lang="en-US" altLang="zh-TW" dirty="0"/>
          </a:p>
          <a:p>
            <a:pPr marL="0" indent="0">
              <a:buNone/>
            </a:pPr>
            <a:r>
              <a:rPr lang="en-US" altLang="zh-TW" dirty="0" err="1" smtClean="0"/>
              <a:t>DNA</a:t>
            </a:r>
            <a:r>
              <a:rPr lang="en-US" altLang="zh-TW" dirty="0" err="1" smtClean="0">
                <a:sym typeface="Wingdings" panose="05000000000000000000" pitchFamily="2" charset="2"/>
              </a:rPr>
              <a:t></a:t>
            </a:r>
            <a:r>
              <a:rPr lang="en-US" altLang="zh-TW" dirty="0" err="1" smtClean="0"/>
              <a:t>mRNA</a:t>
            </a:r>
            <a:r>
              <a:rPr lang="en-US" altLang="zh-TW" dirty="0" err="1" smtClean="0">
                <a:sym typeface="Wingdings" panose="05000000000000000000" pitchFamily="2" charset="2"/>
              </a:rPr>
              <a:t></a:t>
            </a:r>
            <a:r>
              <a:rPr lang="en-US" altLang="zh-TW" dirty="0" err="1" smtClean="0"/>
              <a:t>Protein</a:t>
            </a:r>
            <a:endParaRPr lang="en-US" altLang="zh-TW" dirty="0"/>
          </a:p>
          <a:p>
            <a:r>
              <a:rPr lang="en-US" altLang="zh-TW" dirty="0"/>
              <a:t>https://www.youtube.com/watch?v=gG7uCskUOrA&amp;t=8s</a:t>
            </a:r>
          </a:p>
          <a:p>
            <a:endParaRPr lang="zh-TW" altLang="en-US" dirty="0"/>
          </a:p>
        </p:txBody>
      </p:sp>
      <p:cxnSp>
        <p:nvCxnSpPr>
          <p:cNvPr id="4" name="直線接點 3"/>
          <p:cNvCxnSpPr/>
          <p:nvPr/>
        </p:nvCxnSpPr>
        <p:spPr>
          <a:xfrm flipV="1">
            <a:off x="0" y="1398822"/>
            <a:ext cx="12192000" cy="100584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1963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72BAF17-BFAD-424E-9701-A325A66003FF}" type="slidenum">
              <a:rPr lang="en-US" altLang="zh-TW" sz="1400"/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zh-TW" sz="1400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1992313" y="-315913"/>
            <a:ext cx="8229600" cy="1143001"/>
          </a:xfrm>
        </p:spPr>
        <p:txBody>
          <a:bodyPr/>
          <a:lstStyle/>
          <a:p>
            <a:pPr eaLnBrk="1" hangingPunct="1"/>
            <a:r>
              <a:rPr lang="en-US" altLang="zh-TW" sz="3200" b="1">
                <a:solidFill>
                  <a:srgbClr val="3333FF"/>
                </a:solidFill>
              </a:rPr>
              <a:t>Central Dogma of Molecular Biology</a:t>
            </a:r>
          </a:p>
        </p:txBody>
      </p:sp>
      <p:pic>
        <p:nvPicPr>
          <p:cNvPr id="12292" name="Picture 3" descr="central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359151" y="836614"/>
            <a:ext cx="5141913" cy="5616575"/>
          </a:xfrm>
          <a:noFill/>
        </p:spPr>
      </p:pic>
      <p:sp>
        <p:nvSpPr>
          <p:cNvPr id="12293" name="Text Box 4"/>
          <p:cNvSpPr txBox="1">
            <a:spLocks noChangeArrowheads="1"/>
          </p:cNvSpPr>
          <p:nvPr/>
        </p:nvSpPr>
        <p:spPr bwMode="auto">
          <a:xfrm>
            <a:off x="3792539" y="6491289"/>
            <a:ext cx="367188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1000"/>
              <a:t>from</a:t>
            </a:r>
            <a:r>
              <a:rPr lang="en-US" altLang="zh-TW" sz="1200"/>
              <a:t> </a:t>
            </a:r>
            <a:r>
              <a:rPr lang="en-US" altLang="zh-TW" sz="1000"/>
              <a:t>http;//www.accessexcellence.org/AB/GG/central.html</a:t>
            </a:r>
          </a:p>
        </p:txBody>
      </p:sp>
    </p:spTree>
    <p:extLst>
      <p:ext uri="{BB962C8B-B14F-4D97-AF65-F5344CB8AC3E}">
        <p14:creationId xmlns:p14="http://schemas.microsoft.com/office/powerpoint/2010/main" val="3547077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ADE9FBE-BDA9-4478-BFB4-05E03D2BB7C9}" type="slidenum">
              <a:rPr lang="en-US" altLang="zh-TW" sz="1400"/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zh-TW" sz="1400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1992313" y="-100013"/>
            <a:ext cx="8229600" cy="1143001"/>
          </a:xfrm>
        </p:spPr>
        <p:txBody>
          <a:bodyPr/>
          <a:lstStyle/>
          <a:p>
            <a:pPr eaLnBrk="1" hangingPunct="1"/>
            <a:r>
              <a:rPr lang="en-US" altLang="zh-TW" smtClean="0"/>
              <a:t>Transcription</a:t>
            </a:r>
          </a:p>
        </p:txBody>
      </p:sp>
      <p:pic>
        <p:nvPicPr>
          <p:cNvPr id="13316" name="Picture 4" descr="transcription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6276" y="908051"/>
            <a:ext cx="5540375" cy="170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7" name="Picture 5" descr="transcription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6275" y="3213101"/>
            <a:ext cx="5791200" cy="1096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8" name="Picture 6" descr="transcription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7713" y="4797426"/>
            <a:ext cx="5791200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9" name="Text Box 8"/>
          <p:cNvSpPr txBox="1">
            <a:spLocks noChangeArrowheads="1"/>
          </p:cNvSpPr>
          <p:nvPr/>
        </p:nvSpPr>
        <p:spPr bwMode="auto">
          <a:xfrm>
            <a:off x="1919289" y="6308726"/>
            <a:ext cx="86518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1000"/>
              <a:t>from Wiki</a:t>
            </a:r>
          </a:p>
        </p:txBody>
      </p:sp>
    </p:spTree>
    <p:extLst>
      <p:ext uri="{BB962C8B-B14F-4D97-AF65-F5344CB8AC3E}">
        <p14:creationId xmlns:p14="http://schemas.microsoft.com/office/powerpoint/2010/main" val="3126902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762</TotalTime>
  <Words>817</Words>
  <Application>Microsoft Office PowerPoint</Application>
  <PresentationFormat>寬螢幕</PresentationFormat>
  <Paragraphs>316</Paragraphs>
  <Slides>25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25</vt:i4>
      </vt:variant>
    </vt:vector>
  </HeadingPairs>
  <TitlesOfParts>
    <vt:vector size="34" baseType="lpstr">
      <vt:lpstr>新細明體</vt:lpstr>
      <vt:lpstr>標楷體</vt:lpstr>
      <vt:lpstr>Arial</vt:lpstr>
      <vt:lpstr>Calibri</vt:lpstr>
      <vt:lpstr>Calibri Light</vt:lpstr>
      <vt:lpstr>Tahoma</vt:lpstr>
      <vt:lpstr>Times New Roman</vt:lpstr>
      <vt:lpstr>Wingdings</vt:lpstr>
      <vt:lpstr>Office 佈景主題</vt:lpstr>
      <vt:lpstr>2022年暑期新生訓練成果project</vt:lpstr>
      <vt:lpstr>先用比喻的方式解講此project</vt:lpstr>
      <vt:lpstr>鍾其融 </vt:lpstr>
      <vt:lpstr>比喻 vs. 真實</vt:lpstr>
      <vt:lpstr>Python HW1:  整理每個基因有多少種Transcripts (每個教授的實驗室有多少學生)</vt:lpstr>
      <vt:lpstr>進行整理</vt:lpstr>
      <vt:lpstr>生物背景</vt:lpstr>
      <vt:lpstr>Central Dogma of Molecular Biology</vt:lpstr>
      <vt:lpstr>Transcription</vt:lpstr>
      <vt:lpstr>DNA  RNA</vt:lpstr>
      <vt:lpstr>Translation</vt:lpstr>
      <vt:lpstr>Codon table</vt:lpstr>
      <vt:lpstr>PowerPoint 簡報</vt:lpstr>
      <vt:lpstr>https://en.wikipedia.org/wiki/Gene_structure</vt:lpstr>
      <vt:lpstr>Wormbase:   Gene comt-3</vt:lpstr>
      <vt:lpstr>https://wormbase.org/species/c_elegans/transcript/Y40B10A.2a.1#06--10</vt:lpstr>
      <vt:lpstr>Python HW2: Given unspliced+UTRTranscriptSequence_Y40B10A.2a.1.fasta Generate the following table</vt:lpstr>
      <vt:lpstr>Python HW3: Given unspliced+UTRTranscriptSequence_Y40B10A.2a.1.fasta Generate the following table and spliced mRNA sequence</vt:lpstr>
      <vt:lpstr>CDS length 681: protein seq length 681/3-1=226</vt:lpstr>
      <vt:lpstr>PowerPoint 簡報</vt:lpstr>
      <vt:lpstr>能呈現線蟲mRNA structure之網頁分析平台</vt:lpstr>
      <vt:lpstr>點擊Y40B10A.2a.1</vt:lpstr>
      <vt:lpstr>HW2: Given unspliced+UTRTranscriptSequence_Y40B10A.2a.1.fasta Generate the following table</vt:lpstr>
      <vt:lpstr>HW3: Given unspliced+UTRTranscriptSequence_Y40B10A.2a.1.fasta Generate the following table and spliced mRNA sequence</vt:lpstr>
      <vt:lpstr>CDS length 681: protein seq length 681/3-1=226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2022年暑期新生訓練成果project</dc:title>
  <dc:creator>Windows 使用者</dc:creator>
  <cp:lastModifiedBy>Windows 使用者</cp:lastModifiedBy>
  <cp:revision>51</cp:revision>
  <dcterms:created xsi:type="dcterms:W3CDTF">2022-06-29T01:53:08Z</dcterms:created>
  <dcterms:modified xsi:type="dcterms:W3CDTF">2022-07-03T04:29:12Z</dcterms:modified>
</cp:coreProperties>
</file>