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07" r:id="rId17"/>
    <p:sldId id="308" r:id="rId18"/>
    <p:sldId id="309" r:id="rId19"/>
    <p:sldId id="310" r:id="rId20"/>
    <p:sldId id="311" r:id="rId21"/>
    <p:sldId id="269" r:id="rId22"/>
    <p:sldId id="298" r:id="rId23"/>
    <p:sldId id="303" r:id="rId24"/>
    <p:sldId id="299" r:id="rId25"/>
    <p:sldId id="300" r:id="rId26"/>
    <p:sldId id="301" r:id="rId27"/>
    <p:sldId id="302" r:id="rId28"/>
    <p:sldId id="304" r:id="rId29"/>
    <p:sldId id="305" r:id="rId30"/>
    <p:sldId id="313" r:id="rId31"/>
    <p:sldId id="314" r:id="rId32"/>
    <p:sldId id="315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13A2F-811F-491F-814D-24BA9715950C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D6BE8-1E37-4CB6-AA5D-65A56D0407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500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514F7-8016-48EC-808B-A574F3FEB292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759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514F7-8016-48EC-808B-A574F3FEB292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086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CFCB-B1EE-41D6-8CCB-C11D0BBC18F6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FC14-499B-488C-9E80-396A06757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43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CFCB-B1EE-41D6-8CCB-C11D0BBC18F6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FC14-499B-488C-9E80-396A06757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710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CFCB-B1EE-41D6-8CCB-C11D0BBC18F6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FC14-499B-488C-9E80-396A06757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881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EF91C-496B-47FD-A50D-B25857FD47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027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CFCB-B1EE-41D6-8CCB-C11D0BBC18F6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FC14-499B-488C-9E80-396A06757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64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CFCB-B1EE-41D6-8CCB-C11D0BBC18F6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FC14-499B-488C-9E80-396A06757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75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CFCB-B1EE-41D6-8CCB-C11D0BBC18F6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FC14-499B-488C-9E80-396A06757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562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CFCB-B1EE-41D6-8CCB-C11D0BBC18F6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FC14-499B-488C-9E80-396A06757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91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CFCB-B1EE-41D6-8CCB-C11D0BBC18F6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FC14-499B-488C-9E80-396A06757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06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CFCB-B1EE-41D6-8CCB-C11D0BBC18F6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FC14-499B-488C-9E80-396A06757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13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CFCB-B1EE-41D6-8CCB-C11D0BBC18F6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FC14-499B-488C-9E80-396A06757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19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CFCB-B1EE-41D6-8CCB-C11D0BBC18F6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FC14-499B-488C-9E80-396A06757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11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3CFCB-B1EE-41D6-8CCB-C11D0BBC18F6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DFC14-499B-488C-9E80-396A06757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48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ormbase.org/species/c_elegans/transcript/Y40B10A.2a.1#06--1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wnloads.wormbase.org/releases/current-production-release/species/c_elegans/PRJNA13758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Zyb8bpGMR0&amp;t=4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01168" y="491427"/>
            <a:ext cx="11704320" cy="2387600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2022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年暑期新生訓練成果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project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04088" y="4443286"/>
            <a:ext cx="11042904" cy="1655762"/>
          </a:xfrm>
        </p:spPr>
        <p:txBody>
          <a:bodyPr>
            <a:normAutofit/>
          </a:bodyPr>
          <a:lstStyle/>
          <a:p>
            <a:r>
              <a:rPr lang="zh-TW" altLang="en-US" sz="44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能呈現線蟲</a:t>
            </a:r>
            <a:r>
              <a:rPr lang="en-US" altLang="zh-TW" sz="4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mRNA structure</a:t>
            </a:r>
            <a:r>
              <a:rPr lang="zh-TW" altLang="en-US" sz="44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之網頁分析平台</a:t>
            </a:r>
            <a:endParaRPr lang="zh-TW" altLang="en-US" sz="44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958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780A14-99FC-4AF6-8F97-5DF49380E962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-242888"/>
            <a:ext cx="8229600" cy="1143001"/>
          </a:xfrm>
        </p:spPr>
        <p:txBody>
          <a:bodyPr/>
          <a:lstStyle/>
          <a:p>
            <a:pPr eaLnBrk="1" hangingPunct="1"/>
            <a:r>
              <a:rPr lang="en-US" altLang="zh-TW" b="1" smtClean="0"/>
              <a:t>Model Organism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981076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A </a:t>
            </a:r>
            <a:r>
              <a:rPr lang="en-US" altLang="zh-TW" sz="2400" b="1" dirty="0"/>
              <a:t>model organism</a:t>
            </a:r>
            <a:r>
              <a:rPr lang="en-US" altLang="zh-TW" sz="2400" dirty="0"/>
              <a:t> is a species that is extensively studied to </a:t>
            </a:r>
            <a:r>
              <a:rPr lang="en-US" altLang="zh-TW" sz="2400" b="1" dirty="0">
                <a:solidFill>
                  <a:srgbClr val="3333FF"/>
                </a:solidFill>
              </a:rPr>
              <a:t>understand particular biological phenomena</a:t>
            </a:r>
            <a:r>
              <a:rPr lang="en-US" altLang="zh-TW" sz="2400" dirty="0"/>
              <a:t>, with the expectation that discoveries made in the organism model will provide insight into the workings of other organisms. In particular, model organisms are widely used to </a:t>
            </a:r>
            <a:r>
              <a:rPr lang="en-US" altLang="zh-TW" sz="2400" b="1" dirty="0">
                <a:solidFill>
                  <a:srgbClr val="3333FF"/>
                </a:solidFill>
              </a:rPr>
              <a:t>explore potential causes and treatments for human disease</a:t>
            </a:r>
            <a:r>
              <a:rPr lang="en-US" altLang="zh-TW" sz="2400" dirty="0"/>
              <a:t> when human experimentation would be unfeasible or unethical. 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This strategy is made possible by the </a:t>
            </a:r>
            <a:r>
              <a:rPr lang="en-US" altLang="zh-TW" sz="2400" b="1" dirty="0">
                <a:solidFill>
                  <a:srgbClr val="3333FF"/>
                </a:solidFill>
              </a:rPr>
              <a:t>common descent</a:t>
            </a:r>
            <a:r>
              <a:rPr lang="en-US" altLang="zh-TW" sz="2400" dirty="0"/>
              <a:t> of all living organisms, and the </a:t>
            </a:r>
            <a:r>
              <a:rPr lang="en-US" altLang="zh-TW" sz="2400" b="1" dirty="0">
                <a:solidFill>
                  <a:srgbClr val="3333FF"/>
                </a:solidFill>
              </a:rPr>
              <a:t>conservation </a:t>
            </a:r>
            <a:r>
              <a:rPr lang="en-US" altLang="zh-TW" sz="2400" b="1" dirty="0" smtClean="0">
                <a:solidFill>
                  <a:srgbClr val="3333FF"/>
                </a:solidFill>
              </a:rPr>
              <a:t>of metabolic and developmental pathways and genetic material over the course of evolution</a:t>
            </a:r>
            <a:r>
              <a:rPr lang="en-US" altLang="zh-TW" sz="2400" dirty="0" smtClean="0"/>
              <a:t>.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When researchers look for an organism to use in their studies, they look for several traits. Among these are </a:t>
            </a:r>
            <a:r>
              <a:rPr lang="en-US" altLang="zh-TW" sz="2400" b="1" dirty="0">
                <a:solidFill>
                  <a:srgbClr val="3333FF"/>
                </a:solidFill>
              </a:rPr>
              <a:t>size</a:t>
            </a:r>
            <a:r>
              <a:rPr lang="en-US" altLang="zh-TW" sz="2400" dirty="0"/>
              <a:t>, </a:t>
            </a:r>
            <a:r>
              <a:rPr lang="en-US" altLang="zh-TW" sz="2400" b="1" dirty="0">
                <a:solidFill>
                  <a:srgbClr val="3333FF"/>
                </a:solidFill>
              </a:rPr>
              <a:t>generation time</a:t>
            </a:r>
            <a:r>
              <a:rPr lang="en-US" altLang="zh-TW" sz="2400" dirty="0"/>
              <a:t>,</a:t>
            </a:r>
            <a:r>
              <a:rPr lang="en-US" altLang="zh-TW" sz="2400" b="1" dirty="0">
                <a:solidFill>
                  <a:srgbClr val="3333FF"/>
                </a:solidFill>
              </a:rPr>
              <a:t> accessibility</a:t>
            </a:r>
            <a:r>
              <a:rPr lang="en-US" altLang="zh-TW" sz="2400" dirty="0"/>
              <a:t>,</a:t>
            </a:r>
            <a:r>
              <a:rPr lang="en-US" altLang="zh-TW" sz="2400" b="1" dirty="0">
                <a:solidFill>
                  <a:srgbClr val="3333FF"/>
                </a:solidFill>
              </a:rPr>
              <a:t> manipulation</a:t>
            </a:r>
            <a:r>
              <a:rPr lang="en-US" altLang="zh-TW" sz="2400" dirty="0"/>
              <a:t>, </a:t>
            </a:r>
            <a:r>
              <a:rPr lang="en-US" altLang="zh-TW" sz="2400" b="1" dirty="0">
                <a:solidFill>
                  <a:srgbClr val="3333FF"/>
                </a:solidFill>
              </a:rPr>
              <a:t>genetics</a:t>
            </a:r>
            <a:r>
              <a:rPr lang="en-US" altLang="zh-TW" sz="2400" dirty="0"/>
              <a:t>, </a:t>
            </a:r>
            <a:r>
              <a:rPr lang="en-US" altLang="zh-TW" sz="2400" b="1" dirty="0">
                <a:solidFill>
                  <a:srgbClr val="3333FF"/>
                </a:solidFill>
              </a:rPr>
              <a:t>conservation of mechanisms</a:t>
            </a:r>
            <a:r>
              <a:rPr lang="en-US" altLang="zh-TW" sz="2400" dirty="0"/>
              <a:t>, and </a:t>
            </a:r>
            <a:r>
              <a:rPr lang="en-US" altLang="zh-TW" sz="2400" b="1" dirty="0">
                <a:solidFill>
                  <a:srgbClr val="3333FF"/>
                </a:solidFill>
              </a:rPr>
              <a:t>potential economic benefit</a:t>
            </a:r>
            <a:r>
              <a:rPr lang="en-US" altLang="zh-TW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494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0C9747-A18A-4076-83CB-281CA7CB6200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40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549275"/>
            <a:ext cx="8229600" cy="59753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z="2000" b="1" dirty="0">
                <a:solidFill>
                  <a:srgbClr val="3333FF"/>
                </a:solidFill>
              </a:rPr>
              <a:t>Prokaryote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/>
              <a:t>    Escherichia coli </a:t>
            </a:r>
            <a:r>
              <a:rPr lang="zh-TW" altLang="en-US" sz="2000" dirty="0"/>
              <a:t>大腸桿菌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TW" altLang="en-US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TW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000" b="1" dirty="0">
                <a:solidFill>
                  <a:srgbClr val="3333FF"/>
                </a:solidFill>
              </a:rPr>
              <a:t>Eukaryote, unicellular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/>
              <a:t>    </a:t>
            </a:r>
            <a:r>
              <a:rPr lang="en-US" altLang="zh-TW" sz="2000" b="1" dirty="0">
                <a:solidFill>
                  <a:srgbClr val="FF0000"/>
                </a:solidFill>
              </a:rPr>
              <a:t>Saccharomyces cerevisiae</a:t>
            </a:r>
            <a:r>
              <a:rPr lang="en-US" altLang="zh-TW" sz="2000" dirty="0"/>
              <a:t> </a:t>
            </a:r>
            <a:r>
              <a:rPr lang="zh-TW" altLang="en-US" sz="2000" dirty="0"/>
              <a:t>酵母菌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TW" altLang="en-US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TW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000" b="1" dirty="0">
                <a:solidFill>
                  <a:srgbClr val="3333FF"/>
                </a:solidFill>
              </a:rPr>
              <a:t>Eukaryote, multicellular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i="1" dirty="0"/>
              <a:t>    </a:t>
            </a:r>
            <a:r>
              <a:rPr lang="en-US" altLang="zh-TW" sz="2000" dirty="0"/>
              <a:t>Drosophila melanogaster </a:t>
            </a:r>
            <a:r>
              <a:rPr lang="zh-TW" altLang="en-US" sz="2000" dirty="0"/>
              <a:t>果蠅</a:t>
            </a:r>
            <a:endParaRPr lang="zh-TW" altLang="en-US" sz="2000" b="1" dirty="0">
              <a:solidFill>
                <a:srgbClr val="3333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TW" altLang="en-US" sz="2000" dirty="0"/>
              <a:t>    </a:t>
            </a:r>
            <a:r>
              <a:rPr lang="en-US" altLang="zh-TW" sz="2000" dirty="0" err="1"/>
              <a:t>Caenorhabditis</a:t>
            </a:r>
            <a:r>
              <a:rPr lang="en-US" altLang="zh-TW" sz="2000" dirty="0"/>
              <a:t> </a:t>
            </a:r>
            <a:r>
              <a:rPr lang="en-US" altLang="zh-TW" sz="2000" dirty="0" err="1"/>
              <a:t>elegans</a:t>
            </a:r>
            <a:r>
              <a:rPr lang="en-US" altLang="zh-TW" sz="2000" dirty="0"/>
              <a:t> </a:t>
            </a:r>
            <a:r>
              <a:rPr lang="zh-TW" altLang="en-US" sz="2000" dirty="0"/>
              <a:t>線蟲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TW" altLang="en-US" sz="2000" dirty="0"/>
              <a:t>    </a:t>
            </a:r>
            <a:r>
              <a:rPr lang="en-US" altLang="zh-TW" sz="2000" dirty="0"/>
              <a:t>Arabidopsis thaliana  </a:t>
            </a:r>
            <a:r>
              <a:rPr lang="zh-TW" altLang="en-US" sz="2000" dirty="0"/>
              <a:t>阿拉伯芥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TW" altLang="en-US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TW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000" b="1" dirty="0">
                <a:solidFill>
                  <a:srgbClr val="3333FF"/>
                </a:solidFill>
              </a:rPr>
              <a:t>Vertebrate, multicellular</a:t>
            </a:r>
            <a:endParaRPr lang="en-US" altLang="zh-TW" sz="2000" dirty="0">
              <a:solidFill>
                <a:srgbClr val="3333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/>
              <a:t>     Mus </a:t>
            </a:r>
            <a:r>
              <a:rPr lang="en-US" altLang="zh-TW" sz="2000" dirty="0" err="1"/>
              <a:t>musculus</a:t>
            </a:r>
            <a:r>
              <a:rPr lang="en-US" altLang="zh-TW" sz="2000" dirty="0"/>
              <a:t> </a:t>
            </a:r>
            <a:r>
              <a:rPr lang="zh-TW" altLang="en-US" sz="2000" dirty="0"/>
              <a:t>老鼠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TW" altLang="en-US" sz="2000" dirty="0"/>
              <a:t>     </a:t>
            </a:r>
            <a:r>
              <a:rPr lang="en-US" altLang="zh-TW" sz="2000" dirty="0"/>
              <a:t>Homo sapiens  </a:t>
            </a:r>
            <a:r>
              <a:rPr lang="zh-TW" altLang="en-US" sz="2000" dirty="0"/>
              <a:t>人類</a:t>
            </a:r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188914"/>
            <a:ext cx="2087563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6" descr="280px-S_cerevisiae_under_DIC_micros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25" y="908050"/>
            <a:ext cx="1874838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25" y="2997201"/>
            <a:ext cx="3011488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451" y="4292600"/>
            <a:ext cx="1693863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6" y="4652963"/>
            <a:ext cx="26892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6" y="2420938"/>
            <a:ext cx="1871663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2" name="Text Box 11"/>
          <p:cNvSpPr txBox="1">
            <a:spLocks noChangeArrowheads="1"/>
          </p:cNvSpPr>
          <p:nvPr/>
        </p:nvSpPr>
        <p:spPr bwMode="auto">
          <a:xfrm>
            <a:off x="4656139" y="6453189"/>
            <a:ext cx="8651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000"/>
              <a:t>from Wiki</a:t>
            </a:r>
          </a:p>
        </p:txBody>
      </p:sp>
    </p:spTree>
    <p:extLst>
      <p:ext uri="{BB962C8B-B14F-4D97-AF65-F5344CB8AC3E}">
        <p14:creationId xmlns:p14="http://schemas.microsoft.com/office/powerpoint/2010/main" val="7661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EB62C8-A67C-45D8-A6F7-0AF77D70172E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863975" y="-315913"/>
            <a:ext cx="8229600" cy="1143001"/>
          </a:xfrm>
        </p:spPr>
        <p:txBody>
          <a:bodyPr/>
          <a:lstStyle/>
          <a:p>
            <a:pPr eaLnBrk="1" hangingPunct="1"/>
            <a:r>
              <a:rPr lang="en-US" altLang="zh-TW" b="1" smtClean="0">
                <a:solidFill>
                  <a:srgbClr val="3333FF"/>
                </a:solidFill>
              </a:rPr>
              <a:t>Cell</a:t>
            </a:r>
            <a:r>
              <a:rPr lang="en-US" altLang="zh-TW" smtClean="0"/>
              <a:t>: The Unit of Life</a:t>
            </a:r>
          </a:p>
        </p:txBody>
      </p:sp>
      <p:pic>
        <p:nvPicPr>
          <p:cNvPr id="9220" name="Picture 4" descr="cellChromo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77" y="255587"/>
            <a:ext cx="330517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0597" name="Group 5"/>
          <p:cNvGraphicFramePr>
            <a:graphicFrameLocks noGrp="1"/>
          </p:cNvGraphicFramePr>
          <p:nvPr>
            <p:ph sz="half" idx="2"/>
          </p:nvPr>
        </p:nvGraphicFramePr>
        <p:xfrm>
          <a:off x="1524001" y="4076701"/>
          <a:ext cx="4716463" cy="2384425"/>
        </p:xfrm>
        <a:graphic>
          <a:graphicData uri="http://schemas.openxmlformats.org/drawingml/2006/table">
            <a:tbl>
              <a:tblPr/>
              <a:tblGrid>
                <a:gridCol w="213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Human (2003)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Yeast (1996)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46 chromosomes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16 chromosomes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8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 x 10</a:t>
                      </a:r>
                      <a:r>
                        <a:rPr kumimoji="1" lang="en-US" altLang="zh-TW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9 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DNA bps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1.2 x 10</a:t>
                      </a:r>
                      <a:r>
                        <a:rPr kumimoji="1" lang="en-US" altLang="zh-TW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7 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DNA bps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4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~ 25,000 genes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~ 6,000 genes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238" name="Text Box 23"/>
          <p:cNvSpPr txBox="1">
            <a:spLocks noChangeArrowheads="1"/>
          </p:cNvSpPr>
          <p:nvPr/>
        </p:nvSpPr>
        <p:spPr bwMode="auto">
          <a:xfrm>
            <a:off x="1703389" y="3357564"/>
            <a:ext cx="8651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000"/>
              <a:t>from Wiki</a:t>
            </a:r>
          </a:p>
        </p:txBody>
      </p:sp>
      <p:pic>
        <p:nvPicPr>
          <p:cNvPr id="9239" name="Picture 24" descr="https://www.brain.com.tw/Upload/News/doublehelix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864" y="827089"/>
            <a:ext cx="4275137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463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EED5BB-AEFB-4446-BB45-9629C2CC158D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863975" y="-315913"/>
            <a:ext cx="8229600" cy="1143001"/>
          </a:xfrm>
        </p:spPr>
        <p:txBody>
          <a:bodyPr/>
          <a:lstStyle/>
          <a:p>
            <a:pPr eaLnBrk="1" hangingPunct="1"/>
            <a:r>
              <a:rPr lang="en-US" altLang="zh-TW" b="1" smtClean="0">
                <a:solidFill>
                  <a:srgbClr val="3333FF"/>
                </a:solidFill>
              </a:rPr>
              <a:t>Cell</a:t>
            </a:r>
            <a:r>
              <a:rPr lang="en-US" altLang="zh-TW" smtClean="0"/>
              <a:t>: The Unit of Life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843588" y="765175"/>
            <a:ext cx="4824412" cy="537368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400">
                <a:solidFill>
                  <a:srgbClr val="3333FF"/>
                </a:solidFill>
              </a:rPr>
              <a:t>Reproduction</a:t>
            </a:r>
            <a:r>
              <a:rPr lang="en-US" altLang="zh-TW" sz="2400"/>
              <a:t> by cell division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/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solidFill>
                  <a:srgbClr val="3333FF"/>
                </a:solidFill>
              </a:rPr>
              <a:t>Metabolism</a:t>
            </a:r>
            <a:r>
              <a:rPr lang="en-US" altLang="zh-TW" sz="2400"/>
              <a:t>, including </a:t>
            </a:r>
            <a:r>
              <a:rPr lang="en-US" altLang="zh-TW" sz="2400" b="1"/>
              <a:t>taking in raw materials</a:t>
            </a:r>
            <a:r>
              <a:rPr lang="en-US" altLang="zh-TW" sz="2400"/>
              <a:t>, </a:t>
            </a:r>
            <a:r>
              <a:rPr lang="en-US" altLang="zh-TW" sz="2400" b="1"/>
              <a:t>building cell components</a:t>
            </a:r>
            <a:r>
              <a:rPr lang="en-US" altLang="zh-TW" sz="2400"/>
              <a:t>, </a:t>
            </a:r>
            <a:r>
              <a:rPr lang="en-US" altLang="zh-TW" sz="2400" b="1"/>
              <a:t>converting energy</a:t>
            </a:r>
            <a:r>
              <a:rPr lang="en-US" altLang="zh-TW" sz="2400"/>
              <a:t>, </a:t>
            </a:r>
            <a:r>
              <a:rPr lang="en-US" altLang="zh-TW" sz="2400" b="1"/>
              <a:t>molecules</a:t>
            </a:r>
            <a:r>
              <a:rPr lang="en-US" altLang="zh-TW" sz="2400"/>
              <a:t> and </a:t>
            </a:r>
            <a:r>
              <a:rPr lang="en-US" altLang="zh-TW" sz="2400" b="1"/>
              <a:t>releasing by-products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solidFill>
                  <a:srgbClr val="3333FF"/>
                </a:solidFill>
              </a:rPr>
              <a:t>Response to external and internal stimuli</a:t>
            </a:r>
            <a:r>
              <a:rPr lang="en-US" altLang="zh-TW" sz="2400"/>
              <a:t> such as changes in </a:t>
            </a:r>
            <a:r>
              <a:rPr lang="en-US" altLang="zh-TW" sz="2400" b="1"/>
              <a:t>temperature</a:t>
            </a:r>
            <a:r>
              <a:rPr lang="en-US" altLang="zh-TW" sz="2400"/>
              <a:t>, </a:t>
            </a:r>
            <a:r>
              <a:rPr lang="en-US" altLang="zh-TW" sz="2400" b="1"/>
              <a:t>pH </a:t>
            </a:r>
            <a:r>
              <a:rPr lang="en-US" altLang="zh-TW" sz="2400"/>
              <a:t>or </a:t>
            </a:r>
            <a:r>
              <a:rPr lang="en-US" altLang="zh-TW" sz="2400" b="1"/>
              <a:t>levels of nutrients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b="1"/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solidFill>
                  <a:srgbClr val="3333FF"/>
                </a:solidFill>
              </a:rPr>
              <a:t>Growth,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3333FF"/>
                </a:solidFill>
              </a:rPr>
              <a:t>development</a:t>
            </a:r>
            <a:r>
              <a:rPr lang="en-US" altLang="zh-TW" sz="2400"/>
              <a:t>, and </a:t>
            </a:r>
            <a:r>
              <a:rPr lang="en-US" altLang="zh-TW" sz="2400">
                <a:solidFill>
                  <a:srgbClr val="3333FF"/>
                </a:solidFill>
              </a:rPr>
              <a:t>maintenance of homeostasis</a:t>
            </a:r>
            <a:r>
              <a:rPr lang="en-US" altLang="zh-TW" sz="2400"/>
              <a:t>,…</a:t>
            </a:r>
          </a:p>
        </p:txBody>
      </p:sp>
      <p:pic>
        <p:nvPicPr>
          <p:cNvPr id="10245" name="Picture 4" descr="cellChromo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260351"/>
            <a:ext cx="330517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1621" name="Group 5"/>
          <p:cNvGraphicFramePr>
            <a:graphicFrameLocks noGrp="1"/>
          </p:cNvGraphicFramePr>
          <p:nvPr>
            <p:ph sz="half" idx="2"/>
          </p:nvPr>
        </p:nvGraphicFramePr>
        <p:xfrm>
          <a:off x="1524001" y="4076701"/>
          <a:ext cx="4716463" cy="2384425"/>
        </p:xfrm>
        <a:graphic>
          <a:graphicData uri="http://schemas.openxmlformats.org/drawingml/2006/table">
            <a:tbl>
              <a:tblPr/>
              <a:tblGrid>
                <a:gridCol w="213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Human (2003)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Yeast (1996)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46 chromosomes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16 chromosomes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8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 x 10</a:t>
                      </a:r>
                      <a:r>
                        <a:rPr kumimoji="1" lang="en-US" altLang="zh-TW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9 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DNA bps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1.2 x 10</a:t>
                      </a:r>
                      <a:r>
                        <a:rPr kumimoji="1" lang="en-US" altLang="zh-TW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7 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DNA bps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4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~ 25000 genes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~ 6000 genes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263" name="Text Box 22"/>
          <p:cNvSpPr txBox="1">
            <a:spLocks noChangeArrowheads="1"/>
          </p:cNvSpPr>
          <p:nvPr/>
        </p:nvSpPr>
        <p:spPr bwMode="auto">
          <a:xfrm>
            <a:off x="1631950" y="3573464"/>
            <a:ext cx="8651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000"/>
              <a:t>from Wiki</a:t>
            </a:r>
          </a:p>
        </p:txBody>
      </p:sp>
    </p:spTree>
    <p:extLst>
      <p:ext uri="{BB962C8B-B14F-4D97-AF65-F5344CB8AC3E}">
        <p14:creationId xmlns:p14="http://schemas.microsoft.com/office/powerpoint/2010/main" val="49172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070DBA-37F4-4D33-9B2C-D7B9B120373B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TW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solidFill>
                  <a:srgbClr val="3333FF"/>
                </a:solidFill>
              </a:rPr>
              <a:t>Protein</a:t>
            </a:r>
            <a:r>
              <a:rPr lang="en-US" altLang="zh-TW" dirty="0" smtClean="0"/>
              <a:t>: The Machinery of Life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0" y="1600201"/>
            <a:ext cx="8362950" cy="4525963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Proteins are </a:t>
            </a:r>
            <a:r>
              <a:rPr lang="en-US" altLang="zh-TW" b="1" dirty="0" smtClean="0"/>
              <a:t>essential parts of organisms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solidFill>
                  <a:srgbClr val="3333FF"/>
                </a:solidFill>
              </a:rPr>
              <a:t>participate in every process</a:t>
            </a:r>
            <a:r>
              <a:rPr lang="en-US" altLang="zh-TW" dirty="0" smtClean="0"/>
              <a:t> within cells.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>
                <a:solidFill>
                  <a:srgbClr val="3333FF"/>
                </a:solidFill>
              </a:rPr>
              <a:t>Metabolism</a:t>
            </a:r>
            <a:r>
              <a:rPr lang="en-US" altLang="zh-TW" dirty="0" smtClean="0"/>
              <a:t> (enzyme), </a:t>
            </a:r>
            <a:r>
              <a:rPr lang="en-US" altLang="zh-TW" dirty="0" smtClean="0">
                <a:solidFill>
                  <a:srgbClr val="3333FF"/>
                </a:solidFill>
              </a:rPr>
              <a:t>immune response</a:t>
            </a:r>
            <a:r>
              <a:rPr lang="en-US" altLang="zh-TW" dirty="0" smtClean="0"/>
              <a:t> (antibody), </a:t>
            </a:r>
            <a:r>
              <a:rPr lang="en-US" altLang="zh-TW" dirty="0" smtClean="0">
                <a:solidFill>
                  <a:srgbClr val="3333FF"/>
                </a:solidFill>
              </a:rPr>
              <a:t>cell growth</a:t>
            </a:r>
            <a:r>
              <a:rPr lang="en-US" altLang="zh-TW" dirty="0" smtClean="0"/>
              <a:t> (hormone), </a:t>
            </a:r>
            <a:r>
              <a:rPr lang="en-US" altLang="zh-TW" dirty="0" smtClean="0">
                <a:solidFill>
                  <a:srgbClr val="3333FF"/>
                </a:solidFill>
              </a:rPr>
              <a:t>cell cycle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3333FF"/>
                </a:solidFill>
              </a:rPr>
              <a:t>cell signaling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3333FF"/>
                </a:solidFill>
              </a:rPr>
              <a:t>DNA replication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3333FF"/>
                </a:solidFill>
              </a:rPr>
              <a:t>DNA repair</a:t>
            </a:r>
            <a:r>
              <a:rPr lang="en-US" altLang="zh-TW" dirty="0" smtClean="0"/>
              <a:t>,…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1039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9B01C3-9565-40BE-9B13-20FA446761D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TW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-315913"/>
            <a:ext cx="8229600" cy="1143001"/>
          </a:xfrm>
        </p:spPr>
        <p:txBody>
          <a:bodyPr/>
          <a:lstStyle/>
          <a:p>
            <a:pPr eaLnBrk="1" hangingPunct="1"/>
            <a:r>
              <a:rPr lang="en-US" altLang="zh-TW" sz="3200" b="1">
                <a:solidFill>
                  <a:srgbClr val="3333FF"/>
                </a:solidFill>
              </a:rPr>
              <a:t>Central Dogma of Molecular Biology</a:t>
            </a:r>
          </a:p>
        </p:txBody>
      </p:sp>
      <p:pic>
        <p:nvPicPr>
          <p:cNvPr id="12292" name="Picture 3" descr="central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9151" y="836614"/>
            <a:ext cx="5141913" cy="5616575"/>
          </a:xfrm>
          <a:noFill/>
        </p:spPr>
      </p:pic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3792539" y="6491289"/>
            <a:ext cx="36718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000"/>
              <a:t>from</a:t>
            </a:r>
            <a:r>
              <a:rPr lang="en-US" altLang="zh-TW" sz="1200"/>
              <a:t> </a:t>
            </a:r>
            <a:r>
              <a:rPr lang="en-US" altLang="zh-TW" sz="1000"/>
              <a:t>http;//www.accessexcellence.org/AB/GG/central.html</a:t>
            </a:r>
          </a:p>
        </p:txBody>
      </p:sp>
    </p:spTree>
    <p:extLst>
      <p:ext uri="{BB962C8B-B14F-4D97-AF65-F5344CB8AC3E}">
        <p14:creationId xmlns:p14="http://schemas.microsoft.com/office/powerpoint/2010/main" val="282775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DE9FBE-BDA9-4478-BFB4-05E03D2BB7C9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TW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-100013"/>
            <a:ext cx="8229600" cy="1143001"/>
          </a:xfrm>
        </p:spPr>
        <p:txBody>
          <a:bodyPr/>
          <a:lstStyle/>
          <a:p>
            <a:pPr eaLnBrk="1" hangingPunct="1"/>
            <a:r>
              <a:rPr lang="en-US" altLang="zh-TW" smtClean="0"/>
              <a:t>Transcription</a:t>
            </a:r>
          </a:p>
        </p:txBody>
      </p:sp>
      <p:pic>
        <p:nvPicPr>
          <p:cNvPr id="13316" name="Picture 4" descr="transcription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6" y="908051"/>
            <a:ext cx="5540375" cy="170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 descr="transcription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5" y="3213101"/>
            <a:ext cx="57912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 descr="transcription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4797426"/>
            <a:ext cx="57912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 Box 8"/>
          <p:cNvSpPr txBox="1">
            <a:spLocks noChangeArrowheads="1"/>
          </p:cNvSpPr>
          <p:nvPr/>
        </p:nvSpPr>
        <p:spPr bwMode="auto">
          <a:xfrm>
            <a:off x="1919289" y="6308726"/>
            <a:ext cx="8651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000"/>
              <a:t>from Wiki</a:t>
            </a:r>
          </a:p>
        </p:txBody>
      </p:sp>
    </p:spTree>
    <p:extLst>
      <p:ext uri="{BB962C8B-B14F-4D97-AF65-F5344CB8AC3E}">
        <p14:creationId xmlns:p14="http://schemas.microsoft.com/office/powerpoint/2010/main" val="312690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26C0BC-5609-4179-8EA4-04E172C6584D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TW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DNA </a:t>
            </a:r>
            <a:r>
              <a:rPr lang="en-US" altLang="zh-TW" smtClean="0">
                <a:sym typeface="Wingdings" panose="05000000000000000000" pitchFamily="2" charset="2"/>
              </a:rPr>
              <a:t> RNA</a:t>
            </a:r>
            <a:endParaRPr lang="en-US" altLang="zh-TW" smtClean="0"/>
          </a:p>
        </p:txBody>
      </p:sp>
      <p:pic>
        <p:nvPicPr>
          <p:cNvPr id="14340" name="Picture 4" descr="eu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1628775"/>
            <a:ext cx="7200900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1703388" y="6381751"/>
            <a:ext cx="532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000"/>
              <a:t>from http://nitro.biosci.arizona.edu/courses/EEB600A-2003/lectures/lecture24/lecture24.html</a:t>
            </a:r>
          </a:p>
        </p:txBody>
      </p:sp>
      <p:cxnSp>
        <p:nvCxnSpPr>
          <p:cNvPr id="3" name="直線接點 2"/>
          <p:cNvCxnSpPr/>
          <p:nvPr/>
        </p:nvCxnSpPr>
        <p:spPr>
          <a:xfrm>
            <a:off x="4754880" y="2267712"/>
            <a:ext cx="27432" cy="15179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8174736" y="2478024"/>
            <a:ext cx="15240" cy="14835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2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746F5E-E121-4941-88BB-7F6EBCCF1FE2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TW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61913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Translation</a:t>
            </a:r>
          </a:p>
        </p:txBody>
      </p:sp>
      <p:pic>
        <p:nvPicPr>
          <p:cNvPr id="15364" name="Picture 4" descr="Trans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6" y="1628776"/>
            <a:ext cx="496887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 descr="Rna-codons-prot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81075"/>
            <a:ext cx="3543300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1919289" y="6308726"/>
            <a:ext cx="8651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000"/>
              <a:t>from Wiki</a:t>
            </a:r>
          </a:p>
        </p:txBody>
      </p:sp>
    </p:spTree>
    <p:extLst>
      <p:ext uri="{BB962C8B-B14F-4D97-AF65-F5344CB8AC3E}">
        <p14:creationId xmlns:p14="http://schemas.microsoft.com/office/powerpoint/2010/main" val="355978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41130-D471-445F-B957-F9CD9F628635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TW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Codon table</a:t>
            </a:r>
          </a:p>
        </p:txBody>
      </p:sp>
      <p:pic>
        <p:nvPicPr>
          <p:cNvPr id="16388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919289" y="6308726"/>
            <a:ext cx="8651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000"/>
              <a:t>from Wiki</a:t>
            </a:r>
          </a:p>
        </p:txBody>
      </p:sp>
    </p:spTree>
    <p:extLst>
      <p:ext uri="{BB962C8B-B14F-4D97-AF65-F5344CB8AC3E}">
        <p14:creationId xmlns:p14="http://schemas.microsoft.com/office/powerpoint/2010/main" val="188028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7944" y="-128651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先用比喻的方式解講此</a:t>
            </a:r>
            <a:r>
              <a:rPr lang="en-US" altLang="zh-TW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project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3568" y="1791272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想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做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一個電機系實驗室成員查詢系統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讓使用者用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advisor name or lab member names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來查詢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e.g.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吳謂勝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鍾其融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,…)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AutoNum type="arabicPeriod"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查詢後先跑出實驗室簡介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列出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advisor and all the lab member names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514350" indent="-514350">
              <a:buAutoNum type="arabicPeriod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AutoNum type="arabicPeriod"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AutoNum type="arabicPeriod"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AutoNum type="arabicPeriod"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某個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 member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name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e.g.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鍾其融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會另開新頁呈現此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 member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的相關資訊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見下頁投影片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363184"/>
              </p:ext>
            </p:extLst>
          </p:nvPr>
        </p:nvGraphicFramePr>
        <p:xfrm>
          <a:off x="3349244" y="3500597"/>
          <a:ext cx="452424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124">
                  <a:extLst>
                    <a:ext uri="{9D8B030D-6E8A-4147-A177-3AD203B41FA5}">
                      <a16:colId xmlns:a16="http://schemas.microsoft.com/office/drawing/2014/main" val="321484302"/>
                    </a:ext>
                  </a:extLst>
                </a:gridCol>
                <a:gridCol w="2262124">
                  <a:extLst>
                    <a:ext uri="{9D8B030D-6E8A-4147-A177-3AD203B41FA5}">
                      <a16:colId xmlns:a16="http://schemas.microsoft.com/office/drawing/2014/main" val="11289089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Advisor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Lab member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40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吳謂勝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u="sng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鍾其融</a:t>
                      </a:r>
                      <a:endParaRPr lang="zh-TW" altLang="en-US" u="sng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79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吳謂勝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王依婷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0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吳謂勝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黃奕淳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778074"/>
                  </a:ext>
                </a:extLst>
              </a:tr>
            </a:tbl>
          </a:graphicData>
        </a:graphic>
      </p:graphicFrame>
      <p:cxnSp>
        <p:nvCxnSpPr>
          <p:cNvPr id="6" name="直線接點 5"/>
          <p:cNvCxnSpPr/>
          <p:nvPr/>
        </p:nvCxnSpPr>
        <p:spPr>
          <a:xfrm flipV="1">
            <a:off x="0" y="886968"/>
            <a:ext cx="12192000" cy="10058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43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6C9E62-2803-4F28-968F-C1413C05A3EA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TW" sz="1400"/>
          </a:p>
        </p:txBody>
      </p:sp>
      <p:pic>
        <p:nvPicPr>
          <p:cNvPr id="17411" name="Picture 2" descr="central dog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6" y="765176"/>
            <a:ext cx="6551613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9551989" y="5084064"/>
            <a:ext cx="2262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5’utr</a:t>
            </a:r>
            <a:r>
              <a:rPr lang="zh-TW" altLang="en-US" dirty="0" smtClean="0">
                <a:solidFill>
                  <a:srgbClr val="FF0000"/>
                </a:solidFill>
              </a:rPr>
              <a:t>有可能橫跨</a:t>
            </a:r>
            <a:r>
              <a:rPr lang="en-US" altLang="zh-TW" dirty="0" smtClean="0">
                <a:solidFill>
                  <a:srgbClr val="FF0000"/>
                </a:solidFill>
              </a:rPr>
              <a:t>Exon1 and Exon2</a:t>
            </a:r>
            <a:r>
              <a:rPr lang="zh-TW" altLang="en-US" dirty="0" smtClean="0">
                <a:solidFill>
                  <a:srgbClr val="FF0000"/>
                </a:solidFill>
              </a:rPr>
              <a:t>嗎</a:t>
            </a:r>
            <a:r>
              <a:rPr lang="en-US" altLang="zh-TW" dirty="0" smtClean="0">
                <a:solidFill>
                  <a:srgbClr val="FF0000"/>
                </a:solidFill>
              </a:rPr>
              <a:t>??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08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3024" y="-268049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https://en.wikipedia.org/wiki/Gene_structure</a:t>
            </a:r>
            <a:endParaRPr lang="zh-TW" altLang="en-US" dirty="0"/>
          </a:p>
        </p:txBody>
      </p:sp>
      <p:pic>
        <p:nvPicPr>
          <p:cNvPr id="1026" name="Picture 2" descr="https://upload.wikimedia.org/wikipedia/commons/thumb/5/54/Gene_structure_eukaryote_2_annotated.svg/800px-Gene_structure_eukaryote_2_annotated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16" y="927226"/>
            <a:ext cx="10688084" cy="574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9093200" y="1615440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3’UTR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432800" y="5019040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3’UTR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293360" y="5100320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5’UTR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753860" y="5019040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CDS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0" y="758742"/>
            <a:ext cx="12192000" cy="10058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57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9964" y="-348241"/>
            <a:ext cx="10480963" cy="1325563"/>
          </a:xfrm>
        </p:spPr>
        <p:txBody>
          <a:bodyPr/>
          <a:lstStyle/>
          <a:p>
            <a:r>
              <a:rPr lang="en-US" altLang="zh-TW" dirty="0" err="1" smtClean="0"/>
              <a:t>Wormbase</a:t>
            </a:r>
            <a:r>
              <a:rPr lang="en-US" altLang="zh-TW" dirty="0" smtClean="0"/>
              <a:t>:   Gene </a:t>
            </a:r>
            <a:r>
              <a:rPr lang="en-US" altLang="zh-TW" i="1" dirty="0" smtClean="0"/>
              <a:t>comt-3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336" y="642325"/>
            <a:ext cx="11790218" cy="4351338"/>
          </a:xfrm>
        </p:spPr>
        <p:txBody>
          <a:bodyPr/>
          <a:lstStyle/>
          <a:p>
            <a:r>
              <a:rPr lang="en-US" altLang="zh-TW" dirty="0" smtClean="0"/>
              <a:t>https://wormbase.org/species/c_elegans/gene/WBGene00021487#0-9f-10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64" y="4787538"/>
            <a:ext cx="10537250" cy="233851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0083"/>
            <a:ext cx="11653758" cy="251953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36" y="3244912"/>
            <a:ext cx="12076664" cy="91986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35" y="4164773"/>
            <a:ext cx="10986673" cy="34192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510447" y="1734069"/>
            <a:ext cx="353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粉紅色方塊是組成</a:t>
            </a:r>
            <a:r>
              <a:rPr lang="en-US" altLang="zh-TW" b="1" dirty="0">
                <a:solidFill>
                  <a:srgbClr val="FF0000"/>
                </a:solidFill>
              </a:rPr>
              <a:t>CDS</a:t>
            </a:r>
            <a:r>
              <a:rPr lang="zh-TW" altLang="en-US" b="1" dirty="0">
                <a:solidFill>
                  <a:srgbClr val="FF0000"/>
                </a:solidFill>
              </a:rPr>
              <a:t>的</a:t>
            </a:r>
            <a:r>
              <a:rPr lang="en-US" altLang="zh-TW" b="1" dirty="0" smtClean="0">
                <a:solidFill>
                  <a:srgbClr val="FF0000"/>
                </a:solidFill>
              </a:rPr>
              <a:t>exon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Y40B10A.2b.1</a:t>
            </a:r>
            <a:r>
              <a:rPr lang="zh-TW" altLang="en-US" b="1" dirty="0" smtClean="0">
                <a:solidFill>
                  <a:srgbClr val="FF0000"/>
                </a:solidFill>
              </a:rPr>
              <a:t>沒有</a:t>
            </a:r>
            <a:r>
              <a:rPr lang="en-US" altLang="zh-TW" b="1" dirty="0" smtClean="0">
                <a:solidFill>
                  <a:srgbClr val="FF0000"/>
                </a:solidFill>
              </a:rPr>
              <a:t>UTR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11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https://wormbase.org/species/c_elegans/transcript/Y40B10A.2a.1#06--10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19" y="1690688"/>
            <a:ext cx="9489383" cy="42004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735078" y="3097763"/>
            <a:ext cx="1129004" cy="6904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742935" y="4285670"/>
            <a:ext cx="533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unspliced+UTRTranscriptSequence_Y40B10A.2a.1.fasta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517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4175" y="1516332"/>
            <a:ext cx="10381745" cy="1221531"/>
          </a:xfrm>
        </p:spPr>
        <p:txBody>
          <a:bodyPr>
            <a:normAutofit fontScale="90000"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Python HW2: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Given</a:t>
            </a:r>
            <a:br>
              <a:rPr lang="en-US" altLang="zh-TW" sz="2400" dirty="0" smtClean="0"/>
            </a:br>
            <a:r>
              <a:rPr lang="en-US" altLang="zh-TW" sz="2400" dirty="0" smtClean="0">
                <a:solidFill>
                  <a:srgbClr val="FF0000"/>
                </a:solidFill>
              </a:rPr>
              <a:t>unspliced+UTRTranscriptSequence_Y40B10A.2a.1.fasta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Generate the following table</a:t>
            </a:r>
            <a:endParaRPr lang="zh-TW" alt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977113"/>
              </p:ext>
            </p:extLst>
          </p:nvPr>
        </p:nvGraphicFramePr>
        <p:xfrm>
          <a:off x="177425" y="2778760"/>
          <a:ext cx="8128000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562623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9578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011350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02562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Length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34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5’UTR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209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CDS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963440"/>
                  </a:ext>
                </a:extLst>
              </a:tr>
              <a:tr h="34239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3’UTR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3545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3600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98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Exon1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191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533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Intron1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1837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544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Exon2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2029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2359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331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584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Intron2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3192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833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67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Exon3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3193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3326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17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Intron3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3327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3388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54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Exon4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3389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3600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130728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65370" y="223736"/>
            <a:ext cx="8326877" cy="4280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65370" y="230693"/>
            <a:ext cx="914400" cy="414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693077" y="223733"/>
            <a:ext cx="1365116" cy="414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872264" y="223734"/>
            <a:ext cx="667712" cy="414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584459" y="223736"/>
            <a:ext cx="914400" cy="414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807397" y="754231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191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8641" y="761188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472219" y="698120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2029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779729" y="727041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2359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667301" y="728801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3193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378015" y="728801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3326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323216" y="761188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3389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134206" y="768223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3600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801" y="-502920"/>
            <a:ext cx="5824980" cy="1116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41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396" y="849656"/>
            <a:ext cx="3870817" cy="104086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Python HW3: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2700" dirty="0"/>
              <a:t>Given</a:t>
            </a:r>
            <a:br>
              <a:rPr lang="en-US" altLang="zh-TW" sz="2700" dirty="0"/>
            </a:br>
            <a:r>
              <a:rPr lang="en-US" altLang="zh-TW" sz="2700" dirty="0">
                <a:solidFill>
                  <a:srgbClr val="FF0000"/>
                </a:solidFill>
              </a:rPr>
              <a:t>unspliced+UTRTranscriptSequence_Y40B10A.2a.1.fasta</a:t>
            </a:r>
            <a:r>
              <a:rPr lang="en-US" altLang="zh-TW" sz="2700" dirty="0"/>
              <a:t/>
            </a:r>
            <a:br>
              <a:rPr lang="en-US" altLang="zh-TW" sz="2700" dirty="0"/>
            </a:br>
            <a:r>
              <a:rPr lang="en-US" altLang="zh-TW" sz="2700" dirty="0"/>
              <a:t>Generate the following </a:t>
            </a:r>
            <a:r>
              <a:rPr lang="en-US" altLang="zh-TW" sz="2700" dirty="0" smtClean="0"/>
              <a:t>table and spliced mRNA sequence</a:t>
            </a:r>
            <a:endParaRPr lang="zh-TW" altLang="en-US" sz="2700" b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905" y="3216632"/>
            <a:ext cx="5238031" cy="3641368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361245" y="3416589"/>
          <a:ext cx="6068604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151">
                  <a:extLst>
                    <a:ext uri="{9D8B030D-6E8A-4147-A177-3AD203B41FA5}">
                      <a16:colId xmlns:a16="http://schemas.microsoft.com/office/drawing/2014/main" val="1729670646"/>
                    </a:ext>
                  </a:extLst>
                </a:gridCol>
                <a:gridCol w="1517151">
                  <a:extLst>
                    <a:ext uri="{9D8B030D-6E8A-4147-A177-3AD203B41FA5}">
                      <a16:colId xmlns:a16="http://schemas.microsoft.com/office/drawing/2014/main" val="3811434841"/>
                    </a:ext>
                  </a:extLst>
                </a:gridCol>
                <a:gridCol w="1517151">
                  <a:extLst>
                    <a:ext uri="{9D8B030D-6E8A-4147-A177-3AD203B41FA5}">
                      <a16:colId xmlns:a16="http://schemas.microsoft.com/office/drawing/2014/main" val="1684571391"/>
                    </a:ext>
                  </a:extLst>
                </a:gridCol>
                <a:gridCol w="1517151">
                  <a:extLst>
                    <a:ext uri="{9D8B030D-6E8A-4147-A177-3AD203B41FA5}">
                      <a16:colId xmlns:a16="http://schemas.microsoft.com/office/drawing/2014/main" val="2165351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947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5’UTR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131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4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CDS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681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400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3‘UTR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56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705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Exon1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805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Exon2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331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364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Exon3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656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0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Exon4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82663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047585" y="1167845"/>
            <a:ext cx="7793447" cy="4280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075645" y="1175400"/>
            <a:ext cx="1863338" cy="4141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533467" y="505350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191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900196" y="596038"/>
            <a:ext cx="34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091382" y="1163036"/>
            <a:ext cx="2433679" cy="4141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8656783" y="1172398"/>
            <a:ext cx="1156424" cy="4141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942023" y="1172397"/>
            <a:ext cx="1891857" cy="4141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/>
          <p:cNvCxnSpPr/>
          <p:nvPr/>
        </p:nvCxnSpPr>
        <p:spPr>
          <a:xfrm>
            <a:off x="4043467" y="382859"/>
            <a:ext cx="7797565" cy="311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4059383" y="220081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5938983" y="220081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6091383" y="220081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8525062" y="240101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8656783" y="240101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9789623" y="240101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9942023" y="240101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-1085324" y="4949279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5996038" y="533685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192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8126888" y="533685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522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8594884" y="521792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523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9392692" y="602444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656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9903134" y="610253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657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1554446" y="618901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868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071755" y="2676299"/>
            <a:ext cx="7793447" cy="4280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4062837" y="2683256"/>
            <a:ext cx="1024134" cy="4141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5220427" y="2683256"/>
            <a:ext cx="5897692" cy="4141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11334185" y="2683255"/>
            <a:ext cx="539935" cy="4141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4643975" y="2255126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131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3924366" y="2305213"/>
            <a:ext cx="34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47" name="直線接點 46"/>
          <p:cNvCxnSpPr/>
          <p:nvPr/>
        </p:nvCxnSpPr>
        <p:spPr>
          <a:xfrm>
            <a:off x="4067637" y="2092034"/>
            <a:ext cx="7797565" cy="311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4083553" y="1929256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11105130" y="2002698"/>
            <a:ext cx="1647" cy="3167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11320395" y="1997457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-1061154" y="6658454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5097588" y="2256880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132</a:t>
            </a:r>
            <a:endParaRPr lang="zh-TW" altLang="en-US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10644340" y="2243068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812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11125972" y="2319428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813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-1340588" y="7057274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868</a:t>
            </a:r>
            <a:endParaRPr lang="zh-TW" altLang="en-US" dirty="0"/>
          </a:p>
        </p:txBody>
      </p:sp>
      <p:cxnSp>
        <p:nvCxnSpPr>
          <p:cNvPr id="62" name="直線接點 61"/>
          <p:cNvCxnSpPr/>
          <p:nvPr/>
        </p:nvCxnSpPr>
        <p:spPr>
          <a:xfrm>
            <a:off x="5045511" y="1980318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5198422" y="1963861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149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72400" y="365125"/>
            <a:ext cx="4289898" cy="1376126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CDS length 681: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protein </a:t>
            </a:r>
            <a:r>
              <a:rPr lang="en-US" altLang="zh-TW" dirty="0" err="1" smtClean="0"/>
              <a:t>seq</a:t>
            </a:r>
            <a:r>
              <a:rPr lang="en-US" altLang="zh-TW" dirty="0" smtClean="0"/>
              <a:t> length 681/3-1=226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37769" y="2827574"/>
            <a:ext cx="3386847" cy="4351338"/>
          </a:xfrm>
        </p:spPr>
        <p:txBody>
          <a:bodyPr/>
          <a:lstStyle/>
          <a:p>
            <a:r>
              <a:rPr lang="zh-TW" altLang="en-US" dirty="0"/>
              <a:t>最後一個是</a:t>
            </a:r>
            <a:r>
              <a:rPr lang="en-US" altLang="zh-TW" dirty="0"/>
              <a:t>Stop </a:t>
            </a:r>
            <a:r>
              <a:rPr lang="en-US" altLang="zh-TW" dirty="0" smtClean="0"/>
              <a:t>Codon, </a:t>
            </a:r>
            <a:r>
              <a:rPr lang="zh-TW" altLang="en-US" dirty="0" smtClean="0"/>
              <a:t>沒</a:t>
            </a:r>
            <a:r>
              <a:rPr lang="en-US" altLang="zh-TW" dirty="0" smtClean="0"/>
              <a:t>code for amino acid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821"/>
            <a:ext cx="7777560" cy="678017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803515" y="6459166"/>
            <a:ext cx="165370" cy="243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 flipV="1">
            <a:off x="3827780" y="4216400"/>
            <a:ext cx="264160" cy="2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052695" y="5483806"/>
            <a:ext cx="165370" cy="243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/>
          <p:nvPr/>
        </p:nvCxnSpPr>
        <p:spPr>
          <a:xfrm flipV="1">
            <a:off x="1085985" y="1053188"/>
            <a:ext cx="264160" cy="2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1"/>
          <p:cNvSpPr txBox="1">
            <a:spLocks/>
          </p:cNvSpPr>
          <p:nvPr/>
        </p:nvSpPr>
        <p:spPr>
          <a:xfrm>
            <a:off x="8115448" y="5003243"/>
            <a:ext cx="3608962" cy="10408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b="1" dirty="0" smtClean="0">
                <a:solidFill>
                  <a:srgbClr val="FF0000"/>
                </a:solidFill>
              </a:rPr>
              <a:t>Python HW4: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Given</a:t>
            </a:r>
            <a:br>
              <a:rPr lang="en-US" altLang="zh-TW" sz="2400" dirty="0" smtClean="0"/>
            </a:br>
            <a:r>
              <a:rPr lang="en-US" altLang="zh-TW" sz="2400" dirty="0" smtClean="0">
                <a:solidFill>
                  <a:srgbClr val="FF0000"/>
                </a:solidFill>
              </a:rPr>
              <a:t>unspliced+UTRTranscriptSequence_Y40B10A.2a.1.fasta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Generate the CDS and amino acid sequence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97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1" y="0"/>
            <a:ext cx="11353800" cy="691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1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4632" y="365125"/>
            <a:ext cx="10869168" cy="1325563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能呈現線蟲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mRNA structure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之網頁分析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平台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Input page: 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Gene </a:t>
            </a:r>
            <a:r>
              <a:rPr lang="en-US" altLang="zh-TW" dirty="0" err="1" smtClean="0"/>
              <a:t>WormBase</a:t>
            </a:r>
            <a:r>
              <a:rPr lang="en-US" altLang="zh-TW" dirty="0" smtClean="0"/>
              <a:t> ID or Transcript </a:t>
            </a:r>
            <a:r>
              <a:rPr lang="en-US" altLang="zh-TW" dirty="0" err="1" smtClean="0"/>
              <a:t>WormBase</a:t>
            </a:r>
            <a:r>
              <a:rPr lang="en-US" altLang="zh-TW" dirty="0" smtClean="0"/>
              <a:t> ID</a:t>
            </a:r>
          </a:p>
          <a:p>
            <a:r>
              <a:rPr lang="en-US" altLang="zh-TW" dirty="0" smtClean="0"/>
              <a:t>Output page: </a:t>
            </a:r>
            <a:r>
              <a:rPr lang="zh-TW" altLang="en-US" dirty="0" smtClean="0"/>
              <a:t>輸出此家族所有成員資訊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>
                <a:solidFill>
                  <a:srgbClr val="FF0000"/>
                </a:solidFill>
              </a:rPr>
              <a:t>點</a:t>
            </a:r>
            <a:r>
              <a:rPr lang="zh-TW" altLang="en-US" dirty="0" smtClean="0">
                <a:solidFill>
                  <a:srgbClr val="FF0000"/>
                </a:solidFill>
              </a:rPr>
              <a:t>擊</a:t>
            </a:r>
            <a:r>
              <a:rPr lang="en-US" altLang="zh-TW" dirty="0" smtClean="0">
                <a:solidFill>
                  <a:srgbClr val="FF0000"/>
                </a:solidFill>
              </a:rPr>
              <a:t>Y40B10A.2a.1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133963"/>
              </p:ext>
            </p:extLst>
          </p:nvPr>
        </p:nvGraphicFramePr>
        <p:xfrm>
          <a:off x="484632" y="2735811"/>
          <a:ext cx="11554056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1352">
                  <a:extLst>
                    <a:ext uri="{9D8B030D-6E8A-4147-A177-3AD203B41FA5}">
                      <a16:colId xmlns:a16="http://schemas.microsoft.com/office/drawing/2014/main" val="322802055"/>
                    </a:ext>
                  </a:extLst>
                </a:gridCol>
                <a:gridCol w="3074610">
                  <a:extLst>
                    <a:ext uri="{9D8B030D-6E8A-4147-A177-3AD203B41FA5}">
                      <a16:colId xmlns:a16="http://schemas.microsoft.com/office/drawing/2014/main" val="2879448831"/>
                    </a:ext>
                  </a:extLst>
                </a:gridCol>
                <a:gridCol w="4628094">
                  <a:extLst>
                    <a:ext uri="{9D8B030D-6E8A-4147-A177-3AD203B41FA5}">
                      <a16:colId xmlns:a16="http://schemas.microsoft.com/office/drawing/2014/main" val="636269153"/>
                    </a:ext>
                  </a:extLst>
                </a:gridCol>
              </a:tblGrid>
              <a:tr h="792242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 </a:t>
                      </a:r>
                      <a:r>
                        <a:rPr lang="en-US" altLang="zh-TW" sz="3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WormBase</a:t>
                      </a:r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ID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of transcripts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Transcript </a:t>
                      </a:r>
                      <a:r>
                        <a:rPr lang="en-US" altLang="zh-TW" sz="3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WormBase</a:t>
                      </a:r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IDs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596192"/>
                  </a:ext>
                </a:extLst>
              </a:tr>
              <a:tr h="1270291">
                <a:tc>
                  <a:txBody>
                    <a:bodyPr/>
                    <a:lstStyle/>
                    <a:p>
                      <a:r>
                        <a:rPr lang="en-US" altLang="zh-TW" sz="3200" dirty="0" smtClean="0"/>
                        <a:t>WBGene00021487</a:t>
                      </a:r>
                      <a:endParaRPr lang="en-US" altLang="zh-TW" sz="3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b="1" u="sng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Y40B10A.2a.1</a:t>
                      </a:r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Y40B10A.2b.1</a:t>
                      </a:r>
                    </a:p>
                    <a:p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516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054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點擊</a:t>
            </a:r>
            <a:r>
              <a:rPr lang="en-US" altLang="zh-TW" dirty="0"/>
              <a:t>Y40B10A.2a.1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用網路</a:t>
            </a:r>
            <a:r>
              <a:rPr lang="zh-TW" altLang="en-US" dirty="0" smtClean="0"/>
              <a:t>爬蟲到</a:t>
            </a:r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://wormbase.org/species/c_elegans/transcript/Y40B10A.2a.1#06--</a:t>
            </a:r>
            <a:r>
              <a:rPr lang="en-US" altLang="zh-TW" dirty="0" smtClean="0">
                <a:hlinkClick r:id="rId2"/>
              </a:rPr>
              <a:t>10</a:t>
            </a:r>
            <a:endParaRPr lang="en-US" altLang="zh-TW" dirty="0" smtClean="0"/>
          </a:p>
          <a:p>
            <a:r>
              <a:rPr lang="zh-TW" altLang="en-US" dirty="0"/>
              <a:t>爬</a:t>
            </a:r>
            <a:r>
              <a:rPr lang="zh-TW" altLang="en-US" dirty="0" smtClean="0"/>
              <a:t>回</a:t>
            </a:r>
            <a:r>
              <a:rPr lang="en-US" altLang="zh-TW" dirty="0"/>
              <a:t>unspliced+UTRTranscriptSequence_Y40B10A.2a.1.fasta</a:t>
            </a:r>
          </a:p>
          <a:p>
            <a:r>
              <a:rPr lang="zh-TW" altLang="en-US" dirty="0"/>
              <a:t>後端跑</a:t>
            </a:r>
            <a:r>
              <a:rPr lang="en-US" altLang="zh-TW" dirty="0" smtClean="0"/>
              <a:t>HW2, HW3, HW4</a:t>
            </a:r>
            <a:r>
              <a:rPr lang="zh-TW" altLang="en-US" dirty="0" smtClean="0"/>
              <a:t>程式</a:t>
            </a:r>
            <a:r>
              <a:rPr lang="en-US" altLang="zh-TW" dirty="0" smtClean="0"/>
              <a:t>, </a:t>
            </a:r>
            <a:r>
              <a:rPr lang="zh-TW" altLang="en-US" dirty="0" smtClean="0"/>
              <a:t>將結果送到網頁前端顯示</a:t>
            </a:r>
            <a:endParaRPr lang="zh-TW" altLang="en-US" dirty="0"/>
          </a:p>
        </p:txBody>
      </p:sp>
      <p:cxnSp>
        <p:nvCxnSpPr>
          <p:cNvPr id="4" name="直線接點 3"/>
          <p:cNvCxnSpPr/>
          <p:nvPr/>
        </p:nvCxnSpPr>
        <p:spPr>
          <a:xfrm flipV="1">
            <a:off x="0" y="1398822"/>
            <a:ext cx="12192000" cy="10058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1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鍾其融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碩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指導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教授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吳謂勝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興趣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攀岩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253" y="365125"/>
            <a:ext cx="5587378" cy="352685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80416" y="4001294"/>
            <a:ext cx="106619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此頁要呈現的資料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有些是後端</a:t>
            </a:r>
            <a:r>
              <a:rPr lang="zh-TW" altLang="en-US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從資料庫內的資料表調取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後送往網頁前端顯示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有些是後端要</a:t>
            </a:r>
            <a:r>
              <a:rPr lang="zh-TW" altLang="en-US" sz="3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臨場</a:t>
            </a:r>
            <a:r>
              <a:rPr lang="zh-TW" altLang="en-US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用網路爬蟲去爬資料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回來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臨場做大數據分析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後將結果送往網頁前端顯示</a:t>
            </a:r>
          </a:p>
        </p:txBody>
      </p:sp>
    </p:spTree>
    <p:extLst>
      <p:ext uri="{BB962C8B-B14F-4D97-AF65-F5344CB8AC3E}">
        <p14:creationId xmlns:p14="http://schemas.microsoft.com/office/powerpoint/2010/main" val="110071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4175" y="1516332"/>
            <a:ext cx="10381745" cy="1221531"/>
          </a:xfrm>
        </p:spPr>
        <p:txBody>
          <a:bodyPr>
            <a:normAutofit fontScale="90000"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HW2: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Given</a:t>
            </a:r>
            <a:br>
              <a:rPr lang="en-US" altLang="zh-TW" sz="2400" dirty="0" smtClean="0"/>
            </a:br>
            <a:r>
              <a:rPr lang="en-US" altLang="zh-TW" sz="2400" dirty="0" smtClean="0">
                <a:solidFill>
                  <a:srgbClr val="FF0000"/>
                </a:solidFill>
              </a:rPr>
              <a:t>unspliced+UTRTranscriptSequence_Y40B10A.2a.1.fasta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Generate the following table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877" y="136289"/>
            <a:ext cx="3506314" cy="6721711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77425" y="2778760"/>
          <a:ext cx="8128000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562623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9578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011350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02562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Length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34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5’UTR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209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CDS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963440"/>
                  </a:ext>
                </a:extLst>
              </a:tr>
              <a:tr h="34239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3’UTR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3545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3600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98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Exon1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191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533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Intron1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1837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544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Exon2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2029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2359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331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584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Intron2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3192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833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67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Exon3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3193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3326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17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Intron3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3327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3388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54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Exon4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3389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3600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130728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65370" y="223736"/>
            <a:ext cx="8326877" cy="4280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65370" y="230693"/>
            <a:ext cx="914400" cy="414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693077" y="223733"/>
            <a:ext cx="1365116" cy="414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872264" y="223734"/>
            <a:ext cx="667712" cy="414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584459" y="223736"/>
            <a:ext cx="914400" cy="414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807397" y="754231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191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8641" y="761188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472219" y="698120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2029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779729" y="727041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2359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667301" y="728801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3193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378015" y="728801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3326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323216" y="761188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3389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134206" y="768223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3600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4886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396" y="849656"/>
            <a:ext cx="3870817" cy="104086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HW3: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2700" dirty="0"/>
              <a:t>Given</a:t>
            </a:r>
            <a:br>
              <a:rPr lang="en-US" altLang="zh-TW" sz="2700" dirty="0"/>
            </a:br>
            <a:r>
              <a:rPr lang="en-US" altLang="zh-TW" sz="2700" dirty="0">
                <a:solidFill>
                  <a:srgbClr val="FF0000"/>
                </a:solidFill>
              </a:rPr>
              <a:t>unspliced+UTRTranscriptSequence_Y40B10A.2a.1.fasta</a:t>
            </a:r>
            <a:r>
              <a:rPr lang="en-US" altLang="zh-TW" sz="2700" dirty="0"/>
              <a:t/>
            </a:r>
            <a:br>
              <a:rPr lang="en-US" altLang="zh-TW" sz="2700" dirty="0"/>
            </a:br>
            <a:r>
              <a:rPr lang="en-US" altLang="zh-TW" sz="2700" dirty="0"/>
              <a:t>Generate the following </a:t>
            </a:r>
            <a:r>
              <a:rPr lang="en-US" altLang="zh-TW" sz="2700" dirty="0" smtClean="0"/>
              <a:t>table and spliced mRNA sequence</a:t>
            </a:r>
            <a:endParaRPr lang="zh-TW" altLang="en-US" sz="2700" b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905" y="3216632"/>
            <a:ext cx="5238031" cy="3641368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361245" y="3416589"/>
          <a:ext cx="6068604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151">
                  <a:extLst>
                    <a:ext uri="{9D8B030D-6E8A-4147-A177-3AD203B41FA5}">
                      <a16:colId xmlns:a16="http://schemas.microsoft.com/office/drawing/2014/main" val="1729670646"/>
                    </a:ext>
                  </a:extLst>
                </a:gridCol>
                <a:gridCol w="1517151">
                  <a:extLst>
                    <a:ext uri="{9D8B030D-6E8A-4147-A177-3AD203B41FA5}">
                      <a16:colId xmlns:a16="http://schemas.microsoft.com/office/drawing/2014/main" val="3811434841"/>
                    </a:ext>
                  </a:extLst>
                </a:gridCol>
                <a:gridCol w="1517151">
                  <a:extLst>
                    <a:ext uri="{9D8B030D-6E8A-4147-A177-3AD203B41FA5}">
                      <a16:colId xmlns:a16="http://schemas.microsoft.com/office/drawing/2014/main" val="1684571391"/>
                    </a:ext>
                  </a:extLst>
                </a:gridCol>
                <a:gridCol w="1517151">
                  <a:extLst>
                    <a:ext uri="{9D8B030D-6E8A-4147-A177-3AD203B41FA5}">
                      <a16:colId xmlns:a16="http://schemas.microsoft.com/office/drawing/2014/main" val="2165351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947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5’UTR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131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4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CDS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681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400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3‘UTR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56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705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Exon1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805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Exon2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331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364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Exon3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656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0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Exon4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82663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047585" y="1167845"/>
            <a:ext cx="7793447" cy="4280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075645" y="1175400"/>
            <a:ext cx="1863338" cy="4141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533467" y="505350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191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900196" y="596038"/>
            <a:ext cx="34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091382" y="1163036"/>
            <a:ext cx="2433679" cy="4141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8656783" y="1172398"/>
            <a:ext cx="1156424" cy="4141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942023" y="1172397"/>
            <a:ext cx="1891857" cy="4141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/>
          <p:cNvCxnSpPr/>
          <p:nvPr/>
        </p:nvCxnSpPr>
        <p:spPr>
          <a:xfrm>
            <a:off x="4043467" y="382859"/>
            <a:ext cx="7797565" cy="311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4059383" y="220081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5938983" y="220081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6091383" y="220081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8525062" y="240101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8656783" y="240101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9789623" y="240101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9942023" y="240101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-1085324" y="4949279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5996038" y="533685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192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8126888" y="533685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522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8594884" y="521792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523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9392692" y="602444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656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9903134" y="610253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657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1554446" y="618901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868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071755" y="2676299"/>
            <a:ext cx="7793447" cy="4280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4062837" y="2683256"/>
            <a:ext cx="1024134" cy="4141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5220427" y="2683256"/>
            <a:ext cx="5897692" cy="4141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11334185" y="2683255"/>
            <a:ext cx="539935" cy="4141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4643975" y="2255126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131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3924366" y="2305213"/>
            <a:ext cx="34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47" name="直線接點 46"/>
          <p:cNvCxnSpPr/>
          <p:nvPr/>
        </p:nvCxnSpPr>
        <p:spPr>
          <a:xfrm>
            <a:off x="4067637" y="2092034"/>
            <a:ext cx="7797565" cy="311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4083553" y="1929256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11105130" y="2002698"/>
            <a:ext cx="1647" cy="3167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11320395" y="1997457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-1061154" y="6658454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5097588" y="2256880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132</a:t>
            </a:r>
            <a:endParaRPr lang="zh-TW" altLang="en-US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10644340" y="2243068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812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11125972" y="2319428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813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-1340588" y="7057274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868</a:t>
            </a:r>
            <a:endParaRPr lang="zh-TW" altLang="en-US" dirty="0"/>
          </a:p>
        </p:txBody>
      </p:sp>
      <p:cxnSp>
        <p:nvCxnSpPr>
          <p:cNvPr id="62" name="直線接點 61"/>
          <p:cNvCxnSpPr/>
          <p:nvPr/>
        </p:nvCxnSpPr>
        <p:spPr>
          <a:xfrm>
            <a:off x="5045511" y="1980318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5198422" y="1963861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32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72400" y="365125"/>
            <a:ext cx="4289898" cy="1376126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CDS length 681: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protein </a:t>
            </a:r>
            <a:r>
              <a:rPr lang="en-US" altLang="zh-TW" dirty="0" err="1" smtClean="0"/>
              <a:t>seq</a:t>
            </a:r>
            <a:r>
              <a:rPr lang="en-US" altLang="zh-TW" dirty="0" smtClean="0"/>
              <a:t> length 681/3-1=226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37769" y="2827574"/>
            <a:ext cx="3386847" cy="4351338"/>
          </a:xfrm>
        </p:spPr>
        <p:txBody>
          <a:bodyPr/>
          <a:lstStyle/>
          <a:p>
            <a:r>
              <a:rPr lang="zh-TW" altLang="en-US" dirty="0"/>
              <a:t>最後一個是</a:t>
            </a:r>
            <a:r>
              <a:rPr lang="en-US" altLang="zh-TW" dirty="0"/>
              <a:t>Stop </a:t>
            </a:r>
            <a:r>
              <a:rPr lang="en-US" altLang="zh-TW" dirty="0" smtClean="0"/>
              <a:t>Codon, </a:t>
            </a:r>
            <a:r>
              <a:rPr lang="zh-TW" altLang="en-US" dirty="0" smtClean="0"/>
              <a:t>沒</a:t>
            </a:r>
            <a:r>
              <a:rPr lang="en-US" altLang="zh-TW" dirty="0" smtClean="0"/>
              <a:t>code for amino acid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821"/>
            <a:ext cx="7777560" cy="678017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803515" y="6459166"/>
            <a:ext cx="165370" cy="243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 flipV="1">
            <a:off x="3827780" y="4216400"/>
            <a:ext cx="264160" cy="2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052695" y="5483806"/>
            <a:ext cx="165370" cy="243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/>
          <p:nvPr/>
        </p:nvCxnSpPr>
        <p:spPr>
          <a:xfrm flipV="1">
            <a:off x="1085985" y="1053188"/>
            <a:ext cx="264160" cy="2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1"/>
          <p:cNvSpPr txBox="1">
            <a:spLocks/>
          </p:cNvSpPr>
          <p:nvPr/>
        </p:nvSpPr>
        <p:spPr>
          <a:xfrm>
            <a:off x="8115448" y="5003243"/>
            <a:ext cx="3608962" cy="10408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b="1" dirty="0" smtClean="0">
                <a:solidFill>
                  <a:srgbClr val="FF0000"/>
                </a:solidFill>
              </a:rPr>
              <a:t>HW4: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Given</a:t>
            </a:r>
            <a:br>
              <a:rPr lang="en-US" altLang="zh-TW" sz="2400" dirty="0" smtClean="0"/>
            </a:br>
            <a:r>
              <a:rPr lang="en-US" altLang="zh-TW" sz="2400" dirty="0" smtClean="0">
                <a:solidFill>
                  <a:srgbClr val="FF0000"/>
                </a:solidFill>
              </a:rPr>
              <a:t>unspliced+UTRTranscriptSequence_Y40B10A.2a.1.fasta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Generate the CDS and amino acid sequence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84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比喻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vs.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真實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332169"/>
              </p:ext>
            </p:extLst>
          </p:nvPr>
        </p:nvGraphicFramePr>
        <p:xfrm>
          <a:off x="172212" y="2338400"/>
          <a:ext cx="11841480" cy="3212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0740">
                  <a:extLst>
                    <a:ext uri="{9D8B030D-6E8A-4147-A177-3AD203B41FA5}">
                      <a16:colId xmlns:a16="http://schemas.microsoft.com/office/drawing/2014/main" val="4053114889"/>
                    </a:ext>
                  </a:extLst>
                </a:gridCol>
                <a:gridCol w="5920740">
                  <a:extLst>
                    <a:ext uri="{9D8B030D-6E8A-4147-A177-3AD203B41FA5}">
                      <a16:colId xmlns:a16="http://schemas.microsoft.com/office/drawing/2014/main" val="608494919"/>
                    </a:ext>
                  </a:extLst>
                </a:gridCol>
              </a:tblGrid>
              <a:tr h="756285">
                <a:tc>
                  <a:txBody>
                    <a:bodyPr/>
                    <a:lstStyle/>
                    <a:p>
                      <a:r>
                        <a:rPr lang="zh-TW" altLang="en-US" sz="3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老師名字</a:t>
                      </a:r>
                      <a:r>
                        <a:rPr lang="en-US" altLang="zh-TW" sz="3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3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吳謂勝</a:t>
                      </a:r>
                      <a:r>
                        <a:rPr lang="en-US" altLang="zh-TW" sz="3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 </a:t>
                      </a:r>
                      <a:endParaRPr lang="zh-TW" altLang="en-US" sz="3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基因</a:t>
                      </a:r>
                      <a:r>
                        <a:rPr lang="en-US" altLang="zh-TW" sz="3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Sequence Name</a:t>
                      </a:r>
                      <a:r>
                        <a:rPr lang="zh-TW" altLang="en-US" sz="36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3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360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2L52.1</a:t>
                      </a:r>
                      <a:r>
                        <a:rPr lang="en-US" altLang="zh-TW" sz="3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65608"/>
                  </a:ext>
                </a:extLst>
              </a:tr>
              <a:tr h="1227861">
                <a:tc>
                  <a:txBody>
                    <a:bodyPr/>
                    <a:lstStyle/>
                    <a:p>
                      <a:r>
                        <a:rPr lang="zh-TW" altLang="en-US" sz="3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老師身份證字號</a:t>
                      </a:r>
                      <a:r>
                        <a:rPr lang="en-US" altLang="zh-TW" sz="3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3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P121xxx</a:t>
                      </a:r>
                      <a:r>
                        <a:rPr lang="en-US" altLang="zh-TW" sz="3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 </a:t>
                      </a:r>
                      <a:endParaRPr lang="zh-TW" altLang="en-US" sz="3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基因 </a:t>
                      </a:r>
                      <a:r>
                        <a:rPr lang="en-US" altLang="zh-TW" sz="3600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WormBase</a:t>
                      </a:r>
                      <a:r>
                        <a:rPr lang="en-US" altLang="zh-TW" sz="3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ID </a:t>
                      </a:r>
                      <a:r>
                        <a:rPr lang="en-US" altLang="zh-TW" sz="3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3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WBGene00007063</a:t>
                      </a:r>
                      <a:r>
                        <a:rPr lang="en-US" altLang="zh-TW" sz="3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64380"/>
                  </a:ext>
                </a:extLst>
              </a:tr>
              <a:tr h="1227861">
                <a:tc>
                  <a:txBody>
                    <a:bodyPr/>
                    <a:lstStyle/>
                    <a:p>
                      <a:r>
                        <a:rPr lang="zh-TW" altLang="en-US" sz="3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實驗室學生身分證字號</a:t>
                      </a:r>
                      <a:r>
                        <a:rPr lang="en-US" altLang="zh-TW" sz="3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3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F232xxx, L221xxx</a:t>
                      </a:r>
                      <a:r>
                        <a:rPr lang="en-US" altLang="zh-TW" sz="3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Transcript </a:t>
                      </a:r>
                      <a:r>
                        <a:rPr lang="en-US" altLang="zh-TW" sz="3600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WormBase</a:t>
                      </a:r>
                      <a:r>
                        <a:rPr lang="en-US" altLang="zh-TW" sz="36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ID </a:t>
                      </a:r>
                      <a:r>
                        <a:rPr lang="en-US" altLang="zh-TW" sz="36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36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2L52.1a.1, 2L52.1b.1</a:t>
                      </a:r>
                      <a:r>
                        <a:rPr lang="en-US" altLang="zh-TW" sz="36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3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765825"/>
                  </a:ext>
                </a:extLst>
              </a:tr>
            </a:tbl>
          </a:graphicData>
        </a:graphic>
      </p:graphicFrame>
      <p:cxnSp>
        <p:nvCxnSpPr>
          <p:cNvPr id="5" name="直線接點 4"/>
          <p:cNvCxnSpPr/>
          <p:nvPr/>
        </p:nvCxnSpPr>
        <p:spPr>
          <a:xfrm flipV="1">
            <a:off x="-3048" y="1426464"/>
            <a:ext cx="12192000" cy="10058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0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HW1</a:t>
            </a:r>
            <a:r>
              <a:rPr lang="en-US" altLang="zh-TW" b="1" dirty="0" smtClean="0">
                <a:solidFill>
                  <a:srgbClr val="FF0000"/>
                </a:solidFill>
              </a:rPr>
              <a:t>:</a:t>
            </a:r>
            <a:r>
              <a:rPr lang="en-US" altLang="zh-TW" dirty="0" smtClean="0"/>
              <a:t> </a:t>
            </a:r>
            <a:br>
              <a:rPr lang="en-US" altLang="zh-TW" dirty="0" smtClean="0"/>
            </a:b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整理每個基因有多少種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Transcripts</a:t>
            </a:r>
            <a:b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每個教授的實驗室有多少學生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0492" y="2332252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downloads.wormbase.org/releases/current-production-release/species/c_elegans/PRJNA13758/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下載</a:t>
            </a:r>
            <a:r>
              <a:rPr lang="en-US" altLang="zh-TW" dirty="0" smtClean="0"/>
              <a:t>transcript</a:t>
            </a:r>
            <a:r>
              <a:rPr lang="zh-TW" altLang="en-US" dirty="0" smtClean="0"/>
              <a:t>檔案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b="1" dirty="0" smtClean="0"/>
              <a:t>ripc_elegans.PRJNA13758.WS284.mRNA_transcts.fa.gz</a:t>
            </a:r>
            <a:endParaRPr lang="en-US" altLang="zh-TW" b="1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檔案內容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&gt;</a:t>
            </a:r>
            <a:r>
              <a:rPr lang="en-US" altLang="zh-TW" b="1" dirty="0">
                <a:solidFill>
                  <a:srgbClr val="FF0000"/>
                </a:solidFill>
              </a:rPr>
              <a:t>2L52.1a.1</a:t>
            </a:r>
            <a:r>
              <a:rPr lang="en-US" altLang="zh-TW" dirty="0"/>
              <a:t> </a:t>
            </a:r>
            <a:r>
              <a:rPr lang="en-US" altLang="zh-TW" b="1" dirty="0" smtClean="0">
                <a:solidFill>
                  <a:srgbClr val="0070C0"/>
                </a:solidFill>
              </a:rPr>
              <a:t>(</a:t>
            </a:r>
            <a:r>
              <a:rPr lang="zh-TW" altLang="en-US" b="1" dirty="0" smtClean="0">
                <a:solidFill>
                  <a:srgbClr val="0070C0"/>
                </a:solidFill>
              </a:rPr>
              <a:t>學生</a:t>
            </a:r>
            <a:r>
              <a:rPr lang="en-US" altLang="zh-TW" b="1" dirty="0" smtClean="0">
                <a:solidFill>
                  <a:srgbClr val="0070C0"/>
                </a:solidFill>
              </a:rPr>
              <a:t>ID) </a:t>
            </a:r>
            <a:r>
              <a:rPr lang="en-US" altLang="zh-TW" dirty="0" smtClean="0"/>
              <a:t>gene=</a:t>
            </a:r>
            <a:r>
              <a:rPr lang="en-US" altLang="zh-TW" b="1" dirty="0" smtClean="0">
                <a:solidFill>
                  <a:srgbClr val="FF0000"/>
                </a:solidFill>
              </a:rPr>
              <a:t>WBGene00007063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0070C0"/>
                </a:solidFill>
              </a:rPr>
              <a:t>(</a:t>
            </a:r>
            <a:r>
              <a:rPr lang="zh-TW" altLang="en-US" b="1" dirty="0" smtClean="0">
                <a:solidFill>
                  <a:srgbClr val="0070C0"/>
                </a:solidFill>
              </a:rPr>
              <a:t>老師</a:t>
            </a:r>
            <a:r>
              <a:rPr lang="en-US" altLang="zh-TW" b="1" dirty="0" smtClean="0">
                <a:solidFill>
                  <a:srgbClr val="0070C0"/>
                </a:solidFill>
              </a:rPr>
              <a:t>ID)</a:t>
            </a:r>
            <a:endParaRPr lang="en-US" altLang="zh-TW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dirty="0" smtClean="0"/>
              <a:t>AAATTTTTCTCAACTTGTCATGTCAATGGTAAGAAATGTATCAAATCAGAGCGAAAAATT……………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&gt;</a:t>
            </a:r>
            <a:r>
              <a:rPr lang="en-US" altLang="zh-TW" b="1" dirty="0">
                <a:solidFill>
                  <a:srgbClr val="FF0000"/>
                </a:solidFill>
              </a:rPr>
              <a:t>2L52.1b.1</a:t>
            </a:r>
            <a:r>
              <a:rPr lang="en-US" altLang="zh-TW" dirty="0"/>
              <a:t> gene=</a:t>
            </a:r>
            <a:r>
              <a:rPr lang="en-US" altLang="zh-TW" b="1" dirty="0">
                <a:solidFill>
                  <a:srgbClr val="FF0000"/>
                </a:solidFill>
              </a:rPr>
              <a:t>WBGene00007063</a:t>
            </a:r>
          </a:p>
          <a:p>
            <a:pPr marL="0" indent="0">
              <a:buNone/>
            </a:pPr>
            <a:r>
              <a:rPr lang="en-US" altLang="zh-TW" dirty="0" smtClean="0"/>
              <a:t>ATGTCAGATAATGAAGAAGTATATGTGAACTTCCGTGGAATGAACTGTATCTCAACAGGA…………..</a:t>
            </a:r>
            <a:endParaRPr lang="zh-TW" altLang="en-US" dirty="0"/>
          </a:p>
        </p:txBody>
      </p:sp>
      <p:cxnSp>
        <p:nvCxnSpPr>
          <p:cNvPr id="4" name="直線接點 3"/>
          <p:cNvCxnSpPr/>
          <p:nvPr/>
        </p:nvCxnSpPr>
        <p:spPr>
          <a:xfrm flipV="1">
            <a:off x="0" y="1910886"/>
            <a:ext cx="12192000" cy="10058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6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3211" y="0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進行整理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561002"/>
              </p:ext>
            </p:extLst>
          </p:nvPr>
        </p:nvGraphicFramePr>
        <p:xfrm>
          <a:off x="318972" y="2989168"/>
          <a:ext cx="11554056" cy="3801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1352">
                  <a:extLst>
                    <a:ext uri="{9D8B030D-6E8A-4147-A177-3AD203B41FA5}">
                      <a16:colId xmlns:a16="http://schemas.microsoft.com/office/drawing/2014/main" val="322802055"/>
                    </a:ext>
                  </a:extLst>
                </a:gridCol>
                <a:gridCol w="3074610">
                  <a:extLst>
                    <a:ext uri="{9D8B030D-6E8A-4147-A177-3AD203B41FA5}">
                      <a16:colId xmlns:a16="http://schemas.microsoft.com/office/drawing/2014/main" val="2879448831"/>
                    </a:ext>
                  </a:extLst>
                </a:gridCol>
                <a:gridCol w="4628094">
                  <a:extLst>
                    <a:ext uri="{9D8B030D-6E8A-4147-A177-3AD203B41FA5}">
                      <a16:colId xmlns:a16="http://schemas.microsoft.com/office/drawing/2014/main" val="636269153"/>
                    </a:ext>
                  </a:extLst>
                </a:gridCol>
              </a:tblGrid>
              <a:tr h="792242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 </a:t>
                      </a:r>
                      <a:r>
                        <a:rPr lang="en-US" altLang="zh-TW" sz="3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WormBase</a:t>
                      </a:r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ID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of transcripts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Transcript </a:t>
                      </a:r>
                      <a:r>
                        <a:rPr lang="en-US" altLang="zh-TW" sz="3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WormBase</a:t>
                      </a:r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IDs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596192"/>
                  </a:ext>
                </a:extLst>
              </a:tr>
              <a:tr h="1367431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WBGene00007063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2L52.1a.1</a:t>
                      </a:r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2L52.1b.1</a:t>
                      </a:r>
                    </a:p>
                    <a:p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516490"/>
                  </a:ext>
                </a:extLst>
              </a:tr>
              <a:tr h="1367431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WBGene00006962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C18A11.5a</a:t>
                      </a:r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C18A11.5b.1</a:t>
                      </a:r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C18A11.5c.1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189485"/>
                  </a:ext>
                </a:extLst>
              </a:tr>
            </a:tbl>
          </a:graphicData>
        </a:graphic>
      </p:graphicFrame>
      <p:cxnSp>
        <p:nvCxnSpPr>
          <p:cNvPr id="8" name="直線接點 7"/>
          <p:cNvCxnSpPr/>
          <p:nvPr/>
        </p:nvCxnSpPr>
        <p:spPr>
          <a:xfrm flipV="1">
            <a:off x="0" y="1033062"/>
            <a:ext cx="12192000" cy="10058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563880" y="1325563"/>
            <a:ext cx="10515600" cy="4351338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總共有多少基因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總共有多少</a:t>
            </a:r>
            <a:r>
              <a:rPr lang="en-US" altLang="zh-TW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transcripts?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31989 </a:t>
            </a:r>
            <a:r>
              <a:rPr lang="zh-TW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個</a:t>
            </a:r>
            <a:r>
              <a:rPr lang="en-US" altLang="zh-TW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mRNA transcripts</a:t>
            </a:r>
            <a:r>
              <a:rPr lang="zh-TW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，分屬 </a:t>
            </a:r>
            <a:r>
              <a:rPr lang="en-US" altLang="zh-TW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19981 </a:t>
            </a:r>
            <a:r>
              <a:rPr lang="zh-TW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個基因</a:t>
            </a:r>
            <a:endParaRPr lang="en-US" altLang="zh-TW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根據</a:t>
            </a:r>
            <a:r>
              <a:rPr lang="en-US" altLang="zh-TW" dirty="0"/>
              <a:t># of transcripts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由大到小排序</a:t>
            </a:r>
          </a:p>
        </p:txBody>
      </p:sp>
    </p:spTree>
    <p:extLst>
      <p:ext uri="{BB962C8B-B14F-4D97-AF65-F5344CB8AC3E}">
        <p14:creationId xmlns:p14="http://schemas.microsoft.com/office/powerpoint/2010/main" val="366604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生物背景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DNA</a:t>
            </a:r>
            <a:endParaRPr lang="en-US" altLang="zh-TW" dirty="0"/>
          </a:p>
          <a:p>
            <a:r>
              <a:rPr lang="en-US" altLang="zh-TW" dirty="0"/>
              <a:t>https://www.youtube.com/watch?v=C1CRrtkWwu0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RNA</a:t>
            </a:r>
          </a:p>
          <a:p>
            <a:r>
              <a:rPr lang="en-US" altLang="zh-TW" dirty="0"/>
              <a:t>https://www.youtube.com/watch?v=Y4p6jhFaru4</a:t>
            </a:r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Transcription </a:t>
            </a:r>
            <a:r>
              <a:rPr lang="en-US" altLang="zh-TW" dirty="0"/>
              <a:t>(DNA to mRNA</a:t>
            </a:r>
            <a:r>
              <a:rPr lang="en-US" altLang="zh-TW" dirty="0" smtClean="0"/>
              <a:t>)</a:t>
            </a:r>
          </a:p>
          <a:p>
            <a:r>
              <a:rPr lang="en-US" altLang="zh-TW" dirty="0">
                <a:hlinkClick r:id="rId2"/>
              </a:rPr>
              <a:t>https://www.youtube.com/watch?v=_</a:t>
            </a:r>
            <a:r>
              <a:rPr lang="en-US" altLang="zh-TW" dirty="0" smtClean="0">
                <a:hlinkClick r:id="rId2"/>
              </a:rPr>
              <a:t>Zyb8bpGMR0&amp;t=4s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err="1" smtClean="0"/>
              <a:t>DNA</a:t>
            </a:r>
            <a:r>
              <a:rPr lang="en-US" altLang="zh-TW" dirty="0" err="1" smtClean="0">
                <a:sym typeface="Wingdings" panose="05000000000000000000" pitchFamily="2" charset="2"/>
              </a:rPr>
              <a:t></a:t>
            </a:r>
            <a:r>
              <a:rPr lang="en-US" altLang="zh-TW" dirty="0" err="1" smtClean="0"/>
              <a:t>mRNA</a:t>
            </a:r>
            <a:r>
              <a:rPr lang="en-US" altLang="zh-TW" dirty="0" err="1" smtClean="0">
                <a:sym typeface="Wingdings" panose="05000000000000000000" pitchFamily="2" charset="2"/>
              </a:rPr>
              <a:t></a:t>
            </a:r>
            <a:r>
              <a:rPr lang="en-US" altLang="zh-TW" dirty="0" err="1" smtClean="0"/>
              <a:t>Protein</a:t>
            </a:r>
            <a:endParaRPr lang="en-US" altLang="zh-TW" dirty="0"/>
          </a:p>
          <a:p>
            <a:r>
              <a:rPr lang="en-US" altLang="zh-TW" dirty="0"/>
              <a:t>https://www.youtube.com/watch?v=gG7uCskUOrA&amp;t=8s</a:t>
            </a:r>
          </a:p>
          <a:p>
            <a:endParaRPr lang="zh-TW" altLang="en-US" dirty="0"/>
          </a:p>
        </p:txBody>
      </p:sp>
      <p:cxnSp>
        <p:nvCxnSpPr>
          <p:cNvPr id="4" name="直線接點 3"/>
          <p:cNvCxnSpPr/>
          <p:nvPr/>
        </p:nvCxnSpPr>
        <p:spPr>
          <a:xfrm flipV="1">
            <a:off x="0" y="1398822"/>
            <a:ext cx="12192000" cy="10058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9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9F066C-56CA-4BCC-8641-F1A987CA28B3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smtClean="0"/>
              <a:t>Organism</a:t>
            </a:r>
            <a:r>
              <a:rPr lang="en-US" altLang="zh-TW" smtClean="0"/>
              <a:t> (</a:t>
            </a:r>
            <a:r>
              <a:rPr lang="zh-TW" altLang="en-US" smtClean="0">
                <a:ea typeface="標楷體" panose="03000509000000000000" pitchFamily="65" charset="-120"/>
              </a:rPr>
              <a:t>生物</a:t>
            </a:r>
            <a:r>
              <a:rPr lang="en-US" altLang="zh-TW" smtClean="0"/>
              <a:t>)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997450"/>
          </a:xfrm>
        </p:spPr>
        <p:txBody>
          <a:bodyPr/>
          <a:lstStyle/>
          <a:p>
            <a:pPr eaLnBrk="1" hangingPunct="1"/>
            <a:r>
              <a:rPr lang="en-US" altLang="zh-TW" dirty="0"/>
              <a:t>An </a:t>
            </a:r>
            <a:r>
              <a:rPr lang="en-US" altLang="zh-TW" b="1" dirty="0"/>
              <a:t>organism</a:t>
            </a:r>
            <a:r>
              <a:rPr lang="en-US" altLang="zh-TW" dirty="0"/>
              <a:t> is any living thing (such as animal, plant, fungus, or micro-organism) that is capable of </a:t>
            </a:r>
            <a:r>
              <a:rPr lang="en-US" altLang="zh-TW" dirty="0">
                <a:solidFill>
                  <a:srgbClr val="3333FF"/>
                </a:solidFill>
              </a:rPr>
              <a:t>response to stimuli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3333FF"/>
                </a:solidFill>
              </a:rPr>
              <a:t>reproduction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3333FF"/>
                </a:solidFill>
              </a:rPr>
              <a:t>growth,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3333FF"/>
                </a:solidFill>
              </a:rPr>
              <a:t>development</a:t>
            </a:r>
            <a:r>
              <a:rPr lang="en-US" altLang="zh-TW" dirty="0"/>
              <a:t>, and </a:t>
            </a:r>
            <a:r>
              <a:rPr lang="en-US" altLang="zh-TW" dirty="0">
                <a:solidFill>
                  <a:srgbClr val="3333FF"/>
                </a:solidFill>
              </a:rPr>
              <a:t>maintenance of homeostasis</a:t>
            </a:r>
            <a:r>
              <a:rPr lang="en-US" altLang="zh-TW" dirty="0"/>
              <a:t> as a stable whole. 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>
                <a:solidFill>
                  <a:srgbClr val="3333FF"/>
                </a:solidFill>
              </a:rPr>
              <a:t>Unicellular</a:t>
            </a:r>
            <a:r>
              <a:rPr lang="en-US" altLang="zh-TW" dirty="0"/>
              <a:t> organism (e.g. </a:t>
            </a:r>
            <a:r>
              <a:rPr lang="en-US" altLang="zh-TW" dirty="0">
                <a:solidFill>
                  <a:srgbClr val="FF0000"/>
                </a:solidFill>
              </a:rPr>
              <a:t>yeast</a:t>
            </a:r>
            <a:r>
              <a:rPr lang="en-US" altLang="zh-TW" dirty="0"/>
              <a:t>) </a:t>
            </a:r>
          </a:p>
          <a:p>
            <a:pPr eaLnBrk="1" hangingPunct="1"/>
            <a:r>
              <a:rPr lang="en-US" altLang="zh-TW" dirty="0">
                <a:solidFill>
                  <a:srgbClr val="3333FF"/>
                </a:solidFill>
              </a:rPr>
              <a:t>Multicellular</a:t>
            </a:r>
            <a:r>
              <a:rPr lang="en-US" altLang="zh-TW" dirty="0"/>
              <a:t> organism (e.g. </a:t>
            </a:r>
            <a:r>
              <a:rPr lang="en-US" altLang="zh-TW" dirty="0">
                <a:solidFill>
                  <a:srgbClr val="FF0000"/>
                </a:solidFill>
              </a:rPr>
              <a:t>human </a:t>
            </a:r>
            <a:r>
              <a:rPr lang="en-US" altLang="zh-TW" b="1" dirty="0" smtClean="0">
                <a:solidFill>
                  <a:srgbClr val="009900"/>
                </a:solidFill>
              </a:rPr>
              <a:t>10</a:t>
            </a:r>
            <a:r>
              <a:rPr lang="en-US" altLang="zh-TW" b="1" baseline="30000" dirty="0" smtClean="0">
                <a:solidFill>
                  <a:srgbClr val="009900"/>
                </a:solidFill>
              </a:rPr>
              <a:t>14</a:t>
            </a:r>
            <a:r>
              <a:rPr lang="en-US" altLang="zh-TW" dirty="0" smtClean="0"/>
              <a:t> cells </a:t>
            </a:r>
            <a:r>
              <a:rPr lang="en-US" altLang="zh-TW" dirty="0"/>
              <a:t>): composed of many billions of cells grouped into specialized </a:t>
            </a:r>
            <a:r>
              <a:rPr lang="en-US" altLang="zh-TW" b="1" dirty="0"/>
              <a:t>tissues</a:t>
            </a:r>
            <a:r>
              <a:rPr lang="en-US" altLang="zh-TW" dirty="0"/>
              <a:t> and </a:t>
            </a:r>
            <a:r>
              <a:rPr lang="en-US" altLang="zh-TW" b="1" dirty="0"/>
              <a:t>organs</a:t>
            </a:r>
            <a:r>
              <a:rPr lang="en-US" altLang="zh-TW" dirty="0"/>
              <a:t> 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9744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B2DDFF-F29B-47EB-9BB4-8946177A7441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b="1" dirty="0" smtClean="0">
                <a:solidFill>
                  <a:srgbClr val="3333FF"/>
                </a:solidFill>
              </a:rPr>
              <a:t>Cell</a:t>
            </a:r>
            <a:r>
              <a:rPr lang="en-US" altLang="zh-TW" dirty="0" smtClean="0"/>
              <a:t>: The Unit of Life</a:t>
            </a:r>
          </a:p>
        </p:txBody>
      </p:sp>
      <p:sp>
        <p:nvSpPr>
          <p:cNvPr id="6148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1919288" y="1484314"/>
            <a:ext cx="8388350" cy="5373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3333FF"/>
                </a:solidFill>
              </a:rPr>
              <a:t>Reproduction</a:t>
            </a:r>
            <a:r>
              <a:rPr lang="en-US" altLang="zh-TW" sz="2400" dirty="0"/>
              <a:t> by cell division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3333FF"/>
                </a:solidFill>
              </a:rPr>
              <a:t>Metabolism</a:t>
            </a:r>
            <a:r>
              <a:rPr lang="en-US" altLang="zh-TW" sz="2400" dirty="0"/>
              <a:t>, including </a:t>
            </a:r>
            <a:r>
              <a:rPr lang="en-US" altLang="zh-TW" sz="2400" b="1" dirty="0"/>
              <a:t>taking in raw materials</a:t>
            </a:r>
            <a:r>
              <a:rPr lang="en-US" altLang="zh-TW" sz="2400" dirty="0"/>
              <a:t>, </a:t>
            </a:r>
            <a:r>
              <a:rPr lang="en-US" altLang="zh-TW" sz="2400" b="1" dirty="0"/>
              <a:t>building cell components</a:t>
            </a:r>
            <a:r>
              <a:rPr lang="en-US" altLang="zh-TW" sz="2400" dirty="0"/>
              <a:t>, </a:t>
            </a:r>
            <a:r>
              <a:rPr lang="en-US" altLang="zh-TW" sz="2400" b="1" dirty="0"/>
              <a:t>converting energy</a:t>
            </a:r>
            <a:r>
              <a:rPr lang="en-US" altLang="zh-TW" sz="2400" dirty="0"/>
              <a:t>, </a:t>
            </a:r>
            <a:r>
              <a:rPr lang="en-US" altLang="zh-TW" sz="2400" b="1" dirty="0"/>
              <a:t>molecules</a:t>
            </a:r>
            <a:r>
              <a:rPr lang="en-US" altLang="zh-TW" sz="2400" dirty="0"/>
              <a:t> and </a:t>
            </a:r>
            <a:r>
              <a:rPr lang="en-US" altLang="zh-TW" sz="2400" b="1" dirty="0"/>
              <a:t>releasing by-products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3333FF"/>
                </a:solidFill>
              </a:rPr>
              <a:t>Response to external and internal stimuli</a:t>
            </a:r>
            <a:r>
              <a:rPr lang="en-US" altLang="zh-TW" sz="2400" dirty="0"/>
              <a:t> such as changes in </a:t>
            </a:r>
            <a:r>
              <a:rPr lang="en-US" altLang="zh-TW" sz="2400" b="1" dirty="0"/>
              <a:t>temperature</a:t>
            </a:r>
            <a:r>
              <a:rPr lang="en-US" altLang="zh-TW" sz="2400" dirty="0"/>
              <a:t>, </a:t>
            </a:r>
            <a:r>
              <a:rPr lang="en-US" altLang="zh-TW" sz="2400" b="1" dirty="0"/>
              <a:t>pH </a:t>
            </a:r>
            <a:r>
              <a:rPr lang="en-US" altLang="zh-TW" sz="2400" dirty="0"/>
              <a:t>or </a:t>
            </a:r>
            <a:r>
              <a:rPr lang="en-US" altLang="zh-TW" sz="2400" b="1" dirty="0"/>
              <a:t>levels of nutrients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b="1" dirty="0"/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3333FF"/>
                </a:solidFill>
              </a:rPr>
              <a:t>Growth,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3333FF"/>
                </a:solidFill>
              </a:rPr>
              <a:t>development</a:t>
            </a:r>
            <a:r>
              <a:rPr lang="en-US" altLang="zh-TW" sz="2400" dirty="0"/>
              <a:t>, and </a:t>
            </a:r>
            <a:r>
              <a:rPr lang="en-US" altLang="zh-TW" sz="2400" dirty="0">
                <a:solidFill>
                  <a:srgbClr val="3333FF"/>
                </a:solidFill>
              </a:rPr>
              <a:t>maintenance of homeostasis</a:t>
            </a:r>
            <a:r>
              <a:rPr lang="en-US" altLang="zh-TW" sz="2400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85497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1309</Words>
  <Application>Microsoft Office PowerPoint</Application>
  <PresentationFormat>寬螢幕</PresentationFormat>
  <Paragraphs>392</Paragraphs>
  <Slides>32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1" baseType="lpstr">
      <vt:lpstr>新細明體</vt:lpstr>
      <vt:lpstr>標楷體</vt:lpstr>
      <vt:lpstr>Arial</vt:lpstr>
      <vt:lpstr>Calibri</vt:lpstr>
      <vt:lpstr>Calibri Light</vt:lpstr>
      <vt:lpstr>Tahoma</vt:lpstr>
      <vt:lpstr>Times New Roman</vt:lpstr>
      <vt:lpstr>Wingdings</vt:lpstr>
      <vt:lpstr>Office 佈景主題</vt:lpstr>
      <vt:lpstr>2022年暑期新生訓練成果project</vt:lpstr>
      <vt:lpstr>先用比喻的方式解講此project</vt:lpstr>
      <vt:lpstr>鍾其融 </vt:lpstr>
      <vt:lpstr>比喻 vs. 真實</vt:lpstr>
      <vt:lpstr>Python HW1:  整理每個基因有多少種Transcripts (每個教授的實驗室有多少學生)</vt:lpstr>
      <vt:lpstr>進行整理</vt:lpstr>
      <vt:lpstr>生物背景</vt:lpstr>
      <vt:lpstr>Organism (生物)</vt:lpstr>
      <vt:lpstr>Cell: The Unit of Life</vt:lpstr>
      <vt:lpstr>Model Organism</vt:lpstr>
      <vt:lpstr>PowerPoint 簡報</vt:lpstr>
      <vt:lpstr>Cell: The Unit of Life</vt:lpstr>
      <vt:lpstr>Cell: The Unit of Life</vt:lpstr>
      <vt:lpstr>Protein: The Machinery of Life</vt:lpstr>
      <vt:lpstr>Central Dogma of Molecular Biology</vt:lpstr>
      <vt:lpstr>Transcription</vt:lpstr>
      <vt:lpstr>DNA  RNA</vt:lpstr>
      <vt:lpstr>Translation</vt:lpstr>
      <vt:lpstr>Codon table</vt:lpstr>
      <vt:lpstr>PowerPoint 簡報</vt:lpstr>
      <vt:lpstr>https://en.wikipedia.org/wiki/Gene_structure</vt:lpstr>
      <vt:lpstr>Wormbase:   Gene comt-3</vt:lpstr>
      <vt:lpstr>https://wormbase.org/species/c_elegans/transcript/Y40B10A.2a.1#06--10</vt:lpstr>
      <vt:lpstr>Python HW2: Given unspliced+UTRTranscriptSequence_Y40B10A.2a.1.fasta Generate the following table</vt:lpstr>
      <vt:lpstr>Python HW3: Given unspliced+UTRTranscriptSequence_Y40B10A.2a.1.fasta Generate the following table and spliced mRNA sequence</vt:lpstr>
      <vt:lpstr>CDS length 681: protein seq length 681/3-1=226</vt:lpstr>
      <vt:lpstr>PowerPoint 簡報</vt:lpstr>
      <vt:lpstr>能呈現線蟲mRNA structure之網頁分析平台</vt:lpstr>
      <vt:lpstr>點擊Y40B10A.2a.1</vt:lpstr>
      <vt:lpstr>HW2: Given unspliced+UTRTranscriptSequence_Y40B10A.2a.1.fasta Generate the following table</vt:lpstr>
      <vt:lpstr>HW3: Given unspliced+UTRTranscriptSequence_Y40B10A.2a.1.fasta Generate the following table and spliced mRNA sequence</vt:lpstr>
      <vt:lpstr>CDS length 681: protein seq length 681/3-1=226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2022年暑期新生訓練成果project</dc:title>
  <dc:creator>Windows 使用者</dc:creator>
  <cp:lastModifiedBy>Windows 使用者</cp:lastModifiedBy>
  <cp:revision>62</cp:revision>
  <dcterms:created xsi:type="dcterms:W3CDTF">2022-06-29T01:53:08Z</dcterms:created>
  <dcterms:modified xsi:type="dcterms:W3CDTF">2022-07-05T06:51:16Z</dcterms:modified>
</cp:coreProperties>
</file>