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81" r:id="rId4"/>
    <p:sldId id="313" r:id="rId5"/>
    <p:sldId id="314" r:id="rId6"/>
    <p:sldId id="295" r:id="rId7"/>
    <p:sldId id="258" r:id="rId8"/>
    <p:sldId id="316" r:id="rId9"/>
    <p:sldId id="317" r:id="rId10"/>
    <p:sldId id="318" r:id="rId11"/>
    <p:sldId id="321" r:id="rId12"/>
    <p:sldId id="319" r:id="rId13"/>
    <p:sldId id="320" r:id="rId14"/>
    <p:sldId id="290" r:id="rId15"/>
    <p:sldId id="291" r:id="rId16"/>
    <p:sldId id="298" r:id="rId17"/>
    <p:sldId id="299" r:id="rId18"/>
    <p:sldId id="300" r:id="rId19"/>
    <p:sldId id="302" r:id="rId20"/>
    <p:sldId id="292" r:id="rId21"/>
    <p:sldId id="303" r:id="rId22"/>
    <p:sldId id="293" r:id="rId23"/>
    <p:sldId id="304" r:id="rId24"/>
    <p:sldId id="305" r:id="rId25"/>
    <p:sldId id="306" r:id="rId26"/>
    <p:sldId id="307" r:id="rId27"/>
    <p:sldId id="308" r:id="rId28"/>
    <p:sldId id="309" r:id="rId29"/>
    <p:sldId id="315" r:id="rId30"/>
    <p:sldId id="310" r:id="rId31"/>
    <p:sldId id="294" r:id="rId32"/>
    <p:sldId id="296" r:id="rId33"/>
    <p:sldId id="311" r:id="rId34"/>
    <p:sldId id="312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6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F95B1B1-673C-4760-9067-65DAF8A91C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BEA034-BE9B-4678-A5C3-2BD8919238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AD7D0-072A-4F54-B33F-D2A6A01341B2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34337E-8468-46C8-B72E-680908CD7B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256E33-EDEE-4600-BCF8-825F028770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8BE6-C235-4558-8C96-87DAB1F53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69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20155-B2BE-4137-8F2A-EC7703042ED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82CF5-FACD-4A10-9810-86AEC8105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73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F699F-AD15-49D4-B26A-A0D49BCBD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CAD8A-71EB-478B-90AD-A636569D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F29BA-D10C-4C13-83E6-20BB6567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9311-655B-4414-A6D2-B8F48065CF3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27AB5-9002-4033-ADA7-AB00D38C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86D51-D483-43F8-9E2D-24889640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B7F0-05D0-4D90-AD5F-24768D6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7B49B-972D-45AC-99CF-BB14322B9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678E5-6626-4F1E-A120-AA753A33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CCD3-C39B-476D-8A81-7B19A8CDFE4B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42009-7DE1-4862-B4C1-A212CB85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CE881-26EA-4382-98AF-714B4027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6AF466-65F3-4847-B980-14F4B821F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36CCD9-557C-4BF4-9151-BF04CFF6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2178F-AB24-4122-B522-BE2498B8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2550-E678-416B-9E51-423550E13561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5741B-F875-4FF2-B76B-9249E0FA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0FC4D-DE26-45FD-9811-392C32A5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2E5BE-25F3-48B4-8354-72066629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A3B29-26E8-4EF4-B3F7-B0407F62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79C45-0A1C-40D3-B3FA-CDDB35E1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470B-DEAD-4420-AD89-661DC130642F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C390-CFD7-4F20-9785-C2327375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F65F5-DD62-4E17-83C9-F37282A2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16F3C-FF22-4C44-94FA-8693A737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E0D0C-A669-4106-8A7D-7379E38A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13E6-60CE-4D37-9A18-E617C5B7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E139-CE9A-4DC1-8A6C-1F45EE6A7014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3B7FD-68F2-44A1-8B0D-94548AD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9EEF3-82F6-4C4E-B888-EAE4470E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3248-B1E0-48B5-8C71-432645BB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ABA6D-1F15-422C-B9E3-E6059DFF4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E33E0-FCB8-4BFB-ABD4-D331C3AB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E10DD-4374-428C-B440-7DDC19A5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8B35-FD7A-474D-93F8-45E150255273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B5C12-DEA1-42EE-9EE3-1AFE1CEC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64826-3550-4AE7-AFE7-F667A0E9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DE4D-69E6-4E91-898C-890DD046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5DD04-6FBB-4E85-BC25-75B3C894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AAE27-E4E2-4012-8CB7-46A61B9E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710ADC-C8B3-42CD-8512-81A2FC253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63DB6-CB08-40A0-B37F-07161F131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C067A-5F2C-4234-82A2-146806CA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18DA-A815-44D3-97D0-A8EF6AEFA40E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A54E71-7D10-48C4-9899-83CC188A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8A2967-10A8-4A35-ACC3-BFC13C1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3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0A868-30E6-453F-96AA-034A9BCB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2301F6-178F-478C-AF0E-73090AD9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9367-54AE-4E5B-8747-F08BCFB9C872}" type="datetime1">
              <a:rPr lang="en-US" smtClean="0"/>
              <a:t>2/28/2022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06B73-6548-4B51-840E-A12F2D17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6AFBA-B7A9-42CE-9062-3691F4E6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3DB7C-F7BB-4EB8-AA51-47F405B6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721B-CA2C-45FD-B847-B62FE4BFD883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830A56-5B2B-4EAC-9AF0-9944470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210CC-6CEB-4868-810A-BA3940F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AD632-59B3-49B4-BBA4-F6AB4C2E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6718F-E533-4F67-AC2D-5D48B7DD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4B5A9-4A66-4F1C-9020-B2BF4C7C7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87AAC-7D72-4C43-ABA3-C1DD44DE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E9DF-329D-4DF3-B082-C8D8C891872D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DAFE0-82D2-44E7-BF16-82C1C933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27065-E4AD-4E35-ADAD-376FA643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5F23D-F7F7-4F2B-B744-0405C98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57878-6CAC-4FC1-AB5C-65698EBE8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830BC-93B3-4A42-9958-ACF67C5A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62E17-A3CA-4E34-977A-C38A142D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EDD-FA71-408A-96FA-D4C44AA8E33F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3B3DC-3F25-429C-8D1C-6EB59507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40795-2ECC-4D36-AD33-FC95AB73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522B3-7BC0-4C7F-8EC0-74180B94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A5477-3342-4B27-A183-58A95638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295E3-2C6E-4984-B577-9EF9CFCB9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2B9E-7797-45B6-B921-4996A2414446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521C2-25CD-482D-AE80-A061AF8E3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18CF9-F5E5-4F0D-AB61-D7B047E8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FB56-630B-4421-8EA5-6D8A7521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3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1524000" y="1122363"/>
            <a:ext cx="9144000" cy="235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047FCE-02DB-40F8-B562-3D9E4D01E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6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Experimenting with Low-Overhead OpenMP Runtime on BG/Q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469A71-6352-4A34-B79D-20FFF7BAA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 err="1"/>
              <a:t>Yunchuan</a:t>
            </a:r>
            <a:r>
              <a:rPr lang="en-US" b="1" dirty="0"/>
              <a:t> Ran</a:t>
            </a:r>
          </a:p>
          <a:p>
            <a:r>
              <a:rPr lang="en-US" altLang="zh-CN" b="1" dirty="0"/>
              <a:t>COMP 522</a:t>
            </a:r>
          </a:p>
          <a:p>
            <a:r>
              <a:rPr lang="en-US" altLang="zh-CN" b="1" dirty="0"/>
              <a:t>3/1/2022</a:t>
            </a:r>
            <a:endParaRPr lang="en-US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3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Private and shared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10</a:t>
            </a:fld>
            <a:endParaRPr lang="en-US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EAD1F417-3E8C-42B8-B4BB-B770468678C6}"/>
              </a:ext>
            </a:extLst>
          </p:cNvPr>
          <p:cNvSpPr txBox="1">
            <a:spLocks/>
          </p:cNvSpPr>
          <p:nvPr/>
        </p:nvSpPr>
        <p:spPr>
          <a:xfrm>
            <a:off x="6096000" y="1611051"/>
            <a:ext cx="4904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A784B8-4748-4E69-B95B-B1189B77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1" y="1007267"/>
            <a:ext cx="6657283" cy="57755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2C0F05-E333-4022-98EE-1BE64FF8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699" y="2330181"/>
            <a:ext cx="7143310" cy="32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Private and shared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11</a:t>
            </a:fld>
            <a:endParaRPr lang="en-US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EAD1F417-3E8C-42B8-B4BB-B770468678C6}"/>
              </a:ext>
            </a:extLst>
          </p:cNvPr>
          <p:cNvSpPr txBox="1">
            <a:spLocks/>
          </p:cNvSpPr>
          <p:nvPr/>
        </p:nvSpPr>
        <p:spPr>
          <a:xfrm>
            <a:off x="6096000" y="1611051"/>
            <a:ext cx="4904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AC8404-6DFD-4199-A8EF-0F18FDB2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1045923"/>
            <a:ext cx="6536178" cy="57373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44AF6B-371C-4699-9162-7716987A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51" y="2082019"/>
            <a:ext cx="6889678" cy="35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5076E7D-FDAB-470D-8F17-60D3C787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010113"/>
            <a:ext cx="6641865" cy="57113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Firstprivate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12</a:t>
            </a:fld>
            <a:endParaRPr lang="en-US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EAD1F417-3E8C-42B8-B4BB-B770468678C6}"/>
              </a:ext>
            </a:extLst>
          </p:cNvPr>
          <p:cNvSpPr txBox="1">
            <a:spLocks/>
          </p:cNvSpPr>
          <p:nvPr/>
        </p:nvSpPr>
        <p:spPr>
          <a:xfrm>
            <a:off x="6096000" y="1611051"/>
            <a:ext cx="4904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430720A-DD71-4C48-8DF4-E3C4B108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25" y="1976829"/>
            <a:ext cx="7098250" cy="39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Lastprivate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13</a:t>
            </a:fld>
            <a:endParaRPr lang="en-US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EAD1F417-3E8C-42B8-B4BB-B770468678C6}"/>
              </a:ext>
            </a:extLst>
          </p:cNvPr>
          <p:cNvSpPr txBox="1">
            <a:spLocks/>
          </p:cNvSpPr>
          <p:nvPr/>
        </p:nvSpPr>
        <p:spPr>
          <a:xfrm>
            <a:off x="6096000" y="1611051"/>
            <a:ext cx="4904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C6CE00-B5CB-4393-B714-FA4C58BD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1045924"/>
            <a:ext cx="6268891" cy="57723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84A25B-F94A-4111-826C-50CE004D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10" y="2996786"/>
            <a:ext cx="7439865" cy="23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498566" y="457200"/>
            <a:ext cx="5040086" cy="596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Parallel Constructs of OpenMP</a:t>
            </a:r>
            <a:endParaRPr lang="en-US" sz="36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14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204F6-9E2E-49A7-84D6-830444991227}"/>
              </a:ext>
            </a:extLst>
          </p:cNvPr>
          <p:cNvSpPr txBox="1"/>
          <p:nvPr/>
        </p:nvSpPr>
        <p:spPr>
          <a:xfrm>
            <a:off x="6285412" y="2413337"/>
            <a:ext cx="5408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Overview of OpenMP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Step1: find avail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Step2: assign thread 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Step3: assign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5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 of OpenMP Workflow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767" y="1188852"/>
            <a:ext cx="3307915" cy="4949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Master thread (t0)</a:t>
            </a:r>
          </a:p>
          <a:p>
            <a:pPr marL="0" indent="0">
              <a:buNone/>
            </a:pPr>
            <a:r>
              <a:rPr lang="en-US" sz="2000" dirty="0"/>
              <a:t>Worker thread (t1, t2, t4)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Parallel region construct: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Find 3 avail threads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Assign thread 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Assign 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Signal ready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Init.</a:t>
            </a:r>
            <a:r>
              <a:rPr lang="en-US" sz="1600" dirty="0"/>
              <a:t> Thread state</a:t>
            </a:r>
          </a:p>
          <a:p>
            <a:r>
              <a:rPr lang="en-US" sz="2000" dirty="0"/>
              <a:t>Parallel work</a:t>
            </a:r>
          </a:p>
          <a:p>
            <a:r>
              <a:rPr lang="en-US" sz="2000" dirty="0"/>
              <a:t>Parallel region deconstruct: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Barrier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Cleanup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06FC29-DA83-4C4A-8BD0-B2AFF52B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1121078"/>
            <a:ext cx="7513290" cy="50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Step1: find avail threads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1591"/>
            <a:ext cx="10515600" cy="18187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Identify which threads are available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 err="1"/>
              <a:t>Bitvector</a:t>
            </a:r>
            <a:r>
              <a:rPr lang="en-US" sz="2000" dirty="0"/>
              <a:t> represents threads’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threads and mark them busy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Mutex is required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2B46F2-6AA0-40BC-AC13-18FA85E874C2}"/>
              </a:ext>
            </a:extLst>
          </p:cNvPr>
          <p:cNvGrpSpPr/>
          <p:nvPr/>
        </p:nvGrpSpPr>
        <p:grpSpPr>
          <a:xfrm>
            <a:off x="2339355" y="1113390"/>
            <a:ext cx="7513290" cy="2768254"/>
            <a:chOff x="356992" y="1121079"/>
            <a:chExt cx="7513290" cy="276825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D06FC29-DA83-4C4A-8BD0-B2AFF52B6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639"/>
            <a:stretch/>
          </p:blipFill>
          <p:spPr>
            <a:xfrm>
              <a:off x="356992" y="1121079"/>
              <a:ext cx="7513290" cy="276825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0A02B9F-5D3B-464D-9AAE-5A428199920B}"/>
                </a:ext>
              </a:extLst>
            </p:cNvPr>
            <p:cNvSpPr/>
            <p:nvPr/>
          </p:nvSpPr>
          <p:spPr>
            <a:xfrm>
              <a:off x="419622" y="2185792"/>
              <a:ext cx="7450660" cy="3883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02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Step2: assign thread IDs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1591"/>
            <a:ext cx="10515600" cy="19902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Master thread assigns to each thread its own distinct thread number (TID)</a:t>
            </a:r>
          </a:p>
          <a:p>
            <a:pPr lvl="1"/>
            <a:r>
              <a:rPr lang="en-US" sz="2000" dirty="0"/>
              <a:t>Number 0 is reserved for the master thread</a:t>
            </a:r>
          </a:p>
          <a:p>
            <a:pPr lvl="1"/>
            <a:r>
              <a:rPr lang="en-US" sz="2000" dirty="0"/>
              <a:t>Successive integer numbers are assigned to other worker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Each thread in the team can access their TIDs</a:t>
            </a:r>
          </a:p>
          <a:p>
            <a:pPr lvl="1"/>
            <a:r>
              <a:rPr lang="en-US" sz="2000" dirty="0"/>
              <a:t>E.g., determine which thread is responsible to compute which subset of a given parallel loop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2B46F2-6AA0-40BC-AC13-18FA85E874C2}"/>
              </a:ext>
            </a:extLst>
          </p:cNvPr>
          <p:cNvGrpSpPr/>
          <p:nvPr/>
        </p:nvGrpSpPr>
        <p:grpSpPr>
          <a:xfrm>
            <a:off x="2339355" y="1113390"/>
            <a:ext cx="7513290" cy="2768254"/>
            <a:chOff x="356992" y="1121079"/>
            <a:chExt cx="7513290" cy="276825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D06FC29-DA83-4C4A-8BD0-B2AFF52B6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639"/>
            <a:stretch/>
          </p:blipFill>
          <p:spPr>
            <a:xfrm>
              <a:off x="356992" y="1121079"/>
              <a:ext cx="7513290" cy="276825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0A02B9F-5D3B-464D-9AAE-5A428199920B}"/>
                </a:ext>
              </a:extLst>
            </p:cNvPr>
            <p:cNvSpPr/>
            <p:nvPr/>
          </p:nvSpPr>
          <p:spPr>
            <a:xfrm>
              <a:off x="388307" y="2555309"/>
              <a:ext cx="7450660" cy="3883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62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Step3: assign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1776"/>
            <a:ext cx="10515600" cy="2359730"/>
          </a:xfrm>
        </p:spPr>
        <p:txBody>
          <a:bodyPr>
            <a:normAutofit/>
          </a:bodyPr>
          <a:lstStyle/>
          <a:p>
            <a:r>
              <a:rPr lang="en-US" sz="2000" dirty="0"/>
              <a:t>Many computing environments encapsule the parallel work in a compiler-generated function</a:t>
            </a:r>
          </a:p>
          <a:p>
            <a:pPr lvl="1"/>
            <a:r>
              <a:rPr lang="en-US" sz="1800" dirty="0"/>
              <a:t>Address is inserted in the work descriptor</a:t>
            </a:r>
          </a:p>
          <a:p>
            <a:pPr lvl="1"/>
            <a:r>
              <a:rPr lang="en-US" altLang="zh-CN" sz="1800" dirty="0"/>
              <a:t>Other information (loop bounds, ordered clauses) can be entered into work descriptor too</a:t>
            </a:r>
          </a:p>
          <a:p>
            <a:r>
              <a:rPr lang="en-US" sz="2000" dirty="0"/>
              <a:t>Work-descriptor identifier (WID) is a pointer to the work descriptor</a:t>
            </a:r>
          </a:p>
          <a:p>
            <a:r>
              <a:rPr lang="en-US" sz="2000" dirty="0"/>
              <a:t>TID and WID are stored as a globally-accessible array pair</a:t>
            </a:r>
          </a:p>
          <a:p>
            <a:pPr lvl="1"/>
            <a:r>
              <a:rPr lang="en-US" sz="1600" dirty="0"/>
              <a:t>Write by master thread, read by each thread in the team</a:t>
            </a:r>
          </a:p>
          <a:p>
            <a:pPr lvl="1"/>
            <a:r>
              <a:rPr lang="en-US" sz="1600" dirty="0"/>
              <a:t>One pair per thread in the system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2B46F2-6AA0-40BC-AC13-18FA85E874C2}"/>
              </a:ext>
            </a:extLst>
          </p:cNvPr>
          <p:cNvGrpSpPr/>
          <p:nvPr/>
        </p:nvGrpSpPr>
        <p:grpSpPr>
          <a:xfrm>
            <a:off x="2339355" y="1113390"/>
            <a:ext cx="7513290" cy="2768254"/>
            <a:chOff x="356992" y="1121079"/>
            <a:chExt cx="7513290" cy="276825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D06FC29-DA83-4C4A-8BD0-B2AFF52B6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639"/>
            <a:stretch/>
          </p:blipFill>
          <p:spPr>
            <a:xfrm>
              <a:off x="356992" y="1121079"/>
              <a:ext cx="7513290" cy="276825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0A02B9F-5D3B-464D-9AAE-5A428199920B}"/>
                </a:ext>
              </a:extLst>
            </p:cNvPr>
            <p:cNvSpPr/>
            <p:nvPr/>
          </p:nvSpPr>
          <p:spPr>
            <a:xfrm>
              <a:off x="419622" y="2874723"/>
              <a:ext cx="7450660" cy="3883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81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Other steps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1590"/>
            <a:ext cx="10515600" cy="232215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Step 4: awake the worker threads</a:t>
            </a:r>
          </a:p>
          <a:p>
            <a:r>
              <a:rPr lang="en-US" sz="2400" dirty="0"/>
              <a:t>Step 5: initialize worker threads’ states</a:t>
            </a:r>
          </a:p>
          <a:p>
            <a:pPr lvl="1"/>
            <a:r>
              <a:rPr lang="en-US" sz="2000" dirty="0"/>
              <a:t>Copy the global work description data in worker threads’ context</a:t>
            </a:r>
          </a:p>
          <a:p>
            <a:r>
              <a:rPr lang="en-US" sz="2400" dirty="0"/>
              <a:t>Step 6: OpenMP requires execute a synchronization barrier</a:t>
            </a:r>
          </a:p>
          <a:p>
            <a:pPr lvl="1"/>
            <a:r>
              <a:rPr lang="en-US" sz="2000" dirty="0"/>
              <a:t>The worker threads are placed back on the pool of available threads</a:t>
            </a:r>
          </a:p>
          <a:p>
            <a:r>
              <a:rPr lang="en-US" sz="2400" dirty="0"/>
              <a:t>Step 7: The master thread performs further cleanup</a:t>
            </a:r>
          </a:p>
          <a:p>
            <a:pPr lvl="1"/>
            <a:r>
              <a:rPr lang="en-US" sz="2000" dirty="0"/>
              <a:t>E.g., update the global </a:t>
            </a:r>
            <a:r>
              <a:rPr lang="en-US" sz="2000" dirty="0" err="1"/>
              <a:t>bitvector</a:t>
            </a:r>
            <a:endParaRPr 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19</a:t>
            </a:fld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2B46F2-6AA0-40BC-AC13-18FA85E874C2}"/>
              </a:ext>
            </a:extLst>
          </p:cNvPr>
          <p:cNvGrpSpPr/>
          <p:nvPr/>
        </p:nvGrpSpPr>
        <p:grpSpPr>
          <a:xfrm>
            <a:off x="2339355" y="1177122"/>
            <a:ext cx="7513290" cy="2970094"/>
            <a:chOff x="356992" y="2874723"/>
            <a:chExt cx="7513290" cy="297009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D06FC29-DA83-4C4A-8BD0-B2AFF52B6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436" b="7240"/>
            <a:stretch/>
          </p:blipFill>
          <p:spPr>
            <a:xfrm>
              <a:off x="356992" y="2874723"/>
              <a:ext cx="7513290" cy="297009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0A02B9F-5D3B-464D-9AAE-5A428199920B}"/>
                </a:ext>
              </a:extLst>
            </p:cNvPr>
            <p:cNvSpPr/>
            <p:nvPr/>
          </p:nvSpPr>
          <p:spPr>
            <a:xfrm>
              <a:off x="419622" y="3200400"/>
              <a:ext cx="7450660" cy="25117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476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Topics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551"/>
            <a:ext cx="10515600" cy="4949412"/>
          </a:xfrm>
        </p:spPr>
        <p:txBody>
          <a:bodyPr>
            <a:normAutofit/>
          </a:bodyPr>
          <a:lstStyle/>
          <a:p>
            <a:r>
              <a:rPr lang="en-US" dirty="0"/>
              <a:t>Introduction to OpenMP</a:t>
            </a:r>
          </a:p>
          <a:p>
            <a:r>
              <a:rPr lang="en-US" dirty="0"/>
              <a:t>Some Demos</a:t>
            </a:r>
          </a:p>
          <a:p>
            <a:r>
              <a:rPr lang="en-US" dirty="0"/>
              <a:t>Parallel Constructs of OpenMP</a:t>
            </a:r>
          </a:p>
          <a:p>
            <a:r>
              <a:rPr lang="en-US" dirty="0"/>
              <a:t>Analyze Overhead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Measurements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498566" y="457200"/>
            <a:ext cx="5040086" cy="596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Analyze Overhead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20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204F6-9E2E-49A7-84D6-830444991227}"/>
              </a:ext>
            </a:extLst>
          </p:cNvPr>
          <p:cNvSpPr txBox="1"/>
          <p:nvPr/>
        </p:nvSpPr>
        <p:spPr>
          <a:xfrm>
            <a:off x="6534411" y="3211229"/>
            <a:ext cx="540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Overhead of Parallel Construct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Overhead of Parallel Construct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954" y="1188852"/>
            <a:ext cx="4991622" cy="49494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types of subtasks:</a:t>
            </a:r>
          </a:p>
          <a:p>
            <a:pPr lvl="1"/>
            <a:r>
              <a:rPr lang="en-US" sz="2000" dirty="0"/>
              <a:t>The ones executed sequentially by master threads (</a:t>
            </a:r>
            <a:r>
              <a:rPr lang="en-US" sz="2000" dirty="0">
                <a:solidFill>
                  <a:srgbClr val="0070C0"/>
                </a:solidFill>
              </a:rPr>
              <a:t>red boxes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ones executed in parallel by every threads in the team (</a:t>
            </a:r>
            <a:r>
              <a:rPr lang="en-US" sz="2000" dirty="0">
                <a:solidFill>
                  <a:srgbClr val="0070C0"/>
                </a:solidFill>
              </a:rPr>
              <a:t>orange boxes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dirty="0"/>
              <a:t>Step 1-4 and 7:</a:t>
            </a:r>
          </a:p>
          <a:p>
            <a:pPr lvl="1"/>
            <a:r>
              <a:rPr lang="en-US" sz="2000" dirty="0"/>
              <a:t>Most critical subtasks </a:t>
            </a:r>
          </a:p>
          <a:p>
            <a:pPr lvl="1"/>
            <a:r>
              <a:rPr lang="en-US" sz="2000" dirty="0"/>
              <a:t>Have work that is proportional to the number of threads in the team (TNUM)</a:t>
            </a:r>
          </a:p>
          <a:p>
            <a:pPr lvl="2"/>
            <a:r>
              <a:rPr lang="en-US" sz="1600" dirty="0"/>
              <a:t>E.g., the master thread must write a unique number of threads in the team</a:t>
            </a:r>
          </a:p>
          <a:p>
            <a:r>
              <a:rPr lang="en-US" dirty="0"/>
              <a:t>Step 5:</a:t>
            </a:r>
          </a:p>
          <a:p>
            <a:pPr lvl="1"/>
            <a:r>
              <a:rPr lang="en-US" sz="2000" dirty="0"/>
              <a:t>Consist of communicating the work-descriptor entry from the master to the worker’s local cache</a:t>
            </a:r>
          </a:p>
          <a:p>
            <a:pPr lvl="2"/>
            <a:r>
              <a:rPr lang="en-US" sz="1600" dirty="0"/>
              <a:t>sensitive to the size of the work descriptor internal representation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06FC29-DA83-4C4A-8BD0-B2AFF52B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1519820"/>
            <a:ext cx="5899759" cy="39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498566" y="457200"/>
            <a:ext cx="5040086" cy="596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Optimization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22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204F6-9E2E-49A7-84D6-830444991227}"/>
              </a:ext>
            </a:extLst>
          </p:cNvPr>
          <p:cNvSpPr txBox="1"/>
          <p:nvPr/>
        </p:nvSpPr>
        <p:spPr>
          <a:xfrm>
            <a:off x="6285412" y="2780342"/>
            <a:ext cx="5408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Near Constant-Time Thread-Allocation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Eliminating Assignment Notification Overheads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Reducing the “Go-Ahead” Signaling Overheads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Application-Runtime Interface</a:t>
            </a:r>
          </a:p>
        </p:txBody>
      </p:sp>
    </p:spTree>
    <p:extLst>
      <p:ext uri="{BB962C8B-B14F-4D97-AF65-F5344CB8AC3E}">
        <p14:creationId xmlns:p14="http://schemas.microsoft.com/office/powerpoint/2010/main" val="38060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Near Constant-Time Thread-Allocation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2355700"/>
            <a:ext cx="6463430" cy="2801431"/>
          </a:xfrm>
        </p:spPr>
        <p:txBody>
          <a:bodyPr>
            <a:normAutofit/>
          </a:bodyPr>
          <a:lstStyle/>
          <a:p>
            <a:r>
              <a:rPr lang="en-US" sz="2400" dirty="0"/>
              <a:t>Main idea: reuse the same thread allocation for future parallel regions</a:t>
            </a:r>
          </a:p>
          <a:p>
            <a:r>
              <a:rPr lang="en-US" sz="2400" dirty="0"/>
              <a:t>TSET(t): a set of worker threads for a given master thread </a:t>
            </a:r>
            <a:r>
              <a:rPr lang="en-US" sz="2400" i="1" dirty="0"/>
              <a:t>t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E.g., TSET(0) = {t5, t8, t12}, TSET(4) = {t5, t6, t7}</a:t>
            </a:r>
          </a:p>
          <a:p>
            <a:r>
              <a:rPr lang="en-US" sz="2400" dirty="0"/>
              <a:t>The state of ‘busy’ </a:t>
            </a:r>
            <a:r>
              <a:rPr lang="en-US" sz="2400" dirty="0" err="1"/>
              <a:t>bitvector</a:t>
            </a:r>
            <a:r>
              <a:rPr lang="en-US" sz="2400" dirty="0"/>
              <a:t> indicates the state of threads</a:t>
            </a:r>
          </a:p>
          <a:p>
            <a:pPr marL="457200" lvl="1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23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0FDF13-AC8B-42E0-BA2A-B6F911CE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1184666"/>
            <a:ext cx="3771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Near Constant-Time Thread-Allocation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184" y="2569977"/>
            <a:ext cx="6463430" cy="2372876"/>
          </a:xfrm>
        </p:spPr>
        <p:txBody>
          <a:bodyPr>
            <a:normAutofit/>
          </a:bodyPr>
          <a:lstStyle/>
          <a:p>
            <a:r>
              <a:rPr lang="en-US" sz="2000" dirty="0"/>
              <a:t>Key idea: preserve the TSET information past the deallocation of a team</a:t>
            </a:r>
          </a:p>
          <a:p>
            <a:r>
              <a:rPr lang="en-US" sz="2000" dirty="0"/>
              <a:t>Consider t4:</a:t>
            </a:r>
          </a:p>
          <a:p>
            <a:pPr lvl="1"/>
            <a:r>
              <a:rPr lang="en-US" sz="1800" dirty="0"/>
              <a:t>Preserve its TSET(t4) = {t5, t6, t7} in the private execution context as its team is deallocated</a:t>
            </a:r>
          </a:p>
          <a:p>
            <a:r>
              <a:rPr lang="en-US" sz="2000" dirty="0"/>
              <a:t>“reserved” </a:t>
            </a:r>
            <a:r>
              <a:rPr lang="en-US" sz="2000" dirty="0" err="1"/>
              <a:t>bitvector</a:t>
            </a:r>
            <a:r>
              <a:rPr lang="en-US" sz="2000" dirty="0"/>
              <a:t>: the union of all thread sets currently preserved by any master threads in the system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24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8DF0FD-F9E2-4D03-867C-F602C065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" y="1146565"/>
            <a:ext cx="4981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Near Constant-Time Thread-Allocation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843" y="4139853"/>
            <a:ext cx="9294313" cy="271814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Example:</a:t>
            </a:r>
          </a:p>
          <a:p>
            <a:pPr lvl="1"/>
            <a:r>
              <a:rPr lang="en-US" dirty="0"/>
              <a:t>Format a new four-thread team for Thread t0:</a:t>
            </a:r>
          </a:p>
          <a:p>
            <a:pPr lvl="2"/>
            <a:r>
              <a:rPr lang="en-US" sz="1800" dirty="0"/>
              <a:t>Check the union of both the busy and reserved </a:t>
            </a:r>
            <a:r>
              <a:rPr lang="en-US" sz="1800" dirty="0" err="1"/>
              <a:t>bitvector</a:t>
            </a:r>
            <a:r>
              <a:rPr lang="en-US" sz="1800" dirty="0"/>
              <a:t> in left image</a:t>
            </a:r>
          </a:p>
          <a:p>
            <a:pPr lvl="2"/>
            <a:r>
              <a:rPr lang="en-US" sz="1800" dirty="0"/>
              <a:t>Determine the 3 remaining threads (t1, t2, t3)</a:t>
            </a:r>
          </a:p>
          <a:p>
            <a:pPr lvl="1"/>
            <a:r>
              <a:rPr lang="en-US" dirty="0"/>
              <a:t>Allocate thread t4 in constant time:</a:t>
            </a:r>
          </a:p>
          <a:p>
            <a:pPr lvl="2"/>
            <a:r>
              <a:rPr lang="en-US" sz="1800" dirty="0"/>
              <a:t>Reuse prior TSET(t4) = {t5, t6, t7} assignment saved in its private context</a:t>
            </a:r>
          </a:p>
          <a:p>
            <a:pPr lvl="2"/>
            <a:r>
              <a:rPr lang="en-US" sz="1800" dirty="0"/>
              <a:t>T4 need to ensure its past allocation has not been invalidated</a:t>
            </a:r>
          </a:p>
          <a:p>
            <a:pPr lvl="3"/>
            <a:r>
              <a:rPr lang="en-US" sz="1400" dirty="0"/>
              <a:t>Otherwise bring some problems if t0 requested a larger team (more than 4)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25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0510D2-F0EE-453F-BB7C-64BC9E4A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86" y="1013177"/>
            <a:ext cx="6558028" cy="28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Near Constant-Time Thread-Allocation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665963"/>
            <a:ext cx="10921652" cy="3745281"/>
          </a:xfrm>
        </p:spPr>
        <p:txBody>
          <a:bodyPr>
            <a:normAutofit/>
          </a:bodyPr>
          <a:lstStyle/>
          <a:p>
            <a:r>
              <a:rPr lang="en-US" dirty="0"/>
              <a:t>Introduce globally accessible generational-counter to ensure correctness</a:t>
            </a:r>
          </a:p>
          <a:p>
            <a:pPr lvl="1"/>
            <a:r>
              <a:rPr lang="en-US" dirty="0"/>
              <a:t>Save the current value of the global generational-counter as local, when master thread preserves an allocation</a:t>
            </a:r>
          </a:p>
          <a:p>
            <a:pPr lvl="1"/>
            <a:r>
              <a:rPr lang="en-US" dirty="0"/>
              <a:t>Increment the global generational-counter when use threads marked as reserved</a:t>
            </a:r>
          </a:p>
          <a:p>
            <a:pPr lvl="1"/>
            <a:r>
              <a:rPr lang="en-US" dirty="0"/>
              <a:t>Only need to check whether the local and global values of the generational-counter match</a:t>
            </a:r>
          </a:p>
          <a:p>
            <a:pPr lvl="2"/>
            <a:r>
              <a:rPr lang="en-US" dirty="0"/>
              <a:t>If match, allocation is valid</a:t>
            </a:r>
          </a:p>
          <a:p>
            <a:pPr lvl="2"/>
            <a:r>
              <a:rPr lang="en-US" dirty="0"/>
              <a:t>Otherwise, allocation may not be valid and thus discarded</a:t>
            </a:r>
          </a:p>
          <a:p>
            <a:pPr lvl="1"/>
            <a:r>
              <a:rPr lang="en-US" dirty="0"/>
              <a:t>Work well in practice and has constant-time overheads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3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Eliminating Assignment Notification Overheads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69" y="4139853"/>
            <a:ext cx="10979064" cy="24676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Main idea: remove overhead of assigning TID and WID by reusing of prior thread allocation</a:t>
            </a:r>
          </a:p>
          <a:p>
            <a:pPr lvl="1"/>
            <a:r>
              <a:rPr lang="en-US" sz="1800" dirty="0"/>
              <a:t>The new request is performed by the same master thread</a:t>
            </a:r>
          </a:p>
          <a:p>
            <a:pPr lvl="1"/>
            <a:r>
              <a:rPr lang="en-US" sz="1800" dirty="0"/>
              <a:t>The new request asks for a team of size no larger than the size of the cached team allocation</a:t>
            </a:r>
          </a:p>
          <a:p>
            <a:r>
              <a:rPr lang="en-US" sz="2400" dirty="0"/>
              <a:t>Ensure that do not need to modify the WIDs of the threads participating in the team</a:t>
            </a:r>
          </a:p>
          <a:p>
            <a:pPr lvl="1"/>
            <a:r>
              <a:rPr lang="en-US" sz="1800" dirty="0"/>
              <a:t>Set aside the work-descriptor entry associated with a parallel region when freeing and preserving the thread allocation</a:t>
            </a:r>
          </a:p>
          <a:p>
            <a:pPr lvl="1"/>
            <a:r>
              <a:rPr lang="en-US" sz="1800" dirty="0"/>
              <a:t>Reuse the work-descriptor entry set aside when successfully reusing the prior thread allocation</a:t>
            </a:r>
          </a:p>
          <a:p>
            <a:pPr lvl="2"/>
            <a:r>
              <a:rPr lang="en-US" dirty="0"/>
              <a:t>No need to update the assignment table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3B8047-00E2-4D95-9861-FCDBB5E56693}"/>
              </a:ext>
            </a:extLst>
          </p:cNvPr>
          <p:cNvGrpSpPr/>
          <p:nvPr/>
        </p:nvGrpSpPr>
        <p:grpSpPr>
          <a:xfrm>
            <a:off x="2339355" y="1113390"/>
            <a:ext cx="7513290" cy="2768254"/>
            <a:chOff x="356992" y="1121079"/>
            <a:chExt cx="7513290" cy="276825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A8BC78-D441-44F8-BD0C-934E8C845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639"/>
            <a:stretch/>
          </p:blipFill>
          <p:spPr>
            <a:xfrm>
              <a:off x="356992" y="1121079"/>
              <a:ext cx="7513290" cy="276825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9B5C4E6-EFFF-41E5-8073-263111D4DDC4}"/>
                </a:ext>
              </a:extLst>
            </p:cNvPr>
            <p:cNvSpPr/>
            <p:nvPr/>
          </p:nvSpPr>
          <p:spPr>
            <a:xfrm>
              <a:off x="419622" y="2550473"/>
              <a:ext cx="7450660" cy="644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51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Reducing the “Go-Ahead” Signaling Overheads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69" y="4139853"/>
            <a:ext cx="10979064" cy="2467625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General methods to signal the worker threads to exit their idling loop:</a:t>
            </a:r>
          </a:p>
          <a:p>
            <a:pPr lvl="2"/>
            <a:r>
              <a:rPr lang="en-US" sz="1600" dirty="0"/>
              <a:t>Use pairs of mutex and condition if runtimes built on top of a </a:t>
            </a:r>
            <a:r>
              <a:rPr lang="en-US" sz="1600" dirty="0" err="1"/>
              <a:t>pthread</a:t>
            </a:r>
            <a:r>
              <a:rPr lang="en-US" sz="1600" dirty="0"/>
              <a:t> library</a:t>
            </a:r>
          </a:p>
          <a:p>
            <a:pPr lvl="2"/>
            <a:r>
              <a:rPr lang="en-US" sz="1600" dirty="0"/>
              <a:t>Use a per-thread variable to communicate master thread (write) and worker threads (read)</a:t>
            </a:r>
          </a:p>
          <a:p>
            <a:pPr lvl="1"/>
            <a:r>
              <a:rPr lang="en-US" sz="2000" dirty="0"/>
              <a:t>Introduce a single globally-accessible </a:t>
            </a:r>
            <a:r>
              <a:rPr lang="en-US" sz="2000" dirty="0" err="1"/>
              <a:t>bitvector</a:t>
            </a:r>
            <a:r>
              <a:rPr lang="en-US" sz="2000" dirty="0"/>
              <a:t> (“activate vector”):</a:t>
            </a:r>
          </a:p>
          <a:p>
            <a:pPr lvl="2"/>
            <a:r>
              <a:rPr lang="en-US" sz="1600" dirty="0"/>
              <a:t>Perform atomic-</a:t>
            </a:r>
            <a:r>
              <a:rPr lang="en-US" sz="1600" dirty="0" err="1"/>
              <a:t>xor</a:t>
            </a:r>
            <a:r>
              <a:rPr lang="en-US" sz="1600" dirty="0"/>
              <a:t> of the TSET(t) to activate </a:t>
            </a:r>
            <a:r>
              <a:rPr lang="en-US" altLang="zh-CN" sz="1600" dirty="0"/>
              <a:t>threads</a:t>
            </a:r>
            <a:endParaRPr lang="en-US" sz="1600" dirty="0"/>
          </a:p>
          <a:p>
            <a:pPr lvl="2"/>
            <a:r>
              <a:rPr lang="en-US" sz="1600" dirty="0"/>
              <a:t>Idling threads recall the last value of its bit in the activate </a:t>
            </a:r>
            <a:r>
              <a:rPr lang="en-US" sz="1600" dirty="0" err="1"/>
              <a:t>bitvector</a:t>
            </a:r>
            <a:endParaRPr lang="en-US" sz="1600" dirty="0"/>
          </a:p>
          <a:p>
            <a:pPr lvl="3"/>
            <a:r>
              <a:rPr lang="en-US" sz="1600" dirty="0"/>
              <a:t>If flipped, then there is new work to be fetched</a:t>
            </a:r>
          </a:p>
          <a:p>
            <a:pPr lvl="2"/>
            <a:r>
              <a:rPr lang="en-US" sz="1600" dirty="0"/>
              <a:t>Work can be found by accessing the corresponding (TID, WID) pair in the global assignment table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3B8047-00E2-4D95-9861-FCDBB5E56693}"/>
              </a:ext>
            </a:extLst>
          </p:cNvPr>
          <p:cNvGrpSpPr/>
          <p:nvPr/>
        </p:nvGrpSpPr>
        <p:grpSpPr>
          <a:xfrm>
            <a:off x="2339355" y="1113390"/>
            <a:ext cx="7513290" cy="2768254"/>
            <a:chOff x="356992" y="1121079"/>
            <a:chExt cx="7513290" cy="276825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A8BC78-D441-44F8-BD0C-934E8C845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639"/>
            <a:stretch/>
          </p:blipFill>
          <p:spPr>
            <a:xfrm>
              <a:off x="356992" y="1121079"/>
              <a:ext cx="7513290" cy="276825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9B5C4E6-EFFF-41E5-8073-263111D4DDC4}"/>
                </a:ext>
              </a:extLst>
            </p:cNvPr>
            <p:cNvSpPr/>
            <p:nvPr/>
          </p:nvSpPr>
          <p:spPr>
            <a:xfrm>
              <a:off x="419622" y="3194953"/>
              <a:ext cx="7450660" cy="320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73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Reducing the “Go-Ahead” Signaling Overheads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29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57E9DD-EEFE-4687-BC77-13B0A3C9A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1" y="1237257"/>
            <a:ext cx="8110115" cy="562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99A48E-3A3B-44B9-9B4C-1226609B785A}"/>
              </a:ext>
            </a:extLst>
          </p:cNvPr>
          <p:cNvSpPr txBox="1"/>
          <p:nvPr/>
        </p:nvSpPr>
        <p:spPr>
          <a:xfrm>
            <a:off x="5971783" y="1413399"/>
            <a:ext cx="5665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Introduce a single globally-accessible </a:t>
            </a:r>
            <a:r>
              <a:rPr lang="en-US" sz="2400" dirty="0" err="1"/>
              <a:t>bitvector</a:t>
            </a:r>
            <a:r>
              <a:rPr lang="en-US" sz="2400" dirty="0"/>
              <a:t> (“activate vector”):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 atomic-</a:t>
            </a:r>
            <a:r>
              <a:rPr lang="en-US" sz="2000" dirty="0" err="1"/>
              <a:t>xor</a:t>
            </a:r>
            <a:r>
              <a:rPr lang="en-US" sz="2000" dirty="0"/>
              <a:t> of the TSET(t) to activate </a:t>
            </a:r>
            <a:r>
              <a:rPr lang="en-US" altLang="zh-CN" sz="2000" dirty="0"/>
              <a:t>threads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Idling threads recall the last value of its bit in the activate </a:t>
            </a:r>
            <a:r>
              <a:rPr lang="en-US" sz="2000" dirty="0" err="1"/>
              <a:t>bitvector</a:t>
            </a:r>
            <a:endParaRPr lang="en-US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If flipped, then there is new work to be fetched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Work can be found by accessing the corresponding (TID, WID) pair in the global assignment table</a:t>
            </a:r>
          </a:p>
          <a:p>
            <a:endParaRPr 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B463B0-D534-4AB7-BD6E-3B9D8924D2D6}"/>
              </a:ext>
            </a:extLst>
          </p:cNvPr>
          <p:cNvSpPr txBox="1"/>
          <p:nvPr/>
        </p:nvSpPr>
        <p:spPr>
          <a:xfrm>
            <a:off x="6731246" y="5341755"/>
            <a:ext cx="5151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</a:rPr>
              <a:t>Atomic_xor</a:t>
            </a:r>
            <a:r>
              <a:rPr lang="en-US" sz="2000" b="1" dirty="0">
                <a:solidFill>
                  <a:schemeClr val="accent1"/>
                </a:solidFill>
              </a:rPr>
              <a:t>(&amp;</a:t>
            </a:r>
            <a:r>
              <a:rPr lang="en-US" sz="2000" b="1" dirty="0" err="1">
                <a:solidFill>
                  <a:schemeClr val="accent1"/>
                </a:solidFill>
              </a:rPr>
              <a:t>goahead</a:t>
            </a:r>
            <a:r>
              <a:rPr lang="en-US" sz="2000" b="1" dirty="0">
                <a:solidFill>
                  <a:schemeClr val="accent1"/>
                </a:solidFill>
              </a:rPr>
              <a:t>, 1&lt;&lt;k)</a:t>
            </a:r>
          </a:p>
          <a:p>
            <a:r>
              <a:rPr lang="en-US" sz="2000" b="1" dirty="0" err="1">
                <a:solidFill>
                  <a:schemeClr val="accent1"/>
                </a:solidFill>
              </a:rPr>
              <a:t>Atomic_xor</a:t>
            </a:r>
            <a:r>
              <a:rPr lang="en-US" sz="2000" b="1" dirty="0">
                <a:solidFill>
                  <a:schemeClr val="accent1"/>
                </a:solidFill>
              </a:rPr>
              <a:t>(&amp;</a:t>
            </a:r>
            <a:r>
              <a:rPr lang="en-US" sz="2000" b="1" dirty="0" err="1">
                <a:solidFill>
                  <a:schemeClr val="accent1"/>
                </a:solidFill>
              </a:rPr>
              <a:t>goahead</a:t>
            </a:r>
            <a:r>
              <a:rPr lang="en-US" sz="2000" b="1" dirty="0">
                <a:solidFill>
                  <a:schemeClr val="accent1"/>
                </a:solidFill>
              </a:rPr>
              <a:t>, (1&lt;&lt;k) | (1&lt;&lt;</a:t>
            </a:r>
            <a:r>
              <a:rPr lang="en-US" sz="2000" b="1" dirty="0" err="1">
                <a:solidFill>
                  <a:schemeClr val="accent1"/>
                </a:solidFill>
              </a:rPr>
              <a:t>i</a:t>
            </a:r>
            <a:r>
              <a:rPr lang="en-US" sz="2000" b="1" dirty="0">
                <a:solidFill>
                  <a:schemeClr val="accent1"/>
                </a:solidFill>
              </a:rPr>
              <a:t>) | (1&lt;&lt;j))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73A2D6-DAA5-47BD-8842-FEB759F9AE2F}"/>
              </a:ext>
            </a:extLst>
          </p:cNvPr>
          <p:cNvSpPr txBox="1"/>
          <p:nvPr/>
        </p:nvSpPr>
        <p:spPr>
          <a:xfrm>
            <a:off x="2070235" y="933189"/>
            <a:ext cx="18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Prior method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C77597-A98D-47E8-9102-B6DFCECC0B48}"/>
              </a:ext>
            </a:extLst>
          </p:cNvPr>
          <p:cNvSpPr txBox="1"/>
          <p:nvPr/>
        </p:nvSpPr>
        <p:spPr>
          <a:xfrm>
            <a:off x="7882102" y="990415"/>
            <a:ext cx="1844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New method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7B69B6-2E91-439E-988E-24FE01AF4F5F}"/>
              </a:ext>
            </a:extLst>
          </p:cNvPr>
          <p:cNvSpPr/>
          <p:nvPr/>
        </p:nvSpPr>
        <p:spPr>
          <a:xfrm flipH="1">
            <a:off x="6321530" y="1092740"/>
            <a:ext cx="45719" cy="55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498566" y="457200"/>
            <a:ext cx="5040086" cy="596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Introduction to OpenMP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3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204F6-9E2E-49A7-84D6-830444991227}"/>
              </a:ext>
            </a:extLst>
          </p:cNvPr>
          <p:cNvSpPr txBox="1"/>
          <p:nvPr/>
        </p:nvSpPr>
        <p:spPr>
          <a:xfrm>
            <a:off x="6222782" y="2965008"/>
            <a:ext cx="5408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Main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87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Improve Application-Runtime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50" y="2195187"/>
            <a:ext cx="10979064" cy="42917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</a:t>
            </a:r>
            <a:r>
              <a:rPr lang="en-US" altLang="zh-CN" dirty="0"/>
              <a:t>odify the interface between the application and the OpenMP runtime can also result in lower overheads.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Localize private internal runtime data pointers of thread can be expensive</a:t>
            </a:r>
          </a:p>
          <a:p>
            <a:pPr lvl="2"/>
            <a:r>
              <a:rPr lang="en-US" dirty="0"/>
              <a:t>Firstly, provide this pointer to the application</a:t>
            </a:r>
          </a:p>
          <a:p>
            <a:pPr lvl="2"/>
            <a:r>
              <a:rPr lang="en-US" dirty="0"/>
              <a:t>Then the application pass this pointer back when performing a subsequence call to the runtime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Default values for a long list of possible switches can be expensive</a:t>
            </a:r>
          </a:p>
          <a:p>
            <a:pPr lvl="2"/>
            <a:r>
              <a:rPr lang="en-US" dirty="0"/>
              <a:t>Provide two entry points</a:t>
            </a:r>
          </a:p>
          <a:p>
            <a:pPr lvl="3"/>
            <a:r>
              <a:rPr lang="en-US" dirty="0"/>
              <a:t>One accepting all legal switches</a:t>
            </a:r>
          </a:p>
          <a:p>
            <a:pPr lvl="3"/>
            <a:r>
              <a:rPr lang="en-US" dirty="0"/>
              <a:t>One assuming default values</a:t>
            </a:r>
          </a:p>
          <a:p>
            <a:pPr lvl="2"/>
            <a:r>
              <a:rPr lang="en-US" dirty="0"/>
              <a:t>Many special cases in the runtime can be statically eliminated by the second entry point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30</a:t>
            </a:fld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74A345-2113-4F98-8853-A0F06476FFE6}"/>
              </a:ext>
            </a:extLst>
          </p:cNvPr>
          <p:cNvSpPr txBox="1"/>
          <p:nvPr/>
        </p:nvSpPr>
        <p:spPr>
          <a:xfrm>
            <a:off x="3438371" y="1229375"/>
            <a:ext cx="5066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6881"/>
                </a:solidFill>
                <a:effectLst/>
                <a:latin typeface="SFMono-Regular"/>
              </a:rPr>
              <a:t>#pragma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omp</a:t>
            </a:r>
            <a:r>
              <a:rPr lang="en-US" b="0" i="0" dirty="0">
                <a:solidFill>
                  <a:srgbClr val="006881"/>
                </a:solidFill>
                <a:effectLst/>
                <a:latin typeface="SFMono-Regular"/>
              </a:rPr>
              <a:t> parallel</a:t>
            </a:r>
          </a:p>
          <a:p>
            <a:r>
              <a:rPr lang="en-US" b="0" i="0" dirty="0">
                <a:solidFill>
                  <a:srgbClr val="006881"/>
                </a:solidFill>
                <a:effectLst/>
                <a:latin typeface="SFMono-Regular"/>
              </a:rPr>
              <a:t>#pragma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omp</a:t>
            </a:r>
            <a:r>
              <a:rPr lang="en-US" b="0" i="0" dirty="0">
                <a:solidFill>
                  <a:srgbClr val="006881"/>
                </a:solidFill>
                <a:effectLst/>
                <a:latin typeface="SFMono-Regular"/>
              </a:rPr>
              <a:t> parallel private(a, b, c) shared(d)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1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498566" y="457200"/>
            <a:ext cx="5040086" cy="596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Measurements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31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204F6-9E2E-49A7-84D6-830444991227}"/>
              </a:ext>
            </a:extLst>
          </p:cNvPr>
          <p:cNvSpPr txBox="1"/>
          <p:nvPr/>
        </p:nvSpPr>
        <p:spPr>
          <a:xfrm>
            <a:off x="5761973" y="3118896"/>
            <a:ext cx="593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Measurement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Reduction in Overheads Due to Proposed Techniques</a:t>
            </a:r>
          </a:p>
        </p:txBody>
      </p:sp>
    </p:spTree>
    <p:extLst>
      <p:ext uri="{BB962C8B-B14F-4D97-AF65-F5344CB8AC3E}">
        <p14:creationId xmlns:p14="http://schemas.microsoft.com/office/powerpoint/2010/main" val="2246823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Measurement Method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276"/>
            <a:ext cx="10515600" cy="3975448"/>
          </a:xfrm>
        </p:spPr>
        <p:txBody>
          <a:bodyPr>
            <a:normAutofit/>
          </a:bodyPr>
          <a:lstStyle/>
          <a:p>
            <a:r>
              <a:rPr lang="en-US" dirty="0"/>
              <a:t>Use EPCC benchmark to measure the overheads due to synchronization and loop scheduling</a:t>
            </a:r>
          </a:p>
          <a:p>
            <a:r>
              <a:rPr lang="en-US" dirty="0"/>
              <a:t>Compare sequentially executing time of one unit of work to the time taken for the same code executing in parallel TNUM units of work</a:t>
            </a:r>
          </a:p>
          <a:p>
            <a:r>
              <a:rPr lang="en-US" dirty="0"/>
              <a:t>Perform in the same runtime code-base</a:t>
            </a:r>
          </a:p>
          <a:p>
            <a:r>
              <a:rPr lang="en-US" dirty="0"/>
              <a:t>Compile with the same option </a:t>
            </a:r>
          </a:p>
          <a:p>
            <a:pPr lvl="1"/>
            <a:r>
              <a:rPr lang="en-US" sz="2000" dirty="0"/>
              <a:t>-o3 with inter-procedural analysis and aggressive </a:t>
            </a:r>
            <a:r>
              <a:rPr lang="en-US" sz="2000" dirty="0" err="1"/>
              <a:t>inlining</a:t>
            </a:r>
            <a:endParaRPr lang="en-US" sz="2000" dirty="0"/>
          </a:p>
          <a:p>
            <a:r>
              <a:rPr lang="en-US" dirty="0"/>
              <a:t>Always fully populate the hardware threads of each core</a:t>
            </a:r>
          </a:p>
          <a:p>
            <a:pPr lvl="1"/>
            <a:r>
              <a:rPr lang="en-US" sz="2000" dirty="0"/>
              <a:t>E.g., 4 thread use one core, 16 thread use 4 cores and 64 thread use 16 cores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Reduction in Overheads Due to Proposed Techniques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33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7EAC3A-F03F-4431-BE75-912D2244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1557630"/>
            <a:ext cx="5958348" cy="392310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1B28B21-5247-4CEA-ADA9-A5A81A72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45" y="1959541"/>
            <a:ext cx="5168030" cy="31192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Reuse past thread allocation:</a:t>
            </a:r>
          </a:p>
          <a:p>
            <a:pPr lvl="1"/>
            <a:r>
              <a:rPr lang="en-US" sz="1800" dirty="0"/>
              <a:t>Reductions are 300ns, 400ns, and 800ns</a:t>
            </a:r>
          </a:p>
          <a:p>
            <a:r>
              <a:rPr lang="en-US" sz="2400" dirty="0"/>
              <a:t>Reuse assignment notification:</a:t>
            </a:r>
          </a:p>
          <a:p>
            <a:pPr lvl="1"/>
            <a:r>
              <a:rPr lang="en-US" sz="1800" dirty="0"/>
              <a:t>Cut overheads by a factor 1.7x, 1.9x, and 2.4x</a:t>
            </a:r>
          </a:p>
          <a:p>
            <a:r>
              <a:rPr lang="en-US" sz="2400" dirty="0"/>
              <a:t>Use XOR operation of “Go-Ahead”:</a:t>
            </a:r>
          </a:p>
          <a:p>
            <a:pPr lvl="1"/>
            <a:r>
              <a:rPr lang="en-US" sz="1800" dirty="0"/>
              <a:t>Linear component to the overheads (others as the same)</a:t>
            </a:r>
          </a:p>
          <a:p>
            <a:r>
              <a:rPr lang="en-US" sz="2400" dirty="0"/>
              <a:t>Interface optimizations:</a:t>
            </a:r>
          </a:p>
          <a:p>
            <a:pPr lvl="1"/>
            <a:r>
              <a:rPr lang="en-US" sz="1800" dirty="0"/>
              <a:t>Only lower the overhead by a few percent</a:t>
            </a:r>
          </a:p>
        </p:txBody>
      </p:sp>
    </p:spTree>
    <p:extLst>
      <p:ext uri="{BB962C8B-B14F-4D97-AF65-F5344CB8AC3E}">
        <p14:creationId xmlns:p14="http://schemas.microsoft.com/office/powerpoint/2010/main" val="2399494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63"/>
            <a:ext cx="10515600" cy="45532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Reduction in Overhead Due to Proposed Techniques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34</a:t>
            </a:fld>
            <a:endParaRPr 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1B28B21-5247-4CEA-ADA9-A5A81A72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783" y="2066261"/>
            <a:ext cx="5831910" cy="3194595"/>
          </a:xfrm>
        </p:spPr>
        <p:txBody>
          <a:bodyPr>
            <a:normAutofit/>
          </a:bodyPr>
          <a:lstStyle/>
          <a:p>
            <a:r>
              <a:rPr lang="en-US" sz="2400" dirty="0"/>
              <a:t>Synchronization barrier:</a:t>
            </a:r>
          </a:p>
          <a:p>
            <a:pPr lvl="1"/>
            <a:r>
              <a:rPr lang="en-US" sz="1800" dirty="0"/>
              <a:t>Proportional with the number of threads to synchronize</a:t>
            </a:r>
          </a:p>
          <a:p>
            <a:r>
              <a:rPr lang="en-US" sz="2400" dirty="0"/>
              <a:t>Other overheads:</a:t>
            </a:r>
          </a:p>
          <a:p>
            <a:pPr lvl="1"/>
            <a:r>
              <a:rPr lang="en-US" sz="1800" dirty="0"/>
              <a:t>Acquire 2 locks to update the thread allocation table</a:t>
            </a:r>
          </a:p>
          <a:p>
            <a:pPr lvl="1"/>
            <a:r>
              <a:rPr lang="en-US" sz="1800" dirty="0"/>
              <a:t>Handle all the OpenMP internal control variables</a:t>
            </a:r>
          </a:p>
          <a:p>
            <a:r>
              <a:rPr lang="en-US" sz="2400" dirty="0"/>
              <a:t>Non-synchronization overheads are reduced greatly</a:t>
            </a:r>
          </a:p>
          <a:p>
            <a:pPr lvl="1"/>
            <a:r>
              <a:rPr lang="en-US" sz="1800" dirty="0"/>
              <a:t>64 thread parallel region are less than prior 4 thread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838ADA-47BC-471F-A1C0-E81EF1EF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8" y="1698678"/>
            <a:ext cx="5894265" cy="39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80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498566" y="457200"/>
            <a:ext cx="2964881" cy="596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Summary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35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385EC25-2C40-4299-8DE6-615ACFFE8474}"/>
              </a:ext>
            </a:extLst>
          </p:cNvPr>
          <p:cNvSpPr txBox="1">
            <a:spLocks/>
          </p:cNvSpPr>
          <p:nvPr/>
        </p:nvSpPr>
        <p:spPr>
          <a:xfrm>
            <a:off x="3939436" y="1377101"/>
            <a:ext cx="7578246" cy="412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/>
              <a:t>Introduce some basics of OpenMP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Demonstrate some OpenMP demos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Look detail in parallel construct of OpenMP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Analyze the overheads of parallel construct of OpenMP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Make some optimizations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Optimize thread allocation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Optimize assignment notification (TID, WID, etc.)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Optimize “Go-Ahead” signal overheads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Optimize application-runtime interface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Analyze the results</a:t>
            </a:r>
          </a:p>
        </p:txBody>
      </p:sp>
    </p:spTree>
    <p:extLst>
      <p:ext uri="{BB962C8B-B14F-4D97-AF65-F5344CB8AC3E}">
        <p14:creationId xmlns:p14="http://schemas.microsoft.com/office/powerpoint/2010/main" val="135844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89"/>
            <a:ext cx="10515600" cy="2943617"/>
          </a:xfrm>
        </p:spPr>
        <p:txBody>
          <a:bodyPr>
            <a:normAutofit/>
          </a:bodyPr>
          <a:lstStyle/>
          <a:p>
            <a:r>
              <a:rPr lang="en-US" dirty="0"/>
              <a:t>OpenMP (Open Multi-Processing) is an application programming interface (API) that supports multi-platform shared-memory multiprocessing programming in C, C++ and Fortran.</a:t>
            </a:r>
          </a:p>
          <a:p>
            <a:r>
              <a:rPr lang="en-US" dirty="0"/>
              <a:t>OpenMP uses fork-join execute model</a:t>
            </a:r>
          </a:p>
          <a:p>
            <a:pPr lvl="1"/>
            <a:r>
              <a:rPr lang="en-US" dirty="0"/>
              <a:t>Begin with only one thread (master thread)</a:t>
            </a:r>
          </a:p>
          <a:p>
            <a:pPr lvl="1"/>
            <a:r>
              <a:rPr lang="en-US" dirty="0"/>
              <a:t>Derive many threads (worker threads) when parallel computing is required</a:t>
            </a:r>
          </a:p>
          <a:p>
            <a:pPr lvl="1"/>
            <a:r>
              <a:rPr lang="en-US" dirty="0"/>
              <a:t>Return control to master thread when parallel execution is complete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4</a:t>
            </a:fld>
            <a:endParaRPr lang="en-US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184E813-AB8A-4031-B633-050D01233169}"/>
              </a:ext>
            </a:extLst>
          </p:cNvPr>
          <p:cNvGrpSpPr/>
          <p:nvPr/>
        </p:nvGrpSpPr>
        <p:grpSpPr>
          <a:xfrm>
            <a:off x="1531711" y="4206761"/>
            <a:ext cx="8880143" cy="2332151"/>
            <a:chOff x="501852" y="4259068"/>
            <a:chExt cx="8880143" cy="233215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A9C2E15-746F-4D76-B2A5-63F466769513}"/>
                </a:ext>
              </a:extLst>
            </p:cNvPr>
            <p:cNvGrpSpPr/>
            <p:nvPr/>
          </p:nvGrpSpPr>
          <p:grpSpPr>
            <a:xfrm>
              <a:off x="1683707" y="4766476"/>
              <a:ext cx="7698288" cy="1824743"/>
              <a:chOff x="838200" y="4753950"/>
              <a:chExt cx="7698288" cy="1824743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62466AB-8FFF-4E76-A6DB-24A8199979DB}"/>
                  </a:ext>
                </a:extLst>
              </p:cNvPr>
              <p:cNvGrpSpPr/>
              <p:nvPr/>
            </p:nvGrpSpPr>
            <p:grpSpPr>
              <a:xfrm>
                <a:off x="838200" y="5083694"/>
                <a:ext cx="3927953" cy="1344036"/>
                <a:chOff x="838200" y="5083694"/>
                <a:chExt cx="3927953" cy="1344036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5ED02F90-4DF5-44A6-AAD7-0FC1AE9C9337}"/>
                    </a:ext>
                  </a:extLst>
                </p:cNvPr>
                <p:cNvGrpSpPr/>
                <p:nvPr/>
              </p:nvGrpSpPr>
              <p:grpSpPr>
                <a:xfrm>
                  <a:off x="838200" y="5237139"/>
                  <a:ext cx="1848624" cy="1037147"/>
                  <a:chOff x="838200" y="5212696"/>
                  <a:chExt cx="1848624" cy="1037147"/>
                </a:xfrm>
              </p:grpSpPr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8E9DABEE-722B-4087-9C56-EBBDFF6A54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8200" y="5731269"/>
                    <a:ext cx="1158657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51B9CD6E-20D9-45F2-8A9E-E3DE68EBF8CB}"/>
                      </a:ext>
                    </a:extLst>
                  </p:cNvPr>
                  <p:cNvCxnSpPr>
                    <a:cxnSpLocks/>
                    <a:endCxn id="43" idx="1"/>
                  </p:cNvCxnSpPr>
                  <p:nvPr/>
                </p:nvCxnSpPr>
                <p:spPr>
                  <a:xfrm flipV="1">
                    <a:off x="1919615" y="5212696"/>
                    <a:ext cx="748426" cy="518573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65E68697-E4AC-4A58-8657-AB3048DE57D5}"/>
                      </a:ext>
                    </a:extLst>
                  </p:cNvPr>
                  <p:cNvCxnSpPr>
                    <a:cxnSpLocks/>
                    <a:endCxn id="47" idx="1"/>
                  </p:cNvCxnSpPr>
                  <p:nvPr/>
                </p:nvCxnSpPr>
                <p:spPr>
                  <a:xfrm>
                    <a:off x="1810537" y="5731269"/>
                    <a:ext cx="876287" cy="3129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0D7987C3-6A80-4B87-BC22-6B02604DC201}"/>
                      </a:ext>
                    </a:extLst>
                  </p:cNvPr>
                  <p:cNvCxnSpPr>
                    <a:cxnSpLocks/>
                    <a:endCxn id="48" idx="1"/>
                  </p:cNvCxnSpPr>
                  <p:nvPr/>
                </p:nvCxnSpPr>
                <p:spPr>
                  <a:xfrm>
                    <a:off x="1937878" y="5742542"/>
                    <a:ext cx="736949" cy="507301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10414533-3476-4467-970E-B6191A6BBF63}"/>
                    </a:ext>
                  </a:extLst>
                </p:cNvPr>
                <p:cNvGrpSpPr/>
                <p:nvPr/>
              </p:nvGrpSpPr>
              <p:grpSpPr>
                <a:xfrm rot="10800000">
                  <a:off x="3592878" y="5237139"/>
                  <a:ext cx="1173275" cy="1037147"/>
                  <a:chOff x="1423793" y="5284105"/>
                  <a:chExt cx="1173275" cy="1037147"/>
                </a:xfrm>
              </p:grpSpPr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5C4BA745-592C-4DBF-8643-8BC8E48AA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1423793" y="5799551"/>
                    <a:ext cx="392480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C457B100-0F43-4A8E-8D9B-F342651B68A4}"/>
                      </a:ext>
                    </a:extLst>
                  </p:cNvPr>
                  <p:cNvCxnSpPr>
                    <a:cxnSpLocks/>
                    <a:endCxn id="48" idx="3"/>
                  </p:cNvCxnSpPr>
                  <p:nvPr/>
                </p:nvCxnSpPr>
                <p:spPr>
                  <a:xfrm rot="10800000" flipH="1">
                    <a:off x="1852288" y="5284105"/>
                    <a:ext cx="737994" cy="501046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109A5BEC-0973-4D8E-BF87-F534767CEC1F}"/>
                      </a:ext>
                    </a:extLst>
                  </p:cNvPr>
                  <p:cNvCxnSpPr>
                    <a:cxnSpLocks/>
                    <a:endCxn id="47" idx="3"/>
                  </p:cNvCxnSpPr>
                  <p:nvPr/>
                </p:nvCxnSpPr>
                <p:spPr>
                  <a:xfrm rot="10800000" flipH="1">
                    <a:off x="1793310" y="5799550"/>
                    <a:ext cx="784975" cy="1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D4E1C833-F93B-4204-AE7E-368419E834FF}"/>
                      </a:ext>
                    </a:extLst>
                  </p:cNvPr>
                  <p:cNvCxnSpPr>
                    <a:cxnSpLocks/>
                    <a:endCxn id="43" idx="3"/>
                  </p:cNvCxnSpPr>
                  <p:nvPr/>
                </p:nvCxnSpPr>
                <p:spPr>
                  <a:xfrm rot="10800000" flipH="1" flipV="1">
                    <a:off x="1860113" y="5799551"/>
                    <a:ext cx="736955" cy="521701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DAA245A3-DA7E-491E-8067-F1715BE759C5}"/>
                    </a:ext>
                  </a:extLst>
                </p:cNvPr>
                <p:cNvSpPr/>
                <p:nvPr/>
              </p:nvSpPr>
              <p:spPr>
                <a:xfrm>
                  <a:off x="2668041" y="5083694"/>
                  <a:ext cx="924837" cy="3068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Thread 0</a:t>
                  </a:r>
                  <a:endParaRPr lang="en-US" sz="1600" dirty="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C0F04DB-6005-4379-9343-B475C73C8665}"/>
                    </a:ext>
                  </a:extLst>
                </p:cNvPr>
                <p:cNvSpPr/>
                <p:nvPr/>
              </p:nvSpPr>
              <p:spPr>
                <a:xfrm>
                  <a:off x="2686824" y="5605396"/>
                  <a:ext cx="924837" cy="3068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Thread 1</a:t>
                  </a: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16D1312-9DCA-4290-A40B-47F06A2D3DB2}"/>
                    </a:ext>
                  </a:extLst>
                </p:cNvPr>
                <p:cNvSpPr/>
                <p:nvPr/>
              </p:nvSpPr>
              <p:spPr>
                <a:xfrm>
                  <a:off x="2674827" y="6120841"/>
                  <a:ext cx="924837" cy="30688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Thread 2</a:t>
                  </a:r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AE5D1529-2BB2-427F-BF74-538339DE8C4C}"/>
                  </a:ext>
                </a:extLst>
              </p:cNvPr>
              <p:cNvGrpSpPr/>
              <p:nvPr/>
            </p:nvGrpSpPr>
            <p:grpSpPr>
              <a:xfrm>
                <a:off x="4541211" y="4753950"/>
                <a:ext cx="3995277" cy="1354382"/>
                <a:chOff x="1710313" y="4754565"/>
                <a:chExt cx="3995277" cy="1354382"/>
              </a:xfrm>
            </p:grpSpPr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F4967482-84FD-4705-97A4-926DC0D23E0E}"/>
                    </a:ext>
                  </a:extLst>
                </p:cNvPr>
                <p:cNvGrpSpPr/>
                <p:nvPr/>
              </p:nvGrpSpPr>
              <p:grpSpPr>
                <a:xfrm>
                  <a:off x="1710313" y="4908010"/>
                  <a:ext cx="972865" cy="1047493"/>
                  <a:chOff x="1710313" y="4883567"/>
                  <a:chExt cx="972865" cy="1047493"/>
                </a:xfrm>
              </p:grpSpPr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ED119743-8676-422B-B5D2-EAA1F6D39E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0313" y="5731269"/>
                    <a:ext cx="286544" cy="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>
                    <a:extLst>
                      <a:ext uri="{FF2B5EF4-FFF2-40B4-BE49-F238E27FC236}">
                        <a16:creationId xmlns:a16="http://schemas.microsoft.com/office/drawing/2014/main" id="{02CE1989-82B8-4069-86CF-E991323BC430}"/>
                      </a:ext>
                    </a:extLst>
                  </p:cNvPr>
                  <p:cNvCxnSpPr>
                    <a:cxnSpLocks/>
                    <a:endCxn id="60" idx="1"/>
                  </p:cNvCxnSpPr>
                  <p:nvPr/>
                </p:nvCxnSpPr>
                <p:spPr>
                  <a:xfrm flipV="1">
                    <a:off x="1996857" y="4883567"/>
                    <a:ext cx="677970" cy="862718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>
                    <a:extLst>
                      <a:ext uri="{FF2B5EF4-FFF2-40B4-BE49-F238E27FC236}">
                        <a16:creationId xmlns:a16="http://schemas.microsoft.com/office/drawing/2014/main" id="{70FB3182-D3DE-4AED-9119-7DBCF0EA66D1}"/>
                      </a:ext>
                    </a:extLst>
                  </p:cNvPr>
                  <p:cNvCxnSpPr>
                    <a:cxnSpLocks/>
                    <a:endCxn id="61" idx="1"/>
                  </p:cNvCxnSpPr>
                  <p:nvPr/>
                </p:nvCxnSpPr>
                <p:spPr>
                  <a:xfrm flipV="1">
                    <a:off x="1935255" y="5366143"/>
                    <a:ext cx="739572" cy="368254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7390816D-14F5-46FE-916A-C4796FE9D43A}"/>
                      </a:ext>
                    </a:extLst>
                  </p:cNvPr>
                  <p:cNvCxnSpPr>
                    <a:cxnSpLocks/>
                    <a:endCxn id="62" idx="1"/>
                  </p:cNvCxnSpPr>
                  <p:nvPr/>
                </p:nvCxnSpPr>
                <p:spPr>
                  <a:xfrm>
                    <a:off x="1996857" y="5734397"/>
                    <a:ext cx="686321" cy="196663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0792B7B6-5CFB-4A7A-8FAA-DF478F6F0A3D}"/>
                    </a:ext>
                  </a:extLst>
                </p:cNvPr>
                <p:cNvGrpSpPr/>
                <p:nvPr/>
              </p:nvGrpSpPr>
              <p:grpSpPr>
                <a:xfrm rot="10800000">
                  <a:off x="3599664" y="4908010"/>
                  <a:ext cx="2105926" cy="1047493"/>
                  <a:chOff x="484356" y="5602888"/>
                  <a:chExt cx="2105926" cy="1047493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7D1BDAF6-D753-4054-95A0-A41749DCA9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484356" y="5806427"/>
                    <a:ext cx="1382021" cy="5011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D9B6CF5E-15D6-4358-8C14-F8A6DE7C61B6}"/>
                      </a:ext>
                    </a:extLst>
                  </p:cNvPr>
                  <p:cNvCxnSpPr>
                    <a:cxnSpLocks/>
                    <a:endCxn id="62" idx="3"/>
                  </p:cNvCxnSpPr>
                  <p:nvPr/>
                </p:nvCxnSpPr>
                <p:spPr>
                  <a:xfrm rot="10800000" flipH="1">
                    <a:off x="1816273" y="5602888"/>
                    <a:ext cx="765658" cy="20855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FF7C5C75-5963-4CEA-8068-A08DD6105D9A}"/>
                      </a:ext>
                    </a:extLst>
                  </p:cNvPr>
                  <p:cNvCxnSpPr>
                    <a:cxnSpLocks/>
                    <a:endCxn id="61" idx="3"/>
                  </p:cNvCxnSpPr>
                  <p:nvPr/>
                </p:nvCxnSpPr>
                <p:spPr>
                  <a:xfrm rot="10800000" flipH="1" flipV="1">
                    <a:off x="1805307" y="5787663"/>
                    <a:ext cx="784975" cy="380142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9E154BE3-FBB4-4483-948A-DE258FD8BAE7}"/>
                      </a:ext>
                    </a:extLst>
                  </p:cNvPr>
                  <p:cNvCxnSpPr>
                    <a:cxnSpLocks/>
                    <a:endCxn id="60" idx="3"/>
                  </p:cNvCxnSpPr>
                  <p:nvPr/>
                </p:nvCxnSpPr>
                <p:spPr>
                  <a:xfrm rot="10800000" flipH="1" flipV="1">
                    <a:off x="1816273" y="5790791"/>
                    <a:ext cx="774009" cy="859590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59B9A8C-9A58-49DF-BBCB-D5630A607D0B}"/>
                    </a:ext>
                  </a:extLst>
                </p:cNvPr>
                <p:cNvSpPr/>
                <p:nvPr/>
              </p:nvSpPr>
              <p:spPr>
                <a:xfrm>
                  <a:off x="2674827" y="4754565"/>
                  <a:ext cx="924837" cy="3068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Thread 0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103AC868-28FD-46BC-88CD-60CB9D1A8A08}"/>
                    </a:ext>
                  </a:extLst>
                </p:cNvPr>
                <p:cNvSpPr/>
                <p:nvPr/>
              </p:nvSpPr>
              <p:spPr>
                <a:xfrm>
                  <a:off x="2674827" y="5237141"/>
                  <a:ext cx="924837" cy="3068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Thread 1</a:t>
                  </a: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557A496-1C3A-4E17-93F4-3E4DBA5062FD}"/>
                    </a:ext>
                  </a:extLst>
                </p:cNvPr>
                <p:cNvSpPr/>
                <p:nvPr/>
              </p:nvSpPr>
              <p:spPr>
                <a:xfrm>
                  <a:off x="2683178" y="5802058"/>
                  <a:ext cx="924837" cy="30688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Thread 2</a:t>
                  </a:r>
                </a:p>
              </p:txBody>
            </p:sp>
          </p:grp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26552EB-B943-450C-A9E7-79FD35645F5C}"/>
                  </a:ext>
                </a:extLst>
              </p:cNvPr>
              <p:cNvSpPr/>
              <p:nvPr/>
            </p:nvSpPr>
            <p:spPr>
              <a:xfrm>
                <a:off x="5532865" y="6271804"/>
                <a:ext cx="924837" cy="3068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Thread 3</a:t>
                </a: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0092D28A-66C5-4133-AE7C-E12077852970}"/>
                  </a:ext>
                </a:extLst>
              </p:cNvPr>
              <p:cNvCxnSpPr>
                <a:cxnSpLocks/>
                <a:endCxn id="78" idx="1"/>
              </p:cNvCxnSpPr>
              <p:nvPr/>
            </p:nvCxnSpPr>
            <p:spPr>
              <a:xfrm>
                <a:off x="4835580" y="5746338"/>
                <a:ext cx="697285" cy="67891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0AF14104-5DA8-473E-926C-ABCA1BD33A61}"/>
                  </a:ext>
                </a:extLst>
              </p:cNvPr>
              <p:cNvCxnSpPr>
                <a:cxnSpLocks/>
                <a:endCxn id="78" idx="3"/>
              </p:cNvCxnSpPr>
              <p:nvPr/>
            </p:nvCxnSpPr>
            <p:spPr>
              <a:xfrm flipH="1">
                <a:off x="6457702" y="5755097"/>
                <a:ext cx="746869" cy="6701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DB3E4AA-7213-4C2D-BCFF-ACE2BBAF934B}"/>
                </a:ext>
              </a:extLst>
            </p:cNvPr>
            <p:cNvSpPr txBox="1"/>
            <p:nvPr/>
          </p:nvSpPr>
          <p:spPr>
            <a:xfrm>
              <a:off x="3222704" y="4259068"/>
              <a:ext cx="1520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Parallel region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2458978-E2B8-4287-AD9D-80899FD68C03}"/>
                </a:ext>
              </a:extLst>
            </p:cNvPr>
            <p:cNvSpPr txBox="1"/>
            <p:nvPr/>
          </p:nvSpPr>
          <p:spPr>
            <a:xfrm>
              <a:off x="6080742" y="4275151"/>
              <a:ext cx="1520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Parallel region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2AF35C9-3B01-4DD4-A306-37047DA9217C}"/>
                </a:ext>
              </a:extLst>
            </p:cNvPr>
            <p:cNvSpPr txBox="1"/>
            <p:nvPr/>
          </p:nvSpPr>
          <p:spPr>
            <a:xfrm>
              <a:off x="501852" y="5032978"/>
              <a:ext cx="1526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Master thread</a:t>
              </a:r>
              <a:endParaRPr lang="en-US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9BD352A-9137-4627-8E7A-6192E73BD7EA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1265010" y="5402310"/>
              <a:ext cx="635222" cy="27760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DFCA15C-CD57-4621-AEAE-7CD9735CB721}"/>
                </a:ext>
              </a:extLst>
            </p:cNvPr>
            <p:cNvSpPr txBox="1"/>
            <p:nvPr/>
          </p:nvSpPr>
          <p:spPr>
            <a:xfrm>
              <a:off x="2227018" y="6171684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fork</a:t>
              </a:r>
              <a:endParaRPr lang="en-US" dirty="0"/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B41F754-B711-42AD-95E0-4230D7D82318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V="1">
              <a:off x="2505268" y="5813969"/>
              <a:ext cx="259854" cy="35771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FD47BF2-BA7B-43FE-AEBD-4C778DA22FD9}"/>
                </a:ext>
              </a:extLst>
            </p:cNvPr>
            <p:cNvSpPr txBox="1"/>
            <p:nvPr/>
          </p:nvSpPr>
          <p:spPr>
            <a:xfrm>
              <a:off x="5111660" y="620796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join</a:t>
              </a:r>
              <a:endParaRPr lang="en-US" dirty="0"/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8120DF6-2F51-4F2E-9BD0-43CD97481117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H="1" flipV="1">
              <a:off x="5219180" y="5811213"/>
              <a:ext cx="160342" cy="39675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42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Main Components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4A8E-A5CD-4F71-B6BD-73D1EB8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89"/>
            <a:ext cx="10515600" cy="3375122"/>
          </a:xfrm>
        </p:spPr>
        <p:txBody>
          <a:bodyPr>
            <a:normAutofit/>
          </a:bodyPr>
          <a:lstStyle/>
          <a:p>
            <a:r>
              <a:rPr lang="en-US" dirty="0"/>
              <a:t>OpenMP 3.1 API consist three main components:</a:t>
            </a:r>
          </a:p>
          <a:p>
            <a:pPr lvl="1"/>
            <a:r>
              <a:rPr lang="en-US" dirty="0"/>
              <a:t>Compiler directives</a:t>
            </a:r>
          </a:p>
          <a:p>
            <a:pPr lvl="2"/>
            <a:r>
              <a:rPr lang="en-US" dirty="0"/>
              <a:t>E.g., “#pragma </a:t>
            </a:r>
            <a:r>
              <a:rPr lang="en-US" dirty="0" err="1"/>
              <a:t>omp</a:t>
            </a:r>
            <a:r>
              <a:rPr lang="en-US" dirty="0"/>
              <a:t> parallel”</a:t>
            </a:r>
          </a:p>
          <a:p>
            <a:pPr lvl="2"/>
            <a:r>
              <a:rPr lang="en-US" dirty="0"/>
              <a:t>“pragma” is a kind of preprocessing directives used to set compiler’s state or instruct compiler to perform some specific actions</a:t>
            </a:r>
          </a:p>
          <a:p>
            <a:pPr lvl="1"/>
            <a:r>
              <a:rPr lang="en-US" dirty="0"/>
              <a:t>Runtime library functions</a:t>
            </a:r>
          </a:p>
          <a:p>
            <a:pPr lvl="2"/>
            <a:r>
              <a:rPr lang="en-US" dirty="0"/>
              <a:t>E.g., “</a:t>
            </a:r>
            <a:r>
              <a:rPr lang="en-US" dirty="0" err="1"/>
              <a:t>omp_get_num_threads</a:t>
            </a:r>
            <a:r>
              <a:rPr lang="en-US" dirty="0"/>
              <a:t>” gets number of threads</a:t>
            </a:r>
          </a:p>
          <a:p>
            <a:pPr lvl="1"/>
            <a:r>
              <a:rPr lang="en-US" dirty="0"/>
              <a:t>Environment variable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sh</a:t>
            </a:r>
            <a:r>
              <a:rPr lang="en-US" dirty="0"/>
              <a:t>/bash: “export OMP_NUM_THREADS = 8”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77D39999-0B00-40F1-B3B3-5C5BF97A8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073"/>
              </p:ext>
            </p:extLst>
          </p:nvPr>
        </p:nvGraphicFramePr>
        <p:xfrm>
          <a:off x="1093244" y="4854506"/>
          <a:ext cx="10005512" cy="1107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78">
                  <a:extLst>
                    <a:ext uri="{9D8B030D-6E8A-4147-A177-3AD203B41FA5}">
                      <a16:colId xmlns:a16="http://schemas.microsoft.com/office/drawing/2014/main" val="2094164710"/>
                    </a:ext>
                  </a:extLst>
                </a:gridCol>
                <a:gridCol w="2501378">
                  <a:extLst>
                    <a:ext uri="{9D8B030D-6E8A-4147-A177-3AD203B41FA5}">
                      <a16:colId xmlns:a16="http://schemas.microsoft.com/office/drawing/2014/main" val="921329205"/>
                    </a:ext>
                  </a:extLst>
                </a:gridCol>
                <a:gridCol w="2501378">
                  <a:extLst>
                    <a:ext uri="{9D8B030D-6E8A-4147-A177-3AD203B41FA5}">
                      <a16:colId xmlns:a16="http://schemas.microsoft.com/office/drawing/2014/main" val="3901997677"/>
                    </a:ext>
                  </a:extLst>
                </a:gridCol>
                <a:gridCol w="2501378">
                  <a:extLst>
                    <a:ext uri="{9D8B030D-6E8A-4147-A177-3AD203B41FA5}">
                      <a16:colId xmlns:a16="http://schemas.microsoft.com/office/drawing/2014/main" val="727312104"/>
                    </a:ext>
                  </a:extLst>
                </a:gridCol>
              </a:tblGrid>
              <a:tr h="376363">
                <a:tc>
                  <a:txBody>
                    <a:bodyPr/>
                    <a:lstStyle/>
                    <a:p>
                      <a:r>
                        <a:rPr lang="en-US" dirty="0"/>
                        <a:t>#pragma </a:t>
                      </a:r>
                      <a:r>
                        <a:rPr lang="en-US" dirty="0" err="1"/>
                        <a:t>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Directive-name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[clause, 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Newline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70717"/>
                  </a:ext>
                </a:extLst>
              </a:tr>
              <a:tr h="729932">
                <a:tc>
                  <a:txBody>
                    <a:bodyPr/>
                    <a:lstStyle/>
                    <a:p>
                      <a:r>
                        <a:rPr lang="en-US" sz="1400" dirty="0"/>
                        <a:t>Required for all OpenMP C/C++ directives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valid OpenMP directive, e.g., parallel, parallel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Optional, can be repeated in any order, e.g., private(…), shared(…)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Required, must before the structured block contained in this directive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9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5A8DF9-4939-400B-B9E4-7F9BF19E1274}"/>
              </a:ext>
            </a:extLst>
          </p:cNvPr>
          <p:cNvSpPr/>
          <p:nvPr/>
        </p:nvSpPr>
        <p:spPr>
          <a:xfrm>
            <a:off x="498566" y="457200"/>
            <a:ext cx="5040086" cy="596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Some Demos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72287-E244-4937-9C56-E9EEF4B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6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204F6-9E2E-49A7-84D6-830444991227}"/>
              </a:ext>
            </a:extLst>
          </p:cNvPr>
          <p:cNvSpPr txBox="1"/>
          <p:nvPr/>
        </p:nvSpPr>
        <p:spPr>
          <a:xfrm>
            <a:off x="6783978" y="1918568"/>
            <a:ext cx="5408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#pragma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#pragma parallel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Private and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Firstprivate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Lastprivate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43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Focus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7</a:t>
            </a:fld>
            <a:endParaRPr 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1FD590-0CE7-400E-A012-795F18D7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710" y="1542844"/>
            <a:ext cx="464058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Main focus:</a:t>
            </a:r>
          </a:p>
          <a:p>
            <a:pPr lvl="1"/>
            <a:r>
              <a:rPr lang="en-US" sz="3600" dirty="0"/>
              <a:t>#pragma parallel</a:t>
            </a:r>
          </a:p>
          <a:p>
            <a:pPr lvl="1"/>
            <a:r>
              <a:rPr lang="en-US" sz="3600" dirty="0"/>
              <a:t>#pragma parallel for</a:t>
            </a:r>
          </a:p>
          <a:p>
            <a:pPr lvl="1"/>
            <a:r>
              <a:rPr lang="en-US" sz="3600" dirty="0"/>
              <a:t>private, shared</a:t>
            </a:r>
          </a:p>
          <a:p>
            <a:pPr lvl="1"/>
            <a:r>
              <a:rPr lang="en-US" sz="3600" dirty="0" err="1"/>
              <a:t>firstprivate</a:t>
            </a:r>
            <a:endParaRPr lang="en-US" sz="3600" dirty="0"/>
          </a:p>
          <a:p>
            <a:pPr lvl="1"/>
            <a:r>
              <a:rPr lang="en-US" sz="3600" dirty="0" err="1"/>
              <a:t>lastprivate</a:t>
            </a:r>
            <a:endParaRPr lang="en-US" sz="3600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EAD1F417-3E8C-42B8-B4BB-B770468678C6}"/>
              </a:ext>
            </a:extLst>
          </p:cNvPr>
          <p:cNvSpPr txBox="1">
            <a:spLocks/>
          </p:cNvSpPr>
          <p:nvPr/>
        </p:nvSpPr>
        <p:spPr>
          <a:xfrm>
            <a:off x="6096000" y="1611051"/>
            <a:ext cx="4904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#pragma parallel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8</a:t>
            </a:fld>
            <a:endParaRPr lang="en-US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EAD1F417-3E8C-42B8-B4BB-B770468678C6}"/>
              </a:ext>
            </a:extLst>
          </p:cNvPr>
          <p:cNvSpPr txBox="1">
            <a:spLocks/>
          </p:cNvSpPr>
          <p:nvPr/>
        </p:nvSpPr>
        <p:spPr>
          <a:xfrm>
            <a:off x="6096000" y="1611051"/>
            <a:ext cx="4904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82DD82-483B-4AC8-89CC-E8FEC4F1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1190625"/>
            <a:ext cx="7924800" cy="4476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76E345-4627-4950-BFAA-45A197539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6728"/>
            <a:ext cx="6078220" cy="35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71628-10F5-4414-B696-8F5E83E5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3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#pragma parallel for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1505E-9755-48BB-8687-94B79C3F7A0D}"/>
              </a:ext>
            </a:extLst>
          </p:cNvPr>
          <p:cNvSpPr/>
          <p:nvPr/>
        </p:nvSpPr>
        <p:spPr>
          <a:xfrm>
            <a:off x="356992" y="895611"/>
            <a:ext cx="11229583" cy="75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804D-0B36-4172-ADCE-2C936BCB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FB56-630B-4421-8EA5-6D8A75210CB2}" type="slidenum">
              <a:rPr lang="en-US" smtClean="0"/>
              <a:t>9</a:t>
            </a:fld>
            <a:endParaRPr lang="en-US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EAD1F417-3E8C-42B8-B4BB-B770468678C6}"/>
              </a:ext>
            </a:extLst>
          </p:cNvPr>
          <p:cNvSpPr txBox="1">
            <a:spLocks/>
          </p:cNvSpPr>
          <p:nvPr/>
        </p:nvSpPr>
        <p:spPr>
          <a:xfrm>
            <a:off x="6096000" y="1611051"/>
            <a:ext cx="49049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7C12D5-7D9D-4D4F-9626-2947B5CD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2" y="1298684"/>
            <a:ext cx="7934325" cy="4429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0AD889-B67E-4013-B429-7A1DC9A2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40" y="2677477"/>
            <a:ext cx="4904935" cy="22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3414</TotalTime>
  <Words>1782</Words>
  <Application>Microsoft Office PowerPoint</Application>
  <PresentationFormat>宽屏</PresentationFormat>
  <Paragraphs>276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SFMono-Regular</vt:lpstr>
      <vt:lpstr>Arial</vt:lpstr>
      <vt:lpstr>Calibri</vt:lpstr>
      <vt:lpstr>Calibri Light</vt:lpstr>
      <vt:lpstr>Office 主题​​</vt:lpstr>
      <vt:lpstr>Experimenting with Low-Overhead OpenMP Runtime on BG/Q</vt:lpstr>
      <vt:lpstr>Topics</vt:lpstr>
      <vt:lpstr>PowerPoint 演示文稿</vt:lpstr>
      <vt:lpstr>Introduction</vt:lpstr>
      <vt:lpstr>Main Components</vt:lpstr>
      <vt:lpstr>PowerPoint 演示文稿</vt:lpstr>
      <vt:lpstr>Focus</vt:lpstr>
      <vt:lpstr>#pragma parallel</vt:lpstr>
      <vt:lpstr>#pragma parallel for</vt:lpstr>
      <vt:lpstr>Private and shared</vt:lpstr>
      <vt:lpstr>Private and shared</vt:lpstr>
      <vt:lpstr>Firstprivate</vt:lpstr>
      <vt:lpstr>Lastprivate</vt:lpstr>
      <vt:lpstr>PowerPoint 演示文稿</vt:lpstr>
      <vt:lpstr>Overview of OpenMP Workflow</vt:lpstr>
      <vt:lpstr>Step1: find avail threads</vt:lpstr>
      <vt:lpstr>Step2: assign thread IDs</vt:lpstr>
      <vt:lpstr>Step3: assign work</vt:lpstr>
      <vt:lpstr>Other steps</vt:lpstr>
      <vt:lpstr>PowerPoint 演示文稿</vt:lpstr>
      <vt:lpstr>Overhead of Parallel Construct</vt:lpstr>
      <vt:lpstr>PowerPoint 演示文稿</vt:lpstr>
      <vt:lpstr>Near Constant-Time Thread-Allocation</vt:lpstr>
      <vt:lpstr>Near Constant-Time Thread-Allocation</vt:lpstr>
      <vt:lpstr>Near Constant-Time Thread-Allocation</vt:lpstr>
      <vt:lpstr>Near Constant-Time Thread-Allocation</vt:lpstr>
      <vt:lpstr>Eliminating Assignment Notification Overheads</vt:lpstr>
      <vt:lpstr>Reducing the “Go-Ahead” Signaling Overheads</vt:lpstr>
      <vt:lpstr>Reducing the “Go-Ahead” Signaling Overheads</vt:lpstr>
      <vt:lpstr>Improve Application-Runtime Interface</vt:lpstr>
      <vt:lpstr>PowerPoint 演示文稿</vt:lpstr>
      <vt:lpstr>Measurement Method</vt:lpstr>
      <vt:lpstr>Reduction in Overheads Due to Proposed Techniques</vt:lpstr>
      <vt:lpstr>Reduction in Overhead Due to Proposed Techniques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the C++ Concurrency Memory Model</dc:title>
  <dc:creator>RAN YUNCHUAN</dc:creator>
  <cp:lastModifiedBy>RAN YUNCHUAN</cp:lastModifiedBy>
  <cp:revision>240</cp:revision>
  <dcterms:created xsi:type="dcterms:W3CDTF">2022-02-06T21:16:07Z</dcterms:created>
  <dcterms:modified xsi:type="dcterms:W3CDTF">2022-03-01T04:50:26Z</dcterms:modified>
</cp:coreProperties>
</file>