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77" r:id="rId3"/>
    <p:sldId id="273" r:id="rId4"/>
    <p:sldId id="269" r:id="rId5"/>
    <p:sldId id="260" r:id="rId6"/>
    <p:sldId id="261" r:id="rId7"/>
    <p:sldId id="274" r:id="rId8"/>
    <p:sldId id="270" r:id="rId9"/>
    <p:sldId id="271" r:id="rId10"/>
    <p:sldId id="262" r:id="rId11"/>
    <p:sldId id="278" r:id="rId12"/>
  </p:sldIdLst>
  <p:sldSz cx="12192000" cy="6858000"/>
  <p:notesSz cx="6858000" cy="9144000"/>
  <p:embeddedFontLst>
    <p:embeddedFont>
      <p:font typeface="Calibri" panose="020F0502020204030204" charset="0"/>
      <p:regular r:id="rId17"/>
      <p:bold r:id="rId18"/>
      <p:italic r:id="rId19"/>
      <p:boldItalic r:id="rId20"/>
    </p:embeddedFont>
    <p:embeddedFont>
      <p:font typeface="华文琥珀" panose="02010800040101010101" charset="-122"/>
      <p:regular r:id="rId21"/>
    </p:embeddedFont>
    <p:embeddedFont>
      <p:font typeface="微软雅黑" panose="020B0503020204020204" pitchFamily="34" charset="-122"/>
      <p:regular r:id="rId22"/>
    </p:embeddedFont>
    <p:embeddedFont>
      <p:font typeface="方正兰亭黑_GBK" panose="02000000000000000000" charset="-122"/>
      <p:regular r:id="rId23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F77B4"/>
    <a:srgbClr val="BFBFBF"/>
    <a:srgbClr val="FFFFFF"/>
    <a:srgbClr val="314865"/>
    <a:srgbClr val="E5F2F6"/>
    <a:srgbClr val="DFEDD3"/>
    <a:srgbClr val="AF9681"/>
    <a:srgbClr val="666666"/>
    <a:srgbClr val="8E8E8E"/>
    <a:srgbClr val="4D8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674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" y="174"/>
      </p:cViewPr>
      <p:guideLst>
        <p:guide orient="horz" pos="2174"/>
        <p:guide pos="3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5035" rtl="0" eaLnBrk="1" latinLnBrk="0" hangingPunct="1">
        <a:lnSpc>
          <a:spcPct val="90000"/>
        </a:lnSpc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5" indent="-227965" algn="l" defTabSz="9150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835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915035" rtl="0" eaLnBrk="1" latinLnBrk="0" hangingPunct="1">
        <a:lnSpc>
          <a:spcPct val="90000"/>
        </a:lnSpc>
        <a:spcBef>
          <a:spcPct val="101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63" y="4886325"/>
            <a:ext cx="12198350" cy="200660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2168525" y="2165350"/>
            <a:ext cx="7529513" cy="133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5405" strike="noStrike" noProof="1" dirty="0" smtClean="0">
                <a:solidFill>
                  <a:schemeClr val="bg1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+mn-cs"/>
              </a:rPr>
              <a:t>IMDB </a:t>
            </a:r>
            <a:r>
              <a:rPr lang="zh-CN" altLang="en-US" sz="5405" strike="noStrike" noProof="1" dirty="0" smtClean="0">
                <a:solidFill>
                  <a:schemeClr val="bg1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+mn-cs"/>
              </a:rPr>
              <a:t>电影分析报告</a:t>
            </a:r>
            <a:endParaRPr lang="zh-CN" altLang="en-US" sz="5405" strike="noStrike" noProof="1" dirty="0" smtClean="0">
              <a:solidFill>
                <a:schemeClr val="bg1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2400" y="0"/>
            <a:ext cx="1343025" cy="68738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cxnSp>
        <p:nvCxnSpPr>
          <p:cNvPr id="10" name="直接连接符 9"/>
          <p:cNvCxnSpPr/>
          <p:nvPr/>
        </p:nvCxnSpPr>
        <p:spPr>
          <a:xfrm>
            <a:off x="4763" y="687388"/>
            <a:ext cx="1219835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06" y="1552416"/>
            <a:ext cx="2439688" cy="24396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63" y="4870450"/>
            <a:ext cx="12198350" cy="2005013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1289050" y="1457325"/>
            <a:ext cx="6099175" cy="147383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5990" b="1" strike="noStrike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THANKS!</a:t>
            </a:r>
            <a:endParaRPr lang="zh-CN" altLang="en-US" sz="4000" b="1" strike="noStrike" noProof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83" y="5490884"/>
            <a:ext cx="764426" cy="764427"/>
          </a:xfrm>
          <a:prstGeom prst="rect">
            <a:avLst/>
          </a:prstGeom>
        </p:spPr>
      </p:pic>
      <p:grpSp>
        <p:nvGrpSpPr>
          <p:cNvPr id="15364" name="组合 576"/>
          <p:cNvGrpSpPr/>
          <p:nvPr/>
        </p:nvGrpSpPr>
        <p:grpSpPr>
          <a:xfrm>
            <a:off x="8121650" y="5702300"/>
            <a:ext cx="3676650" cy="644525"/>
            <a:chOff x="1519936" y="5146956"/>
            <a:chExt cx="3673492" cy="644819"/>
          </a:xfrm>
        </p:grpSpPr>
        <p:sp>
          <p:nvSpPr>
            <p:cNvPr id="15365" name="矩形 13"/>
            <p:cNvSpPr/>
            <p:nvPr/>
          </p:nvSpPr>
          <p:spPr>
            <a:xfrm>
              <a:off x="2569591" y="5147031"/>
              <a:ext cx="2623837" cy="4601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en-US" sz="1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：探索未知少年</a:t>
              </a:r>
              <a:endPara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6" name="矩形 14"/>
            <p:cNvSpPr/>
            <p:nvPr/>
          </p:nvSpPr>
          <p:spPr>
            <a:xfrm>
              <a:off x="1519936" y="5146956"/>
              <a:ext cx="309716" cy="6448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5" name="矩形 574"/>
          <p:cNvSpPr/>
          <p:nvPr/>
        </p:nvSpPr>
        <p:spPr>
          <a:xfrm>
            <a:off x="1439863" y="1588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cxnSp>
        <p:nvCxnSpPr>
          <p:cNvPr id="576" name="直接连接符 575"/>
          <p:cNvCxnSpPr/>
          <p:nvPr/>
        </p:nvCxnSpPr>
        <p:spPr>
          <a:xfrm>
            <a:off x="4763" y="687388"/>
            <a:ext cx="1219835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椭圆 577"/>
          <p:cNvSpPr/>
          <p:nvPr/>
        </p:nvSpPr>
        <p:spPr>
          <a:xfrm>
            <a:off x="8121650" y="1087438"/>
            <a:ext cx="3368675" cy="3368675"/>
          </a:xfrm>
          <a:prstGeom prst="ellipse">
            <a:avLst/>
          </a:prstGeom>
          <a:solidFill>
            <a:srgbClr val="66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579" name="文本框 578"/>
          <p:cNvSpPr txBox="1"/>
          <p:nvPr/>
        </p:nvSpPr>
        <p:spPr>
          <a:xfrm>
            <a:off x="9091613" y="889000"/>
            <a:ext cx="1430338" cy="37719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/>
            <a:r>
              <a:rPr lang="en-US" altLang="zh-CN" sz="23915" b="1" noProof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23915" b="1" noProof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85900" y="184785"/>
          <a:ext cx="970026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0260"/>
              </a:tblGrid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TMDB 5000 movie Dataset</a:t>
                      </a:r>
                      <a:endParaRPr lang="zh-CN" altLang="en-US" sz="2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75" marR="91475" marT="45727" marB="45727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4865"/>
                    </a:solidFill>
                  </a:tcPr>
                </a:tc>
              </a:tr>
              <a:tr h="147320">
                <a:tc>
                  <a:txBody>
                    <a:bodyPr/>
                    <a:lstStyle/>
                    <a:p>
                      <a:endParaRPr lang="zh-CN" altLang="en-US" sz="320" dirty="0"/>
                    </a:p>
                  </a:txBody>
                  <a:tcPr marL="91475" marR="91475" marT="45727" marB="457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5848985"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</a:pPr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互联网电影资料库（Internet Movie Database，简称IMDb）</a:t>
                      </a:r>
                      <a:endParaRPr lang="zh-CN" altLang="en-US" sz="2000" b="1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90000"/>
                        </a:lnSpc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是一个关于电影演员、电影、电视节目、电视明星和电影制作的在线数据库。</a:t>
                      </a:r>
                      <a:endParaRPr lang="zh-CN" altLang="en-US" sz="2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90000"/>
                        </a:lnSpc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IMDb的资料中包括了影片的众多信息、演员、片长、内容介绍、分级、评论等。</a:t>
                      </a:r>
                      <a:endParaRPr lang="zh-CN" altLang="en-US" sz="2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90000"/>
                        </a:lnSpc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对于电影的评分目前使用最多的就是</a:t>
                      </a:r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IMDb评分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90000"/>
                        </a:lnSpc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本项目数据来源于</a:t>
                      </a:r>
                      <a:r>
                        <a:rPr lang="en-US" altLang="zh-CN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kaggle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网站提供的</a:t>
                      </a:r>
                      <a:r>
                        <a:rPr lang="en-US" altLang="zh-CN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部电影数据集</a:t>
                      </a:r>
                      <a:r>
                        <a:rPr lang="en-US" altLang="zh-CN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:：https://www.kaggle.com/tmdb/tmdb-movie-metadata</a:t>
                      </a:r>
                      <a:endParaRPr lang="en-US" altLang="zh-CN" sz="2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90000"/>
                        </a:lnSpc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部电影进行分类。</a:t>
                      </a:r>
                      <a:endParaRPr lang="zh-CN" altLang="en-US" sz="2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90000"/>
                        </a:lnSpc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将电影的风格，票房收入，以及电影评分等等进行研究。</a:t>
                      </a:r>
                      <a:endParaRPr lang="en-US" altLang="zh-CN" sz="2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75" marR="9147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8E8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13" y="1588"/>
            <a:ext cx="12199938" cy="6861175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-1" fmla="*/ 0 w 12192000"/>
              <a:gd name="connsiteY0-2" fmla="*/ 0 h 5943600"/>
              <a:gd name="connsiteX1-3" fmla="*/ 10000343 w 12192000"/>
              <a:gd name="connsiteY1-4" fmla="*/ 1233714 h 5943600"/>
              <a:gd name="connsiteX2-5" fmla="*/ 12192000 w 12192000"/>
              <a:gd name="connsiteY2-6" fmla="*/ 5943600 h 5943600"/>
              <a:gd name="connsiteX3-7" fmla="*/ 0 w 12192000"/>
              <a:gd name="connsiteY3-8" fmla="*/ 5943600 h 5943600"/>
              <a:gd name="connsiteX4-9" fmla="*/ 0 w 12192000"/>
              <a:gd name="connsiteY4-10" fmla="*/ 0 h 5943600"/>
              <a:gd name="connsiteX0-11" fmla="*/ 0 w 12192000"/>
              <a:gd name="connsiteY0-12" fmla="*/ 0 h 5943600"/>
              <a:gd name="connsiteX1-13" fmla="*/ 10537372 w 12192000"/>
              <a:gd name="connsiteY1-14" fmla="*/ 1623664 h 5943600"/>
              <a:gd name="connsiteX2-15" fmla="*/ 12192000 w 12192000"/>
              <a:gd name="connsiteY2-16" fmla="*/ 5943600 h 5943600"/>
              <a:gd name="connsiteX3-17" fmla="*/ 0 w 12192000"/>
              <a:gd name="connsiteY3-18" fmla="*/ 5943600 h 5943600"/>
              <a:gd name="connsiteX4-19" fmla="*/ 0 w 12192000"/>
              <a:gd name="connsiteY4-20" fmla="*/ 0 h 5943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87313" y="598488"/>
            <a:ext cx="8569325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95" strike="noStrike" noProof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</a:t>
            </a: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● id：标识号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imdb_id：IMDB 标识号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popularity：在 Movie Database 上的相对页面查看次数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budget：预算（美元）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revenue：收入（美元）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original_title：电影名称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cast：演员列表，按 | 分隔，最多 5 名演员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homepage：电影首页的 URL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director：导演列表，按 | 分隔，最多 5 名导演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tagline：电影的标语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keywords：与电影相关的关键字，按 | 分隔，最多 5 个关键字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overview：剧情摘要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runtime：电影时长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genres：风格列表，按 | 分隔，最多 5 种风格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production_companies：制作公司列表，按 | 分隔，最多 5 家公司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release_date：首次上映日期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vote_count：评分次数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vote_average：平均评分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release_year：发行年份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budget_adj：根据通货膨胀调整的预算（2010 年，美元）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 ● revenue_adj：根据通货膨胀调整的收入（2010 年，美元）</a:t>
            </a:r>
            <a:endParaRPr lang="zh-CN" altLang="en-US" sz="1200" b="1" strike="noStrike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endParaRPr lang="zh-CN" altLang="en-US" sz="1200" b="1" strike="noStrike" noProof="1" dirty="0" smtClean="0">
              <a:solidFill>
                <a:schemeClr val="bg1"/>
              </a:solidFill>
              <a:latin typeface="方正隶变_GBK" panose="02000000000000000000" charset="-122"/>
              <a:ea typeface="方正隶变_GBK" panose="02000000000000000000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393238" y="1868488"/>
            <a:ext cx="2817813" cy="4994275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6" name="矩形 5"/>
          <p:cNvSpPr/>
          <p:nvPr/>
        </p:nvSpPr>
        <p:spPr>
          <a:xfrm rot="20502553">
            <a:off x="10427018" y="3451225"/>
            <a:ext cx="918845" cy="17119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sz="3190" b="1" strike="noStrike" noProof="1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理解数据</a:t>
            </a:r>
            <a:endParaRPr lang="zh-CN" altLang="en-US" sz="3190" b="1" strike="noStrike" noProof="1" dirty="0">
              <a:solidFill>
                <a:srgbClr val="314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77500" y="1588"/>
            <a:ext cx="1725613" cy="885825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763" y="5748338"/>
            <a:ext cx="12198350" cy="110490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81000" y="663893"/>
            <a:ext cx="2524125" cy="16351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8195" name="矩形 8"/>
          <p:cNvSpPr/>
          <p:nvPr/>
        </p:nvSpPr>
        <p:spPr>
          <a:xfrm>
            <a:off x="381000" y="-621030"/>
            <a:ext cx="231648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>
              <a:lnSpc>
                <a:spcPct val="300000"/>
              </a:lnSpc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分析电影风格</a:t>
            </a:r>
            <a:endParaRPr lang="zh-CN" altLang="en-US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0" y="896938"/>
            <a:ext cx="592455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010" noProof="1"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随着时间推移，电影类型发生的变化</a:t>
            </a:r>
            <a:endParaRPr lang="zh-CN" altLang="en-US" sz="2010" noProof="1">
              <a:latin typeface="方正兰亭黑_GBK" panose="02000000000000000000" charset="-122"/>
              <a:ea typeface="方正兰亭黑_GBK" panose="02000000000000000000" charset="-122"/>
            </a:endParaRPr>
          </a:p>
        </p:txBody>
      </p:sp>
      <p:pic>
        <p:nvPicPr>
          <p:cNvPr id="8198" name="图片 9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1263" y="550863"/>
            <a:ext cx="5541962" cy="5046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116013" y="5880100"/>
            <a:ext cx="9267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不难看出，随着时间推移，</a:t>
            </a:r>
            <a:r>
              <a:rPr lang="en-US" altLang="zh-CN" sz="2000" b="1" noProof="1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Drama(</a:t>
            </a:r>
            <a:r>
              <a:rPr lang="zh-CN" altLang="en-US" sz="2000" b="1" noProof="1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戏剧</a:t>
            </a:r>
            <a:r>
              <a:rPr lang="en-US" altLang="zh-CN" sz="2000" b="1" noProof="1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)</a:t>
            </a:r>
            <a:r>
              <a:rPr lang="zh-CN" altLang="en-US" sz="2000" b="1" noProof="1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、</a:t>
            </a:r>
            <a:r>
              <a:rPr lang="en-US" altLang="zh-CN" sz="2000" b="1" noProof="1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Comedy(</a:t>
            </a:r>
            <a:r>
              <a:rPr lang="zh-CN" altLang="en-US" sz="2000" b="1" noProof="1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喜剧</a:t>
            </a:r>
            <a:r>
              <a:rPr lang="en-US" altLang="zh-CN" sz="2000" b="1" noProof="1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) </a:t>
            </a:r>
            <a:r>
              <a:rPr lang="zh-CN" alt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一直处于重要地位</a:t>
            </a:r>
            <a:r>
              <a:rPr lang="zh-CN" altLang="en-US" sz="1800" noProof="1">
                <a:solidFill>
                  <a:schemeClr val="tx1">
                    <a:lumMod val="85000"/>
                    <a:lumOff val="1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。</a:t>
            </a:r>
            <a:r>
              <a:rPr lang="zh-CN" alt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大部分的电影制作公司都以其作为主流进行拍摄。</a:t>
            </a:r>
            <a:endParaRPr lang="zh-CN" alt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方正兰亭黑_GBK" panose="02000000000000000000" charset="-122"/>
              <a:ea typeface="方正兰亭黑_GBK" panose="02000000000000000000" charset="-122"/>
              <a:cs typeface="+mn-cs"/>
            </a:endParaRPr>
          </a:p>
        </p:txBody>
      </p:sp>
      <p:pic>
        <p:nvPicPr>
          <p:cNvPr id="2" name="图片 1" descr="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1268730"/>
            <a:ext cx="6007735" cy="43980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8615363" y="2327910"/>
            <a:ext cx="3432175" cy="259715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815" strike="noStrike" noProof="1"/>
          </a:p>
        </p:txBody>
      </p:sp>
      <p:sp>
        <p:nvSpPr>
          <p:cNvPr id="3" name="矩形 2"/>
          <p:cNvSpPr/>
          <p:nvPr/>
        </p:nvSpPr>
        <p:spPr>
          <a:xfrm rot="5400000">
            <a:off x="10182225" y="804863"/>
            <a:ext cx="265113" cy="27797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pic>
        <p:nvPicPr>
          <p:cNvPr id="9219" name="图片 1" descr="4"/>
          <p:cNvPicPr/>
          <p:nvPr/>
        </p:nvPicPr>
        <p:blipFill>
          <a:blip r:embed="rId1"/>
          <a:stretch>
            <a:fillRect/>
          </a:stretch>
        </p:blipFill>
        <p:spPr>
          <a:xfrm>
            <a:off x="260350" y="202883"/>
            <a:ext cx="8283575" cy="324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5" descr="5"/>
          <p:cNvPicPr/>
          <p:nvPr/>
        </p:nvPicPr>
        <p:blipFill>
          <a:blip r:embed="rId2"/>
          <a:stretch>
            <a:fillRect/>
          </a:stretch>
        </p:blipFill>
        <p:spPr>
          <a:xfrm>
            <a:off x="260350" y="3510598"/>
            <a:ext cx="8283575" cy="324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文本框 7"/>
          <p:cNvSpPr txBox="1"/>
          <p:nvPr/>
        </p:nvSpPr>
        <p:spPr>
          <a:xfrm>
            <a:off x="8838565" y="2373630"/>
            <a:ext cx="2983865" cy="2451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人类知道其确切产生时间和成长历程的艺术，从20世纪以来发展迅速、影响巨大的媒体，是政治、经济、文化三位一体的创意产业。随着现代社会的发展，电影已深入到人类社会生活的方方面面，是人们不可或缺的一部分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7169150" y="615950"/>
            <a:ext cx="4694238" cy="2590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7616825" y="4873625"/>
            <a:ext cx="3089275" cy="93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815" b="1" strike="noStrike" noProof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将数量小于</a:t>
            </a:r>
            <a:r>
              <a:rPr lang="en-US" altLang="zh-CN" sz="1815" b="1" strike="noStrike" noProof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1%</a:t>
            </a:r>
            <a:r>
              <a:rPr lang="zh-CN" altLang="en-US" sz="1815" b="1" strike="noStrike" noProof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的年份加入到</a:t>
            </a:r>
            <a:r>
              <a:rPr lang="en-US" altLang="zh-CN" sz="1815" b="1" strike="noStrike" noProof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Other</a:t>
            </a:r>
            <a:r>
              <a:rPr lang="zh-CN" altLang="en-US" sz="1815" b="1" strike="noStrike" noProof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中。</a:t>
            </a:r>
            <a:endParaRPr lang="en-US" altLang="zh-CN" sz="1815" b="1" strike="noStrike" noProof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85088" y="766763"/>
            <a:ext cx="4100513" cy="1351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1815" b="1" strike="noStrike" noProof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15" strike="noStrike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电影是从</a:t>
            </a:r>
            <a:r>
              <a:rPr lang="en-US" altLang="zh-CN" sz="1815" strike="noStrike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1994</a:t>
            </a:r>
            <a:r>
              <a:rPr lang="zh-CN" altLang="en-US" sz="1815" strike="noStrike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年开始逐渐流行起来，</a:t>
            </a:r>
            <a:endParaRPr lang="zh-CN" altLang="en-US" sz="1815" strike="noStrike" noProof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15" strike="noStrike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lang="en-US" altLang="zh-CN" sz="1815" b="1" strike="noStrike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2009</a:t>
            </a:r>
            <a:r>
              <a:rPr lang="zh-CN" altLang="en-US" sz="1815" b="1" strike="noStrike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lang="zh-CN" altLang="en-US" sz="1815" strike="noStrike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发布电影数量最多。</a:t>
            </a:r>
            <a:endParaRPr lang="zh-CN" altLang="en-US" sz="1815" strike="noStrike" noProof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4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13" y="192088"/>
            <a:ext cx="6035675" cy="56530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7858125" y="4414838"/>
            <a:ext cx="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>
            <a:off x="5897563" y="4138613"/>
            <a:ext cx="1593850" cy="1093788"/>
          </a:xfrm>
          <a:prstGeom prst="bentConnector3">
            <a:avLst>
              <a:gd name="adj1" fmla="val 5002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91413" y="4824413"/>
            <a:ext cx="0" cy="1020763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 rot="5400000">
            <a:off x="10077450" y="-496887"/>
            <a:ext cx="174625" cy="30765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pic>
        <p:nvPicPr>
          <p:cNvPr id="11266" name="图片 2" descr="8"/>
          <p:cNvPicPr/>
          <p:nvPr/>
        </p:nvPicPr>
        <p:blipFill>
          <a:blip r:embed="rId1"/>
          <a:stretch>
            <a:fillRect/>
          </a:stretch>
        </p:blipFill>
        <p:spPr>
          <a:xfrm>
            <a:off x="168275" y="311150"/>
            <a:ext cx="8283575" cy="648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707438" y="311150"/>
            <a:ext cx="299402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1815" noProof="1">
                <a:latin typeface="+mn-lt"/>
                <a:ea typeface="+mn-ea"/>
                <a:cs typeface="+mn-cs"/>
              </a:rPr>
              <a:t>Universal Pictures  </a:t>
            </a:r>
            <a:r>
              <a:rPr lang="zh-CN" altLang="en-US" sz="1815" noProof="1">
                <a:latin typeface="+mn-lt"/>
                <a:ea typeface="+mn-ea"/>
                <a:cs typeface="+mn-cs"/>
              </a:rPr>
              <a:t>和</a:t>
            </a:r>
            <a:endParaRPr lang="zh-CN" altLang="en-US" sz="1815" noProof="1"/>
          </a:p>
          <a:p>
            <a:pPr fontAlgn="auto"/>
            <a:r>
              <a:rPr lang="en-US" altLang="zh-CN" sz="1815" noProof="1">
                <a:latin typeface="+mn-lt"/>
                <a:ea typeface="+mn-ea"/>
                <a:cs typeface="+mn-cs"/>
              </a:rPr>
              <a:t>Paramount Pictures</a:t>
            </a:r>
            <a:endParaRPr lang="en-US" altLang="zh-CN" sz="1815" noProof="1"/>
          </a:p>
          <a:p>
            <a:pPr fontAlgn="auto"/>
            <a:endParaRPr lang="en-US" altLang="zh-CN" sz="1815" noProof="1"/>
          </a:p>
          <a:p>
            <a:pPr fontAlgn="auto"/>
            <a:r>
              <a:rPr lang="zh-CN" altLang="en-US" sz="1815" noProof="1">
                <a:latin typeface="+mn-lt"/>
                <a:ea typeface="+mn-ea"/>
                <a:cs typeface="+mn-cs"/>
              </a:rPr>
              <a:t>两家电影公司的对比情况</a:t>
            </a:r>
            <a:endParaRPr lang="zh-CN" altLang="en-US" sz="1815" noProof="1"/>
          </a:p>
        </p:txBody>
      </p:sp>
      <p:pic>
        <p:nvPicPr>
          <p:cNvPr id="11268" name="图片 7" descr="微信截图_20180226161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75" y="3062288"/>
            <a:ext cx="3452813" cy="3271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8" descr="8b13632762d0f70362cb907c02fa513d2697c511"/>
          <p:cNvPicPr/>
          <p:nvPr/>
        </p:nvPicPr>
        <p:blipFill>
          <a:blip r:embed="rId3"/>
          <a:stretch>
            <a:fillRect/>
          </a:stretch>
        </p:blipFill>
        <p:spPr>
          <a:xfrm>
            <a:off x="9340850" y="2341563"/>
            <a:ext cx="1079500" cy="72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9" descr="u=1599751474,411616091&amp;fm=58&amp;s=2AAE7623E6A06CA01C5080D6000080B1"/>
          <p:cNvPicPr/>
          <p:nvPr/>
        </p:nvPicPr>
        <p:blipFill>
          <a:blip r:embed="rId4"/>
          <a:stretch>
            <a:fillRect/>
          </a:stretch>
        </p:blipFill>
        <p:spPr>
          <a:xfrm>
            <a:off x="10747375" y="2341563"/>
            <a:ext cx="1081088" cy="72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-17462" y="5540375"/>
            <a:ext cx="12241213" cy="1341438"/>
          </a:xfrm>
          <a:prstGeom prst="rect">
            <a:avLst/>
          </a:prstGeom>
          <a:solidFill>
            <a:srgbClr val="E5F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815" strike="noStrike" noProof="1"/>
          </a:p>
        </p:txBody>
      </p:sp>
      <p:cxnSp>
        <p:nvCxnSpPr>
          <p:cNvPr id="6" name="直接连接符 5"/>
          <p:cNvCxnSpPr/>
          <p:nvPr/>
        </p:nvCxnSpPr>
        <p:spPr>
          <a:xfrm>
            <a:off x="10326688" y="1636713"/>
            <a:ext cx="0" cy="2813050"/>
          </a:xfrm>
          <a:prstGeom prst="line">
            <a:avLst/>
          </a:prstGeom>
          <a:ln w="6350">
            <a:solidFill>
              <a:srgbClr val="8E8E8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39863" y="1588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pic>
        <p:nvPicPr>
          <p:cNvPr id="13316" name="图片 4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513" y="590550"/>
            <a:ext cx="9964737" cy="494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1971675" y="5776913"/>
            <a:ext cx="939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10000"/>
              </a:lnSpc>
            </a:pPr>
            <a:r>
              <a:rPr lang="zh-CN" altLang="en-US" sz="1815" noProof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综上所示，</a:t>
            </a:r>
            <a:r>
              <a:rPr lang="en-US" altLang="zh-CN" sz="1815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Universal Pictures</a:t>
            </a:r>
            <a:r>
              <a:rPr lang="en-US" altLang="zh-CN" sz="1815" noProof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 </a:t>
            </a:r>
            <a:r>
              <a:rPr lang="zh-CN" altLang="en-US" sz="1815" noProof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的电影上映数量和票房平均值</a:t>
            </a:r>
            <a:endParaRPr lang="zh-CN" altLang="en-US" sz="1815" noProof="1">
              <a:solidFill>
                <a:schemeClr val="tx1">
                  <a:lumMod val="75000"/>
                  <a:lumOff val="25000"/>
                </a:schemeClr>
              </a:solidFill>
              <a:latin typeface="方正兰亭黑_GBK" panose="02000000000000000000" charset="-122"/>
              <a:ea typeface="方正兰亭黑_GBK" panose="02000000000000000000" charset="-122"/>
              <a:cs typeface="+mn-cs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815" noProof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以及最高值都比</a:t>
            </a:r>
            <a:r>
              <a:rPr lang="en-US" altLang="zh-CN" sz="1815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Paramount Pictures</a:t>
            </a:r>
            <a:r>
              <a:rPr lang="zh-CN" altLang="en-US" sz="1815" noProof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高。</a:t>
            </a:r>
            <a:endParaRPr lang="zh-CN" altLang="en-US" sz="1815" noProof="1">
              <a:solidFill>
                <a:schemeClr val="tx1">
                  <a:lumMod val="75000"/>
                  <a:lumOff val="25000"/>
                </a:schemeClr>
              </a:solidFill>
              <a:latin typeface="方正兰亭黑_GBK" panose="02000000000000000000" charset="-122"/>
              <a:ea typeface="方正兰亭黑_GBK" panose="02000000000000000000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" name=" 179"/>
          <p:cNvSpPr/>
          <p:nvPr/>
        </p:nvSpPr>
        <p:spPr>
          <a:xfrm>
            <a:off x="248920" y="1821815"/>
            <a:ext cx="2702560" cy="2023745"/>
          </a:xfrm>
          <a:prstGeom prst="snip2DiagRect">
            <a:avLst>
              <a:gd name="adj1" fmla="val 0"/>
              <a:gd name="adj2" fmla="val 23229"/>
            </a:avLst>
          </a:prstGeom>
          <a:solidFill>
            <a:srgbClr val="1F77B4">
              <a:alpha val="68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15" strike="noStrike" noProof="1">
              <a:solidFill>
                <a:srgbClr val="FFFFFF"/>
              </a:solidFill>
            </a:endParaRPr>
          </a:p>
        </p:txBody>
      </p:sp>
      <p:pic>
        <p:nvPicPr>
          <p:cNvPr id="14338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0" y="168275"/>
            <a:ext cx="9239250" cy="628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矩形 25"/>
          <p:cNvSpPr/>
          <p:nvPr/>
        </p:nvSpPr>
        <p:spPr>
          <a:xfrm>
            <a:off x="1439863" y="1588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15" strike="noStrike" noProof="1"/>
          </a:p>
        </p:txBody>
      </p:sp>
      <p:cxnSp>
        <p:nvCxnSpPr>
          <p:cNvPr id="27" name="直接连接符 26"/>
          <p:cNvCxnSpPr/>
          <p:nvPr/>
        </p:nvCxnSpPr>
        <p:spPr>
          <a:xfrm>
            <a:off x="4763" y="687388"/>
            <a:ext cx="1219835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9750" y="2013585"/>
            <a:ext cx="2104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10000"/>
              </a:lnSpc>
            </a:pPr>
            <a:r>
              <a:rPr lang="zh-CN" altLang="en-US" sz="1815" noProof="1">
                <a:solidFill>
                  <a:schemeClr val="bg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评分在</a:t>
            </a:r>
            <a:r>
              <a:rPr lang="en-US" altLang="zh-CN" sz="1815" noProof="1">
                <a:solidFill>
                  <a:schemeClr val="bg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4-8</a:t>
            </a:r>
            <a:r>
              <a:rPr lang="zh-CN" altLang="en-US" sz="1815" noProof="1">
                <a:solidFill>
                  <a:schemeClr val="bg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分之间与票房为正相关性</a:t>
            </a:r>
            <a:endParaRPr lang="zh-CN" altLang="en-US" sz="1815" noProof="1">
              <a:solidFill>
                <a:schemeClr val="bg1"/>
              </a:solidFill>
              <a:latin typeface="方正兰亭黑_GBK" panose="02000000000000000000" charset="-122"/>
              <a:ea typeface="方正兰亭黑_GBK" panose="02000000000000000000" charset="-122"/>
            </a:endParaRPr>
          </a:p>
          <a:p>
            <a:pPr algn="just" fontAlgn="auto">
              <a:lnSpc>
                <a:spcPct val="110000"/>
              </a:lnSpc>
            </a:pPr>
            <a:r>
              <a:rPr lang="zh-CN" altLang="en-US" sz="1815" noProof="1">
                <a:solidFill>
                  <a:schemeClr val="bg1"/>
                </a:solidFill>
                <a:latin typeface="方正兰亭黑_GBK" panose="02000000000000000000" charset="-122"/>
                <a:ea typeface="方正兰亭黑_GBK" panose="02000000000000000000" charset="-122"/>
                <a:cs typeface="+mn-cs"/>
              </a:rPr>
              <a:t>一部电影评价对于票房也是存在有一定的影响。</a:t>
            </a:r>
            <a:endParaRPr lang="zh-CN" altLang="en-US" sz="1815" noProof="1">
              <a:solidFill>
                <a:schemeClr val="bg1"/>
              </a:solidFill>
              <a:latin typeface="方正兰亭黑_GBK" panose="02000000000000000000" charset="-122"/>
              <a:ea typeface="方正兰亭黑_GBK" panose="02000000000000000000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WPS 演示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华文琥珀</vt:lpstr>
      <vt:lpstr>微软雅黑</vt:lpstr>
      <vt:lpstr>方正隶变_GBK</vt:lpstr>
      <vt:lpstr>方正兰亭黑_GBK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Administrator</cp:lastModifiedBy>
  <cp:revision>56</cp:revision>
  <dcterms:created xsi:type="dcterms:W3CDTF">2013-07-01T03:05:00Z</dcterms:created>
  <dcterms:modified xsi:type="dcterms:W3CDTF">2018-02-26T13:19:01Z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