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5"/>
  </p:notesMasterIdLst>
  <p:handoutMasterIdLst>
    <p:handoutMasterId r:id="rId16"/>
  </p:handoutMasterIdLst>
  <p:sldIdLst>
    <p:sldId id="3163" r:id="rId2"/>
    <p:sldId id="3171" r:id="rId3"/>
    <p:sldId id="3164" r:id="rId4"/>
    <p:sldId id="3165" r:id="rId5"/>
    <p:sldId id="3096" r:id="rId6"/>
    <p:sldId id="3103" r:id="rId7"/>
    <p:sldId id="3166" r:id="rId8"/>
    <p:sldId id="3104" r:id="rId9"/>
    <p:sldId id="3167" r:id="rId10"/>
    <p:sldId id="3175" r:id="rId11"/>
    <p:sldId id="3168" r:id="rId12"/>
    <p:sldId id="3174" r:id="rId13"/>
    <p:sldId id="3173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A52"/>
    <a:srgbClr val="0FC7D3"/>
    <a:srgbClr val="6B1686"/>
    <a:srgbClr val="00B369"/>
    <a:srgbClr val="1A8CE1"/>
    <a:srgbClr val="FFFFFF"/>
    <a:srgbClr val="A78357"/>
    <a:srgbClr val="28C7D4"/>
    <a:srgbClr val="F94D4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2986" autoAdjust="0"/>
  </p:normalViewPr>
  <p:slideViewPr>
    <p:cSldViewPr>
      <p:cViewPr varScale="1">
        <p:scale>
          <a:sx n="71" d="100"/>
          <a:sy n="71" d="100"/>
        </p:scale>
        <p:origin x="666" y="54"/>
      </p:cViewPr>
      <p:guideLst>
        <p:guide orient="horz" pos="328"/>
        <p:guide pos="4050"/>
        <p:guide pos="557"/>
        <p:guide orient="horz" pos="4183"/>
        <p:guide pos="7588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5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4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DE2-74AF-4D07-BDC1-29FF74FBF8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9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1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2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7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7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buFont typeface="Arial" charset="0"/>
              <a:buNone/>
            </a:pPr>
            <a:fld id="{CEDA688F-47F3-434D-A3A7-906655BCDF8A}" type="slidenum">
              <a:rPr lang="zh-CN" altLang="en-US" sz="1200">
                <a:latin typeface="Calibri" pitchFamily="34" charset="0"/>
              </a:rPr>
              <a:pPr algn="r">
                <a:buFont typeface="Arial" charset="0"/>
                <a:buNone/>
              </a:pPr>
              <a:t>6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30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7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DE2-74AF-4D07-BDC1-29FF74FBF8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3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3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" y="688"/>
            <a:ext cx="12855600" cy="7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8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mdb/tmdb-movie-metadata" TargetMode="External"/><Relationship Id="rId2" Type="http://schemas.openxmlformats.org/officeDocument/2006/relationships/hyperlink" Target="https://www.themoviedb.org/?language=e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6" y="-9115"/>
            <a:ext cx="12858044" cy="723225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96317" y="5740891"/>
            <a:ext cx="6161657" cy="7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799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TMDB </a:t>
            </a:r>
            <a:r>
              <a:rPr lang="zh-CN" altLang="en-US" sz="4799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电影分析报告</a:t>
            </a:r>
            <a:endParaRPr lang="zh-CN" altLang="en-US" sz="4799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0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80973" y="267892"/>
            <a:ext cx="17953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分析电影的演员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0973" y="586014"/>
            <a:ext cx="228588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analysis of the director of movies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652150" y="4311507"/>
            <a:ext cx="1656184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史蒂文</a:t>
            </a:r>
            <a:r>
              <a:rPr lang="en-US" altLang="zh-CN" sz="1400" baseline="30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斯皮格尔被称为“电影织梦者，他以影片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辛特勒名单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》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拯救大兵瑞恩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》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而两次荣获奥斯卡金像奖。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3" y="1528093"/>
            <a:ext cx="6071186" cy="4334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11" y="1528093"/>
            <a:ext cx="1656184" cy="21041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25" y="1528092"/>
            <a:ext cx="1638122" cy="2104157"/>
          </a:xfrm>
          <a:prstGeom prst="rect">
            <a:avLst/>
          </a:prstGeom>
        </p:spPr>
      </p:pic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10008325" y="4311507"/>
            <a:ext cx="1638122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伍迪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艾伦独具风格的电影，范畴横跨戏剧、脱线性喜剧，他也以他速度飞快的电影拍摄过程与数量繁多的电影作品而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见长。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fill="hold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32" grpId="0"/>
        </p:bldLst>
      </p:timing>
    </mc:Choice>
    <mc:Fallback xmlns="">
      <p:timing>
        <p:tnLst>
          <p:par>
            <p:cTn id="1" dur="indefinite" restart="never" fill="hold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3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7665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6" spc="844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" pitchFamily="34" charset="-122"/>
                </a:rPr>
                <a:t>04</a:t>
              </a:r>
              <a:endParaRPr lang="zh-CN" altLang="en-US" sz="6186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5042609" y="3832208"/>
              <a:ext cx="1800715" cy="36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分析电影关键字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4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Text_1"/>
          <p:cNvSpPr txBox="1"/>
          <p:nvPr/>
        </p:nvSpPr>
        <p:spPr>
          <a:xfrm>
            <a:off x="3621063" y="531390"/>
            <a:ext cx="10697351" cy="55376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973" y="267892"/>
            <a:ext cx="17953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分析电影关键字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0973" y="586014"/>
            <a:ext cx="21816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analysis of keywords of movies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870812" y="5751187"/>
            <a:ext cx="1069735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通过对电影关键字进行分析，电影中常常被提及的是女性（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woman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），独立（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independent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），也就是说观影者对女性和独立方面题材的电影更感兴趣。除此之外，其他关键字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主要的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分为两个方面，紧张惊悚类的，比如暴力（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violence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），谋杀（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murder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）等，人际交往类的，如关系（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relationship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），爱情（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love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），家庭（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family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）等。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87" y="747597"/>
            <a:ext cx="4486698" cy="44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6810" cy="72317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365479" y="3231605"/>
            <a:ext cx="2773516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 谢 观 赏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9447" y="923736"/>
            <a:ext cx="1981633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ABSTRACT</a:t>
            </a:r>
            <a:endParaRPr lang="zh-CN" altLang="en-US" sz="44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8162" y="1543390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669447" y="2932485"/>
            <a:ext cx="11867987" cy="2308324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r>
              <a:rPr lang="zh-CN" altLang="en-US" sz="2400" dirty="0"/>
              <a:t>互联网电影资料库（</a:t>
            </a:r>
            <a:r>
              <a:rPr lang="en-US" altLang="zh-CN" sz="2400" dirty="0"/>
              <a:t>Internet Movie Database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简称</a:t>
            </a:r>
            <a:r>
              <a:rPr lang="en-US" altLang="zh-CN" sz="2400" dirty="0" smtClean="0">
                <a:hlinkClick r:id="rId2"/>
              </a:rPr>
              <a:t>TMDb 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是一个关于电影演员、电影、电视节目、电视明星和电影制作的在线</a:t>
            </a:r>
            <a:r>
              <a:rPr lang="zh-CN" altLang="en-US" sz="2400" dirty="0" smtClean="0"/>
              <a:t>数据库，其强大的国际焦点和广度的数据在很大程度上是无与伦比的。</a:t>
            </a:r>
            <a:endParaRPr lang="en-US" altLang="zh-CN" sz="2400" dirty="0" smtClean="0"/>
          </a:p>
          <a:p>
            <a:r>
              <a:rPr lang="zh-CN" altLang="en-US" sz="2400" dirty="0" smtClean="0"/>
              <a:t>作为一名数据分析初学者，</a:t>
            </a:r>
            <a:r>
              <a:rPr lang="zh-CN" altLang="en-US" sz="2400" dirty="0"/>
              <a:t>根据</a:t>
            </a:r>
            <a:r>
              <a:rPr lang="en-US" altLang="zh-CN" sz="2400" dirty="0">
                <a:hlinkClick r:id="rId3"/>
              </a:rPr>
              <a:t>Kaggle</a:t>
            </a:r>
            <a:r>
              <a:rPr lang="zh-CN" altLang="en-US" sz="2400" dirty="0"/>
              <a:t>提供的可以公开使用的</a:t>
            </a:r>
            <a:r>
              <a:rPr lang="en-US" altLang="zh-CN" sz="2400" dirty="0">
                <a:hlinkClick r:id="rId2"/>
              </a:rPr>
              <a:t>TMDb </a:t>
            </a:r>
            <a:r>
              <a:rPr lang="zh-CN" altLang="en-US" sz="2400" dirty="0"/>
              <a:t>电影数据，</a:t>
            </a:r>
            <a:r>
              <a:rPr lang="zh-CN" altLang="en-US" sz="2400" dirty="0" smtClean="0"/>
              <a:t>通过已学的数据清洗，提取特征值，数据可视化等方法，对数据中约</a:t>
            </a:r>
            <a:r>
              <a:rPr lang="en-US" altLang="zh-CN" sz="2400" dirty="0" smtClean="0"/>
              <a:t>5000</a:t>
            </a:r>
            <a:r>
              <a:rPr lang="zh-CN" altLang="en-US" sz="2400" dirty="0" smtClean="0"/>
              <a:t>部电影（</a:t>
            </a:r>
            <a:r>
              <a:rPr lang="en-US" altLang="zh-CN" sz="2400" dirty="0" smtClean="0"/>
              <a:t>1916-2017</a:t>
            </a:r>
            <a:r>
              <a:rPr lang="zh-CN" altLang="en-US" sz="2400" dirty="0" smtClean="0"/>
              <a:t>）进行分析，并得出相关结论。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69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6810" cy="72317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29375" y="448"/>
            <a:ext cx="6428228" cy="723175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567054" y="1723899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7830898" y="2125777"/>
            <a:ext cx="2558916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Data analysis of </a:t>
            </a:r>
            <a:r>
              <a:rPr lang="en-US" altLang="zh-CN" sz="105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an overview of </a:t>
            </a:r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movies</a:t>
            </a:r>
            <a:endParaRPr lang="en-GB" altLang="zh-CN" sz="10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7830899" y="18757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分析电影的概况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567054" y="2916447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23"/>
          <p:cNvSpPr txBox="1"/>
          <p:nvPr/>
        </p:nvSpPr>
        <p:spPr>
          <a:xfrm>
            <a:off x="7830898" y="3318325"/>
            <a:ext cx="2558916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Data analysis of </a:t>
            </a:r>
            <a:r>
              <a:rPr lang="en-US" altLang="zh-CN" sz="105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the label of </a:t>
            </a:r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movies</a:t>
            </a:r>
            <a:endParaRPr lang="en-GB" altLang="zh-CN" sz="10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7830899" y="30682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分析电影的风格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567054" y="4099058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7830897" y="4500936"/>
            <a:ext cx="255891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Data analysis of the members of movies</a:t>
            </a:r>
            <a:endParaRPr lang="en-GB" altLang="zh-CN" sz="10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7830899" y="42508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分析电影</a:t>
            </a: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的导演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567054" y="5331358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7830898" y="5733236"/>
            <a:ext cx="25589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Data analysis of </a:t>
            </a:r>
            <a:r>
              <a:rPr lang="en-US" altLang="zh-CN" sz="105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keywords of </a:t>
            </a:r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movies</a:t>
            </a:r>
            <a:endParaRPr lang="en-GB" altLang="zh-CN" sz="10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GB" altLang="zh-CN" sz="10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7830899" y="54831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分析电影的关键字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78162" y="1543390"/>
            <a:ext cx="1313018" cy="76934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2" name="矩形 51"/>
          <p:cNvSpPr/>
          <p:nvPr/>
        </p:nvSpPr>
        <p:spPr>
          <a:xfrm>
            <a:off x="669447" y="923736"/>
            <a:ext cx="2130450" cy="76934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9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7665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6" spc="844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itchFamily="34" charset="-122"/>
                </a:rPr>
                <a:t>01</a:t>
              </a:r>
              <a:endParaRPr lang="zh-CN" altLang="en-US" sz="6186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5042609" y="3815812"/>
              <a:ext cx="1800715" cy="36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分析电影的概况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1419111" y="5784330"/>
            <a:ext cx="767953" cy="763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1620028" y="6011856"/>
            <a:ext cx="366117" cy="317004"/>
            <a:chOff x="0" y="0"/>
            <a:chExt cx="346" cy="301"/>
          </a:xfrm>
        </p:grpSpPr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413505" y="5830478"/>
            <a:ext cx="5672054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通过对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5000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部电影进行分析，其产自美国的电影居首位，英国次之。而且这十年里无论是好莱坞带来的大片还是皮克斯的经典动画，都给大家带来了不错的视觉享受。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0973" y="267892"/>
            <a:ext cx="17953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分析电影的产地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0973" y="586014"/>
            <a:ext cx="21816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Analysis of the origin of movies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91" y="970738"/>
            <a:ext cx="5112568" cy="46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30" grpId="0" animBg="1"/>
          <p:bldP spid="9230" grpId="1" animBg="1"/>
          <p:bldP spid="9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30" grpId="0" animBg="1"/>
          <p:bldP spid="9230" grpId="1" animBg="1"/>
          <p:bldP spid="923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任意多边形 17"/>
          <p:cNvSpPr>
            <a:spLocks/>
          </p:cNvSpPr>
          <p:nvPr/>
        </p:nvSpPr>
        <p:spPr bwMode="auto">
          <a:xfrm>
            <a:off x="3095426" y="0"/>
            <a:ext cx="5997072" cy="6425674"/>
          </a:xfrm>
          <a:custGeom>
            <a:avLst/>
            <a:gdLst>
              <a:gd name="T0" fmla="*/ 0 w 1641135"/>
              <a:gd name="T1" fmla="*/ 0 h 1714500"/>
              <a:gd name="T2" fmla="*/ 236550717 w 1641135"/>
              <a:gd name="T3" fmla="*/ 0 h 1714500"/>
              <a:gd name="T4" fmla="*/ 213100770 w 1641135"/>
              <a:gd name="T5" fmla="*/ 273440078 h 1714500"/>
              <a:gd name="T6" fmla="*/ 0 w 1641135"/>
              <a:gd name="T7" fmla="*/ 0 h 1714500"/>
              <a:gd name="T8" fmla="*/ 0 60000 65536"/>
              <a:gd name="T9" fmla="*/ 0 60000 65536"/>
              <a:gd name="T10" fmla="*/ 0 60000 65536"/>
              <a:gd name="T11" fmla="*/ 0 60000 65536"/>
              <a:gd name="T12" fmla="*/ 0 w 1641135"/>
              <a:gd name="T13" fmla="*/ 0 h 1714500"/>
              <a:gd name="T14" fmla="*/ 1641135 w 1641135"/>
              <a:gd name="T15" fmla="*/ 1714500 h 171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1135" h="1714500">
                <a:moveTo>
                  <a:pt x="0" y="0"/>
                </a:moveTo>
                <a:lnTo>
                  <a:pt x="1641135" y="0"/>
                </a:lnTo>
                <a:lnTo>
                  <a:pt x="1478445" y="1714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 cmpd="sng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5778" name="任意多边形 12"/>
          <p:cNvSpPr>
            <a:spLocks/>
          </p:cNvSpPr>
          <p:nvPr/>
        </p:nvSpPr>
        <p:spPr bwMode="auto">
          <a:xfrm>
            <a:off x="5303928" y="0"/>
            <a:ext cx="7554822" cy="7232650"/>
          </a:xfrm>
          <a:custGeom>
            <a:avLst/>
            <a:gdLst>
              <a:gd name="T0" fmla="*/ 3457570 w 7144661"/>
              <a:gd name="T1" fmla="*/ 0 h 6858000"/>
              <a:gd name="T2" fmla="*/ 7147365 w 7144661"/>
              <a:gd name="T3" fmla="*/ 0 h 6858000"/>
              <a:gd name="T4" fmla="*/ 7147365 w 7144661"/>
              <a:gd name="T5" fmla="*/ 6858000 h 6858000"/>
              <a:gd name="T6" fmla="*/ 0 w 7144661"/>
              <a:gd name="T7" fmla="*/ 6858000 h 6858000"/>
              <a:gd name="T8" fmla="*/ 3457570 w 714466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4661"/>
              <a:gd name="T16" fmla="*/ 0 h 6858000"/>
              <a:gd name="T17" fmla="*/ 7144661 w 7144661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4661" h="6858000">
                <a:moveTo>
                  <a:pt x="3456261" y="0"/>
                </a:moveTo>
                <a:lnTo>
                  <a:pt x="7144661" y="0"/>
                </a:lnTo>
                <a:lnTo>
                  <a:pt x="7144661" y="6858000"/>
                </a:lnTo>
                <a:lnTo>
                  <a:pt x="0" y="6858000"/>
                </a:lnTo>
                <a:lnTo>
                  <a:pt x="3456261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mpd="sng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2458" y="4783108"/>
            <a:ext cx="498823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随着经济的发展，走进电影院的人也越来越多，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世纪之后电影行业的发展变化巨大，其占比高达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73%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。虽然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世纪的影片产量比较低，但整体的质量偏好，经典作品比较多。</a:t>
            </a:r>
            <a:endParaRPr lang="en-GB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800" y="4624437"/>
            <a:ext cx="4752528" cy="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973" y="267892"/>
            <a:ext cx="17953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分析电影的年代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0973" y="586014"/>
            <a:ext cx="25936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Analysis of the release year of movies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377" y="871266"/>
            <a:ext cx="6264708" cy="35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" grpId="0" animBg="1"/>
      <p:bldP spid="75778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7665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6" spc="844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" pitchFamily="34" charset="-122"/>
                </a:rPr>
                <a:t>02</a:t>
              </a:r>
              <a:endParaRPr lang="zh-CN" altLang="en-US" sz="6186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5042609" y="3797124"/>
              <a:ext cx="1800715" cy="36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分析电影</a:t>
              </a:r>
              <a:r>
                <a:rPr lang="zh-CN" altLang="en-US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的风格</a:t>
              </a: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5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Text_1"/>
          <p:cNvSpPr txBox="1"/>
          <p:nvPr/>
        </p:nvSpPr>
        <p:spPr>
          <a:xfrm>
            <a:off x="3621063" y="531390"/>
            <a:ext cx="10697351" cy="55376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973" y="267892"/>
            <a:ext cx="17953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分析电影的风格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0973" y="586014"/>
            <a:ext cx="224901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05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analysis of the genres of movies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3" y="1050306"/>
            <a:ext cx="4684927" cy="44190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00" y="1029473"/>
            <a:ext cx="6043024" cy="4419005"/>
          </a:xfrm>
          <a:prstGeom prst="rect">
            <a:avLst/>
          </a:prstGeom>
        </p:spPr>
      </p:pic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870812" y="5751187"/>
            <a:ext cx="1069735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两种形式去体现电影的风格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（很多电影是多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个风格），其中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戏剧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片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Drama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）最多的，共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2297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部（占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14.2%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。喜剧片（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Comedy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）次之，共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2722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部（占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10.5%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。虽然惊悚片（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Thriller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）居第三位，但恐怖片（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Horror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）仅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519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部（占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4.3%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）。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电影多数时候是做为一种放松的生活方式，戏剧片和喜剧片更容易带人们带来欢乐和话题，更容易连接彼此的感情，而像战争片，历史片等正片较少。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1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7665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6" spc="844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" pitchFamily="34" charset="-122"/>
                </a:rPr>
                <a:t>03</a:t>
              </a:r>
              <a:endParaRPr lang="zh-CN" altLang="en-US" sz="6186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4988161" y="3820963"/>
              <a:ext cx="1800715" cy="36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分析</a:t>
              </a:r>
              <a:r>
                <a:rPr lang="zh-CN" altLang="en-US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电影关键字</a:t>
              </a: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2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C59FC7C-E338-4715-8495-9C7788F2516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824.pptx"/>
</p:tagLst>
</file>

<file path=ppt/theme/theme1.xml><?xml version="1.0" encoding="utf-8"?>
<a:theme xmlns:a="http://schemas.openxmlformats.org/drawingml/2006/main" name="1_自定义设计方案">
  <a:themeElements>
    <a:clrScheme name="自定义 2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C7D3"/>
      </a:accent1>
      <a:accent2>
        <a:srgbClr val="113A52"/>
      </a:accent2>
      <a:accent3>
        <a:srgbClr val="0FC7D3"/>
      </a:accent3>
      <a:accent4>
        <a:srgbClr val="113A52"/>
      </a:accent4>
      <a:accent5>
        <a:srgbClr val="0FC7D3"/>
      </a:accent5>
      <a:accent6>
        <a:srgbClr val="113A52"/>
      </a:accent6>
      <a:hlink>
        <a:srgbClr val="0FC7D3"/>
      </a:hlink>
      <a:folHlink>
        <a:srgbClr val="113A5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自定义</PresentationFormat>
  <Paragraphs>57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方正兰亭纤黑_GBK</vt:lpstr>
      <vt:lpstr>宋体</vt:lpstr>
      <vt:lpstr>微软雅黑</vt:lpstr>
      <vt:lpstr>Agency FB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bt824.pptx</dc:title>
  <dc:creator/>
  <cp:lastModifiedBy/>
  <cp:revision>1</cp:revision>
  <dcterms:created xsi:type="dcterms:W3CDTF">2016-10-17T14:00:15Z</dcterms:created>
  <dcterms:modified xsi:type="dcterms:W3CDTF">2018-03-08T07:12:34Z</dcterms:modified>
</cp:coreProperties>
</file>