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85" r:id="rId3"/>
    <p:sldId id="286" r:id="rId4"/>
    <p:sldId id="287" r:id="rId5"/>
    <p:sldId id="288" r:id="rId6"/>
    <p:sldId id="289" r:id="rId7"/>
    <p:sldId id="308" r:id="rId8"/>
    <p:sldId id="309" r:id="rId9"/>
    <p:sldId id="323" r:id="rId10"/>
    <p:sldId id="290" r:id="rId11"/>
    <p:sldId id="291" r:id="rId12"/>
    <p:sldId id="292" r:id="rId13"/>
    <p:sldId id="293" r:id="rId14"/>
    <p:sldId id="299" r:id="rId15"/>
    <p:sldId id="302" r:id="rId16"/>
    <p:sldId id="300" r:id="rId17"/>
    <p:sldId id="301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2.png"/><Relationship Id="rId2" Type="http://schemas.openxmlformats.org/officeDocument/2006/relationships/tags" Target="../tags/tag9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3.png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4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6" Type="http://schemas.openxmlformats.org/officeDocument/2006/relationships/image" Target="../media/image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2" Type="http://schemas.openxmlformats.org/officeDocument/2006/relationships/tags" Target="../tags/tag98.xml"/><Relationship Id="rId16" Type="http://schemas.openxmlformats.org/officeDocument/2006/relationships/image" Target="../media/image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image" Target="../media/image3.pn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5.png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2.png"/><Relationship Id="rId2" Type="http://schemas.openxmlformats.org/officeDocument/2006/relationships/tags" Target="../tags/tag134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image" Target="../media/image3.png"/><Relationship Id="rId2" Type="http://schemas.openxmlformats.org/officeDocument/2006/relationships/tags" Target="../tags/tag16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2" Type="http://schemas.openxmlformats.org/officeDocument/2006/relationships/tags" Target="../tags/tag203.xml"/><Relationship Id="rId16" Type="http://schemas.openxmlformats.org/officeDocument/2006/relationships/image" Target="../media/image5.png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3" Type="http://schemas.openxmlformats.org/officeDocument/2006/relationships/tags" Target="../tags/tag21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6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7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4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5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3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4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5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6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7"/>
                <a:lumOff val="-82892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7"/>
                    <a:lumOff val="-82892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7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8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9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0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1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2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7"/>
                    <a:lumOff val="-8289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7"/>
                  <a:lumOff val="-82892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1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7"/>
                    <a:lumOff val="-82892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3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4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5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6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7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2022/7/1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6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7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8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9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8" name="矩形 17"/>
          <p:cNvSpPr/>
          <p:nvPr userDrawn="1">
            <p:custDataLst>
              <p:tags r:id="rId15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1"/>
            </p:custDataLst>
          </p:nvPr>
        </p:nvGrpSpPr>
        <p:grpSpPr>
          <a:xfrm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2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3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15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7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8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8"/>
            </p:custDataLst>
          </p:nvPr>
        </p:nvGrpSpPr>
        <p:grpSpPr>
          <a:xfrm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8AEE-C0A1-4789-BA0A-03919C1A7A51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EAC95F-8546-4BD2-B296-F8869AAA33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85.xml"/><Relationship Id="rId7" Type="http://schemas.openxmlformats.org/officeDocument/2006/relationships/image" Target="../media/image17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8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89.xml"/><Relationship Id="rId7" Type="http://schemas.openxmlformats.org/officeDocument/2006/relationships/image" Target="../media/image19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9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93.xml"/><Relationship Id="rId7" Type="http://schemas.openxmlformats.org/officeDocument/2006/relationships/image" Target="../media/image20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9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9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18" Type="http://schemas.openxmlformats.org/officeDocument/2006/relationships/tags" Target="../tags/tag256.xml"/><Relationship Id="rId3" Type="http://schemas.openxmlformats.org/officeDocument/2006/relationships/tags" Target="../tags/tag241.xml"/><Relationship Id="rId21" Type="http://schemas.openxmlformats.org/officeDocument/2006/relationships/tags" Target="../tags/tag259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20" Type="http://schemas.openxmlformats.org/officeDocument/2006/relationships/tags" Target="../tags/tag258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23" Type="http://schemas.openxmlformats.org/officeDocument/2006/relationships/slideLayout" Target="../slideLayouts/slideLayout17.xml"/><Relationship Id="rId10" Type="http://schemas.openxmlformats.org/officeDocument/2006/relationships/tags" Target="../tags/tag248.xml"/><Relationship Id="rId19" Type="http://schemas.openxmlformats.org/officeDocument/2006/relationships/tags" Target="../tags/tag257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Relationship Id="rId22" Type="http://schemas.openxmlformats.org/officeDocument/2006/relationships/tags" Target="../tags/tag2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67.xml"/><Relationship Id="rId7" Type="http://schemas.openxmlformats.org/officeDocument/2006/relationships/image" Target="../media/image6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75.xml"/><Relationship Id="rId7" Type="http://schemas.openxmlformats.org/officeDocument/2006/relationships/image" Target="../media/image9.png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78.xml"/><Relationship Id="rId7" Type="http://schemas.openxmlformats.org/officeDocument/2006/relationships/image" Target="../media/image12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81.xml"/><Relationship Id="rId7" Type="http://schemas.openxmlformats.org/officeDocument/2006/relationships/image" Target="../media/image15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用户情感可视化分析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2192655" y="3740150"/>
            <a:ext cx="9074150" cy="2045335"/>
          </a:xfrm>
        </p:spPr>
        <p:txBody>
          <a:bodyPr>
            <a:normAutofit fontScale="92500" lnSpcReduction="10000"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      </a:t>
            </a: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10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        </a:t>
            </a:r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组长：褚英皓</a:t>
            </a: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                  </a:t>
            </a:r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组员：刘好</a:t>
            </a: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刘文龙</a:t>
            </a: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杨发元</a:t>
            </a: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      2022.7.1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49217" y="296333"/>
            <a:ext cx="9605635" cy="156786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五.可视化分析</a:t>
            </a:r>
            <a:b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4"/>
            </p:custDataLst>
          </p:nvPr>
        </p:nvSpPr>
        <p:spPr>
          <a:xfrm>
            <a:off x="961556" y="1568283"/>
            <a:ext cx="4645152" cy="344859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从图表中可以看出来在褒义词评论词统计中“好”“不错”“强”“牛”最为普遍。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4294967295"/>
          </p:nvPr>
        </p:nvPicPr>
        <p:blipFill>
          <a:blip r:embed="rId7"/>
          <a:stretch>
            <a:fillRect/>
          </a:stretch>
        </p:blipFill>
        <p:spPr>
          <a:xfrm>
            <a:off x="6465676" y="2086928"/>
            <a:ext cx="4589145" cy="3441700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 rotWithShape="1">
          <a:blip r:embed="rId8"/>
          <a:srcRect b="41250"/>
          <a:stretch>
            <a:fillRect/>
          </a:stretch>
        </p:blipFill>
        <p:spPr>
          <a:xfrm>
            <a:off x="961108" y="3863658"/>
            <a:ext cx="4666149" cy="1726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93007" y="282787"/>
            <a:ext cx="9605635" cy="1703327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五.可视化分析</a:t>
            </a:r>
            <a:b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4"/>
            </p:custDataLst>
          </p:nvPr>
        </p:nvSpPr>
        <p:spPr>
          <a:xfrm>
            <a:off x="1021881" y="1585428"/>
            <a:ext cx="4645152" cy="344859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从图表中可以看出来在贬义词评论词统计中“差”“垃圾”“呵呵”“难听”最为普遍。</a:t>
            </a: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4294967295"/>
          </p:nvPr>
        </p:nvPicPr>
        <p:blipFill>
          <a:blip r:embed="rId7"/>
          <a:stretch>
            <a:fillRect/>
          </a:stretch>
        </p:blipFill>
        <p:spPr>
          <a:xfrm>
            <a:off x="6465570" y="1656080"/>
            <a:ext cx="4589145" cy="3804285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 rotWithShape="1">
          <a:blip r:embed="rId8"/>
          <a:srcRect t="58750"/>
          <a:stretch>
            <a:fillRect/>
          </a:stretch>
        </p:blipFill>
        <p:spPr>
          <a:xfrm>
            <a:off x="1021458" y="3101655"/>
            <a:ext cx="4645123" cy="1212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33012" y="583988"/>
            <a:ext cx="9605635" cy="161866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五.可视化分析</a:t>
            </a:r>
            <a:b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4"/>
            </p:custDataLst>
          </p:nvPr>
        </p:nvSpPr>
        <p:spPr>
          <a:xfrm>
            <a:off x="1220001" y="1602573"/>
            <a:ext cx="4645152" cy="344859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热力图主要是来看耳机不同的方面的相关系数，从而更加直观的显示出外在以及使用效果的一些评价。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4294967295"/>
          </p:nvPr>
        </p:nvPicPr>
        <p:blipFill>
          <a:blip r:embed="rId7"/>
          <a:stretch>
            <a:fillRect/>
          </a:stretch>
        </p:blipFill>
        <p:spPr>
          <a:xfrm>
            <a:off x="6441546" y="2017713"/>
            <a:ext cx="4589145" cy="3441700"/>
          </a:xfrm>
          <a:prstGeom prst="rect">
            <a:avLst/>
          </a:prstGeom>
        </p:spPr>
      </p:pic>
      <p:pic>
        <p:nvPicPr>
          <p:cNvPr id="7" name="内容占位符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601" y="3418153"/>
            <a:ext cx="4418917" cy="137265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六.总结分析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451579" y="2015732"/>
            <a:ext cx="9603275" cy="3496068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通过《大数据处理分析》这门课我们了解到了用hadoop去处理海量数据，同时在配置hadoop集群环境以及测试中有了更深的了解。并且每个人都配置完了集群环境。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/>
              <a:t>在调试的过程中，我们安装好了</a:t>
            </a:r>
            <a:r>
              <a:rPr lang="en-US" altLang="zh-CN" sz="2400" dirty="0"/>
              <a:t>MySQL</a:t>
            </a:r>
            <a:r>
              <a:rPr lang="zh-CN" altLang="en-US" sz="2400" dirty="0"/>
              <a:t>和</a:t>
            </a:r>
            <a:r>
              <a:rPr lang="en-US" altLang="zh-CN" sz="2400" dirty="0"/>
              <a:t>hive</a:t>
            </a:r>
            <a:r>
              <a:rPr lang="zh-CN" altLang="en-US" sz="2400" dirty="0"/>
              <a:t>环境，但是在利用</a:t>
            </a:r>
            <a:r>
              <a:rPr lang="en-US" altLang="zh-CN" sz="2400" dirty="0"/>
              <a:t>MySQL</a:t>
            </a:r>
            <a:r>
              <a:rPr lang="zh-CN" altLang="en-US" sz="2400" dirty="0"/>
              <a:t>制作表格的过程中，结果是出现乱码，所以导致表格的输出没有成功。</a:t>
            </a:r>
          </a:p>
          <a:p>
            <a:r>
              <a:rPr lang="zh-CN" altLang="en-US" sz="2400" dirty="0"/>
              <a:t>但通过多次尝试和调试，我们组成功的用</a:t>
            </a:r>
            <a:r>
              <a:rPr lang="en-US" altLang="zh-CN" sz="2400" dirty="0"/>
              <a:t>MySQL</a:t>
            </a:r>
            <a:r>
              <a:rPr lang="zh-CN" altLang="en-US" sz="2400" dirty="0"/>
              <a:t>进行了数据的存储。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由于时间和操作不熟练的问题，我们组最终选用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hadoop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python来完成项目数据的可视化分析。</a:t>
            </a:r>
          </a:p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在结课之后，我们还会继续学习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hive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，争取早日掌握其使用方法进行大量的数据分析。</a:t>
            </a: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595745" y="4867275"/>
            <a:ext cx="309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七.小组分工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451579" y="2015732"/>
            <a:ext cx="9603275" cy="3450613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褚英皓：答辩制作 PPT </a:t>
            </a: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刘好:   制作 PPT  调试代码 答辩</a:t>
            </a: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刘文龙：调试代码 撰写报告 答辩</a:t>
            </a: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杨发元：撰写报告 答辩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谢谢大家！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389795" y="2609532"/>
            <a:ext cx="1800225" cy="110807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95000"/>
          </a:bodyPr>
          <a:lstStyle/>
          <a:p>
            <a:pPr marL="0" indent="0" algn="l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目录：</a:t>
            </a: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397904" y="3766376"/>
            <a:ext cx="1792116" cy="43200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60000" lnSpcReduction="20000"/>
          </a:bodyPr>
          <a:lstStyle/>
          <a:p>
            <a:pPr fontAlgn="ctr"/>
            <a:r>
              <a:rPr lang="en-US" altLang="zh-CN" sz="2900" spc="4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CONTENTS</a:t>
            </a:r>
          </a:p>
        </p:txBody>
      </p:sp>
      <p:sp>
        <p:nvSpPr>
          <p:cNvPr id="63" name="Shape 1935"/>
          <p:cNvSpPr/>
          <p:nvPr>
            <p:custDataLst>
              <p:tags r:id="rId4"/>
            </p:custDataLst>
          </p:nvPr>
        </p:nvSpPr>
        <p:spPr>
          <a:xfrm flipV="1">
            <a:off x="6598285" y="637540"/>
            <a:ext cx="0" cy="361950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diamond"/>
          </a:ln>
        </p:spPr>
        <p:txBody>
          <a:bodyPr lIns="35719" tIns="35719" rIns="35719" bIns="35719" anchor="ctr" anchorCtr="0"/>
          <a:lstStyle/>
          <a:p>
            <a:pPr algn="ctr" defTabSz="410845" hangingPunct="0">
              <a:defRPr sz="3200">
                <a:solidFill>
                  <a:srgbClr val="DCD5CB">
                    <a:hueOff val="-2214564"/>
                    <a:satOff val="-18416"/>
                    <a:lumOff val="-8289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DCD5CB">
                  <a:hueOff val="-2214564"/>
                  <a:satOff val="-18416"/>
                  <a:lumOff val="-82891"/>
                </a:srgb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3" name="Shape 1936"/>
          <p:cNvSpPr txBox="1"/>
          <p:nvPr>
            <p:custDataLst>
              <p:tags r:id="rId5"/>
            </p:custDataLst>
          </p:nvPr>
        </p:nvSpPr>
        <p:spPr>
          <a:xfrm>
            <a:off x="5335270" y="585470"/>
            <a:ext cx="1170305" cy="4705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 1</a:t>
            </a:r>
          </a:p>
        </p:txBody>
      </p:sp>
      <p:sp>
        <p:nvSpPr>
          <p:cNvPr id="44" name="Shape 1940"/>
          <p:cNvSpPr txBox="1"/>
          <p:nvPr>
            <p:custDataLst>
              <p:tags r:id="rId6"/>
            </p:custDataLst>
          </p:nvPr>
        </p:nvSpPr>
        <p:spPr>
          <a:xfrm>
            <a:off x="5335270" y="3747135"/>
            <a:ext cx="1170305" cy="4705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 4</a:t>
            </a:r>
          </a:p>
        </p:txBody>
      </p:sp>
      <p:sp>
        <p:nvSpPr>
          <p:cNvPr id="45" name="Shape 1944"/>
          <p:cNvSpPr txBox="1"/>
          <p:nvPr>
            <p:custDataLst>
              <p:tags r:id="rId7"/>
            </p:custDataLst>
          </p:nvPr>
        </p:nvSpPr>
        <p:spPr>
          <a:xfrm>
            <a:off x="5335270" y="4800600"/>
            <a:ext cx="1170305" cy="4705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 5</a:t>
            </a:r>
          </a:p>
        </p:txBody>
      </p:sp>
      <p:sp>
        <p:nvSpPr>
          <p:cNvPr id="50" name="Shape 1944"/>
          <p:cNvSpPr txBox="1"/>
          <p:nvPr>
            <p:custDataLst>
              <p:tags r:id="rId8"/>
            </p:custDataLst>
          </p:nvPr>
        </p:nvSpPr>
        <p:spPr>
          <a:xfrm>
            <a:off x="5335270" y="5854700"/>
            <a:ext cx="1170305" cy="4705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 6</a:t>
            </a:r>
          </a:p>
        </p:txBody>
      </p:sp>
      <p:sp>
        <p:nvSpPr>
          <p:cNvPr id="54" name="Shape 1935"/>
          <p:cNvSpPr/>
          <p:nvPr>
            <p:custDataLst>
              <p:tags r:id="rId9"/>
            </p:custDataLst>
          </p:nvPr>
        </p:nvSpPr>
        <p:spPr>
          <a:xfrm flipV="1">
            <a:off x="6598285" y="1690370"/>
            <a:ext cx="0" cy="36195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diamond"/>
          </a:ln>
        </p:spPr>
        <p:txBody>
          <a:bodyPr lIns="35719" tIns="35719" rIns="35719" bIns="35719" anchor="ctr" anchorCtr="0"/>
          <a:lstStyle/>
          <a:p>
            <a:pPr algn="ctr" defTabSz="410845" hangingPunct="0">
              <a:defRPr sz="3200">
                <a:solidFill>
                  <a:srgbClr val="DCD5CB">
                    <a:hueOff val="-2214564"/>
                    <a:satOff val="-18416"/>
                    <a:lumOff val="-8289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DCD5CB">
                  <a:hueOff val="-2214564"/>
                  <a:satOff val="-18416"/>
                  <a:lumOff val="-82891"/>
                </a:srgb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57" name="Shape 1936"/>
          <p:cNvSpPr txBox="1"/>
          <p:nvPr>
            <p:custDataLst>
              <p:tags r:id="rId10"/>
            </p:custDataLst>
          </p:nvPr>
        </p:nvSpPr>
        <p:spPr>
          <a:xfrm>
            <a:off x="5335270" y="1639570"/>
            <a:ext cx="1170305" cy="4705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 2</a:t>
            </a:r>
          </a:p>
        </p:txBody>
      </p:sp>
      <p:sp>
        <p:nvSpPr>
          <p:cNvPr id="59" name="Shape 1935"/>
          <p:cNvSpPr/>
          <p:nvPr>
            <p:custDataLst>
              <p:tags r:id="rId11"/>
            </p:custDataLst>
          </p:nvPr>
        </p:nvSpPr>
        <p:spPr>
          <a:xfrm flipV="1">
            <a:off x="6598285" y="2743200"/>
            <a:ext cx="0" cy="36195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diamond"/>
          </a:ln>
        </p:spPr>
        <p:txBody>
          <a:bodyPr lIns="35719" tIns="35719" rIns="35719" bIns="35719" anchor="ctr" anchorCtr="0"/>
          <a:lstStyle/>
          <a:p>
            <a:pPr algn="ctr" defTabSz="410845" hangingPunct="0">
              <a:defRPr sz="3200">
                <a:solidFill>
                  <a:srgbClr val="DCD5CB">
                    <a:hueOff val="-2214564"/>
                    <a:satOff val="-18416"/>
                    <a:lumOff val="-8289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DCD5CB">
                  <a:hueOff val="-2214564"/>
                  <a:satOff val="-18416"/>
                  <a:lumOff val="-82891"/>
                </a:srgb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66" name="Shape 1936"/>
          <p:cNvSpPr txBox="1"/>
          <p:nvPr>
            <p:custDataLst>
              <p:tags r:id="rId12"/>
            </p:custDataLst>
          </p:nvPr>
        </p:nvSpPr>
        <p:spPr>
          <a:xfrm>
            <a:off x="5335270" y="2693035"/>
            <a:ext cx="1170305" cy="4705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Part 3</a:t>
            </a:r>
          </a:p>
        </p:txBody>
      </p:sp>
      <p:sp>
        <p:nvSpPr>
          <p:cNvPr id="35" name="文本框 34"/>
          <p:cNvSpPr txBox="1"/>
          <p:nvPr>
            <p:custDataLst>
              <p:tags r:id="rId13"/>
            </p:custDataLst>
          </p:nvPr>
        </p:nvSpPr>
        <p:spPr>
          <a:xfrm>
            <a:off x="6862445" y="5690235"/>
            <a:ext cx="2880000" cy="432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小组分工</a:t>
            </a: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6900545" y="3787775"/>
            <a:ext cx="2880000" cy="432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数据处理</a:t>
            </a:r>
            <a:r>
              <a:rPr lang="en-US" altLang="zh-CN" sz="20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可视化分析</a:t>
            </a:r>
          </a:p>
        </p:txBody>
      </p:sp>
      <p:sp>
        <p:nvSpPr>
          <p:cNvPr id="42" name="文本框 41"/>
          <p:cNvSpPr txBox="1"/>
          <p:nvPr>
            <p:custDataLst>
              <p:tags r:id="rId15"/>
            </p:custDataLst>
          </p:nvPr>
        </p:nvSpPr>
        <p:spPr>
          <a:xfrm>
            <a:off x="6862445" y="2553335"/>
            <a:ext cx="2880000" cy="432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设计思路</a:t>
            </a:r>
          </a:p>
        </p:txBody>
      </p:sp>
      <p:sp>
        <p:nvSpPr>
          <p:cNvPr id="46" name="文本框 45"/>
          <p:cNvSpPr txBox="1"/>
          <p:nvPr>
            <p:custDataLst>
              <p:tags r:id="rId16"/>
            </p:custDataLst>
          </p:nvPr>
        </p:nvSpPr>
        <p:spPr>
          <a:xfrm>
            <a:off x="6862445" y="2965450"/>
            <a:ext cx="2880000" cy="432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可视化分析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代码截图</a:t>
            </a:r>
          </a:p>
        </p:txBody>
      </p:sp>
      <p:sp>
        <p:nvSpPr>
          <p:cNvPr id="48" name="文本框 47"/>
          <p:cNvSpPr txBox="1"/>
          <p:nvPr>
            <p:custDataLst>
              <p:tags r:id="rId17"/>
            </p:custDataLst>
          </p:nvPr>
        </p:nvSpPr>
        <p:spPr>
          <a:xfrm>
            <a:off x="6862445" y="1499235"/>
            <a:ext cx="2880000" cy="432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数据采集</a:t>
            </a:r>
          </a:p>
        </p:txBody>
      </p:sp>
      <p:sp>
        <p:nvSpPr>
          <p:cNvPr id="58" name="文本框 57"/>
          <p:cNvSpPr txBox="1"/>
          <p:nvPr>
            <p:custDataLst>
              <p:tags r:id="rId18"/>
            </p:custDataLst>
          </p:nvPr>
        </p:nvSpPr>
        <p:spPr>
          <a:xfrm>
            <a:off x="6862445" y="4636770"/>
            <a:ext cx="2880000" cy="432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总结分析</a:t>
            </a:r>
          </a:p>
        </p:txBody>
      </p:sp>
      <p:sp>
        <p:nvSpPr>
          <p:cNvPr id="68" name="文本框 67"/>
          <p:cNvSpPr txBox="1"/>
          <p:nvPr>
            <p:custDataLst>
              <p:tags r:id="rId19"/>
            </p:custDataLst>
          </p:nvPr>
        </p:nvSpPr>
        <p:spPr>
          <a:xfrm>
            <a:off x="6862445" y="502285"/>
            <a:ext cx="2879725" cy="5537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背景介绍</a:t>
            </a:r>
          </a:p>
        </p:txBody>
      </p:sp>
      <p:sp>
        <p:nvSpPr>
          <p:cNvPr id="6" name="Shape 1935"/>
          <p:cNvSpPr/>
          <p:nvPr>
            <p:custDataLst>
              <p:tags r:id="rId20"/>
            </p:custDataLst>
          </p:nvPr>
        </p:nvSpPr>
        <p:spPr>
          <a:xfrm flipV="1">
            <a:off x="6598285" y="5901690"/>
            <a:ext cx="0" cy="361950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diamond"/>
          </a:ln>
        </p:spPr>
        <p:txBody>
          <a:bodyPr lIns="35719" tIns="35719" rIns="35719" bIns="35719" anchor="ctr" anchorCtr="0"/>
          <a:lstStyle/>
          <a:p>
            <a:pPr algn="ctr" defTabSz="410845" hangingPunct="0">
              <a:defRPr sz="3200">
                <a:solidFill>
                  <a:srgbClr val="DCD5CB">
                    <a:hueOff val="-2214564"/>
                    <a:satOff val="-18415"/>
                    <a:lumOff val="-8289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DCD5CB">
                  <a:hueOff val="-2214564"/>
                  <a:satOff val="-18415"/>
                  <a:lumOff val="-82890"/>
                </a:srgb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8" name="Shape 1935"/>
          <p:cNvSpPr/>
          <p:nvPr>
            <p:custDataLst>
              <p:tags r:id="rId21"/>
            </p:custDataLst>
          </p:nvPr>
        </p:nvSpPr>
        <p:spPr>
          <a:xfrm flipV="1">
            <a:off x="6598285" y="4848860"/>
            <a:ext cx="0" cy="361950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diamond"/>
          </a:ln>
        </p:spPr>
        <p:txBody>
          <a:bodyPr lIns="35719" tIns="35719" rIns="35719" bIns="35719" anchor="ctr" anchorCtr="0"/>
          <a:lstStyle/>
          <a:p>
            <a:pPr algn="ctr" defTabSz="410845" hangingPunct="0">
              <a:defRPr sz="3200">
                <a:solidFill>
                  <a:srgbClr val="DCD5CB">
                    <a:hueOff val="-2214564"/>
                    <a:satOff val="-18414"/>
                    <a:lumOff val="-82889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DCD5CB">
                  <a:hueOff val="-2214564"/>
                  <a:satOff val="-18414"/>
                  <a:lumOff val="-82889"/>
                </a:srgb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9" name="Shape 1935"/>
          <p:cNvSpPr/>
          <p:nvPr>
            <p:custDataLst>
              <p:tags r:id="rId22"/>
            </p:custDataLst>
          </p:nvPr>
        </p:nvSpPr>
        <p:spPr>
          <a:xfrm flipV="1">
            <a:off x="6598285" y="3796030"/>
            <a:ext cx="0" cy="361950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tailEnd type="diamond"/>
          </a:ln>
        </p:spPr>
        <p:txBody>
          <a:bodyPr lIns="35719" tIns="35719" rIns="35719" bIns="35719" anchor="ctr" anchorCtr="0"/>
          <a:lstStyle/>
          <a:p>
            <a:pPr algn="ctr" defTabSz="410845" hangingPunct="0">
              <a:defRPr sz="3200">
                <a:solidFill>
                  <a:srgbClr val="DCD5CB">
                    <a:hueOff val="-2214564"/>
                    <a:satOff val="-18413"/>
                    <a:lumOff val="-82888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DCD5CB">
                  <a:hueOff val="-2214564"/>
                  <a:satOff val="-18413"/>
                  <a:lumOff val="-82888"/>
                </a:srgb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一.背景介绍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451579" y="2015732"/>
            <a:ext cx="9191021" cy="3450613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由于耳机的广泛使用，相信对于不同耳机的不同评价都是使用过后非常主观的评价，所以从评价中提取关键词做数据分析的结果十分重要。</a:t>
            </a:r>
          </a:p>
          <a:p>
            <a:pPr lvl="0" algn="l">
              <a:buSzTx/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从中可以分析出哪种最为舒适，建议用户去买，同样，也会建议用户避开哪种耳机，给出最为中肯的答案。</a:t>
            </a:r>
          </a:p>
          <a:p>
            <a:pPr lvl="0" algn="l">
              <a:buSzTx/>
            </a:pP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10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49217" y="804889"/>
            <a:ext cx="9605635" cy="105930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二.数据来源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  <p:custDataLst>
              <p:tags r:id="rId4"/>
            </p:custDataLst>
          </p:nvPr>
        </p:nvSpPr>
        <p:spPr>
          <a:xfrm>
            <a:off x="1137148" y="1535456"/>
            <a:ext cx="4645152" cy="395240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我们数据来自：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阿里云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天池大赛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用户情感可视化分析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7"/>
          <a:srcRect l="941" t="64838" r="18630" b="8888"/>
          <a:stretch>
            <a:fillRect/>
          </a:stretch>
        </p:blipFill>
        <p:spPr>
          <a:xfrm>
            <a:off x="945366" y="3350302"/>
            <a:ext cx="5272554" cy="17757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086" y="2904565"/>
            <a:ext cx="5454808" cy="29770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51579" y="423333"/>
            <a:ext cx="9603275" cy="143042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三.设计思路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356360" y="1393190"/>
            <a:ext cx="9603105" cy="4714875"/>
          </a:xfrm>
        </p:spPr>
        <p:txBody>
          <a:bodyPr vert="horz" lIns="91440" tIns="45720" rIns="91440" bIns="45720" rtlCol="0" anchor="t">
            <a:normAutofit fontScale="8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我们组想用图表可视化的方式，更加直观，清楚的了解到用户对于耳机使用的一些评价。</a:t>
            </a: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所以我们使用了条形图，热力图和饼状图对数据进行可视化分析。</a:t>
            </a: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更加清晰的表示部分在总体中所占的百分比；易于显示每组数据相对于总数的大小。</a:t>
            </a: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清楚地表明各种数量的多少；适合用于查看总体的情况、发现异常值、显示多个变量之间的差异，以及检测它们之间是否存在任何相关性。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zh-CN" altLang="en-US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数据处理与统计</a:t>
            </a:r>
            <a:r>
              <a:rPr lang="en-US" altLang="zh-CN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-Python-</a:t>
            </a:r>
            <a:r>
              <a:rPr lang="en-US" altLang="zh-CN" b="1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numpy</a:t>
            </a:r>
            <a:r>
              <a:rPr lang="en-US" altLang="zh-CN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-pandas</a:t>
            </a:r>
          </a:p>
          <a:p>
            <a:pPr lvl="0" algn="l">
              <a:buSzTx/>
            </a:pPr>
            <a:r>
              <a:rPr lang="zh-CN" altLang="en-US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数据存储</a:t>
            </a:r>
            <a:r>
              <a:rPr lang="en-US" altLang="zh-CN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-Hadoop-mysql</a:t>
            </a:r>
          </a:p>
          <a:p>
            <a:pPr lvl="0" algn="l">
              <a:buSzTx/>
            </a:pPr>
            <a:r>
              <a:rPr lang="zh-CN" altLang="en-US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数据可视化展示</a:t>
            </a:r>
            <a:r>
              <a:rPr lang="en-US" altLang="zh-CN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Python-matplotlib-seaborn</a:t>
            </a:r>
            <a:endParaRPr lang="zh-CN" altLang="en-US" b="1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51579" y="423333"/>
            <a:ext cx="9603275" cy="143042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四.数据处理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65" y="2070735"/>
            <a:ext cx="4401185" cy="3978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710" y="2070735"/>
            <a:ext cx="4433570" cy="2270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710" y="4476750"/>
            <a:ext cx="4433570" cy="1571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8304" y="1265484"/>
            <a:ext cx="6094206" cy="804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-228600" defTabSz="91440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spc="150" dirty="0">
                <a:solidFill>
                  <a:srgbClr val="4D4D4D"/>
                </a:solidFill>
                <a:latin typeface="-apple-system"/>
              </a:rPr>
              <a:t>使用</a:t>
            </a:r>
            <a:r>
              <a:rPr lang="en-US" altLang="zh-CN" sz="2000" spc="150" dirty="0">
                <a:solidFill>
                  <a:srgbClr val="4D4D4D"/>
                </a:solidFill>
                <a:latin typeface="-apple-system"/>
              </a:rPr>
              <a:t>Python-pandas</a:t>
            </a:r>
            <a:r>
              <a:rPr lang="zh-CN" altLang="en-US" sz="2000" spc="150" dirty="0">
                <a:solidFill>
                  <a:srgbClr val="4D4D4D"/>
                </a:solidFill>
                <a:latin typeface="-apple-system"/>
              </a:rPr>
              <a:t>库对清洗后的数据进行处理统计 通过对用户行为数据进行分析</a:t>
            </a:r>
            <a:endParaRPr lang="zh-CN" altLang="en-US" sz="2000" spc="150" dirty="0">
              <a:solidFill>
                <a:srgbClr val="4D4D4D"/>
              </a:solidFill>
              <a:latin typeface="-apple-system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8179" y="232198"/>
            <a:ext cx="9603275" cy="1430421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四.数据处理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10" y="1689100"/>
            <a:ext cx="4824095" cy="1934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3185" y="1245235"/>
            <a:ext cx="33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好评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8" y="4321308"/>
            <a:ext cx="5326522" cy="201451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3409" y="3650232"/>
            <a:ext cx="28077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中评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6318" y="1689235"/>
            <a:ext cx="5039898" cy="186612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85358" y="1245272"/>
            <a:ext cx="297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差评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四</a:t>
            </a:r>
            <a:r>
              <a:rPr lang="en-US" altLang="zh-CN" sz="4400"/>
              <a:t>.</a:t>
            </a:r>
            <a:r>
              <a:rPr lang="zh-CN" altLang="en-US" sz="4400"/>
              <a:t>数据处理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/>
              <a:t>我们使用</a:t>
            </a:r>
            <a:r>
              <a:rPr lang="en-US" altLang="zh-CN" sz="2400"/>
              <a:t>MySQL</a:t>
            </a:r>
            <a:r>
              <a:rPr lang="zh-CN" altLang="en-US" sz="2400"/>
              <a:t>对已有数据进行了数据化存储，用表的方式将原有的</a:t>
            </a:r>
            <a:r>
              <a:rPr lang="en-US" altLang="zh-CN" sz="2400"/>
              <a:t>CSV</a:t>
            </a:r>
            <a:r>
              <a:rPr lang="zh-CN" altLang="en-US" sz="2400"/>
              <a:t>文件变得更直观。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00955" y="1763395"/>
            <a:ext cx="6480175" cy="4093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49217" y="381001"/>
            <a:ext cx="9605635" cy="1483194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五.可视化分析</a:t>
            </a:r>
            <a:b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</a:t>
            </a:r>
            <a:br>
              <a:rPr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endParaRPr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4"/>
            </p:custDataLst>
          </p:nvPr>
        </p:nvSpPr>
        <p:spPr>
          <a:xfrm>
            <a:off x="1015531" y="1676868"/>
            <a:ext cx="4645152" cy="344859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此条形图从不同主题，不同情感评论数中反映了用户对不同词条评论的数量多少。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4294967295"/>
          </p:nvPr>
        </p:nvPicPr>
        <p:blipFill>
          <a:blip r:embed="rId7"/>
          <a:stretch>
            <a:fillRect/>
          </a:stretch>
        </p:blipFill>
        <p:spPr>
          <a:xfrm>
            <a:off x="6410325" y="1677035"/>
            <a:ext cx="4644390" cy="4204970"/>
          </a:xfrm>
          <a:prstGeom prst="rect">
            <a:avLst/>
          </a:prstGeom>
        </p:spPr>
      </p:pic>
      <p:pic>
        <p:nvPicPr>
          <p:cNvPr id="7" name="内容占位符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209" y="3820141"/>
            <a:ext cx="4645153" cy="20617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ae79a19-2a66-42a1-825d-5f7c54fd96a9"/>
  <p:tag name="COMMONDATA" val="eyJoZGlkIjoiZTVjNzNjNDUzN2Y0ODA3NzA0MDM3ZWY2ZjRkMWMxYj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12"/>
  <p:tag name="KSO_WM_SLIDE_LAYOUT" val="a_b_l"/>
  <p:tag name="KSO_WM_SLIDE_LAYOUT_CNT" val="1_1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12_6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612_6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4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12_6*l_h_i*1_1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LINE_FORE_SCHEMECOLOR_INDEX" val="10"/>
  <p:tag name="KSO_WM_UNIT_LINE_FILL_TYPE" val="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612_6*l_h_i*1_1_2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TEXT_FILL_FORE_SCHEMECOLOR_INDEX" val="10"/>
  <p:tag name="KSO_WM_UNIT_TEXT_FILL_TYPE" val="1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12_6*l_h_i*1_4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612_6*l_h_i*1_5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202612_6*l_h_i*1_6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TEXT_FILL_FORE_SCHEMECOLOR_INDEX" val="9"/>
  <p:tag name="KSO_WM_UNIT_TEXT_FILL_TYPE" val="1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12_6*l_h_i*1_2_2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12_6*l_h_i*1_2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12_6*l_h_i*1_3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612_6*l_h_i*1_3_2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custom20202612_6*l_h_a*1_6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12_6*l_h_a*1_4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12_6*l_h_a*1_3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612_6*l_h_f*1_3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12_6*l_h_a*1_2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612_6*l_h_a*1_5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12_6*l_h_a*1_1_1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202612_6*l_h_i*1_6_2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LINE_FORE_SCHEMECOLOR_INDEX" val="9"/>
  <p:tag name="KSO_WM_UNIT_LINE_FILL_TYPE" val="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612_6*l_h_i*1_5_2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612_6*l_h_i*1_4_2"/>
  <p:tag name="KSO_WM_TEMPLATE_CATEGORY" val="custom"/>
  <p:tag name="KSO_WM_TEMPLATE_INDEX" val="20202612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1e37e447-e062-451c-877f-d05a55eb1a27}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fc1b486-06e5-43b4-80cd-3d00f28c8d04}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9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</TotalTime>
  <Words>614</Words>
  <Application>Microsoft Office PowerPoint</Application>
  <PresentationFormat>宽屏</PresentationFormat>
  <Paragraphs>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微软雅黑</vt:lpstr>
      <vt:lpstr>Arial</vt:lpstr>
      <vt:lpstr>Gill Sans MT</vt:lpstr>
      <vt:lpstr>Wingdings</vt:lpstr>
      <vt:lpstr>画廊</vt:lpstr>
      <vt:lpstr>2_Office 主题​​</vt:lpstr>
      <vt:lpstr>用户情感可视化分析</vt:lpstr>
      <vt:lpstr>PowerPoint 演示文稿</vt:lpstr>
      <vt:lpstr>一.背景介绍</vt:lpstr>
      <vt:lpstr>二.数据来源</vt:lpstr>
      <vt:lpstr>三.设计思路</vt:lpstr>
      <vt:lpstr>四.数据处理</vt:lpstr>
      <vt:lpstr>四.数据处理</vt:lpstr>
      <vt:lpstr>四.数据处理</vt:lpstr>
      <vt:lpstr>五.可视化分析                        </vt:lpstr>
      <vt:lpstr>五.可视化分析                     </vt:lpstr>
      <vt:lpstr>五.可视化分析                      </vt:lpstr>
      <vt:lpstr>五.可视化分析                      </vt:lpstr>
      <vt:lpstr>六.总结分析</vt:lpstr>
      <vt:lpstr>PowerPoint 演示文稿</vt:lpstr>
      <vt:lpstr>七.小组分工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用户情感可视化分析</dc:title>
  <dc:creator>好</dc:creator>
  <cp:lastModifiedBy>刘 文龙</cp:lastModifiedBy>
  <cp:revision>27</cp:revision>
  <dcterms:created xsi:type="dcterms:W3CDTF">2022-06-30T02:57:00Z</dcterms:created>
  <dcterms:modified xsi:type="dcterms:W3CDTF">2022-07-01T07:57:11Z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268437F85B7D42D4B6D50375C1473A88</vt:lpwstr>
  </property>
  <property fmtid="{D5CDD505-2E9C-101B-9397-08002B2CF9AE}" pid="3" name="KSOProductBuildVer">
    <vt:lpwstr>2052-11.1.0.11830</vt:lpwstr>
  </property>
</Properties>
</file>