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7" r:id="rId3"/>
    <p:sldId id="1097" r:id="rId4"/>
    <p:sldId id="1098" r:id="rId5"/>
    <p:sldId id="1126" r:id="rId6"/>
    <p:sldId id="1099" r:id="rId7"/>
    <p:sldId id="1100" r:id="rId8"/>
    <p:sldId id="1102" r:id="rId9"/>
    <p:sldId id="1110" r:id="rId10"/>
    <p:sldId id="1109" r:id="rId11"/>
    <p:sldId id="1103" r:id="rId12"/>
    <p:sldId id="1101" r:id="rId13"/>
    <p:sldId id="1104" r:id="rId14"/>
    <p:sldId id="1105" r:id="rId15"/>
    <p:sldId id="1106" r:id="rId16"/>
    <p:sldId id="1111" r:id="rId17"/>
    <p:sldId id="1107" r:id="rId18"/>
    <p:sldId id="1108" r:id="rId19"/>
    <p:sldId id="1121" r:id="rId20"/>
    <p:sldId id="1123" r:id="rId21"/>
    <p:sldId id="42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33771"/>
    <a:srgbClr val="0877AD"/>
    <a:srgbClr val="1480D1"/>
    <a:srgbClr val="1C5790"/>
    <a:srgbClr val="4365C5"/>
    <a:srgbClr val="233773"/>
    <a:srgbClr val="2438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6" autoAdjust="0"/>
    <p:restoredTop sz="86870" autoAdjust="0"/>
  </p:normalViewPr>
  <p:slideViewPr>
    <p:cSldViewPr snapToGrid="0" snapToObjects="1">
      <p:cViewPr varScale="1">
        <p:scale>
          <a:sx n="102" d="100"/>
          <a:sy n="102" d="100"/>
        </p:scale>
        <p:origin x="-744" y="-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9" d="100"/>
          <a:sy n="89" d="100"/>
        </p:scale>
        <p:origin x="2632"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8F8B4-FA37-AC4B-8236-5DFE66AE3838}"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9B8D8-07CD-B74A-8975-C6FE6569CFE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12192000" cy="6858000"/>
          </a:xfrm>
          <a:prstGeom prst="rect">
            <a:avLst/>
          </a:prstGeom>
        </p:spPr>
      </p:pic>
      <p:sp>
        <p:nvSpPr>
          <p:cNvPr id="30" name="文本占位符 2"/>
          <p:cNvSpPr>
            <a:spLocks noGrp="1"/>
          </p:cNvSpPr>
          <p:nvPr>
            <p:ph type="body" idx="1"/>
          </p:nvPr>
        </p:nvSpPr>
        <p:spPr>
          <a:xfrm>
            <a:off x="473341" y="2519418"/>
            <a:ext cx="10515600" cy="1500187"/>
          </a:xfrm>
          <a:prstGeom prst="rect">
            <a:avLst/>
          </a:prstGeom>
        </p:spPr>
        <p:txBody>
          <a:bodyPr/>
          <a:lstStyle>
            <a:lvl1pPr marL="0" indent="0">
              <a:buNone/>
              <a:defRPr sz="320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dirty="0"/>
              <a:t>单击此处编辑母版文本样式</a:t>
            </a:r>
            <a:endParaRPr kumimoji="1" lang="zh-CN" altLang="en-US" dirty="0"/>
          </a:p>
        </p:txBody>
      </p:sp>
      <p:sp>
        <p:nvSpPr>
          <p:cNvPr id="32" name="标题 31"/>
          <p:cNvSpPr>
            <a:spLocks noGrp="1"/>
          </p:cNvSpPr>
          <p:nvPr>
            <p:ph type="title"/>
          </p:nvPr>
        </p:nvSpPr>
        <p:spPr>
          <a:xfrm>
            <a:off x="473341" y="1739255"/>
            <a:ext cx="10515600" cy="1325563"/>
          </a:xfrm>
          <a:prstGeom prst="rect">
            <a:avLst/>
          </a:prstGeom>
        </p:spPr>
        <p:txBody>
          <a:bodyPr/>
          <a:lstStyle>
            <a:lvl1pPr>
              <a:defRPr>
                <a:solidFill>
                  <a:schemeClr val="bg1"/>
                </a:solidFill>
                <a:latin typeface="+mn-ea"/>
                <a:ea typeface="+mn-ea"/>
              </a:defRPr>
            </a:lvl1pPr>
          </a:lstStyle>
          <a:p>
            <a:r>
              <a:rPr kumimoji="1" lang="zh-CN" altLang="en-US" dirty="0"/>
              <a:t>单击此处编辑母版标题样式</a:t>
            </a:r>
            <a:endParaRPr kumimoji="1" lang="zh-CN" altLang="en-US" dirty="0"/>
          </a:p>
        </p:txBody>
      </p:sp>
      <p:sp>
        <p:nvSpPr>
          <p:cNvPr id="35" name="页脚占位符 4"/>
          <p:cNvSpPr>
            <a:spLocks noGrp="1"/>
          </p:cNvSpPr>
          <p:nvPr>
            <p:ph type="ftr" sz="quarter" idx="11"/>
          </p:nvPr>
        </p:nvSpPr>
        <p:spPr>
          <a:xfrm>
            <a:off x="7761514" y="6411610"/>
            <a:ext cx="4114800" cy="365125"/>
          </a:xfrm>
          <a:prstGeom prst="rect">
            <a:avLst/>
          </a:prstGeom>
        </p:spPr>
        <p:txBody>
          <a:bodyPr/>
          <a:lstStyle>
            <a:lvl1pPr algn="r">
              <a:defRPr sz="1600">
                <a:solidFill>
                  <a:schemeClr val="accent5">
                    <a:lumMod val="60000"/>
                    <a:lumOff val="40000"/>
                  </a:schemeClr>
                </a:solidFill>
              </a:defRPr>
            </a:lvl1pPr>
          </a:lstStyle>
          <a:p>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0" y="0"/>
            <a:ext cx="12192000" cy="6858000"/>
          </a:xfrm>
          <a:prstGeom prst="rect">
            <a:avLst/>
          </a:prstGeom>
        </p:spPr>
      </p:pic>
      <p:sp>
        <p:nvSpPr>
          <p:cNvPr id="8" name="矩形 7"/>
          <p:cNvSpPr/>
          <p:nvPr userDrawn="1"/>
        </p:nvSpPr>
        <p:spPr>
          <a:xfrm>
            <a:off x="0" y="609382"/>
            <a:ext cx="12192000" cy="6408494"/>
          </a:xfrm>
          <a:prstGeom prst="rect">
            <a:avLst/>
          </a:prstGeom>
          <a:solidFill>
            <a:schemeClr val="accent2">
              <a:lumMod val="40000"/>
              <a:lumOff val="60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p:cNvSpPr>
            <a:spLocks noGrp="1"/>
          </p:cNvSpPr>
          <p:nvPr>
            <p:ph type="title"/>
          </p:nvPr>
        </p:nvSpPr>
        <p:spPr>
          <a:xfrm>
            <a:off x="345448" y="417625"/>
            <a:ext cx="10515600" cy="1325563"/>
          </a:xfrm>
          <a:prstGeom prst="rect">
            <a:avLst/>
          </a:prstGeom>
        </p:spPr>
        <p:txBody>
          <a:bodyPr/>
          <a:lstStyle/>
          <a:p>
            <a:r>
              <a:rPr kumimoji="1" lang="zh-CN" altLang="en-US"/>
              <a:t>单击此处编辑母版标题样式</a:t>
            </a:r>
            <a:endParaRPr kumimoji="1" lang="zh-CN" altLang="en-US"/>
          </a:p>
        </p:txBody>
      </p:sp>
      <p:sp>
        <p:nvSpPr>
          <p:cNvPr id="12" name="矩形 11"/>
          <p:cNvSpPr/>
          <p:nvPr userDrawn="1"/>
        </p:nvSpPr>
        <p:spPr>
          <a:xfrm>
            <a:off x="0" y="0"/>
            <a:ext cx="12197246" cy="7692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7" name="图片 6"/>
          <p:cNvPicPr>
            <a:picLocks noChangeAspect="1"/>
          </p:cNvPicPr>
          <p:nvPr userDrawn="1"/>
        </p:nvPicPr>
        <p:blipFill>
          <a:blip r:embed="rId3"/>
          <a:stretch>
            <a:fillRect/>
          </a:stretch>
        </p:blipFill>
        <p:spPr>
          <a:xfrm>
            <a:off x="10133766" y="-225934"/>
            <a:ext cx="1815807" cy="128488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文本框 1"/>
          <p:cNvSpPr txBox="1"/>
          <p:nvPr/>
        </p:nvSpPr>
        <p:spPr>
          <a:xfrm>
            <a:off x="1951145" y="3811151"/>
            <a:ext cx="4849024" cy="338554"/>
          </a:xfrm>
          <a:prstGeom prst="rect">
            <a:avLst/>
          </a:prstGeom>
          <a:noFill/>
        </p:spPr>
        <p:txBody>
          <a:bodyPr wrap="square" rtlCol="0">
            <a:spAutoFit/>
          </a:bodyPr>
          <a:lstStyle/>
          <a:p>
            <a:r>
              <a:rPr lang="zh-CN" altLang="en-US" sz="1600" dirty="0">
                <a:solidFill>
                  <a:schemeClr val="bg1"/>
                </a:solidFill>
                <a:latin typeface="Helvetica" panose="020B0604020202020204" pitchFamily="34" charset="0"/>
                <a:cs typeface="Helvetica" panose="020B0604020202020204" pitchFamily="34" charset="0"/>
              </a:rPr>
              <a:t>服务实体   链接未来</a:t>
            </a:r>
            <a:endParaRPr lang="en-US" sz="1600" dirty="0">
              <a:solidFill>
                <a:schemeClr val="bg1"/>
              </a:solidFill>
              <a:latin typeface="Helvetica" panose="020B0604020202020204" pitchFamily="34" charset="0"/>
              <a:cs typeface="Helvetica" panose="020B0604020202020204" pitchFamily="34" charset="0"/>
            </a:endParaRPr>
          </a:p>
        </p:txBody>
      </p:sp>
      <p:pic>
        <p:nvPicPr>
          <p:cNvPr id="12" name="图片 11"/>
          <p:cNvPicPr>
            <a:picLocks noChangeAspect="1"/>
          </p:cNvPicPr>
          <p:nvPr/>
        </p:nvPicPr>
        <p:blipFill>
          <a:blip r:embed="rId2"/>
          <a:stretch>
            <a:fillRect/>
          </a:stretch>
        </p:blipFill>
        <p:spPr>
          <a:xfrm>
            <a:off x="671958" y="1658458"/>
            <a:ext cx="4406987" cy="3118435"/>
          </a:xfrm>
          <a:prstGeom prst="rect">
            <a:avLst/>
          </a:prstGeom>
        </p:spPr>
      </p:pic>
      <p:sp>
        <p:nvSpPr>
          <p:cNvPr id="3" name="文本框 2"/>
          <p:cNvSpPr txBox="1"/>
          <p:nvPr/>
        </p:nvSpPr>
        <p:spPr>
          <a:xfrm>
            <a:off x="6279502" y="2949376"/>
            <a:ext cx="5464263" cy="645160"/>
          </a:xfrm>
          <a:prstGeom prst="rect">
            <a:avLst/>
          </a:prstGeom>
          <a:noFill/>
        </p:spPr>
        <p:txBody>
          <a:bodyPr wrap="square" rtlCol="0">
            <a:spAutoFit/>
          </a:bodyPr>
          <a:lstStyle/>
          <a:p>
            <a:r>
              <a:rPr kumimoji="1" lang="zh-CN" altLang="en-US" sz="3600" dirty="0">
                <a:solidFill>
                  <a:schemeClr val="bg1"/>
                </a:solidFill>
                <a:latin typeface="Yuanti SC" panose="02010600040101010101" pitchFamily="2" charset="-122"/>
                <a:ea typeface="Yuanti SC" panose="02010600040101010101" pitchFamily="2" charset="-122"/>
              </a:rPr>
              <a:t>区块链的发展历程</a:t>
            </a:r>
            <a:endParaRPr kumimoji="1" lang="zh-CN" altLang="en-US" sz="3600" dirty="0">
              <a:solidFill>
                <a:schemeClr val="bg1"/>
              </a:solidFill>
              <a:latin typeface="Yuanti SC" panose="02010600040101010101" pitchFamily="2" charset="-122"/>
              <a:ea typeface="Yuanti SC" panose="020106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10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开发语言</a:t>
            </a:r>
            <a:endParaRPr kumimoji="0" lang="zh-CN" altLang="en-US"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Rectangle 3"/>
          <p:cNvSpPr>
            <a:spLocks noChangeArrowheads="1"/>
          </p:cNvSpPr>
          <p:nvPr/>
        </p:nvSpPr>
        <p:spPr bwMode="auto">
          <a:xfrm>
            <a:off x="0" y="2657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23555" name="图片 10"/>
          <p:cNvPicPr>
            <a:picLocks noChangeAspect="1"/>
          </p:cNvPicPr>
          <p:nvPr/>
        </p:nvPicPr>
        <p:blipFill>
          <a:blip r:embed="rId1"/>
          <a:stretch>
            <a:fillRect/>
          </a:stretch>
        </p:blipFill>
        <p:spPr>
          <a:xfrm>
            <a:off x="0" y="1210310"/>
            <a:ext cx="4851400" cy="2894330"/>
          </a:xfrm>
          <a:prstGeom prst="rect">
            <a:avLst/>
          </a:prstGeom>
          <a:noFill/>
          <a:ln w="9525">
            <a:noFill/>
          </a:ln>
        </p:spPr>
      </p:pic>
      <p:pic>
        <p:nvPicPr>
          <p:cNvPr id="23554" name="图片 3"/>
          <p:cNvPicPr>
            <a:picLocks noChangeAspect="1"/>
          </p:cNvPicPr>
          <p:nvPr/>
        </p:nvPicPr>
        <p:blipFill>
          <a:blip r:embed="rId2"/>
          <a:stretch>
            <a:fillRect/>
          </a:stretch>
        </p:blipFill>
        <p:spPr>
          <a:xfrm>
            <a:off x="5158740" y="1210310"/>
            <a:ext cx="538480" cy="2894330"/>
          </a:xfrm>
          <a:prstGeom prst="rect">
            <a:avLst/>
          </a:prstGeom>
          <a:noFill/>
          <a:ln w="9525">
            <a:noFill/>
          </a:ln>
        </p:spPr>
      </p:pic>
      <p:sp>
        <p:nvSpPr>
          <p:cNvPr id="2" name="文本框 1"/>
          <p:cNvSpPr txBox="1"/>
          <p:nvPr/>
        </p:nvSpPr>
        <p:spPr>
          <a:xfrm>
            <a:off x="6275070" y="1393825"/>
            <a:ext cx="5300345" cy="2527935"/>
          </a:xfrm>
          <a:prstGeom prst="rect">
            <a:avLst/>
          </a:prstGeom>
          <a:noFill/>
        </p:spPr>
        <p:txBody>
          <a:bodyPr wrap="square" rtlCol="0">
            <a:spAutoFit/>
          </a:bodyPr>
          <a:p>
            <a:pPr algn="l">
              <a:lnSpc>
                <a:spcPct val="110000"/>
              </a:lnSpc>
            </a:pPr>
            <a:r>
              <a:rPr lang="en-US" altLang="zh-CN"/>
              <a:t>  </a:t>
            </a:r>
            <a:r>
              <a:rPr lang="zh-CN" altLang="en-US"/>
              <a:t>区块链通过带有时间戳的链式区块结构来存储数据，这就相当于为数据打上了时间的“标签”，使其具有极强的</a:t>
            </a:r>
            <a:r>
              <a:rPr lang="zh-CN" altLang="en-US">
                <a:solidFill>
                  <a:srgbClr val="FFC000"/>
                </a:solidFill>
              </a:rPr>
              <a:t>可验证性</a:t>
            </a:r>
            <a:r>
              <a:rPr lang="zh-CN" altLang="en-US"/>
              <a:t>和</a:t>
            </a:r>
            <a:r>
              <a:rPr lang="zh-CN" altLang="en-US">
                <a:solidFill>
                  <a:srgbClr val="FFC000"/>
                </a:solidFill>
              </a:rPr>
              <a:t>可追溯性</a:t>
            </a:r>
            <a:r>
              <a:rPr lang="zh-CN" altLang="en-US"/>
              <a:t>。区块链还为用户提供了可编程的脚本系统，从而大大增加了区块链应用的灵活性。举例来说，比特币中的脚本不是很成熟，其多用于交易用途；而在以太坊中，更加完备、功能更加强大的脚本系统智能合约，可以使更为复杂、高级的分布式应用一一实现。</a:t>
            </a:r>
            <a:endParaRPr lang="zh-CN" altLang="en-US"/>
          </a:p>
        </p:txBody>
      </p:sp>
      <p:sp>
        <p:nvSpPr>
          <p:cNvPr id="3" name="文本框 2"/>
          <p:cNvSpPr txBox="1"/>
          <p:nvPr/>
        </p:nvSpPr>
        <p:spPr>
          <a:xfrm>
            <a:off x="586740" y="4643755"/>
            <a:ext cx="11018520" cy="1614170"/>
          </a:xfrm>
          <a:prstGeom prst="rect">
            <a:avLst/>
          </a:prstGeom>
          <a:noFill/>
        </p:spPr>
        <p:txBody>
          <a:bodyPr wrap="square" rtlCol="0">
            <a:spAutoFit/>
          </a:bodyPr>
          <a:p>
            <a:pPr algn="l">
              <a:lnSpc>
                <a:spcPct val="110000"/>
              </a:lnSpc>
            </a:pPr>
            <a:r>
              <a:rPr lang="en-US" altLang="zh-CN"/>
              <a:t>  </a:t>
            </a:r>
            <a:r>
              <a:rPr lang="zh-CN" altLang="en-US"/>
              <a:t>除此之外，区块链还具有网络健壮以及安全可靠等特点。</a:t>
            </a:r>
            <a:endParaRPr lang="zh-CN" altLang="en-US"/>
          </a:p>
          <a:p>
            <a:pPr algn="l">
              <a:lnSpc>
                <a:spcPct val="110000"/>
              </a:lnSpc>
            </a:pPr>
            <a:endParaRPr lang="zh-CN" altLang="en-US"/>
          </a:p>
          <a:p>
            <a:pPr algn="l">
              <a:lnSpc>
                <a:spcPct val="110000"/>
              </a:lnSpc>
            </a:pPr>
            <a:r>
              <a:rPr lang="zh-CN" altLang="en-US"/>
              <a:t>  在网络健壮方面，区块链采用了一种非常独特的经济激励机制（如比特币中的挖矿）来吸引节点完成工作，促使节点提供算力或其他资源，从而保证了整个分布式网络的顺利运行。而整个分布式网络所容纳的节点越多，其健壮性就越强，除非一半以上的节点同时出现问题，否则分布式网络就会一直安全运行。</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图片 10"/>
          <p:cNvPicPr>
            <a:picLocks noChangeAspect="1"/>
          </p:cNvPicPr>
          <p:nvPr/>
        </p:nvPicPr>
        <p:blipFill>
          <a:blip r:embed="rId1"/>
          <a:stretch>
            <a:fillRect/>
          </a:stretch>
        </p:blipFill>
        <p:spPr>
          <a:xfrm>
            <a:off x="38100" y="1858010"/>
            <a:ext cx="4840605" cy="3385820"/>
          </a:xfrm>
          <a:prstGeom prst="rect">
            <a:avLst/>
          </a:prstGeom>
          <a:noFill/>
          <a:ln w="9525">
            <a:noFill/>
          </a:ln>
        </p:spPr>
      </p:pic>
      <p:sp>
        <p:nvSpPr>
          <p:cNvPr id="2" name="文本框 1"/>
          <p:cNvSpPr txBox="1"/>
          <p:nvPr/>
        </p:nvSpPr>
        <p:spPr>
          <a:xfrm>
            <a:off x="5386070" y="1858010"/>
            <a:ext cx="6050915" cy="2416175"/>
          </a:xfrm>
          <a:prstGeom prst="rect">
            <a:avLst/>
          </a:prstGeom>
          <a:noFill/>
        </p:spPr>
        <p:txBody>
          <a:bodyPr wrap="square" rtlCol="0">
            <a:spAutoFit/>
          </a:bodyPr>
          <a:p>
            <a:pPr algn="l">
              <a:lnSpc>
                <a:spcPct val="120000"/>
              </a:lnSpc>
            </a:pPr>
            <a:r>
              <a:rPr lang="en-US" altLang="zh-CN"/>
              <a:t>  </a:t>
            </a:r>
            <a:r>
              <a:rPr lang="zh-CN" altLang="en-US"/>
              <a:t>在安全性方面，区块链同样表现不俗。区块链技术采用非对称密码学原理对数据进行加密，同时借助分布式系统各节点的工作量证明等共识算法形成的强大算力来抵御外部攻击，保证区块链数据不可篡改和不可伪造。整个分布式网络所提供的算力可谓相当惊人——这意味着黑客想要篡改区块链中的数据就必须花费巨大的电力、设备等成本，而这几乎无法实现。</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0" y="26771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标题 1"/>
          <p:cNvSpPr txBox="1"/>
          <p:nvPr/>
        </p:nvSpPr>
        <p:spPr>
          <a:xfrm>
            <a:off x="684461" y="859274"/>
            <a:ext cx="10515600" cy="6833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smtClean="0">
                <a:solidFill>
                  <a:srgbClr val="000000"/>
                </a:solidFill>
              </a:rPr>
              <a:t>五</a:t>
            </a:r>
            <a:r>
              <a:rPr lang="en-US" altLang="zh-CN" b="1" dirty="0" smtClean="0">
                <a:solidFill>
                  <a:srgbClr val="000000"/>
                </a:solidFill>
              </a:rPr>
              <a:t>.</a:t>
            </a:r>
            <a:r>
              <a:rPr lang="zh-CN" altLang="en-US" b="1" dirty="0" smtClean="0">
                <a:solidFill>
                  <a:srgbClr val="000000"/>
                </a:solidFill>
              </a:rPr>
              <a:t>区块链的起源和发展</a:t>
            </a:r>
            <a:endParaRPr lang="zh-CN" altLang="en-US" b="1" dirty="0" smtClean="0">
              <a:solidFill>
                <a:srgbClr val="000000"/>
              </a:solidFill>
            </a:endParaRPr>
          </a:p>
        </p:txBody>
      </p:sp>
      <p:sp>
        <p:nvSpPr>
          <p:cNvPr id="4" name="文本框 3"/>
          <p:cNvSpPr txBox="1"/>
          <p:nvPr/>
        </p:nvSpPr>
        <p:spPr>
          <a:xfrm>
            <a:off x="528955" y="1542415"/>
            <a:ext cx="1978660" cy="398780"/>
          </a:xfrm>
          <a:prstGeom prst="rect">
            <a:avLst/>
          </a:prstGeom>
          <a:noFill/>
        </p:spPr>
        <p:txBody>
          <a:bodyPr wrap="none" rtlCol="0">
            <a:spAutoFit/>
          </a:bodyPr>
          <a:p>
            <a:pPr algn="l"/>
            <a:r>
              <a:rPr lang="zh-CN" altLang="en-US" sz="2000" b="1"/>
              <a:t>1. 区块链的起源</a:t>
            </a:r>
            <a:endParaRPr lang="zh-CN" altLang="en-US" sz="2000" b="1"/>
          </a:p>
        </p:txBody>
      </p:sp>
      <p:pic>
        <p:nvPicPr>
          <p:cNvPr id="16389" name="Picture 2" descr="“Occupy Wall Street”的图片搜索结果"/>
          <p:cNvPicPr>
            <a:picLocks noChangeAspect="1"/>
          </p:cNvPicPr>
          <p:nvPr/>
        </p:nvPicPr>
        <p:blipFill>
          <a:blip r:embed="rId1"/>
          <a:stretch>
            <a:fillRect/>
          </a:stretch>
        </p:blipFill>
        <p:spPr>
          <a:xfrm>
            <a:off x="528955" y="2987675"/>
            <a:ext cx="4618990" cy="2515235"/>
          </a:xfrm>
          <a:prstGeom prst="rect">
            <a:avLst/>
          </a:prstGeom>
          <a:noFill/>
          <a:ln w="9525">
            <a:noFill/>
          </a:ln>
        </p:spPr>
      </p:pic>
      <p:sp>
        <p:nvSpPr>
          <p:cNvPr id="6" name="文本框 5"/>
          <p:cNvSpPr txBox="1"/>
          <p:nvPr/>
        </p:nvSpPr>
        <p:spPr>
          <a:xfrm>
            <a:off x="5718810" y="1542415"/>
            <a:ext cx="6411595" cy="5405755"/>
          </a:xfrm>
          <a:prstGeom prst="rect">
            <a:avLst/>
          </a:prstGeom>
          <a:noFill/>
        </p:spPr>
        <p:txBody>
          <a:bodyPr wrap="square" rtlCol="0">
            <a:spAutoFit/>
          </a:bodyPr>
          <a:p>
            <a:pPr algn="l">
              <a:lnSpc>
                <a:spcPct val="120000"/>
              </a:lnSpc>
            </a:pPr>
            <a:r>
              <a:rPr lang="en-US" altLang="zh-CN"/>
              <a:t>  </a:t>
            </a:r>
            <a:r>
              <a:rPr lang="zh-CN" altLang="en-US"/>
              <a:t>华尔街作恶，美联储货币超发，以及现实的货币系统不可控的通货膨胀。一个技术人——中本聪Satoshi Nakamoto ，通过技术的方式来解决经济的问题，控制通货膨胀。他创建了平行于央行的货币发行系统，这个系统自动运行，通货膨胀率可控，货币总量有限，很符合对现有金融系统的革新，同时，也是“互联网+”在金融里面的应用。</a:t>
            </a:r>
            <a:endParaRPr lang="zh-CN" altLang="en-US"/>
          </a:p>
          <a:p>
            <a:pPr algn="l">
              <a:lnSpc>
                <a:spcPct val="120000"/>
              </a:lnSpc>
            </a:pPr>
            <a:r>
              <a:rPr lang="zh-CN" altLang="en-US"/>
              <a:t>  </a:t>
            </a:r>
            <a:endParaRPr lang="zh-CN" altLang="en-US"/>
          </a:p>
          <a:p>
            <a:pPr algn="l">
              <a:lnSpc>
                <a:spcPct val="120000"/>
              </a:lnSpc>
            </a:pPr>
            <a:r>
              <a:rPr lang="zh-CN" altLang="en-US"/>
              <a:t>  2008年，中本聪发表了一篇名为《比特币：一种点对点电子现金系统》的论文，文中描述了一种全新的电子现金系统——比特币。比特币的系统是一种去中心化的电子现金系统，它解决了在没有中心机构的情况下，总量恒定的数字资产的发行和流通问题，通过比特币系统转账，信息公开透明，可以放心的将比特</a:t>
            </a:r>
            <a:endParaRPr lang="zh-CN" altLang="en-US"/>
          </a:p>
          <a:p>
            <a:pPr algn="l">
              <a:lnSpc>
                <a:spcPct val="120000"/>
              </a:lnSpc>
            </a:pPr>
            <a:r>
              <a:rPr lang="zh-CN" altLang="en-US"/>
              <a:t>币转给地球另一端的人，每一笔转账信息都会被全网纪录。比特币白皮书的问世，也标志着比特币的底层技术，区块链的诞生。</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2" descr="“Times 03/Jan/2009 Chancellor on brink of second bailout for”的图片搜索结果"/>
          <p:cNvPicPr>
            <a:picLocks noChangeAspect="1"/>
          </p:cNvPicPr>
          <p:nvPr/>
        </p:nvPicPr>
        <p:blipFill>
          <a:blip r:embed="rId1"/>
          <a:stretch>
            <a:fillRect/>
          </a:stretch>
        </p:blipFill>
        <p:spPr>
          <a:xfrm>
            <a:off x="1330325" y="1535430"/>
            <a:ext cx="1925955" cy="2571750"/>
          </a:xfrm>
          <a:prstGeom prst="rect">
            <a:avLst/>
          </a:prstGeom>
          <a:noFill/>
          <a:ln w="9525">
            <a:noFill/>
          </a:ln>
        </p:spPr>
      </p:pic>
      <p:pic>
        <p:nvPicPr>
          <p:cNvPr id="17413" name="Picture 4" descr="“bitcoin genesis block”的图片搜索结果"/>
          <p:cNvPicPr>
            <a:picLocks noChangeAspect="1"/>
          </p:cNvPicPr>
          <p:nvPr/>
        </p:nvPicPr>
        <p:blipFill>
          <a:blip r:embed="rId2"/>
          <a:stretch>
            <a:fillRect/>
          </a:stretch>
        </p:blipFill>
        <p:spPr>
          <a:xfrm>
            <a:off x="803910" y="4372610"/>
            <a:ext cx="2978150" cy="1971040"/>
          </a:xfrm>
          <a:prstGeom prst="rect">
            <a:avLst/>
          </a:prstGeom>
          <a:noFill/>
          <a:ln w="9525">
            <a:noFill/>
          </a:ln>
        </p:spPr>
      </p:pic>
      <p:sp>
        <p:nvSpPr>
          <p:cNvPr id="6" name="文本框 5"/>
          <p:cNvSpPr txBox="1"/>
          <p:nvPr/>
        </p:nvSpPr>
        <p:spPr>
          <a:xfrm>
            <a:off x="4382770" y="1743710"/>
            <a:ext cx="6050915" cy="4048125"/>
          </a:xfrm>
          <a:prstGeom prst="rect">
            <a:avLst/>
          </a:prstGeom>
          <a:noFill/>
        </p:spPr>
        <p:txBody>
          <a:bodyPr wrap="square" rtlCol="0">
            <a:spAutoFit/>
          </a:bodyPr>
          <a:p>
            <a:pPr algn="l">
              <a:lnSpc>
                <a:spcPct val="130000"/>
              </a:lnSpc>
            </a:pPr>
            <a:r>
              <a:rPr lang="en-US" altLang="zh-CN"/>
              <a:t>   </a:t>
            </a:r>
            <a:r>
              <a:t>2009年1月4日，距离比特币白皮书的发布已经过去了3个月。白皮书的作者中本聪，在位于芬兰赫尔基辛的一个小型服务器上，亲手创建了第一个区块——比特币的创世区块，并获得了第一笔50枚比特币的奖励，第一个比特币就此问世。当时正处于08年金融危机，为了纪念比特币的诞生，中本聪将当天的《泰晤士报》头版标题-----”The Times 03/JAN/2009 ,OF SSECOND BAILONT FOR BANKS”刻在了第一个区块上，中本聪这一举动，清晰地展示着比特币的诞生时间。从2008年到2009年底，比特币都处在一个极少数人参与的技术实验阶段，相关商业活动还未真正开始。</a:t>
            </a:r>
          </a:p>
        </p:txBody>
      </p:sp>
      <p:sp>
        <p:nvSpPr>
          <p:cNvPr id="7" name="矩形 6"/>
          <p:cNvSpPr/>
          <p:nvPr/>
        </p:nvSpPr>
        <p:spPr>
          <a:xfrm>
            <a:off x="1330325" y="3244215"/>
            <a:ext cx="1496695" cy="39941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69615" y="1601470"/>
            <a:ext cx="640080" cy="368300"/>
          </a:xfrm>
          <a:prstGeom prst="rect">
            <a:avLst/>
          </a:prstGeom>
          <a:noFill/>
        </p:spPr>
        <p:txBody>
          <a:bodyPr wrap="none" rtlCol="0">
            <a:spAutoFit/>
          </a:bodyPr>
          <a:p>
            <a:r>
              <a:rPr lang="zh-CN" altLang="en-US">
                <a:solidFill>
                  <a:srgbClr val="FFC000"/>
                </a:solidFill>
              </a:rPr>
              <a:t>误区</a:t>
            </a:r>
            <a:endParaRPr lang="zh-CN" altLang="en-US">
              <a:solidFill>
                <a:srgbClr val="FFC000"/>
              </a:solidFill>
            </a:endParaRPr>
          </a:p>
        </p:txBody>
      </p:sp>
      <p:pic>
        <p:nvPicPr>
          <p:cNvPr id="8" name="图片 8" descr="1566272485(1)"/>
          <p:cNvPicPr>
            <a:picLocks noChangeAspect="1"/>
          </p:cNvPicPr>
          <p:nvPr/>
        </p:nvPicPr>
        <p:blipFill>
          <a:blip r:embed="rId1"/>
          <a:stretch>
            <a:fillRect/>
          </a:stretch>
        </p:blipFill>
        <p:spPr>
          <a:xfrm>
            <a:off x="3269615" y="2085975"/>
            <a:ext cx="5652770" cy="1964690"/>
          </a:xfrm>
          <a:prstGeom prst="rect">
            <a:avLst/>
          </a:prstGeom>
        </p:spPr>
      </p:pic>
      <p:sp>
        <p:nvSpPr>
          <p:cNvPr id="5" name="文本框 4"/>
          <p:cNvSpPr txBox="1"/>
          <p:nvPr/>
        </p:nvSpPr>
        <p:spPr>
          <a:xfrm flipH="1">
            <a:off x="3679825" y="4497070"/>
            <a:ext cx="4832350" cy="1309370"/>
          </a:xfrm>
          <a:prstGeom prst="rect">
            <a:avLst/>
          </a:prstGeom>
          <a:noFill/>
        </p:spPr>
        <p:txBody>
          <a:bodyPr wrap="square" rtlCol="0">
            <a:spAutoFit/>
          </a:bodyPr>
          <a:p>
            <a:pPr algn="l">
              <a:lnSpc>
                <a:spcPct val="110000"/>
              </a:lnSpc>
            </a:pPr>
            <a:r>
              <a:rPr lang="en-US" altLang="zh-CN"/>
              <a:t>  </a:t>
            </a:r>
            <a:r>
              <a:rPr lang="zh-CN" altLang="en-US"/>
              <a:t>很多人会有一个认知误区“比特币=区块链”，然而比特币只是区块链的首个应用，区块链是支撑比特币的底层技术，因此比特币并不等于区块链。</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8955" y="1542415"/>
            <a:ext cx="2486660" cy="398780"/>
          </a:xfrm>
          <a:prstGeom prst="rect">
            <a:avLst/>
          </a:prstGeom>
          <a:noFill/>
        </p:spPr>
        <p:txBody>
          <a:bodyPr wrap="none" rtlCol="0">
            <a:spAutoFit/>
          </a:bodyPr>
          <a:p>
            <a:pPr algn="l"/>
            <a:r>
              <a:rPr lang="en-US" altLang="zh-CN" sz="2000" b="1"/>
              <a:t>2</a:t>
            </a:r>
            <a:r>
              <a:rPr lang="zh-CN" altLang="en-US" sz="2000" b="1"/>
              <a:t>. 区块链的发展阶段</a:t>
            </a:r>
            <a:endParaRPr lang="zh-CN" altLang="en-US" sz="2000" b="1"/>
          </a:p>
        </p:txBody>
      </p:sp>
      <p:pic>
        <p:nvPicPr>
          <p:cNvPr id="9" name="图片 9" descr="1566272581(1)"/>
          <p:cNvPicPr>
            <a:picLocks noChangeAspect="1"/>
          </p:cNvPicPr>
          <p:nvPr/>
        </p:nvPicPr>
        <p:blipFill>
          <a:blip r:embed="rId1"/>
          <a:stretch>
            <a:fillRect/>
          </a:stretch>
        </p:blipFill>
        <p:spPr>
          <a:xfrm>
            <a:off x="3015615" y="2068830"/>
            <a:ext cx="6053455" cy="2414905"/>
          </a:xfrm>
          <a:prstGeom prst="rect">
            <a:avLst/>
          </a:prstGeom>
        </p:spPr>
      </p:pic>
      <p:sp>
        <p:nvSpPr>
          <p:cNvPr id="5" name="文本框 4"/>
          <p:cNvSpPr txBox="1"/>
          <p:nvPr/>
        </p:nvSpPr>
        <p:spPr>
          <a:xfrm>
            <a:off x="1193165" y="5007610"/>
            <a:ext cx="9698355" cy="645160"/>
          </a:xfrm>
          <a:prstGeom prst="rect">
            <a:avLst/>
          </a:prstGeom>
          <a:noFill/>
        </p:spPr>
        <p:txBody>
          <a:bodyPr wrap="square" rtlCol="0">
            <a:spAutoFit/>
          </a:bodyPr>
          <a:p>
            <a:pPr algn="l"/>
            <a:r>
              <a:rPr lang="en-US" altLang="zh-CN"/>
              <a:t>  </a:t>
            </a:r>
            <a:r>
              <a:rPr lang="zh-CN" altLang="en-US"/>
              <a:t>区块链的发展已经有了一段时间，我们大概可以把这理解为3个时代的进阶，从1.0时代的数字货币，到2.0时代的智能合约，再到3.0时代对区块链技术全面应用的畅想。</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32610" y="1143635"/>
            <a:ext cx="8527415" cy="5269230"/>
          </a:xfrm>
          <a:prstGeom prst="rect">
            <a:avLst/>
          </a:prstGeom>
          <a:noFill/>
        </p:spPr>
        <p:txBody>
          <a:bodyPr wrap="square" rtlCol="0">
            <a:spAutoFit/>
          </a:bodyPr>
          <a:p>
            <a:pPr algn="l">
              <a:lnSpc>
                <a:spcPct val="110000"/>
              </a:lnSpc>
            </a:pPr>
            <a:r>
              <a:rPr lang="zh-CN" altLang="en-US" b="1"/>
              <a:t>2008年区块链1.0</a:t>
            </a:r>
            <a:endParaRPr lang="zh-CN" altLang="en-US"/>
          </a:p>
          <a:p>
            <a:pPr algn="l">
              <a:lnSpc>
                <a:spcPct val="110000"/>
              </a:lnSpc>
            </a:pPr>
            <a:r>
              <a:rPr lang="zh-CN" altLang="en-US"/>
              <a:t>  区块链1.0 ：最重要的是建立了一套密码学的账本，提供了一套新的记账方法，和我们传统的记账方式完全不一样，它具备去中心化、不可篡改、不可伪造、可追溯的特点。</a:t>
            </a:r>
            <a:endParaRPr lang="zh-CN" altLang="en-US"/>
          </a:p>
          <a:p>
            <a:pPr algn="l">
              <a:lnSpc>
                <a:spcPct val="110000"/>
              </a:lnSpc>
            </a:pPr>
            <a:r>
              <a:rPr lang="zh-CN" altLang="en-US"/>
              <a:t>  比特币的诞生成为了首个基于区块链技术的去中心化杀手级应用，其区块链与比特币的需求耦合过强，即更像比特币链（专业链）</a:t>
            </a:r>
            <a:endParaRPr lang="zh-CN" altLang="en-US"/>
          </a:p>
          <a:p>
            <a:pPr algn="l">
              <a:lnSpc>
                <a:spcPct val="110000"/>
              </a:lnSpc>
            </a:pPr>
            <a:endParaRPr lang="zh-CN" altLang="en-US" b="1"/>
          </a:p>
          <a:p>
            <a:pPr algn="l">
              <a:lnSpc>
                <a:spcPct val="110000"/>
              </a:lnSpc>
            </a:pPr>
            <a:r>
              <a:rPr lang="zh-CN" altLang="en-US" b="1"/>
              <a:t>特点</a:t>
            </a:r>
            <a:endParaRPr lang="zh-CN" altLang="en-US"/>
          </a:p>
          <a:p>
            <a:pPr algn="l">
              <a:lnSpc>
                <a:spcPct val="110000"/>
              </a:lnSpc>
            </a:pPr>
            <a:r>
              <a:rPr lang="zh-CN" altLang="en-US"/>
              <a:t>开创性的贡献，去中心化的理念</a:t>
            </a:r>
            <a:endParaRPr lang="zh-CN" altLang="en-US"/>
          </a:p>
          <a:p>
            <a:pPr algn="l">
              <a:lnSpc>
                <a:spcPct val="110000"/>
              </a:lnSpc>
            </a:pPr>
            <a:r>
              <a:rPr lang="zh-CN" altLang="en-US"/>
              <a:t> 比特币系统也体现了硅谷为代表的全球高科技精英对自我社会角色的标榜，作为一个道德正义的力量</a:t>
            </a:r>
            <a:endParaRPr lang="zh-CN" altLang="en-US"/>
          </a:p>
          <a:p>
            <a:pPr algn="l">
              <a:lnSpc>
                <a:spcPct val="110000"/>
              </a:lnSpc>
            </a:pPr>
            <a:r>
              <a:rPr lang="zh-CN" altLang="en-US" b="1"/>
              <a:t>缺点</a:t>
            </a:r>
            <a:endParaRPr lang="zh-CN" altLang="en-US"/>
          </a:p>
          <a:p>
            <a:pPr algn="l">
              <a:lnSpc>
                <a:spcPct val="110000"/>
              </a:lnSpc>
            </a:pPr>
            <a:r>
              <a:rPr lang="zh-CN" altLang="en-US"/>
              <a:t>只能用于数字货币和支付，对交易只有简单的支付交易，合约功能也只能通过取巧的方式实现；</a:t>
            </a:r>
            <a:endParaRPr lang="zh-CN" altLang="en-US"/>
          </a:p>
          <a:p>
            <a:pPr algn="l">
              <a:lnSpc>
                <a:spcPct val="110000"/>
              </a:lnSpc>
            </a:pPr>
            <a:r>
              <a:rPr lang="zh-CN" altLang="en-US"/>
              <a:t>底层控制在比特币技术委员会上面，对底层的改动，阻力很大；</a:t>
            </a:r>
            <a:endParaRPr lang="zh-CN" altLang="en-US"/>
          </a:p>
          <a:p>
            <a:pPr algn="l">
              <a:lnSpc>
                <a:spcPct val="110000"/>
              </a:lnSpc>
            </a:pPr>
            <a:r>
              <a:rPr lang="zh-CN" altLang="en-US"/>
              <a:t>交易时间长： ~10分钟，确认&gt;=60分钟；</a:t>
            </a:r>
            <a:endParaRPr lang="zh-CN" altLang="en-US"/>
          </a:p>
          <a:p>
            <a:pPr algn="l">
              <a:lnSpc>
                <a:spcPct val="110000"/>
              </a:lnSpc>
            </a:pPr>
            <a:r>
              <a:rPr lang="zh-CN" altLang="en-US"/>
              <a:t>51% 攻击，挖矿机的生产集中化，矿池集中化。</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831975" y="1143635"/>
            <a:ext cx="8527415" cy="2388870"/>
          </a:xfrm>
          <a:prstGeom prst="rect">
            <a:avLst/>
          </a:prstGeom>
          <a:noFill/>
        </p:spPr>
        <p:txBody>
          <a:bodyPr wrap="square" rtlCol="0">
            <a:spAutoFit/>
          </a:bodyPr>
          <a:p>
            <a:pPr algn="l">
              <a:lnSpc>
                <a:spcPct val="120000"/>
              </a:lnSpc>
            </a:pPr>
            <a:r>
              <a:rPr lang="zh-CN" altLang="en-US" b="1"/>
              <a:t>2013年区块链2.0</a:t>
            </a:r>
            <a:endParaRPr lang="zh-CN" altLang="en-US" b="1"/>
          </a:p>
          <a:p>
            <a:pPr algn="l">
              <a:lnSpc>
                <a:spcPct val="120000"/>
              </a:lnSpc>
            </a:pPr>
            <a:r>
              <a:rPr lang="zh-CN" altLang="en-US"/>
              <a:t>  区块链2.0时代是数字货币与智能合约相结合，以智能合约为上层应用的开发提供基础设施支持，对金融领域更广泛的场景和流程进行优化的应用。进入了这个时代，区块链的技术应用得到了极大的突破和发展。</a:t>
            </a:r>
            <a:endParaRPr lang="zh-CN" altLang="en-US"/>
          </a:p>
          <a:p>
            <a:pPr algn="l">
              <a:lnSpc>
                <a:spcPct val="120000"/>
              </a:lnSpc>
            </a:pPr>
            <a:r>
              <a:rPr lang="zh-CN" altLang="en-US"/>
              <a:t>  区块链2.0：与1.0最大的不同就是在数字货币基础上加入了智能合约，可以在此基础上做其他的应用开发。区块链2.0代表的以太坊（ETH）和瑞波（Ripple）</a:t>
            </a:r>
            <a:endParaRPr lang="zh-CN" altLang="en-US"/>
          </a:p>
          <a:p>
            <a:pPr algn="l">
              <a:lnSpc>
                <a:spcPct val="110000"/>
              </a:lnSpc>
            </a:pPr>
            <a:endParaRPr lang="zh-CN" altLang="en-US"/>
          </a:p>
        </p:txBody>
      </p:sp>
      <p:sp>
        <p:nvSpPr>
          <p:cNvPr id="6" name="文本框 5"/>
          <p:cNvSpPr txBox="1"/>
          <p:nvPr/>
        </p:nvSpPr>
        <p:spPr>
          <a:xfrm>
            <a:off x="1831975" y="3532505"/>
            <a:ext cx="3675380" cy="3136900"/>
          </a:xfrm>
          <a:prstGeom prst="rect">
            <a:avLst/>
          </a:prstGeom>
          <a:noFill/>
        </p:spPr>
        <p:txBody>
          <a:bodyPr wrap="square" rtlCol="0">
            <a:spAutoFit/>
          </a:bodyPr>
          <a:p>
            <a:pPr algn="l">
              <a:lnSpc>
                <a:spcPct val="110000"/>
              </a:lnSpc>
            </a:pPr>
            <a:r>
              <a:rPr lang="zh-CN" altLang="en-US" b="1">
                <a:sym typeface="+mn-ea"/>
              </a:rPr>
              <a:t>以太坊 特点</a:t>
            </a:r>
            <a:endParaRPr lang="zh-CN" altLang="en-US"/>
          </a:p>
          <a:p>
            <a:pPr algn="l">
              <a:lnSpc>
                <a:spcPct val="110000"/>
              </a:lnSpc>
            </a:pPr>
            <a:r>
              <a:rPr lang="zh-CN" altLang="en-US">
                <a:sym typeface="+mn-ea"/>
              </a:rPr>
              <a:t>智能合约的引入</a:t>
            </a:r>
            <a:endParaRPr lang="zh-CN" altLang="en-US"/>
          </a:p>
          <a:p>
            <a:pPr algn="l">
              <a:lnSpc>
                <a:spcPct val="110000"/>
              </a:lnSpc>
            </a:pPr>
            <a:r>
              <a:rPr lang="zh-CN" altLang="en-US" b="1">
                <a:sym typeface="+mn-ea"/>
              </a:rPr>
              <a:t>缺点</a:t>
            </a:r>
            <a:endParaRPr lang="zh-CN" altLang="en-US"/>
          </a:p>
          <a:p>
            <a:pPr algn="l">
              <a:lnSpc>
                <a:spcPct val="110000"/>
              </a:lnSpc>
            </a:pPr>
            <a:r>
              <a:rPr lang="zh-CN" altLang="en-US">
                <a:sym typeface="+mn-ea"/>
              </a:rPr>
              <a:t>无公司实体；</a:t>
            </a:r>
            <a:endParaRPr lang="zh-CN" altLang="en-US"/>
          </a:p>
          <a:p>
            <a:pPr algn="l">
              <a:lnSpc>
                <a:spcPct val="110000"/>
              </a:lnSpc>
            </a:pPr>
            <a:r>
              <a:rPr lang="zh-CN" altLang="en-US">
                <a:sym typeface="+mn-ea"/>
              </a:rPr>
              <a:t>技术不成熟，出现了DAO这样的历史性事件，反映了底层代码不完善；</a:t>
            </a:r>
            <a:endParaRPr lang="zh-CN" altLang="en-US"/>
          </a:p>
          <a:p>
            <a:pPr algn="l">
              <a:lnSpc>
                <a:spcPct val="110000"/>
              </a:lnSpc>
            </a:pPr>
            <a:r>
              <a:rPr lang="zh-CN" altLang="en-US">
                <a:sym typeface="+mn-ea"/>
              </a:rPr>
              <a:t>目前应用进展较为缓慢，40%+的应用是赌博；</a:t>
            </a:r>
            <a:endParaRPr lang="zh-CN" altLang="en-US"/>
          </a:p>
          <a:p>
            <a:pPr algn="l">
              <a:lnSpc>
                <a:spcPct val="110000"/>
              </a:lnSpc>
            </a:pPr>
            <a:r>
              <a:rPr lang="zh-CN" altLang="en-US">
                <a:sym typeface="+mn-ea"/>
              </a:rPr>
              <a:t>硬分叉陷入法律陷阱；</a:t>
            </a:r>
            <a:endParaRPr lang="zh-CN" altLang="en-US"/>
          </a:p>
          <a:p>
            <a:pPr algn="l">
              <a:lnSpc>
                <a:spcPct val="110000"/>
              </a:lnSpc>
            </a:pPr>
            <a:r>
              <a:rPr lang="zh-CN" altLang="en-US">
                <a:sym typeface="+mn-ea"/>
              </a:rPr>
              <a:t>交易时间 17s – 30s</a:t>
            </a:r>
            <a:endParaRPr lang="zh-CN" altLang="en-US"/>
          </a:p>
        </p:txBody>
      </p:sp>
      <p:sp>
        <p:nvSpPr>
          <p:cNvPr id="7" name="文本框 6"/>
          <p:cNvSpPr txBox="1"/>
          <p:nvPr/>
        </p:nvSpPr>
        <p:spPr>
          <a:xfrm>
            <a:off x="6572250" y="3532505"/>
            <a:ext cx="3787775" cy="3080385"/>
          </a:xfrm>
          <a:prstGeom prst="rect">
            <a:avLst/>
          </a:prstGeom>
          <a:noFill/>
        </p:spPr>
        <p:txBody>
          <a:bodyPr wrap="square" rtlCol="0">
            <a:spAutoFit/>
          </a:bodyPr>
          <a:p>
            <a:pPr algn="l">
              <a:lnSpc>
                <a:spcPct val="120000"/>
              </a:lnSpc>
            </a:pPr>
            <a:r>
              <a:rPr lang="zh-CN" altLang="en-US" b="1">
                <a:sym typeface="+mn-ea"/>
              </a:rPr>
              <a:t>瑞波    特点</a:t>
            </a:r>
            <a:endParaRPr lang="zh-CN" altLang="en-US"/>
          </a:p>
          <a:p>
            <a:pPr algn="l">
              <a:lnSpc>
                <a:spcPct val="120000"/>
              </a:lnSpc>
            </a:pPr>
            <a:r>
              <a:rPr lang="zh-CN" altLang="en-US">
                <a:sym typeface="+mn-ea"/>
              </a:rPr>
              <a:t>共识机制的改进和优化、银关概念的引入</a:t>
            </a:r>
            <a:endParaRPr lang="zh-CN" altLang="en-US"/>
          </a:p>
          <a:p>
            <a:pPr algn="l">
              <a:lnSpc>
                <a:spcPct val="120000"/>
              </a:lnSpc>
            </a:pPr>
            <a:r>
              <a:rPr lang="zh-CN" altLang="en-US" b="1">
                <a:sym typeface="+mn-ea"/>
              </a:rPr>
              <a:t>缺点</a:t>
            </a:r>
            <a:endParaRPr lang="zh-CN" altLang="en-US"/>
          </a:p>
          <a:p>
            <a:pPr algn="l">
              <a:lnSpc>
                <a:spcPct val="120000"/>
              </a:lnSpc>
            </a:pPr>
            <a:r>
              <a:rPr lang="zh-CN" altLang="en-US">
                <a:sym typeface="+mn-ea"/>
              </a:rPr>
              <a:t>理念之争造成公司分裂；</a:t>
            </a:r>
            <a:endParaRPr lang="zh-CN" altLang="en-US"/>
          </a:p>
          <a:p>
            <a:pPr algn="l">
              <a:lnSpc>
                <a:spcPct val="120000"/>
              </a:lnSpc>
            </a:pPr>
            <a:r>
              <a:rPr lang="zh-CN" altLang="en-US">
                <a:sym typeface="+mn-ea"/>
              </a:rPr>
              <a:t>缺少银关监管，导致银关超发，影响整个系统信誉；</a:t>
            </a:r>
            <a:endParaRPr lang="zh-CN" altLang="en-US"/>
          </a:p>
          <a:p>
            <a:pPr algn="l">
              <a:lnSpc>
                <a:spcPct val="120000"/>
              </a:lnSpc>
            </a:pPr>
            <a:r>
              <a:rPr lang="zh-CN" altLang="en-US">
                <a:sym typeface="+mn-ea"/>
              </a:rPr>
              <a:t>FTA 罚款（实名制）、放弃个人端服务，转为为银行定制服务。</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32610" y="1455420"/>
            <a:ext cx="8527415" cy="2968625"/>
          </a:xfrm>
          <a:prstGeom prst="rect">
            <a:avLst/>
          </a:prstGeom>
          <a:noFill/>
        </p:spPr>
        <p:txBody>
          <a:bodyPr wrap="square" rtlCol="0">
            <a:spAutoFit/>
          </a:bodyPr>
          <a:p>
            <a:pPr algn="l">
              <a:lnSpc>
                <a:spcPct val="130000"/>
              </a:lnSpc>
            </a:pPr>
            <a:r>
              <a:rPr lang="zh-CN" altLang="en-US" b="1"/>
              <a:t>2018年区块链3.0</a:t>
            </a:r>
            <a:endParaRPr lang="zh-CN" altLang="en-US" b="1"/>
          </a:p>
          <a:p>
            <a:pPr algn="l">
              <a:lnSpc>
                <a:spcPct val="130000"/>
              </a:lnSpc>
            </a:pPr>
            <a:r>
              <a:rPr lang="zh-CN" altLang="en-US" b="1"/>
              <a:t>  </a:t>
            </a:r>
            <a:r>
              <a:rPr lang="en-US" altLang="zh-CN"/>
              <a:t>2</a:t>
            </a:r>
            <a:r>
              <a:rPr lang="zh-CN" altLang="en-US"/>
              <a:t>018年区块链开始进入3.0阶段，区块链3.0是由区块链构造一个全球性的分布式记账系统。区块链3.0能够对于每一个互联网中代表价值的信息和字节进行产权确认、计量和存储，从而实现资产在区块链上可被追踪、控制和交易。区块链3.0是为了解决各行各业的互信问题与数据传递安全性的技术落地与实现。</a:t>
            </a:r>
            <a:endParaRPr lang="zh-CN" altLang="en-US"/>
          </a:p>
          <a:p>
            <a:pPr algn="l">
              <a:lnSpc>
                <a:spcPct val="130000"/>
              </a:lnSpc>
            </a:pPr>
            <a:r>
              <a:rPr lang="zh-CN" altLang="en-US"/>
              <a:t>  区块链在金融行业之外的各行业的应用场景，能够满足更加复杂的商业逻辑。这个时代被称为互联网技术之后的新一代技术创新，足以推动更大的产业改革，其涉及生活的方方面面。所以区块链3.0将更加的具有实用性，赋能任一行业。</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87170" y="2747645"/>
            <a:ext cx="9217025" cy="2306955"/>
          </a:xfrm>
          <a:prstGeom prst="rect">
            <a:avLst/>
          </a:prstGeom>
          <a:noFill/>
        </p:spPr>
        <p:txBody>
          <a:bodyPr wrap="square" rtlCol="0">
            <a:spAutoFit/>
          </a:bodyPr>
          <a:p>
            <a:pPr algn="l"/>
            <a:r>
              <a:rPr lang="zh-CN" altLang="en-US" sz="2400"/>
              <a:t>这就是区块链和区块链发展至今的历史进程。世界无时无刻不在发展，没有谁能预测未来，</a:t>
            </a:r>
            <a:endParaRPr lang="zh-CN" altLang="en-US" sz="2400"/>
          </a:p>
          <a:p>
            <a:pPr algn="l"/>
            <a:endParaRPr lang="zh-CN" altLang="en-US" sz="2400"/>
          </a:p>
          <a:p>
            <a:pPr algn="l"/>
            <a:r>
              <a:rPr lang="zh-CN" altLang="en-US" sz="2400"/>
              <a:t>但我们</a:t>
            </a:r>
            <a:endParaRPr lang="zh-CN" altLang="en-US" sz="2400"/>
          </a:p>
          <a:p>
            <a:pPr algn="l"/>
            <a:endParaRPr lang="zh-CN" altLang="en-US" sz="2400"/>
          </a:p>
          <a:p>
            <a:pPr algn="l"/>
            <a:r>
              <a:rPr lang="zh-CN" altLang="en-US" sz="2400"/>
              <a:t>能做的是就是跟紧时代！</a:t>
            </a:r>
            <a:endParaRPr lang="zh-CN" altLang="en-US"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830640" y="828173"/>
            <a:ext cx="10515600" cy="758032"/>
          </a:xfrm>
        </p:spPr>
        <p:txBody>
          <a:bodyPr/>
          <a:lstStyle/>
          <a:p>
            <a:pPr algn="ctr"/>
            <a:r>
              <a:rPr lang="zh-CN" altLang="en-US" b="1" dirty="0" smtClean="0">
                <a:solidFill>
                  <a:srgbClr val="000000"/>
                </a:solidFill>
              </a:rPr>
              <a:t>一</a:t>
            </a:r>
            <a:r>
              <a:rPr lang="en-US" altLang="zh-CN" b="1" dirty="0" smtClean="0">
                <a:solidFill>
                  <a:srgbClr val="000000"/>
                </a:solidFill>
              </a:rPr>
              <a:t>.</a:t>
            </a:r>
            <a:r>
              <a:rPr lang="zh-CN" altLang="en-US" b="1" dirty="0" smtClean="0">
                <a:solidFill>
                  <a:srgbClr val="000000"/>
                </a:solidFill>
              </a:rPr>
              <a:t>什么是区块链</a:t>
            </a:r>
            <a:br>
              <a:rPr lang="zh-CN" altLang="zh-CN" b="1" dirty="0">
                <a:solidFill>
                  <a:srgbClr val="000000"/>
                </a:solidFill>
              </a:rPr>
            </a:br>
            <a:endParaRPr lang="zh-CN" altLang="en-US" b="1" dirty="0">
              <a:solidFill>
                <a:srgbClr val="000000"/>
              </a:solidFill>
            </a:endParaRPr>
          </a:p>
        </p:txBody>
      </p:sp>
      <p:pic>
        <p:nvPicPr>
          <p:cNvPr id="18435" name="Picture 2" descr="http://www.btc38.com/uploadfile/2016/1003/20161003122055775.png"/>
          <p:cNvPicPr>
            <a:picLocks noChangeAspect="1"/>
          </p:cNvPicPr>
          <p:nvPr/>
        </p:nvPicPr>
        <p:blipFill>
          <a:blip r:embed="rId1"/>
          <a:srcRect l="12585" r="11726" b="-276"/>
          <a:stretch>
            <a:fillRect/>
          </a:stretch>
        </p:blipFill>
        <p:spPr>
          <a:xfrm>
            <a:off x="830580" y="2719705"/>
            <a:ext cx="5554980" cy="3144520"/>
          </a:xfrm>
          <a:prstGeom prst="rect">
            <a:avLst/>
          </a:prstGeom>
          <a:noFill/>
          <a:ln w="9525">
            <a:noFill/>
          </a:ln>
        </p:spPr>
      </p:pic>
      <p:sp>
        <p:nvSpPr>
          <p:cNvPr id="2" name="文本框 1"/>
          <p:cNvSpPr txBox="1"/>
          <p:nvPr/>
        </p:nvSpPr>
        <p:spPr>
          <a:xfrm>
            <a:off x="7581900" y="2293620"/>
            <a:ext cx="3764280" cy="1309370"/>
          </a:xfrm>
          <a:prstGeom prst="rect">
            <a:avLst/>
          </a:prstGeom>
          <a:noFill/>
        </p:spPr>
        <p:txBody>
          <a:bodyPr wrap="square" rtlCol="0">
            <a:spAutoFit/>
          </a:bodyPr>
          <a:p>
            <a:pPr algn="l">
              <a:lnSpc>
                <a:spcPct val="110000"/>
              </a:lnSpc>
            </a:pPr>
            <a:r>
              <a:rPr lang="en-US" altLang="zh-CN"/>
              <a:t>  </a:t>
            </a:r>
            <a:r>
              <a:rPr lang="zh-CN" altLang="en-US"/>
              <a:t>区块链是高科技行业，从主机、PC、互联网、移动／社交网络、云计算和大数据之后，出现的新的革命性的变革。</a:t>
            </a:r>
            <a:endParaRPr lang="zh-CN" altLang="en-US"/>
          </a:p>
        </p:txBody>
      </p:sp>
      <p:sp>
        <p:nvSpPr>
          <p:cNvPr id="5" name="文本框 4"/>
          <p:cNvSpPr txBox="1"/>
          <p:nvPr/>
        </p:nvSpPr>
        <p:spPr>
          <a:xfrm>
            <a:off x="7581900" y="4728845"/>
            <a:ext cx="3764280" cy="1614170"/>
          </a:xfrm>
          <a:prstGeom prst="rect">
            <a:avLst/>
          </a:prstGeom>
          <a:noFill/>
        </p:spPr>
        <p:txBody>
          <a:bodyPr wrap="square" rtlCol="0">
            <a:spAutoFit/>
          </a:bodyPr>
          <a:p>
            <a:pPr algn="l">
              <a:lnSpc>
                <a:spcPct val="110000"/>
              </a:lnSpc>
            </a:pPr>
            <a:r>
              <a:rPr lang="en-US" altLang="zh-CN"/>
              <a:t>  </a:t>
            </a:r>
            <a:r>
              <a:rPr lang="zh-CN" altLang="en-US"/>
              <a:t>区块链，是未来三大基础高科技产业方向之一！</a:t>
            </a:r>
            <a:endParaRPr lang="zh-CN" altLang="en-US"/>
          </a:p>
          <a:p>
            <a:pPr algn="l">
              <a:lnSpc>
                <a:spcPct val="110000"/>
              </a:lnSpc>
            </a:pPr>
            <a:r>
              <a:rPr lang="zh-CN" altLang="en-US"/>
              <a:t>  其他两个，是智能设备（机器人、无人机等）和虚实一体（VR、AR、MR等）。</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p:cNvSpPr>
            <a:spLocks noGrp="1"/>
          </p:cNvSpPr>
          <p:nvPr>
            <p:ph type="body" idx="1"/>
          </p:nvPr>
        </p:nvSpPr>
        <p:spPr>
          <a:xfrm>
            <a:off x="5573839" y="3140938"/>
            <a:ext cx="3609497" cy="1231420"/>
          </a:xfrm>
          <a:prstGeom prst="rect">
            <a:avLst/>
          </a:prstGeom>
        </p:spPr>
        <p:txBody>
          <a:bodyPr/>
          <a:lstStyle>
            <a:lvl1pPr marL="0" indent="0">
              <a:buNone/>
              <a:defRPr sz="320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lgn="r"/>
            <a:r>
              <a:rPr kumimoji="1" lang="en-US" altLang="zh-TW" sz="4800" dirty="0">
                <a:latin typeface="Helvetica" panose="020B0604020202020204" pitchFamily="34" charset="0"/>
                <a:cs typeface="Helvetica" panose="020B0604020202020204" pitchFamily="34" charset="0"/>
              </a:rPr>
              <a:t>Thank</a:t>
            </a:r>
            <a:r>
              <a:rPr kumimoji="1" lang="zh-CN" altLang="en-US" sz="4800" dirty="0">
                <a:latin typeface="Helvetica" panose="020B0604020202020204" pitchFamily="34" charset="0"/>
                <a:cs typeface="Helvetica" panose="020B0604020202020204" pitchFamily="34" charset="0"/>
              </a:rPr>
              <a:t> </a:t>
            </a:r>
            <a:r>
              <a:rPr kumimoji="1" lang="en-US" altLang="zh-CN" sz="4800" dirty="0">
                <a:latin typeface="Helvetica" panose="020B0604020202020204" pitchFamily="34" charset="0"/>
                <a:cs typeface="Helvetica" panose="020B0604020202020204" pitchFamily="34" charset="0"/>
              </a:rPr>
              <a:t>you! </a:t>
            </a:r>
            <a:endParaRPr kumimoji="1" lang="en-US" altLang="zh-CN" sz="4800" dirty="0">
              <a:latin typeface="Helvetica" panose="020B0604020202020204" pitchFamily="34" charset="0"/>
              <a:cs typeface="Helvetica" panose="020B0604020202020204" pitchFamily="34" charset="0"/>
            </a:endParaRPr>
          </a:p>
        </p:txBody>
      </p:sp>
      <p:pic>
        <p:nvPicPr>
          <p:cNvPr id="8" name="图片 7"/>
          <p:cNvPicPr>
            <a:picLocks noChangeAspect="1"/>
          </p:cNvPicPr>
          <p:nvPr/>
        </p:nvPicPr>
        <p:blipFill>
          <a:blip r:embed="rId1"/>
          <a:stretch>
            <a:fillRect/>
          </a:stretch>
        </p:blipFill>
        <p:spPr>
          <a:xfrm>
            <a:off x="1299400" y="1883460"/>
            <a:ext cx="3973734" cy="281162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15720" y="1595120"/>
            <a:ext cx="9559925" cy="4408805"/>
          </a:xfrm>
          <a:prstGeom prst="rect">
            <a:avLst/>
          </a:prstGeom>
          <a:noFill/>
        </p:spPr>
        <p:txBody>
          <a:bodyPr wrap="square" rtlCol="0">
            <a:spAutoFit/>
          </a:bodyPr>
          <a:lstStyle/>
          <a:p>
            <a:pPr>
              <a:lnSpc>
                <a:spcPct val="120000"/>
              </a:lnSpc>
            </a:pPr>
            <a:r>
              <a:rPr altLang="zh-CN" dirty="0">
                <a:solidFill>
                  <a:srgbClr val="000000"/>
                </a:solidFill>
              </a:rPr>
              <a:t>1.定义</a:t>
            </a:r>
            <a:endParaRPr altLang="zh-CN" dirty="0">
              <a:solidFill>
                <a:srgbClr val="000000"/>
              </a:solidFill>
            </a:endParaRPr>
          </a:p>
          <a:p>
            <a:pPr>
              <a:lnSpc>
                <a:spcPct val="120000"/>
              </a:lnSpc>
            </a:pPr>
            <a:r>
              <a:rPr altLang="zh-CN" dirty="0">
                <a:solidFill>
                  <a:srgbClr val="000000"/>
                </a:solidFill>
              </a:rPr>
              <a:t>  1.定义</a:t>
            </a:r>
            <a:endParaRPr altLang="zh-CN" dirty="0">
              <a:solidFill>
                <a:srgbClr val="000000"/>
              </a:solidFill>
            </a:endParaRPr>
          </a:p>
          <a:p>
            <a:pPr>
              <a:lnSpc>
                <a:spcPct val="120000"/>
              </a:lnSpc>
            </a:pPr>
            <a:r>
              <a:rPr altLang="zh-CN" dirty="0">
                <a:solidFill>
                  <a:srgbClr val="000000"/>
                </a:solidFill>
              </a:rPr>
              <a:t>  狭义上讲，区块链是一种按照时间顺序将数据区块以链条的方式组合成特定数据结构，并以密码学的方式保证其不可篡改、不可伪造的去中心化共享总账（Decentralized Shared Ledger），能够安全存储简单的、有先后关系、 能在系统内验证的数据。</a:t>
            </a:r>
            <a:endParaRPr altLang="zh-CN" dirty="0">
              <a:solidFill>
                <a:srgbClr val="000000"/>
              </a:solidFill>
            </a:endParaRPr>
          </a:p>
          <a:p>
            <a:pPr>
              <a:lnSpc>
                <a:spcPct val="120000"/>
              </a:lnSpc>
            </a:pPr>
            <a:r>
              <a:rPr altLang="zh-CN" dirty="0">
                <a:solidFill>
                  <a:srgbClr val="000000"/>
                </a:solidFill>
              </a:rPr>
              <a:t>  </a:t>
            </a:r>
            <a:endParaRPr altLang="zh-CN" dirty="0">
              <a:solidFill>
                <a:srgbClr val="000000"/>
              </a:solidFill>
            </a:endParaRPr>
          </a:p>
          <a:p>
            <a:pPr>
              <a:lnSpc>
                <a:spcPct val="120000"/>
              </a:lnSpc>
            </a:pPr>
            <a:r>
              <a:rPr altLang="zh-CN" dirty="0">
                <a:solidFill>
                  <a:srgbClr val="000000"/>
                </a:solidFill>
              </a:rPr>
              <a:t>  广义上讲，区块链技术是利用加密链式区块结构来验证和存储数据、利用分布式节点共识算法来生成和更新数据、利用自动化脚本代码（智能合约）来编程和操作数据的一种全新的去中心化基础架构和分布式计算范式。</a:t>
            </a:r>
            <a:endParaRPr altLang="zh-CN" dirty="0">
              <a:solidFill>
                <a:srgbClr val="000000"/>
              </a:solidFill>
            </a:endParaRPr>
          </a:p>
          <a:p>
            <a:pPr>
              <a:lnSpc>
                <a:spcPct val="120000"/>
              </a:lnSpc>
            </a:pPr>
            <a:endParaRPr altLang="zh-CN" dirty="0">
              <a:solidFill>
                <a:srgbClr val="000000"/>
              </a:solidFill>
            </a:endParaRPr>
          </a:p>
          <a:p>
            <a:pPr>
              <a:lnSpc>
                <a:spcPct val="120000"/>
              </a:lnSpc>
            </a:pPr>
            <a:r>
              <a:rPr lang="en-US" dirty="0">
                <a:solidFill>
                  <a:srgbClr val="000000"/>
                </a:solidFill>
              </a:rPr>
              <a:t>2</a:t>
            </a:r>
            <a:r>
              <a:rPr altLang="zh-CN" dirty="0">
                <a:solidFill>
                  <a:srgbClr val="000000"/>
                </a:solidFill>
              </a:rPr>
              <a:t>.从技术角度看</a:t>
            </a:r>
            <a:endParaRPr altLang="zh-CN" dirty="0">
              <a:solidFill>
                <a:srgbClr val="000000"/>
              </a:solidFill>
            </a:endParaRPr>
          </a:p>
          <a:p>
            <a:pPr>
              <a:lnSpc>
                <a:spcPct val="120000"/>
              </a:lnSpc>
            </a:pPr>
            <a:r>
              <a:rPr altLang="zh-CN" dirty="0">
                <a:solidFill>
                  <a:srgbClr val="000000"/>
                </a:solidFill>
              </a:rPr>
              <a:t>  区块链并不是一种单一的技术，而是多种技术整合的结果。这些技术以新的结构组合在一起，形成了一种新的数据记录、存储和表达的方式</a:t>
            </a:r>
            <a:r>
              <a:rPr lang="zh-CN" dirty="0">
                <a:solidFill>
                  <a:srgbClr val="000000"/>
                </a:solidFill>
              </a:rPr>
              <a:t>。</a:t>
            </a:r>
            <a:endParaRPr lang="zh-CN" sz="2000" dirty="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29385" y="1627505"/>
            <a:ext cx="9333230" cy="3162935"/>
          </a:xfrm>
          <a:prstGeom prst="rect">
            <a:avLst/>
          </a:prstGeom>
          <a:noFill/>
        </p:spPr>
        <p:txBody>
          <a:bodyPr wrap="square" rtlCol="0">
            <a:spAutoFit/>
          </a:bodyPr>
          <a:p>
            <a:pPr algn="l">
              <a:lnSpc>
                <a:spcPct val="110000"/>
              </a:lnSpc>
            </a:pPr>
            <a:r>
              <a:rPr lang="zh-CN" altLang="en-US" b="1"/>
              <a:t>我们试着用更为通俗易懂的语言来描述区块链</a:t>
            </a:r>
            <a:endParaRPr lang="zh-CN" altLang="en-US"/>
          </a:p>
          <a:p>
            <a:pPr algn="l">
              <a:lnSpc>
                <a:spcPct val="110000"/>
              </a:lnSpc>
            </a:pPr>
            <a:r>
              <a:rPr lang="zh-CN" altLang="en-US"/>
              <a:t>  </a:t>
            </a:r>
            <a:endParaRPr lang="zh-CN" altLang="en-US"/>
          </a:p>
          <a:p>
            <a:pPr algn="l">
              <a:lnSpc>
                <a:spcPct val="110000"/>
              </a:lnSpc>
            </a:pPr>
            <a:endParaRPr lang="zh-CN" altLang="en-US"/>
          </a:p>
          <a:p>
            <a:pPr algn="l">
              <a:lnSpc>
                <a:spcPct val="130000"/>
              </a:lnSpc>
            </a:pPr>
            <a:r>
              <a:rPr lang="zh-CN" altLang="en-US"/>
              <a:t>  传统电子货币的交易记录是保存在银行中的，而与之不同的是，比特币是基于P2P网络的，因此它需要所有用户共同维护一个全球统一的交易记录，并将数据储存在每个客户端中。于是，为了维护这样一个全球统一的交易记录，区块链技术便应运而生。它对数据库的结构进行了革新，将数据分割成为不同的区块，每一个区块中都包含了过去10分钟内产生的所有比特币交易信息。同时，每个区块通过特定的信息链接到上一区块的后面，前后顺连来呈现一套完整的数据，这就是“区块链”名称的由来。</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2246" y="5400750"/>
            <a:ext cx="10400305" cy="922020"/>
          </a:xfrm>
          <a:prstGeom prst="rect">
            <a:avLst/>
          </a:prstGeom>
          <a:noFill/>
        </p:spPr>
        <p:txBody>
          <a:bodyPr wrap="square" rtlCol="0">
            <a:spAutoFit/>
          </a:bodyPr>
          <a:lstStyle/>
          <a:p>
            <a:pPr>
              <a:lnSpc>
                <a:spcPct val="150000"/>
              </a:lnSpc>
            </a:pPr>
            <a:r>
              <a:rPr lang="zh-CN" altLang="en-US" dirty="0" smtClean="0"/>
              <a:t>　</a:t>
            </a:r>
            <a:r>
              <a:rPr lang="zh-CN" altLang="en-US" b="1" dirty="0" smtClean="0">
                <a:solidFill>
                  <a:srgbClr val="000000"/>
                </a:solidFill>
              </a:rPr>
              <a:t>　</a:t>
            </a:r>
            <a:r>
              <a:rPr altLang="zh-CN" dirty="0">
                <a:solidFill>
                  <a:srgbClr val="000000"/>
                </a:solidFill>
              </a:rPr>
              <a:t>区块链是一个个区块形成的链条形式的数据结构，每一个区块都有一个编号，区块链的高度就是区块链当前的最新区块编号。</a:t>
            </a:r>
            <a:endParaRPr altLang="zh-CN" dirty="0">
              <a:solidFill>
                <a:srgbClr val="000000"/>
              </a:solidFill>
            </a:endParaRP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10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开发语言</a:t>
            </a:r>
            <a:endParaRPr kumimoji="0" lang="zh-CN" altLang="en-US"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Rectangle 3"/>
          <p:cNvSpPr>
            <a:spLocks noChangeArrowheads="1"/>
          </p:cNvSpPr>
          <p:nvPr/>
        </p:nvSpPr>
        <p:spPr bwMode="auto">
          <a:xfrm>
            <a:off x="0" y="2657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标题 1"/>
          <p:cNvSpPr txBox="1"/>
          <p:nvPr/>
        </p:nvSpPr>
        <p:spPr>
          <a:xfrm>
            <a:off x="684461" y="859274"/>
            <a:ext cx="10515600" cy="6833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smtClean="0">
                <a:solidFill>
                  <a:srgbClr val="000000"/>
                </a:solidFill>
              </a:rPr>
              <a:t>二</a:t>
            </a:r>
            <a:r>
              <a:rPr lang="en-US" altLang="zh-CN" b="1" dirty="0" smtClean="0">
                <a:solidFill>
                  <a:srgbClr val="000000"/>
                </a:solidFill>
              </a:rPr>
              <a:t>.</a:t>
            </a:r>
            <a:r>
              <a:rPr lang="zh-CN" altLang="en-US" b="1" dirty="0" smtClean="0">
                <a:solidFill>
                  <a:srgbClr val="000000"/>
                </a:solidFill>
              </a:rPr>
              <a:t>区块链的形式</a:t>
            </a:r>
            <a:endParaRPr lang="zh-CN" altLang="en-US" b="1" dirty="0" smtClean="0">
              <a:solidFill>
                <a:srgbClr val="000000"/>
              </a:solidFill>
            </a:endParaRPr>
          </a:p>
        </p:txBody>
      </p:sp>
      <p:pic>
        <p:nvPicPr>
          <p:cNvPr id="19458" name="Picture 785" descr="“blockchain structure”的图片搜索结果"/>
          <p:cNvPicPr>
            <a:picLocks noChangeAspect="1"/>
          </p:cNvPicPr>
          <p:nvPr/>
        </p:nvPicPr>
        <p:blipFill>
          <a:blip r:embed="rId1">
            <a:clrChange>
              <a:clrFrom>
                <a:srgbClr val="FFFFFF"/>
              </a:clrFrom>
              <a:clrTo>
                <a:srgbClr val="FFFFFF">
                  <a:alpha val="0"/>
                </a:srgbClr>
              </a:clrTo>
            </a:clrChange>
          </a:blip>
          <a:stretch>
            <a:fillRect/>
          </a:stretch>
        </p:blipFill>
        <p:spPr>
          <a:xfrm>
            <a:off x="3159760" y="2193290"/>
            <a:ext cx="5872480" cy="2733675"/>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684461" y="859274"/>
            <a:ext cx="10515600" cy="6833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smtClean="0">
                <a:solidFill>
                  <a:srgbClr val="000000"/>
                </a:solidFill>
              </a:rPr>
              <a:t>三</a:t>
            </a:r>
            <a:r>
              <a:rPr lang="en-US" altLang="zh-CN" b="1" dirty="0" smtClean="0">
                <a:solidFill>
                  <a:srgbClr val="000000"/>
                </a:solidFill>
              </a:rPr>
              <a:t>.</a:t>
            </a:r>
            <a:r>
              <a:rPr lang="zh-CN" altLang="en-US" b="1" dirty="0" smtClean="0">
                <a:solidFill>
                  <a:srgbClr val="000000"/>
                </a:solidFill>
              </a:rPr>
              <a:t>区块链的核心</a:t>
            </a:r>
            <a:endParaRPr lang="zh-CN" altLang="en-US" b="1" dirty="0" smtClean="0">
              <a:solidFill>
                <a:srgbClr val="000000"/>
              </a:solidFill>
            </a:endParaRPr>
          </a:p>
        </p:txBody>
      </p:sp>
      <p:pic>
        <p:nvPicPr>
          <p:cNvPr id="4" name="图片 1" descr="本质"/>
          <p:cNvPicPr>
            <a:picLocks noChangeAspect="1"/>
          </p:cNvPicPr>
          <p:nvPr/>
        </p:nvPicPr>
        <p:blipFill>
          <a:blip r:embed="rId1"/>
          <a:stretch>
            <a:fillRect/>
          </a:stretch>
        </p:blipFill>
        <p:spPr>
          <a:xfrm>
            <a:off x="135890" y="3182620"/>
            <a:ext cx="2193925" cy="2430145"/>
          </a:xfrm>
          <a:prstGeom prst="rect">
            <a:avLst/>
          </a:prstGeom>
        </p:spPr>
      </p:pic>
      <p:sp>
        <p:nvSpPr>
          <p:cNvPr id="5" name="文本框 4"/>
          <p:cNvSpPr txBox="1"/>
          <p:nvPr/>
        </p:nvSpPr>
        <p:spPr>
          <a:xfrm>
            <a:off x="2441575" y="1542415"/>
            <a:ext cx="9315450" cy="5377815"/>
          </a:xfrm>
          <a:prstGeom prst="rect">
            <a:avLst/>
          </a:prstGeom>
          <a:noFill/>
        </p:spPr>
        <p:txBody>
          <a:bodyPr wrap="square" rtlCol="0">
            <a:spAutoFit/>
          </a:bodyPr>
          <a:p>
            <a:pPr algn="l">
              <a:lnSpc>
                <a:spcPct val="110000"/>
              </a:lnSpc>
            </a:pPr>
            <a:r>
              <a:rPr lang="zh-CN" altLang="en-US" b="1"/>
              <a:t>关于信任</a:t>
            </a:r>
            <a:endParaRPr lang="zh-CN" altLang="en-US"/>
          </a:p>
          <a:p>
            <a:pPr algn="l">
              <a:lnSpc>
                <a:spcPct val="120000"/>
              </a:lnSpc>
            </a:pPr>
            <a:r>
              <a:rPr lang="zh-CN" altLang="en-US"/>
              <a:t>  与传统技术的最大区别是，区块链是一种分散式信任机制。区块链技术尝试打破中心化信任的垄断和崩塌风险，用去中心的思路尝试构建全新、更加健壮的信任体系。可以说，信任是区块链核心的核心，价值、通证、资产等都是构建在其上的延伸。</a:t>
            </a:r>
            <a:endParaRPr lang="zh-CN" altLang="en-US"/>
          </a:p>
          <a:p>
            <a:pPr algn="l">
              <a:lnSpc>
                <a:spcPct val="120000"/>
              </a:lnSpc>
            </a:pPr>
            <a:r>
              <a:rPr lang="zh-CN" altLang="en-US"/>
              <a:t>关于区块链技术的信任机制，其有以下 3 点重要的属性：</a:t>
            </a:r>
            <a:endParaRPr lang="zh-CN" altLang="en-US"/>
          </a:p>
          <a:p>
            <a:pPr algn="l">
              <a:lnSpc>
                <a:spcPct val="120000"/>
              </a:lnSpc>
            </a:pPr>
            <a:r>
              <a:rPr lang="zh-CN" altLang="en-US"/>
              <a:t>  1）分散性：构建信用的节点和主体越分散，这套机制的可信度越强。具体的，包含分散信用的主体数(或节点数)越多，节点的分散性越强。需要注意的是，分散性有理论分散性和事实分散性的区别。</a:t>
            </a:r>
            <a:endParaRPr lang="zh-CN" altLang="en-US"/>
          </a:p>
          <a:p>
            <a:pPr algn="l">
              <a:lnSpc>
                <a:spcPct val="120000"/>
              </a:lnSpc>
            </a:pPr>
            <a:endParaRPr lang="zh-CN" altLang="en-US"/>
          </a:p>
          <a:p>
            <a:pPr algn="l">
              <a:lnSpc>
                <a:spcPct val="120000"/>
              </a:lnSpc>
            </a:pPr>
            <a:r>
              <a:rPr lang="zh-CN" altLang="en-US"/>
              <a:t>  2) 健壮性：狭义的健壮性，即主体间算力、投票权重的均匀程度（bias），依赖于共识算法，不同区块链的实现，健壮性的衡量标准不同等。理论上不存在寡头、超级节点的网络更具可信度。广义的健壮性，则扩展到整套区块链方案层面。</a:t>
            </a:r>
            <a:endParaRPr lang="zh-CN" altLang="en-US"/>
          </a:p>
          <a:p>
            <a:pPr algn="l">
              <a:lnSpc>
                <a:spcPct val="120000"/>
              </a:lnSpc>
            </a:pPr>
            <a:endParaRPr lang="zh-CN" altLang="en-US"/>
          </a:p>
          <a:p>
            <a:pPr algn="l">
              <a:lnSpc>
                <a:spcPct val="120000"/>
              </a:lnSpc>
            </a:pPr>
            <a:r>
              <a:rPr lang="zh-CN" altLang="en-US"/>
              <a:t>  3) 安全性：由于区块链在一定程度是公开、多方参与来共同构建信用的机制，如果存在漏洞导致这套机制并不能按预设运行，那么这套信用机制以及构建在之上的应用将瞬间崩塌。可见安全性的重要性不言而喻。</a:t>
            </a:r>
            <a:endParaRPr lang="zh-CN" altLang="en-US"/>
          </a:p>
        </p:txBody>
      </p:sp>
      <p:sp>
        <p:nvSpPr>
          <p:cNvPr id="9" name="椭圆 8"/>
          <p:cNvSpPr/>
          <p:nvPr/>
        </p:nvSpPr>
        <p:spPr>
          <a:xfrm>
            <a:off x="1459865" y="4792980"/>
            <a:ext cx="565150" cy="515620"/>
          </a:xfrm>
          <a:prstGeom prst="ellipse">
            <a:avLst/>
          </a:prstGeom>
          <a:noFill/>
          <a:ln>
            <a:solidFill>
              <a:srgbClr val="FFFF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10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开发语言</a:t>
            </a:r>
            <a:endParaRPr kumimoji="0" lang="zh-CN" altLang="en-US"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Rectangle 3"/>
          <p:cNvSpPr>
            <a:spLocks noChangeArrowheads="1"/>
          </p:cNvSpPr>
          <p:nvPr/>
        </p:nvSpPr>
        <p:spPr bwMode="auto">
          <a:xfrm>
            <a:off x="0" y="2657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矩形 5"/>
          <p:cNvSpPr/>
          <p:nvPr/>
        </p:nvSpPr>
        <p:spPr>
          <a:xfrm>
            <a:off x="3150235" y="1541780"/>
            <a:ext cx="8029575" cy="3992245"/>
          </a:xfrm>
          <a:prstGeom prst="rect">
            <a:avLst/>
          </a:prstGeom>
        </p:spPr>
        <p:txBody>
          <a:bodyPr wrap="square">
            <a:spAutoFit/>
          </a:bodyPr>
          <a:lstStyle/>
          <a:p>
            <a:pPr indent="0">
              <a:lnSpc>
                <a:spcPct val="150000"/>
              </a:lnSpc>
              <a:buFont typeface="Arial" panose="020B0604020202020204" pitchFamily="34" charset="0"/>
              <a:buNone/>
            </a:pPr>
            <a:r>
              <a:rPr lang="zh-CN" altLang="en-US" b="1" dirty="0">
                <a:solidFill>
                  <a:srgbClr val="000000"/>
                </a:solidFill>
              </a:rPr>
              <a:t>关于价值</a:t>
            </a:r>
            <a:endParaRPr lang="zh-CN" altLang="en-US" b="1" dirty="0">
              <a:solidFill>
                <a:srgbClr val="000000"/>
              </a:solidFill>
            </a:endParaRPr>
          </a:p>
          <a:p>
            <a:pPr indent="0">
              <a:lnSpc>
                <a:spcPct val="140000"/>
              </a:lnSpc>
              <a:buFont typeface="Arial" panose="020B0604020202020204" pitchFamily="34" charset="0"/>
              <a:buNone/>
            </a:pPr>
            <a:r>
              <a:rPr lang="zh-CN" altLang="en-US" dirty="0">
                <a:solidFill>
                  <a:srgbClr val="000000"/>
                </a:solidFill>
              </a:rPr>
              <a:t>  信任是区块链技术的基础，而对价值的支撑是区块链技术最大亮点也是最大意义所在。既有互联网网络解决了通讯问题，以信息拷贝的形式，实现端到端的信息传递，打通信息不对称壁垒。但是对信息之上承载的主体的价值，难以保证和确认唯一。</a:t>
            </a:r>
            <a:endParaRPr lang="zh-CN" altLang="en-US" dirty="0">
              <a:solidFill>
                <a:srgbClr val="000000"/>
              </a:solidFill>
            </a:endParaRPr>
          </a:p>
          <a:p>
            <a:pPr indent="0">
              <a:lnSpc>
                <a:spcPct val="140000"/>
              </a:lnSpc>
              <a:buFont typeface="Arial" panose="020B0604020202020204" pitchFamily="34" charset="0"/>
              <a:buNone/>
            </a:pPr>
            <a:endParaRPr lang="zh-CN" altLang="en-US" dirty="0">
              <a:solidFill>
                <a:srgbClr val="000000"/>
              </a:solidFill>
            </a:endParaRPr>
          </a:p>
          <a:p>
            <a:pPr indent="0">
              <a:lnSpc>
                <a:spcPct val="140000"/>
              </a:lnSpc>
              <a:buFont typeface="Arial" panose="020B0604020202020204" pitchFamily="34" charset="0"/>
              <a:buNone/>
            </a:pPr>
            <a:r>
              <a:rPr lang="zh-CN" altLang="en-US" dirty="0">
                <a:solidFill>
                  <a:srgbClr val="000000"/>
                </a:solidFill>
              </a:rPr>
              <a:t>  区块链技术第一次整合密码学、分布式等现有技术，实现信息传递的同时，保证信息之上主体的价值的唯一和传递。并且更加难能可贵的是，在价值传递和确权的基础上，在区块链这个虚拟线上网络上，能够人为的创造价值，实现更为简洁安全的价值闭环网络！</a:t>
            </a:r>
            <a:endParaRPr lang="zh-CN" altLang="en-US" dirty="0">
              <a:solidFill>
                <a:srgbClr val="000000"/>
              </a:solidFill>
            </a:endParaRPr>
          </a:p>
        </p:txBody>
      </p:sp>
      <p:pic>
        <p:nvPicPr>
          <p:cNvPr id="7" name="图片 1" descr="本质"/>
          <p:cNvPicPr>
            <a:picLocks noChangeAspect="1"/>
          </p:cNvPicPr>
          <p:nvPr/>
        </p:nvPicPr>
        <p:blipFill>
          <a:blip r:embed="rId1"/>
          <a:stretch>
            <a:fillRect/>
          </a:stretch>
        </p:blipFill>
        <p:spPr>
          <a:xfrm>
            <a:off x="95885" y="2657475"/>
            <a:ext cx="2193925" cy="2430145"/>
          </a:xfrm>
          <a:prstGeom prst="rect">
            <a:avLst/>
          </a:prstGeom>
        </p:spPr>
      </p:pic>
      <p:sp>
        <p:nvSpPr>
          <p:cNvPr id="9" name="椭圆 8"/>
          <p:cNvSpPr/>
          <p:nvPr/>
        </p:nvSpPr>
        <p:spPr>
          <a:xfrm>
            <a:off x="389255" y="4190365"/>
            <a:ext cx="565150" cy="515620"/>
          </a:xfrm>
          <a:prstGeom prst="ellipse">
            <a:avLst/>
          </a:prstGeom>
          <a:noFill/>
          <a:ln>
            <a:solidFill>
              <a:srgbClr val="FFFF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72410" y="1523365"/>
            <a:ext cx="9315450" cy="4049395"/>
          </a:xfrm>
          <a:prstGeom prst="rect">
            <a:avLst/>
          </a:prstGeom>
          <a:noFill/>
        </p:spPr>
        <p:txBody>
          <a:bodyPr wrap="square" rtlCol="0">
            <a:spAutoFit/>
          </a:bodyPr>
          <a:p>
            <a:pPr algn="l">
              <a:lnSpc>
                <a:spcPct val="110000"/>
              </a:lnSpc>
            </a:pPr>
            <a:r>
              <a:rPr lang="zh-CN" altLang="en-US" b="1"/>
              <a:t>通证机制</a:t>
            </a:r>
            <a:endParaRPr lang="zh-CN" altLang="en-US" b="1"/>
          </a:p>
          <a:p>
            <a:pPr algn="l">
              <a:lnSpc>
                <a:spcPct val="120000"/>
              </a:lnSpc>
            </a:pPr>
            <a:r>
              <a:rPr lang="zh-CN" altLang="en-US"/>
              <a:t>通证机制是区块链价值网络实现的重要组件，它由技术和非技术层面的功能有机组合而成。</a:t>
            </a:r>
            <a:endParaRPr lang="zh-CN" altLang="en-US"/>
          </a:p>
          <a:p>
            <a:pPr algn="l">
              <a:lnSpc>
                <a:spcPct val="120000"/>
              </a:lnSpc>
            </a:pPr>
            <a:endParaRPr lang="zh-CN" altLang="en-US"/>
          </a:p>
          <a:p>
            <a:pPr algn="l">
              <a:lnSpc>
                <a:spcPct val="120000"/>
              </a:lnSpc>
            </a:pPr>
            <a:r>
              <a:rPr lang="zh-CN" altLang="en-US"/>
              <a:t>    技术层面，通过非对称加密、签名、共识算法、多方记账技术，实现通证的生成和流转。通过分布式账本等功能，实现了链上通证运转的一套落地载体。基于通证的各种应用，也只有在这套技术设施逻辑足够完备且安全的前提下，才能逐渐繁荣发展。</a:t>
            </a:r>
            <a:endParaRPr lang="zh-CN" altLang="en-US"/>
          </a:p>
          <a:p>
            <a:pPr algn="l">
              <a:lnSpc>
                <a:spcPct val="120000"/>
              </a:lnSpc>
            </a:pPr>
            <a:endParaRPr lang="zh-CN" altLang="en-US"/>
          </a:p>
          <a:p>
            <a:pPr algn="l">
              <a:lnSpc>
                <a:spcPct val="120000"/>
              </a:lnSpc>
            </a:pPr>
            <a:r>
              <a:rPr lang="zh-CN" altLang="en-US"/>
              <a:t>    对通证机制而言，技术层面的功能是基础，非技术层面的功能才是其价值和亮点之所在，业内将通证机制常常称为通证经济机制，也表明其非技术层面的巨大潜力。行业在这方面持续探索的动力在于，现实世界我们基于传统流通体系和金融体系发展了如此庞大复杂的经济体量，成为现在人类生活的基础；那么在即将到来的价值网络时代，基于新的线上流通体系，是否能够构建出体量相当甚至更大的经济体系将成为最为关键的一步。</a:t>
            </a:r>
            <a:endParaRPr lang="zh-CN" altLang="en-US"/>
          </a:p>
        </p:txBody>
      </p:sp>
      <p:pic>
        <p:nvPicPr>
          <p:cNvPr id="7" name="图片 1" descr="本质"/>
          <p:cNvPicPr>
            <a:picLocks noChangeAspect="1"/>
          </p:cNvPicPr>
          <p:nvPr/>
        </p:nvPicPr>
        <p:blipFill>
          <a:blip r:embed="rId1"/>
          <a:stretch>
            <a:fillRect/>
          </a:stretch>
        </p:blipFill>
        <p:spPr>
          <a:xfrm>
            <a:off x="94615" y="2665730"/>
            <a:ext cx="2193925" cy="2430145"/>
          </a:xfrm>
          <a:prstGeom prst="rect">
            <a:avLst/>
          </a:prstGeom>
        </p:spPr>
      </p:pic>
      <p:sp>
        <p:nvSpPr>
          <p:cNvPr id="9" name="椭圆 8"/>
          <p:cNvSpPr/>
          <p:nvPr/>
        </p:nvSpPr>
        <p:spPr>
          <a:xfrm>
            <a:off x="909320" y="3171190"/>
            <a:ext cx="565150" cy="515620"/>
          </a:xfrm>
          <a:prstGeom prst="ellipse">
            <a:avLst/>
          </a:prstGeom>
          <a:noFill/>
          <a:ln>
            <a:solidFill>
              <a:srgbClr val="FFFF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684461" y="859274"/>
            <a:ext cx="10515600" cy="6833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smtClean="0">
                <a:solidFill>
                  <a:srgbClr val="000000"/>
                </a:solidFill>
              </a:rPr>
              <a:t>四</a:t>
            </a:r>
            <a:r>
              <a:rPr lang="en-US" altLang="zh-CN" b="1" dirty="0" smtClean="0">
                <a:solidFill>
                  <a:srgbClr val="000000"/>
                </a:solidFill>
              </a:rPr>
              <a:t>.</a:t>
            </a:r>
            <a:r>
              <a:rPr lang="zh-CN" altLang="en-US" b="1" dirty="0" smtClean="0">
                <a:solidFill>
                  <a:srgbClr val="000000"/>
                </a:solidFill>
              </a:rPr>
              <a:t>区块链的特点</a:t>
            </a:r>
            <a:endParaRPr lang="zh-CN" altLang="en-US" b="1" dirty="0" smtClean="0">
              <a:solidFill>
                <a:srgbClr val="000000"/>
              </a:solidFill>
            </a:endParaRPr>
          </a:p>
        </p:txBody>
      </p:sp>
      <p:sp>
        <p:nvSpPr>
          <p:cNvPr id="6" name="矩形 5"/>
          <p:cNvSpPr/>
          <p:nvPr/>
        </p:nvSpPr>
        <p:spPr>
          <a:xfrm>
            <a:off x="2007870" y="1863725"/>
            <a:ext cx="1574165" cy="652780"/>
          </a:xfrm>
          <a:prstGeom prst="rect">
            <a:avLst/>
          </a:prstGeom>
          <a:solidFill>
            <a:srgbClr val="1480D1"/>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2246630" y="2005965"/>
            <a:ext cx="1097280" cy="368300"/>
          </a:xfrm>
          <a:prstGeom prst="rect">
            <a:avLst/>
          </a:prstGeom>
          <a:noFill/>
        </p:spPr>
        <p:txBody>
          <a:bodyPr wrap="none" rtlCol="0">
            <a:spAutoFit/>
          </a:bodyPr>
          <a:p>
            <a:r>
              <a:rPr lang="zh-CN" altLang="en-US">
                <a:solidFill>
                  <a:schemeClr val="accent5">
                    <a:lumMod val="20000"/>
                    <a:lumOff val="80000"/>
                  </a:schemeClr>
                </a:solidFill>
              </a:rPr>
              <a:t>去中心化</a:t>
            </a:r>
            <a:endParaRPr lang="zh-CN" altLang="en-US">
              <a:solidFill>
                <a:schemeClr val="accent5">
                  <a:lumMod val="20000"/>
                  <a:lumOff val="80000"/>
                </a:schemeClr>
              </a:solidFill>
            </a:endParaRPr>
          </a:p>
        </p:txBody>
      </p:sp>
      <p:sp>
        <p:nvSpPr>
          <p:cNvPr id="13" name="矩形 12"/>
          <p:cNvSpPr/>
          <p:nvPr/>
        </p:nvSpPr>
        <p:spPr>
          <a:xfrm>
            <a:off x="3582035" y="1863725"/>
            <a:ext cx="1574165" cy="652780"/>
          </a:xfrm>
          <a:prstGeom prst="rect">
            <a:avLst/>
          </a:prstGeom>
          <a:solidFill>
            <a:srgbClr val="1480D1"/>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3935095" y="2005965"/>
            <a:ext cx="868680" cy="368300"/>
          </a:xfrm>
          <a:prstGeom prst="rect">
            <a:avLst/>
          </a:prstGeom>
          <a:noFill/>
        </p:spPr>
        <p:txBody>
          <a:bodyPr wrap="none" rtlCol="0">
            <a:spAutoFit/>
          </a:bodyPr>
          <a:p>
            <a:r>
              <a:rPr lang="zh-CN" altLang="en-US">
                <a:solidFill>
                  <a:schemeClr val="accent5">
                    <a:lumMod val="20000"/>
                    <a:lumOff val="80000"/>
                  </a:schemeClr>
                </a:solidFill>
              </a:rPr>
              <a:t>唯一性</a:t>
            </a:r>
            <a:endParaRPr lang="zh-CN" altLang="en-US">
              <a:solidFill>
                <a:schemeClr val="accent5">
                  <a:lumMod val="20000"/>
                  <a:lumOff val="80000"/>
                </a:schemeClr>
              </a:solidFill>
            </a:endParaRPr>
          </a:p>
        </p:txBody>
      </p:sp>
      <p:sp>
        <p:nvSpPr>
          <p:cNvPr id="15" name="矩形 14"/>
          <p:cNvSpPr/>
          <p:nvPr/>
        </p:nvSpPr>
        <p:spPr>
          <a:xfrm>
            <a:off x="5156200" y="1863725"/>
            <a:ext cx="1574165" cy="652780"/>
          </a:xfrm>
          <a:prstGeom prst="rect">
            <a:avLst/>
          </a:prstGeom>
          <a:solidFill>
            <a:srgbClr val="1480D1"/>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5394960" y="2005965"/>
            <a:ext cx="1097280" cy="368300"/>
          </a:xfrm>
          <a:prstGeom prst="rect">
            <a:avLst/>
          </a:prstGeom>
          <a:noFill/>
        </p:spPr>
        <p:txBody>
          <a:bodyPr wrap="none" rtlCol="0">
            <a:spAutoFit/>
          </a:bodyPr>
          <a:p>
            <a:r>
              <a:rPr lang="zh-CN" altLang="en-US">
                <a:solidFill>
                  <a:schemeClr val="accent5">
                    <a:lumMod val="20000"/>
                    <a:lumOff val="80000"/>
                  </a:schemeClr>
                </a:solidFill>
              </a:rPr>
              <a:t>可追溯性</a:t>
            </a:r>
            <a:endParaRPr lang="zh-CN" altLang="en-US">
              <a:solidFill>
                <a:schemeClr val="accent5">
                  <a:lumMod val="20000"/>
                  <a:lumOff val="80000"/>
                </a:schemeClr>
              </a:solidFill>
            </a:endParaRPr>
          </a:p>
        </p:txBody>
      </p:sp>
      <p:sp>
        <p:nvSpPr>
          <p:cNvPr id="17" name="矩形 16"/>
          <p:cNvSpPr/>
          <p:nvPr/>
        </p:nvSpPr>
        <p:spPr>
          <a:xfrm>
            <a:off x="6730365" y="1863725"/>
            <a:ext cx="1574165" cy="652780"/>
          </a:xfrm>
          <a:prstGeom prst="rect">
            <a:avLst/>
          </a:prstGeom>
          <a:solidFill>
            <a:srgbClr val="1480D1"/>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7083425" y="2005965"/>
            <a:ext cx="868680" cy="368300"/>
          </a:xfrm>
          <a:prstGeom prst="rect">
            <a:avLst/>
          </a:prstGeom>
          <a:noFill/>
        </p:spPr>
        <p:txBody>
          <a:bodyPr wrap="none" rtlCol="0">
            <a:spAutoFit/>
          </a:bodyPr>
          <a:p>
            <a:r>
              <a:rPr lang="zh-CN" altLang="en-US">
                <a:solidFill>
                  <a:schemeClr val="accent5">
                    <a:lumMod val="20000"/>
                    <a:lumOff val="80000"/>
                  </a:schemeClr>
                </a:solidFill>
              </a:rPr>
              <a:t>公开性</a:t>
            </a:r>
            <a:endParaRPr lang="zh-CN" altLang="en-US">
              <a:solidFill>
                <a:schemeClr val="accent5">
                  <a:lumMod val="20000"/>
                  <a:lumOff val="80000"/>
                </a:schemeClr>
              </a:solidFill>
            </a:endParaRPr>
          </a:p>
        </p:txBody>
      </p:sp>
      <p:sp>
        <p:nvSpPr>
          <p:cNvPr id="19" name="矩形 18"/>
          <p:cNvSpPr/>
          <p:nvPr/>
        </p:nvSpPr>
        <p:spPr>
          <a:xfrm>
            <a:off x="8304530" y="1863725"/>
            <a:ext cx="1574165" cy="652780"/>
          </a:xfrm>
          <a:prstGeom prst="rect">
            <a:avLst/>
          </a:prstGeom>
          <a:solidFill>
            <a:srgbClr val="1480D1"/>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8656955" y="2005965"/>
            <a:ext cx="868680" cy="368300"/>
          </a:xfrm>
          <a:prstGeom prst="rect">
            <a:avLst/>
          </a:prstGeom>
          <a:noFill/>
        </p:spPr>
        <p:txBody>
          <a:bodyPr wrap="none" rtlCol="0">
            <a:spAutoFit/>
          </a:bodyPr>
          <a:p>
            <a:r>
              <a:rPr lang="zh-CN" altLang="en-US">
                <a:solidFill>
                  <a:schemeClr val="accent5">
                    <a:lumMod val="20000"/>
                    <a:lumOff val="80000"/>
                  </a:schemeClr>
                </a:solidFill>
              </a:rPr>
              <a:t>安全性</a:t>
            </a:r>
            <a:endParaRPr lang="zh-CN" altLang="en-US">
              <a:solidFill>
                <a:schemeClr val="accent5">
                  <a:lumMod val="20000"/>
                  <a:lumOff val="80000"/>
                </a:schemeClr>
              </a:solidFill>
            </a:endParaRPr>
          </a:p>
        </p:txBody>
      </p:sp>
      <p:sp>
        <p:nvSpPr>
          <p:cNvPr id="21" name="文本框 20"/>
          <p:cNvSpPr txBox="1"/>
          <p:nvPr/>
        </p:nvSpPr>
        <p:spPr>
          <a:xfrm>
            <a:off x="3009265" y="2686050"/>
            <a:ext cx="5866130" cy="368300"/>
          </a:xfrm>
          <a:prstGeom prst="rect">
            <a:avLst/>
          </a:prstGeom>
          <a:noFill/>
        </p:spPr>
        <p:txBody>
          <a:bodyPr wrap="none" rtlCol="0">
            <a:spAutoFit/>
          </a:bodyPr>
          <a:p>
            <a:pPr algn="l"/>
            <a:r>
              <a:rPr lang="zh-CN" altLang="en-US" b="1"/>
              <a:t>在区块链众多特点之中，最具代表性的当属“</a:t>
            </a:r>
            <a:r>
              <a:rPr lang="zh-CN" altLang="en-US" b="1">
                <a:solidFill>
                  <a:srgbClr val="FFC000"/>
                </a:solidFill>
              </a:rPr>
              <a:t>去中心化</a:t>
            </a:r>
            <a:r>
              <a:rPr lang="zh-CN" altLang="en-US" b="1"/>
              <a:t>”。</a:t>
            </a:r>
            <a:endParaRPr lang="zh-CN" altLang="en-US" b="1"/>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3495" y="3223895"/>
            <a:ext cx="5783580" cy="2383155"/>
          </a:xfrm>
          <a:prstGeom prst="rect">
            <a:avLst/>
          </a:prstGeom>
          <a:noFill/>
          <a:ln>
            <a:noFill/>
          </a:ln>
        </p:spPr>
      </p:pic>
      <p:sp>
        <p:nvSpPr>
          <p:cNvPr id="22" name="文本框 21"/>
          <p:cNvSpPr txBox="1"/>
          <p:nvPr/>
        </p:nvSpPr>
        <p:spPr>
          <a:xfrm>
            <a:off x="6143625" y="3223895"/>
            <a:ext cx="5668010" cy="3744595"/>
          </a:xfrm>
          <a:prstGeom prst="rect">
            <a:avLst/>
          </a:prstGeom>
          <a:noFill/>
        </p:spPr>
        <p:txBody>
          <a:bodyPr wrap="square" rtlCol="0">
            <a:spAutoFit/>
          </a:bodyPr>
          <a:p>
            <a:pPr algn="l">
              <a:lnSpc>
                <a:spcPct val="120000"/>
              </a:lnSpc>
            </a:pPr>
            <a:r>
              <a:rPr lang="en-US" altLang="zh-CN"/>
              <a:t>  </a:t>
            </a:r>
            <a:r>
              <a:rPr lang="zh-CN" altLang="en-US"/>
              <a:t>在当前的商业模式和社会组织架构下，人们只能通过集中的制度体系和机构体系（如银行等）进行交易。然而，区块链技术却运用一套基于共识的数学算法，在机器之间建立起“信任”网络，通过革命性的技术（而非信用机构）来创造信用、安全存储交易数据，并且无需任何中心化机构的审核。换句话说，区块链用数据区块取代了目前互联网对中心服务器的依赖，使得所有交易都实时显示在类似于全球共享的电子平台上，网络里每一个用户都能随时访问查看，继而解决了目前中心化模式存在的可靠性差、安全性低、高成本、低效率等问题。</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井通">
      <a:dk1>
        <a:srgbClr val="424242"/>
      </a:dk1>
      <a:lt1>
        <a:srgbClr val="FFFFFF"/>
      </a:lt1>
      <a:dk2>
        <a:srgbClr val="202020"/>
      </a:dk2>
      <a:lt2>
        <a:srgbClr val="E7E6E6"/>
      </a:lt2>
      <a:accent1>
        <a:srgbClr val="233771"/>
      </a:accent1>
      <a:accent2>
        <a:srgbClr val="ACB0BA"/>
      </a:accent2>
      <a:accent3>
        <a:srgbClr val="A5A5A5"/>
      </a:accent3>
      <a:accent4>
        <a:srgbClr val="000000"/>
      </a:accent4>
      <a:accent5>
        <a:srgbClr val="5B9BD5"/>
      </a:accent5>
      <a:accent6>
        <a:srgbClr val="3252AB"/>
      </a:accent6>
      <a:hlink>
        <a:srgbClr val="0563C1"/>
      </a:hlink>
      <a:folHlink>
        <a:srgbClr val="0890D7"/>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4475</Words>
  <Application>WPS 演示</Application>
  <PresentationFormat>自定义</PresentationFormat>
  <Paragraphs>150</Paragraphs>
  <Slides>20</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Arial</vt:lpstr>
      <vt:lpstr>Helvetica</vt:lpstr>
      <vt:lpstr>Yuanti SC</vt:lpstr>
      <vt:lpstr>Calibri</vt:lpstr>
      <vt:lpstr>Times New Roman</vt:lpstr>
      <vt:lpstr>DengXian</vt:lpstr>
      <vt:lpstr>Segoe Print</vt:lpstr>
      <vt:lpstr>微软雅黑</vt:lpstr>
      <vt:lpstr>Arial Unicode MS</vt:lpstr>
      <vt:lpstr>DengXian Light</vt:lpstr>
      <vt:lpstr>Office 主题</vt:lpstr>
      <vt:lpstr>PowerPoint 演示文稿</vt:lpstr>
      <vt:lpstr>一.什么是区块链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唐柯甫</cp:lastModifiedBy>
  <cp:revision>347</cp:revision>
  <dcterms:created xsi:type="dcterms:W3CDTF">2018-09-01T07:04:00Z</dcterms:created>
  <dcterms:modified xsi:type="dcterms:W3CDTF">2019-09-22T14:34:23Z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