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1113" r:id="rId3"/>
    <p:sldId id="1097" r:id="rId4"/>
    <p:sldId id="1123" r:id="rId5"/>
    <p:sldId id="1112" r:id="rId6"/>
    <p:sldId id="1114" r:id="rId7"/>
    <p:sldId id="1115" r:id="rId8"/>
    <p:sldId id="1117" r:id="rId9"/>
    <p:sldId id="1118" r:id="rId10"/>
    <p:sldId id="1120" r:id="rId11"/>
    <p:sldId id="1121" r:id="rId12"/>
    <p:sldId id="1116" r:id="rId13"/>
    <p:sldId id="1098" r:id="rId14"/>
    <p:sldId id="1122" r:id="rId15"/>
    <p:sldId id="42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33771"/>
    <a:srgbClr val="0877AD"/>
    <a:srgbClr val="1480D1"/>
    <a:srgbClr val="1C5790"/>
    <a:srgbClr val="4365C5"/>
    <a:srgbClr val="233773"/>
    <a:srgbClr val="24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4" autoAdjust="0"/>
    <p:restoredTop sz="96274" autoAdjust="0"/>
  </p:normalViewPr>
  <p:slideViewPr>
    <p:cSldViewPr snapToGrid="0" snapToObjects="1">
      <p:cViewPr varScale="1">
        <p:scale>
          <a:sx n="118" d="100"/>
          <a:sy n="118" d="100"/>
        </p:scale>
        <p:origin x="224" y="3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263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8F8B4-FA37-AC4B-8236-5DFE66AE3838}" type="datetimeFigureOut">
              <a:rPr kumimoji="1" lang="zh-CN" altLang="en-US" smtClean="0"/>
              <a:t>2019/8/21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9B8D8-07CD-B74A-8975-C6FE6569CF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53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477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085098C-DC04-6244-9385-6A7E53A074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文本占位符 2"/>
          <p:cNvSpPr>
            <a:spLocks noGrp="1"/>
          </p:cNvSpPr>
          <p:nvPr>
            <p:ph type="body" idx="1"/>
          </p:nvPr>
        </p:nvSpPr>
        <p:spPr>
          <a:xfrm>
            <a:off x="473341" y="2519418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473341" y="173925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61514" y="6411610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45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C68654C-4AD0-2141-8575-8713EC31C3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609382"/>
            <a:ext cx="12192000" cy="6408494"/>
          </a:xfrm>
          <a:prstGeom prst="rect">
            <a:avLst/>
          </a:prstGeom>
          <a:solidFill>
            <a:schemeClr val="accent2">
              <a:lumMod val="40000"/>
              <a:lumOff val="60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5448" y="4176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1779AF71-6ABB-43D3-8588-EEAC9CF4DE5D}"/>
              </a:ext>
            </a:extLst>
          </p:cNvPr>
          <p:cNvSpPr/>
          <p:nvPr userDrawn="1"/>
        </p:nvSpPr>
        <p:spPr>
          <a:xfrm>
            <a:off x="0" y="0"/>
            <a:ext cx="12197246" cy="7692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BF7E75D-4225-5E4B-8A37-2D8D4C3D05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3766" y="-225934"/>
            <a:ext cx="1815807" cy="128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10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4D76EAB-E3C3-45AB-B94A-C06AF2F51949}"/>
              </a:ext>
            </a:extLst>
          </p:cNvPr>
          <p:cNvSpPr txBox="1"/>
          <p:nvPr/>
        </p:nvSpPr>
        <p:spPr>
          <a:xfrm>
            <a:off x="1951145" y="3811151"/>
            <a:ext cx="4849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服务实体   链接未来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4262550D-C6EB-4445-84FC-C250E0B6C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58" y="1658458"/>
            <a:ext cx="4406987" cy="31184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2EC034B-7380-954B-9FA2-90F72330FB06}"/>
              </a:ext>
            </a:extLst>
          </p:cNvPr>
          <p:cNvSpPr txBox="1"/>
          <p:nvPr/>
        </p:nvSpPr>
        <p:spPr>
          <a:xfrm>
            <a:off x="6279502" y="2949376"/>
            <a:ext cx="546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bg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井通区块链开发概念</a:t>
            </a:r>
            <a:endParaRPr kumimoji="1" lang="zh-CN" altLang="en-US" sz="3600" dirty="0">
              <a:solidFill>
                <a:schemeClr val="bg1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40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1.</a:t>
            </a:r>
            <a:r>
              <a:rPr kumimoji="0" lang="zh-CN" alt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开发语言</a:t>
            </a:r>
            <a:endParaRPr kumimoji="0" lang="zh-CN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657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84310" y="2175641"/>
            <a:ext cx="10018713" cy="45404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负载均衡</a:t>
            </a:r>
          </a:p>
          <a:p>
            <a:pPr lvl="1"/>
            <a:r>
              <a:rPr lang="zh-CN" altLang="en-US" dirty="0" smtClean="0"/>
              <a:t>前端还是后端</a:t>
            </a:r>
          </a:p>
          <a:p>
            <a:pPr lvl="1"/>
            <a:r>
              <a:rPr lang="zh-CN" altLang="en-US" dirty="0" smtClean="0"/>
              <a:t>微服务</a:t>
            </a:r>
          </a:p>
          <a:p>
            <a:pPr lvl="1"/>
            <a:r>
              <a:rPr lang="zh-CN" altLang="en-US" dirty="0" smtClean="0"/>
              <a:t>去中心化</a:t>
            </a:r>
          </a:p>
          <a:p>
            <a:r>
              <a:rPr lang="zh-CN" altLang="en-US" dirty="0" smtClean="0"/>
              <a:t>安全问题</a:t>
            </a:r>
          </a:p>
          <a:p>
            <a:pPr lvl="1"/>
            <a:r>
              <a:rPr lang="zh-CN" altLang="en-US" dirty="0" smtClean="0"/>
              <a:t>中心化场景</a:t>
            </a:r>
          </a:p>
          <a:p>
            <a:pPr lvl="1"/>
            <a:r>
              <a:rPr lang="zh-CN" altLang="en-US" dirty="0" smtClean="0"/>
              <a:t>去中心化场景</a:t>
            </a:r>
            <a:endParaRPr lang="zh-CN" alt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79510" y="794658"/>
            <a:ext cx="10018713" cy="1752599"/>
          </a:xfrm>
        </p:spPr>
        <p:txBody>
          <a:bodyPr/>
          <a:lstStyle/>
          <a:p>
            <a:r>
              <a:rPr lang="zh-CN" altLang="en-US" dirty="0" smtClean="0"/>
              <a:t>复杂系统的注意点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0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179509" y="2284499"/>
            <a:ext cx="10018713" cy="45404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后端分流</a:t>
            </a:r>
          </a:p>
          <a:p>
            <a:pPr lvl="1"/>
            <a:r>
              <a:rPr lang="zh-CN" altLang="en-US" dirty="0" smtClean="0"/>
              <a:t>简单直接</a:t>
            </a:r>
          </a:p>
          <a:p>
            <a:pPr lvl="1"/>
            <a:r>
              <a:rPr lang="zh-CN" altLang="en-US" dirty="0" smtClean="0"/>
              <a:t>带宽集中</a:t>
            </a:r>
          </a:p>
          <a:p>
            <a:pPr lvl="1"/>
            <a:r>
              <a:rPr lang="zh-CN" altLang="en-US" dirty="0" smtClean="0"/>
              <a:t>入口单一，入口</a:t>
            </a:r>
            <a:r>
              <a:rPr lang="en-US" altLang="zh-CN" dirty="0" smtClean="0"/>
              <a:t>ACL</a:t>
            </a:r>
            <a:r>
              <a:rPr lang="zh-CN" altLang="en-US" dirty="0" smtClean="0"/>
              <a:t>复杂</a:t>
            </a:r>
          </a:p>
          <a:p>
            <a:r>
              <a:rPr lang="zh-CN" altLang="en-US" dirty="0" smtClean="0"/>
              <a:t>前端分流</a:t>
            </a:r>
          </a:p>
          <a:p>
            <a:pPr lvl="1"/>
            <a:r>
              <a:rPr lang="zh-CN" altLang="en-US" dirty="0" smtClean="0"/>
              <a:t>前端相对复杂</a:t>
            </a:r>
          </a:p>
          <a:p>
            <a:pPr lvl="1"/>
            <a:r>
              <a:rPr lang="zh-CN" altLang="en-US" dirty="0" smtClean="0"/>
              <a:t>带宽便宜，可以快速的增加</a:t>
            </a:r>
          </a:p>
          <a:p>
            <a:pPr lvl="1"/>
            <a:r>
              <a:rPr lang="zh-CN" altLang="en-US" dirty="0" smtClean="0"/>
              <a:t>单点故障没啥影响</a:t>
            </a:r>
            <a:endParaRPr lang="zh-CN" altLang="en-US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1.</a:t>
            </a:r>
            <a:r>
              <a:rPr kumimoji="0" lang="zh-CN" alt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开发语言</a:t>
            </a:r>
            <a:endParaRPr kumimoji="0" lang="zh-CN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657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79510" y="794658"/>
            <a:ext cx="10018713" cy="1752599"/>
          </a:xfrm>
        </p:spPr>
        <p:txBody>
          <a:bodyPr/>
          <a:lstStyle/>
          <a:p>
            <a:r>
              <a:rPr lang="zh-CN" altLang="en-US" dirty="0" smtClean="0"/>
              <a:t>负载均衡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81" y="1475202"/>
            <a:ext cx="2167861" cy="468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9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53683" y="1001486"/>
            <a:ext cx="10018713" cy="1752599"/>
          </a:xfrm>
        </p:spPr>
        <p:txBody>
          <a:bodyPr/>
          <a:lstStyle/>
          <a:p>
            <a:r>
              <a:rPr lang="zh-CN" altLang="en-US" dirty="0" smtClean="0"/>
              <a:t>安全问题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共性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53682" y="2491327"/>
            <a:ext cx="10018713" cy="45404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任何机器都不允许密码登录，</a:t>
            </a:r>
            <a:r>
              <a:rPr lang="en-US" altLang="zh-CN" smtClean="0"/>
              <a:t>root</a:t>
            </a:r>
            <a:r>
              <a:rPr lang="zh-CN" altLang="en-US" smtClean="0"/>
              <a:t>登录</a:t>
            </a:r>
          </a:p>
          <a:p>
            <a:r>
              <a:rPr lang="zh-CN" altLang="en-US" smtClean="0"/>
              <a:t>建立堡垒机机制</a:t>
            </a:r>
          </a:p>
          <a:p>
            <a:r>
              <a:rPr lang="zh-CN" altLang="en-US" smtClean="0"/>
              <a:t>后台管理和资产划拨功能不要暴露到公网</a:t>
            </a:r>
          </a:p>
          <a:p>
            <a:r>
              <a:rPr lang="zh-CN" altLang="en-US" smtClean="0"/>
              <a:t>应急预案和演习</a:t>
            </a:r>
          </a:p>
          <a:p>
            <a:r>
              <a:rPr lang="zh-CN" altLang="en-US" smtClean="0"/>
              <a:t>不要用</a:t>
            </a:r>
            <a:r>
              <a:rPr lang="en-US" altLang="zh-CN" smtClean="0"/>
              <a:t>Windows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5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51653" y="914398"/>
            <a:ext cx="10018713" cy="1752599"/>
          </a:xfrm>
        </p:spPr>
        <p:txBody>
          <a:bodyPr/>
          <a:lstStyle/>
          <a:p>
            <a:r>
              <a:rPr lang="zh-CN" altLang="en-US" dirty="0" smtClean="0"/>
              <a:t>安全问题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中心化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51652" y="2404239"/>
            <a:ext cx="10018713" cy="45404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服务器</a:t>
            </a:r>
          </a:p>
          <a:p>
            <a:pPr lvl="1"/>
            <a:r>
              <a:rPr lang="zh-CN" altLang="en-US" smtClean="0"/>
              <a:t>资产数据保存：加密与加盐</a:t>
            </a:r>
            <a:r>
              <a:rPr lang="en-US" altLang="zh-CN" smtClean="0"/>
              <a:t>Salt</a:t>
            </a:r>
            <a:endParaRPr lang="zh-CN" altLang="en-US" smtClean="0"/>
          </a:p>
          <a:p>
            <a:pPr lvl="1"/>
            <a:r>
              <a:rPr lang="zh-CN" altLang="en-US" smtClean="0"/>
              <a:t>强密码规则</a:t>
            </a:r>
          </a:p>
          <a:p>
            <a:pPr lvl="1"/>
            <a:r>
              <a:rPr lang="zh-CN" altLang="en-US" smtClean="0"/>
              <a:t>微信公众号：不需要密码，怎么办</a:t>
            </a:r>
          </a:p>
          <a:p>
            <a:r>
              <a:rPr lang="zh-CN" altLang="en-US" smtClean="0"/>
              <a:t>前端</a:t>
            </a:r>
          </a:p>
          <a:p>
            <a:pPr lvl="1"/>
            <a:r>
              <a:rPr lang="en-US" altLang="zh-CN" smtClean="0"/>
              <a:t>HTTPS</a:t>
            </a:r>
            <a:endParaRPr lang="zh-CN" altLang="en-US" smtClean="0"/>
          </a:p>
          <a:p>
            <a:pPr lvl="1"/>
            <a:r>
              <a:rPr lang="zh-CN" altLang="en-US" smtClean="0"/>
              <a:t>二次验证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0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596" y="892628"/>
            <a:ext cx="10018713" cy="1752599"/>
          </a:xfrm>
        </p:spPr>
        <p:txBody>
          <a:bodyPr/>
          <a:lstStyle/>
          <a:p>
            <a:r>
              <a:rPr lang="zh-CN" altLang="en-US" dirty="0" smtClean="0"/>
              <a:t>安全问题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去中心化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66595" y="2382469"/>
            <a:ext cx="10018713" cy="45404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服务器</a:t>
            </a:r>
          </a:p>
          <a:p>
            <a:pPr lvl="1"/>
            <a:r>
              <a:rPr lang="zh-CN" altLang="en-US" dirty="0" smtClean="0"/>
              <a:t>不保存任何资产</a:t>
            </a:r>
          </a:p>
          <a:p>
            <a:pPr lvl="1"/>
            <a:r>
              <a:rPr lang="zh-CN" altLang="en-US" dirty="0" smtClean="0"/>
              <a:t>跨链资产操作和外网隔离</a:t>
            </a:r>
          </a:p>
          <a:p>
            <a:r>
              <a:rPr lang="zh-CN" altLang="en-US" dirty="0" smtClean="0"/>
              <a:t>前端</a:t>
            </a:r>
          </a:p>
          <a:p>
            <a:pPr lvl="1"/>
            <a:r>
              <a:rPr lang="zh-CN" altLang="en-US" dirty="0" smtClean="0"/>
              <a:t>用户资产的加密存储</a:t>
            </a:r>
          </a:p>
          <a:p>
            <a:pPr lvl="1"/>
            <a:r>
              <a:rPr lang="zh-CN" altLang="en-US" dirty="0" smtClean="0"/>
              <a:t>交易通过签名进行，最理想的应该是硬件签名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7471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2">
            <a:extLst>
              <a:ext uri="{FF2B5EF4-FFF2-40B4-BE49-F238E27FC236}">
                <a16:creationId xmlns:a16="http://schemas.microsoft.com/office/drawing/2014/main" xmlns="" id="{CBC6243B-0D4B-BD42-9525-1FBD381C6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3839" y="3140938"/>
            <a:ext cx="3609497" cy="12314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/>
            <a:r>
              <a:rPr kumimoji="1" lang="en-US" altLang="zh-TW" sz="4800" dirty="0">
                <a:latin typeface="Helvetica" panose="020B0604020202020204" pitchFamily="34" charset="0"/>
                <a:cs typeface="Helvetica" panose="020B0604020202020204" pitchFamily="34" charset="0"/>
              </a:rPr>
              <a:t>Thank</a:t>
            </a:r>
            <a:r>
              <a:rPr kumimoji="1" lang="zh-CN" alt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1" lang="en-US" altLang="zh-CN" sz="4800" dirty="0">
                <a:latin typeface="Helvetica" panose="020B0604020202020204" pitchFamily="34" charset="0"/>
                <a:cs typeface="Helvetica" panose="020B0604020202020204" pitchFamily="34" charset="0"/>
              </a:rPr>
              <a:t>you!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1D6EC595-4449-334A-A3B5-4951F1B86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00" y="1883460"/>
            <a:ext cx="3973734" cy="28116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3380" y="1192973"/>
            <a:ext cx="1066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00"/>
                </a:solidFill>
              </a:rPr>
              <a:t>井通区块链基本概念</a:t>
            </a:r>
            <a:endParaRPr lang="en-US" altLang="zh-CN" sz="32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6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0640" y="828173"/>
            <a:ext cx="10515600" cy="758032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</a:rPr>
              <a:t>分层架构</a:t>
            </a:r>
            <a:r>
              <a:rPr lang="zh-CN" altLang="zh-CN" b="1" dirty="0">
                <a:solidFill>
                  <a:srgbClr val="000000"/>
                </a:solidFill>
              </a:rPr>
              <a:t/>
            </a:r>
            <a:br>
              <a:rPr lang="zh-CN" altLang="zh-CN" b="1" dirty="0">
                <a:solidFill>
                  <a:srgbClr val="000000"/>
                </a:solidFill>
              </a:rPr>
            </a:b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5" name="矩形 3"/>
          <p:cNvSpPr/>
          <p:nvPr/>
        </p:nvSpPr>
        <p:spPr>
          <a:xfrm>
            <a:off x="510774" y="1572590"/>
            <a:ext cx="106345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井通区块链信任栈通过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个层次：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网络层、区块层、数据层、价值层以及合约层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实现区块链不同层次的业务场景。区块链的发展成熟是也是多层次的发展成熟，不是一个单一的成熟路径。区块链本身基于分层设计，每一个层次的成熟度不一样，可以根据每个层次的成熟情况，推出相应的区块链产品。</a:t>
            </a: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16" b="20512"/>
          <a:stretch/>
        </p:blipFill>
        <p:spPr>
          <a:xfrm>
            <a:off x="971159" y="3511582"/>
            <a:ext cx="9713806" cy="329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5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0640" y="828173"/>
            <a:ext cx="10515600" cy="758032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</a:rPr>
              <a:t>有效去中心化</a:t>
            </a:r>
            <a:r>
              <a:rPr lang="zh-CN" altLang="zh-CN" b="1" dirty="0">
                <a:solidFill>
                  <a:srgbClr val="000000"/>
                </a:solidFill>
              </a:rPr>
              <a:t/>
            </a:r>
            <a:br>
              <a:rPr lang="zh-CN" altLang="zh-CN" b="1" dirty="0">
                <a:solidFill>
                  <a:srgbClr val="000000"/>
                </a:solidFill>
              </a:rPr>
            </a:br>
            <a:endParaRPr lang="zh-CN" altLang="en-US" b="1" dirty="0">
              <a:solidFill>
                <a:srgbClr val="000000"/>
              </a:solidFill>
            </a:endParaRPr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>
            <a:clrChange>
              <a:clrFrom>
                <a:srgbClr val="EEEEEF"/>
              </a:clrFrom>
              <a:clrTo>
                <a:srgbClr val="EEEE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117" y="2535601"/>
            <a:ext cx="4158577" cy="2592288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4628437" y="2358431"/>
            <a:ext cx="6984776" cy="3204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noAutofit/>
          </a:bodyPr>
          <a:lstStyle>
            <a:lvl1pPr marL="5842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11684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17526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23368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29210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35052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40894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46736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52578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hangingPunct="1"/>
            <a:r>
              <a:rPr lang="zh-CN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现在的业务构建基本是中心化或部分分布式的，需要吸取去中心化的优点来给业务增加新的活力和扩展张力；</a:t>
            </a:r>
          </a:p>
          <a:p>
            <a:pPr hangingPunct="1"/>
            <a:r>
              <a:rPr lang="zh-CN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完全去中心化或者极端去中心化超出社会和社区的掌控，也超出社会以及社区的实现能力；</a:t>
            </a:r>
          </a:p>
          <a:p>
            <a:pPr hangingPunct="1"/>
            <a:r>
              <a:rPr lang="zh-CN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井通区块链通过</a:t>
            </a:r>
            <a:r>
              <a:rPr lang="zh-CN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实现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有效</a:t>
            </a:r>
            <a:r>
              <a:rPr lang="zh-CN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去</a:t>
            </a:r>
            <a:r>
              <a:rPr lang="zh-CN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中心化的技术和业务网络结构，统筹中心化的原有优势和去中心化的新鲜血液</a:t>
            </a:r>
            <a:r>
              <a:rPr lang="zh-CN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；</a:t>
            </a:r>
            <a:endParaRPr lang="zh-CN" altLang="zh-CN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4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0640" y="828173"/>
            <a:ext cx="10515600" cy="758032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</a:rPr>
              <a:t>共识算法</a:t>
            </a:r>
            <a:r>
              <a:rPr lang="zh-CN" altLang="zh-CN" b="1" dirty="0">
                <a:solidFill>
                  <a:srgbClr val="000000"/>
                </a:solidFill>
              </a:rPr>
              <a:t/>
            </a:r>
            <a:br>
              <a:rPr lang="zh-CN" altLang="zh-CN" b="1" dirty="0">
                <a:solidFill>
                  <a:srgbClr val="000000"/>
                </a:solidFill>
              </a:rPr>
            </a:b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5" name="矩形 3"/>
          <p:cNvSpPr/>
          <p:nvPr/>
        </p:nvSpPr>
        <p:spPr>
          <a:xfrm>
            <a:off x="6936492" y="2138648"/>
            <a:ext cx="42088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BFT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共识和其他共识算法相比，没有分叉的风险</a:t>
            </a: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74" y="2169830"/>
            <a:ext cx="6425719" cy="417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3380" y="1192973"/>
            <a:ext cx="1066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00"/>
                </a:solidFill>
              </a:rPr>
              <a:t>井通区块</a:t>
            </a:r>
            <a:r>
              <a:rPr lang="zh-CN" altLang="en-US" sz="3200" b="1" smtClean="0">
                <a:solidFill>
                  <a:srgbClr val="000000"/>
                </a:solidFill>
              </a:rPr>
              <a:t>链开发方向</a:t>
            </a:r>
            <a:endParaRPr lang="en-US" altLang="zh-CN" sz="32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1.</a:t>
            </a:r>
            <a:r>
              <a:rPr kumimoji="0" lang="zh-CN" alt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开发语言</a:t>
            </a:r>
            <a:endParaRPr kumimoji="0" lang="zh-CN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657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3"/>
          <p:cNvSpPr/>
          <p:nvPr/>
        </p:nvSpPr>
        <p:spPr>
          <a:xfrm>
            <a:off x="726230" y="1718305"/>
            <a:ext cx="105840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solidFill>
                  <a:srgbClr val="000000"/>
                </a:solidFill>
              </a:rPr>
              <a:t>需要多方参与共享互信数据来源的场景：溯源，版权，物流</a:t>
            </a:r>
            <a:r>
              <a:rPr lang="en-US" altLang="zh-CN" sz="3200" dirty="0" smtClean="0">
                <a:solidFill>
                  <a:srgbClr val="000000"/>
                </a:solidFill>
              </a:rPr>
              <a:t>……</a:t>
            </a:r>
            <a:endParaRPr lang="zh-CN" altLang="en-US" sz="32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0000"/>
                </a:solidFill>
              </a:rPr>
              <a:t>标准接口：可信数据共享</a:t>
            </a:r>
            <a:endParaRPr lang="zh-CN" altLang="en-US" sz="32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0000"/>
                </a:solidFill>
              </a:rPr>
              <a:t>数字资产的发布，交易，实物资产上链</a:t>
            </a:r>
            <a:endParaRPr lang="zh-CN" altLang="en-US" sz="32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0000"/>
                </a:solidFill>
              </a:rPr>
              <a:t>国际汇兑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0000"/>
                </a:solidFill>
              </a:rPr>
              <a:t>资产证券化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8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3380" y="1192973"/>
            <a:ext cx="1066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00"/>
                </a:solidFill>
              </a:rPr>
              <a:t>井通区块链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开发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建议</a:t>
            </a:r>
            <a:endParaRPr lang="en-US" altLang="zh-CN" sz="32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72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1.</a:t>
            </a:r>
            <a:r>
              <a:rPr kumimoji="0" lang="zh-CN" alt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开发语言</a:t>
            </a:r>
            <a:endParaRPr kumimoji="0" lang="zh-CN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657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3"/>
          <p:cNvSpPr/>
          <p:nvPr/>
        </p:nvSpPr>
        <p:spPr>
          <a:xfrm>
            <a:off x="726230" y="1718305"/>
            <a:ext cx="105840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0000"/>
                </a:solidFill>
              </a:rPr>
              <a:t>钱包：任何一个区块链应用首先是一个钱包应用</a:t>
            </a:r>
            <a:endParaRPr lang="zh-CN" altLang="en-US" sz="32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0000"/>
                </a:solidFill>
              </a:rPr>
              <a:t>浏览器：以直观方式展示交易，区块链适合处理可信数据，并不是为查询设计的</a:t>
            </a:r>
            <a:endParaRPr lang="zh-CN" altLang="en-US" sz="32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0000"/>
                </a:solidFill>
              </a:rPr>
              <a:t>合约开发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 smtClean="0">
                <a:solidFill>
                  <a:srgbClr val="000000"/>
                </a:solidFill>
              </a:rPr>
              <a:t>IPFS</a:t>
            </a:r>
            <a:r>
              <a:rPr lang="zh-CN" altLang="en-US" sz="3200" dirty="0" smtClean="0">
                <a:solidFill>
                  <a:srgbClr val="000000"/>
                </a:solidFill>
              </a:rPr>
              <a:t>扩展：真实的业务数据不是账本能承受的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0000"/>
                </a:solidFill>
              </a:rPr>
              <a:t>公链开发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79510" y="794658"/>
            <a:ext cx="10018713" cy="1752599"/>
          </a:xfrm>
        </p:spPr>
        <p:txBody>
          <a:bodyPr/>
          <a:lstStyle/>
          <a:p>
            <a:r>
              <a:rPr lang="zh-CN" altLang="en-US" dirty="0" smtClean="0"/>
              <a:t>开发领域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4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井通">
      <a:dk1>
        <a:srgbClr val="424242"/>
      </a:dk1>
      <a:lt1>
        <a:srgbClr val="FFFFFF"/>
      </a:lt1>
      <a:dk2>
        <a:srgbClr val="202020"/>
      </a:dk2>
      <a:lt2>
        <a:srgbClr val="E7E6E6"/>
      </a:lt2>
      <a:accent1>
        <a:srgbClr val="233771"/>
      </a:accent1>
      <a:accent2>
        <a:srgbClr val="ACB0BA"/>
      </a:accent2>
      <a:accent3>
        <a:srgbClr val="A5A5A5"/>
      </a:accent3>
      <a:accent4>
        <a:srgbClr val="000000"/>
      </a:accent4>
      <a:accent5>
        <a:srgbClr val="5B9BD5"/>
      </a:accent5>
      <a:accent6>
        <a:srgbClr val="3252AB"/>
      </a:accent6>
      <a:hlink>
        <a:srgbClr val="0563C1"/>
      </a:hlink>
      <a:folHlink>
        <a:srgbClr val="0890D7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6712</TotalTime>
  <Words>488</Words>
  <Application>Microsoft Macintosh PowerPoint</Application>
  <PresentationFormat>Widescreen</PresentationFormat>
  <Paragraphs>68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Calibri</vt:lpstr>
      <vt:lpstr>DengXian</vt:lpstr>
      <vt:lpstr>DengXian Light</vt:lpstr>
      <vt:lpstr>Gill Sans Light</vt:lpstr>
      <vt:lpstr>Helvetica</vt:lpstr>
      <vt:lpstr>Times New Roman</vt:lpstr>
      <vt:lpstr>Yuanti SC</vt:lpstr>
      <vt:lpstr>仿宋</vt:lpstr>
      <vt:lpstr>宋体</vt:lpstr>
      <vt:lpstr>微软雅黑</vt:lpstr>
      <vt:lpstr>新細明體</vt:lpstr>
      <vt:lpstr>Arial</vt:lpstr>
      <vt:lpstr>Office 主题</vt:lpstr>
      <vt:lpstr>PowerPoint Presentation</vt:lpstr>
      <vt:lpstr>PowerPoint Presentation</vt:lpstr>
      <vt:lpstr>分层架构 </vt:lpstr>
      <vt:lpstr>有效去中心化 </vt:lpstr>
      <vt:lpstr>共识算法 </vt:lpstr>
      <vt:lpstr>PowerPoint Presentation</vt:lpstr>
      <vt:lpstr>PowerPoint Presentation</vt:lpstr>
      <vt:lpstr>PowerPoint Presentation</vt:lpstr>
      <vt:lpstr>开发领域</vt:lpstr>
      <vt:lpstr>复杂系统的注意点</vt:lpstr>
      <vt:lpstr>负载均衡</vt:lpstr>
      <vt:lpstr>安全问题-共性</vt:lpstr>
      <vt:lpstr>安全问题-中心化</vt:lpstr>
      <vt:lpstr>安全问题-去中心化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井畅</cp:lastModifiedBy>
  <cp:revision>329</cp:revision>
  <dcterms:created xsi:type="dcterms:W3CDTF">2018-09-01T07:04:21Z</dcterms:created>
  <dcterms:modified xsi:type="dcterms:W3CDTF">2019-08-21T16:55:49Z</dcterms:modified>
</cp:coreProperties>
</file>