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7" r:id="rId3"/>
    <p:sldId id="1097" r:id="rId4"/>
    <p:sldId id="1099" r:id="rId5"/>
    <p:sldId id="1100" r:id="rId6"/>
    <p:sldId id="1101" r:id="rId7"/>
    <p:sldId id="1102" r:id="rId8"/>
    <p:sldId id="1103" r:id="rId9"/>
    <p:sldId id="1104" r:id="rId11"/>
    <p:sldId id="1107" r:id="rId12"/>
    <p:sldId id="1108" r:id="rId13"/>
    <p:sldId id="1109" r:id="rId14"/>
    <p:sldId id="1110" r:id="rId15"/>
    <p:sldId id="1112" r:id="rId16"/>
    <p:sldId id="1113" r:id="rId17"/>
    <p:sldId id="1114" r:id="rId18"/>
    <p:sldId id="425"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3771"/>
    <a:srgbClr val="0877AD"/>
    <a:srgbClr val="1480D1"/>
    <a:srgbClr val="1C5790"/>
    <a:srgbClr val="4365C5"/>
    <a:srgbClr val="233773"/>
    <a:srgbClr val="2438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6" autoAdjust="0"/>
    <p:restoredTop sz="86870" autoAdjust="0"/>
  </p:normalViewPr>
  <p:slideViewPr>
    <p:cSldViewPr snapToGrid="0" snapToObjects="1">
      <p:cViewPr varScale="1">
        <p:scale>
          <a:sx n="72" d="100"/>
          <a:sy n="72" d="100"/>
        </p:scale>
        <p:origin x="232" y="71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9" d="100"/>
          <a:sy n="89" d="100"/>
        </p:scale>
        <p:origin x="2632" y="18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F8F8B4-FA37-AC4B-8236-5DFE66AE3838}"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19B8D8-07CD-B74A-8975-C6FE6569CFEE}"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stretch>
            <a:fillRect/>
          </a:stretch>
        </p:blipFill>
        <p:spPr>
          <a:xfrm>
            <a:off x="0" y="0"/>
            <a:ext cx="12192000" cy="6858000"/>
          </a:xfrm>
          <a:prstGeom prst="rect">
            <a:avLst/>
          </a:prstGeom>
        </p:spPr>
      </p:pic>
      <p:sp>
        <p:nvSpPr>
          <p:cNvPr id="30" name="文本占位符 2"/>
          <p:cNvSpPr>
            <a:spLocks noGrp="1"/>
          </p:cNvSpPr>
          <p:nvPr>
            <p:ph type="body" idx="1"/>
          </p:nvPr>
        </p:nvSpPr>
        <p:spPr>
          <a:xfrm>
            <a:off x="473341" y="2519418"/>
            <a:ext cx="10515600" cy="1500187"/>
          </a:xfrm>
          <a:prstGeom prst="rect">
            <a:avLst/>
          </a:prstGeom>
        </p:spPr>
        <p:txBody>
          <a:bodyPr/>
          <a:lstStyle>
            <a:lvl1pPr marL="0" indent="0">
              <a:buNone/>
              <a:defRPr sz="3200">
                <a:solidFill>
                  <a:schemeClr val="bg1"/>
                </a:solidFill>
                <a:latin typeface="+mj-ea"/>
                <a:ea typeface="+mj-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dirty="0"/>
              <a:t>单击此处编辑母版文本样式</a:t>
            </a:r>
            <a:endParaRPr kumimoji="1" lang="zh-CN" altLang="en-US" dirty="0"/>
          </a:p>
        </p:txBody>
      </p:sp>
      <p:sp>
        <p:nvSpPr>
          <p:cNvPr id="32" name="标题 31"/>
          <p:cNvSpPr>
            <a:spLocks noGrp="1"/>
          </p:cNvSpPr>
          <p:nvPr>
            <p:ph type="title"/>
          </p:nvPr>
        </p:nvSpPr>
        <p:spPr>
          <a:xfrm>
            <a:off x="473341" y="1739255"/>
            <a:ext cx="10515600" cy="1325563"/>
          </a:xfrm>
          <a:prstGeom prst="rect">
            <a:avLst/>
          </a:prstGeom>
        </p:spPr>
        <p:txBody>
          <a:bodyPr/>
          <a:lstStyle>
            <a:lvl1pPr>
              <a:defRPr>
                <a:solidFill>
                  <a:schemeClr val="bg1"/>
                </a:solidFill>
                <a:latin typeface="+mn-ea"/>
                <a:ea typeface="+mn-ea"/>
              </a:defRPr>
            </a:lvl1pPr>
          </a:lstStyle>
          <a:p>
            <a:r>
              <a:rPr kumimoji="1" lang="zh-CN" altLang="en-US" dirty="0"/>
              <a:t>单击此处编辑母版标题样式</a:t>
            </a:r>
            <a:endParaRPr kumimoji="1" lang="zh-CN" altLang="en-US" dirty="0"/>
          </a:p>
        </p:txBody>
      </p:sp>
      <p:sp>
        <p:nvSpPr>
          <p:cNvPr id="35" name="页脚占位符 4"/>
          <p:cNvSpPr>
            <a:spLocks noGrp="1"/>
          </p:cNvSpPr>
          <p:nvPr>
            <p:ph type="ftr" sz="quarter" idx="11"/>
          </p:nvPr>
        </p:nvSpPr>
        <p:spPr>
          <a:xfrm>
            <a:off x="7761514" y="6411610"/>
            <a:ext cx="4114800" cy="365125"/>
          </a:xfrm>
          <a:prstGeom prst="rect">
            <a:avLst/>
          </a:prstGeom>
        </p:spPr>
        <p:txBody>
          <a:bodyPr/>
          <a:lstStyle>
            <a:lvl1pPr algn="r">
              <a:defRPr sz="1600">
                <a:solidFill>
                  <a:schemeClr val="accent5">
                    <a:lumMod val="60000"/>
                    <a:lumOff val="40000"/>
                  </a:schemeClr>
                </a:solidFill>
              </a:defRPr>
            </a:lvl1pPr>
          </a:lstStyle>
          <a:p>
            <a:endParaRPr kumimoji="1"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stretch>
            <a:fillRect/>
          </a:stretch>
        </p:blipFill>
        <p:spPr>
          <a:xfrm>
            <a:off x="0" y="0"/>
            <a:ext cx="12192000" cy="6858000"/>
          </a:xfrm>
          <a:prstGeom prst="rect">
            <a:avLst/>
          </a:prstGeom>
        </p:spPr>
      </p:pic>
      <p:sp>
        <p:nvSpPr>
          <p:cNvPr id="8" name="矩形 7"/>
          <p:cNvSpPr/>
          <p:nvPr userDrawn="1"/>
        </p:nvSpPr>
        <p:spPr>
          <a:xfrm>
            <a:off x="0" y="609382"/>
            <a:ext cx="12192000" cy="6408494"/>
          </a:xfrm>
          <a:prstGeom prst="rect">
            <a:avLst/>
          </a:prstGeom>
          <a:solidFill>
            <a:schemeClr val="accent2">
              <a:lumMod val="40000"/>
              <a:lumOff val="60000"/>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 name="标题 1"/>
          <p:cNvSpPr>
            <a:spLocks noGrp="1"/>
          </p:cNvSpPr>
          <p:nvPr>
            <p:ph type="title"/>
          </p:nvPr>
        </p:nvSpPr>
        <p:spPr>
          <a:xfrm>
            <a:off x="345448" y="417625"/>
            <a:ext cx="10515600" cy="1325563"/>
          </a:xfrm>
          <a:prstGeom prst="rect">
            <a:avLst/>
          </a:prstGeom>
        </p:spPr>
        <p:txBody>
          <a:bodyPr/>
          <a:lstStyle/>
          <a:p>
            <a:r>
              <a:rPr kumimoji="1" lang="zh-CN" altLang="en-US"/>
              <a:t>单击此处编辑母版标题样式</a:t>
            </a:r>
            <a:endParaRPr kumimoji="1" lang="zh-CN" altLang="en-US"/>
          </a:p>
        </p:txBody>
      </p:sp>
      <p:sp>
        <p:nvSpPr>
          <p:cNvPr id="12" name="矩形 11"/>
          <p:cNvSpPr/>
          <p:nvPr userDrawn="1"/>
        </p:nvSpPr>
        <p:spPr>
          <a:xfrm>
            <a:off x="0" y="0"/>
            <a:ext cx="12197246" cy="7692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图片 6"/>
          <p:cNvPicPr>
            <a:picLocks noChangeAspect="1"/>
          </p:cNvPicPr>
          <p:nvPr userDrawn="1"/>
        </p:nvPicPr>
        <p:blipFill>
          <a:blip r:embed="rId3"/>
          <a:stretch>
            <a:fillRect/>
          </a:stretch>
        </p:blipFill>
        <p:spPr>
          <a:xfrm>
            <a:off x="10133766" y="-225934"/>
            <a:ext cx="1815807" cy="1284886"/>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sp>
        <p:nvSpPr>
          <p:cNvPr id="2" name="文本框 1"/>
          <p:cNvSpPr txBox="1"/>
          <p:nvPr/>
        </p:nvSpPr>
        <p:spPr>
          <a:xfrm>
            <a:off x="1951145" y="3811151"/>
            <a:ext cx="4849024" cy="338554"/>
          </a:xfrm>
          <a:prstGeom prst="rect">
            <a:avLst/>
          </a:prstGeom>
          <a:noFill/>
        </p:spPr>
        <p:txBody>
          <a:bodyPr wrap="square" rtlCol="0">
            <a:spAutoFit/>
          </a:bodyPr>
          <a:lstStyle/>
          <a:p>
            <a:r>
              <a:rPr lang="zh-CN" altLang="en-US" sz="1600" dirty="0">
                <a:solidFill>
                  <a:schemeClr val="bg1"/>
                </a:solidFill>
                <a:latin typeface="Helvetica" pitchFamily="34" charset="0"/>
                <a:cs typeface="Helvetica" pitchFamily="34" charset="0"/>
              </a:rPr>
              <a:t>服务实体   链接未来</a:t>
            </a:r>
            <a:endParaRPr lang="en-US" sz="1600" dirty="0">
              <a:solidFill>
                <a:schemeClr val="bg1"/>
              </a:solidFill>
              <a:latin typeface="Helvetica" pitchFamily="34" charset="0"/>
              <a:cs typeface="Helvetica" pitchFamily="34" charset="0"/>
            </a:endParaRPr>
          </a:p>
        </p:txBody>
      </p:sp>
      <p:pic>
        <p:nvPicPr>
          <p:cNvPr id="12" name="图片 11"/>
          <p:cNvPicPr>
            <a:picLocks noChangeAspect="1"/>
          </p:cNvPicPr>
          <p:nvPr/>
        </p:nvPicPr>
        <p:blipFill>
          <a:blip r:embed="rId2"/>
          <a:stretch>
            <a:fillRect/>
          </a:stretch>
        </p:blipFill>
        <p:spPr>
          <a:xfrm>
            <a:off x="671958" y="1658458"/>
            <a:ext cx="4406987" cy="3118435"/>
          </a:xfrm>
          <a:prstGeom prst="rect">
            <a:avLst/>
          </a:prstGeom>
        </p:spPr>
      </p:pic>
      <p:sp>
        <p:nvSpPr>
          <p:cNvPr id="3" name="文本框 2"/>
          <p:cNvSpPr txBox="1"/>
          <p:nvPr/>
        </p:nvSpPr>
        <p:spPr>
          <a:xfrm>
            <a:off x="7140828" y="2949376"/>
            <a:ext cx="4602937" cy="1198880"/>
          </a:xfrm>
          <a:prstGeom prst="rect">
            <a:avLst/>
          </a:prstGeom>
          <a:noFill/>
        </p:spPr>
        <p:txBody>
          <a:bodyPr wrap="square" rtlCol="0">
            <a:spAutoFit/>
          </a:bodyPr>
          <a:lstStyle/>
          <a:p>
            <a:r>
              <a:rPr kumimoji="1" lang="en-US" altLang="zh-CN" sz="3600" dirty="0">
                <a:solidFill>
                  <a:schemeClr val="bg1"/>
                </a:solidFill>
                <a:latin typeface="圆体-简" panose="02010600040101010101" pitchFamily="2" charset="-122"/>
                <a:ea typeface="圆体-简" panose="02010600040101010101" pitchFamily="2" charset="-122"/>
              </a:rPr>
              <a:t>PFP16 </a:t>
            </a:r>
            <a:r>
              <a:rPr kumimoji="1" lang="zh-CN" altLang="en-US" sz="3600" dirty="0">
                <a:solidFill>
                  <a:schemeClr val="bg1"/>
                </a:solidFill>
                <a:latin typeface="圆体-简" panose="02010600040101010101" pitchFamily="2" charset="-122"/>
                <a:ea typeface="圆体-简" panose="02010600040101010101" pitchFamily="2" charset="-122"/>
              </a:rPr>
              <a:t>钱包开发</a:t>
            </a:r>
            <a:endParaRPr kumimoji="1" lang="zh-CN" altLang="en-US" sz="3600" dirty="0">
              <a:solidFill>
                <a:schemeClr val="bg1"/>
              </a:solidFill>
              <a:latin typeface="圆体-简" panose="02010600040101010101" pitchFamily="2" charset="-122"/>
              <a:ea typeface="圆体-简" panose="02010600040101010101" pitchFamily="2" charset="-122"/>
            </a:endParaRPr>
          </a:p>
          <a:p>
            <a:endParaRPr kumimoji="1" lang="zh-CN" altLang="en-US" sz="3600" dirty="0">
              <a:solidFill>
                <a:schemeClr val="bg1"/>
              </a:solidFill>
              <a:latin typeface="圆体-简" panose="02010600040101010101" pitchFamily="2" charset="-122"/>
              <a:ea typeface="圆体-简" panose="0201060004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75385" y="1341755"/>
            <a:ext cx="9841230" cy="4615815"/>
          </a:xfrm>
          <a:prstGeom prst="rect">
            <a:avLst/>
          </a:prstGeom>
          <a:solidFill>
            <a:schemeClr val="accent4">
              <a:lumMod val="95000"/>
              <a:lumOff val="5000"/>
            </a:schemeClr>
          </a:solidFill>
        </p:spPr>
        <p:txBody>
          <a:bodyPr wrap="square" rtlCol="0" anchor="t">
            <a:spAutoFit/>
          </a:bodyPr>
          <a:p>
            <a:r>
              <a:rPr lang="zh-CN" altLang="en-US" sz="1400">
                <a:solidFill>
                  <a:schemeClr val="bg1"/>
                </a:solidFill>
              </a:rPr>
              <a:t>{</a:t>
            </a:r>
            <a:endParaRPr lang="zh-CN" altLang="en-US" sz="1400">
              <a:solidFill>
                <a:schemeClr val="bg1"/>
              </a:solidFill>
            </a:endParaRPr>
          </a:p>
          <a:p>
            <a:r>
              <a:rPr lang="zh-CN" altLang="en-US" sz="1400">
                <a:solidFill>
                  <a:schemeClr val="bg1"/>
                </a:solidFill>
              </a:rPr>
              <a:t>	"address": "jHY6aRcs7J6KnfgqD4FVwTQ247boj9nbDZ",</a:t>
            </a:r>
            <a:endParaRPr lang="zh-CN" altLang="en-US" sz="1400">
              <a:solidFill>
                <a:schemeClr val="bg1"/>
              </a:solidFill>
            </a:endParaRPr>
          </a:p>
          <a:p>
            <a:r>
              <a:rPr lang="zh-CN" altLang="en-US" sz="1400">
                <a:solidFill>
                  <a:schemeClr val="bg1"/>
                </a:solidFill>
              </a:rPr>
              <a:t>	"id": "1c1bf720-82fd-4ed3-bddf-72ebbc7b4262",</a:t>
            </a:r>
            <a:endParaRPr lang="zh-CN" altLang="en-US" sz="1400">
              <a:solidFill>
                <a:schemeClr val="bg1"/>
              </a:solidFill>
            </a:endParaRPr>
          </a:p>
          <a:p>
            <a:r>
              <a:rPr lang="zh-CN" altLang="en-US" sz="1400">
                <a:solidFill>
                  <a:schemeClr val="bg1"/>
                </a:solidFill>
              </a:rPr>
              <a:t>	"version": 3,</a:t>
            </a:r>
            <a:endParaRPr lang="zh-CN" altLang="en-US" sz="1400">
              <a:solidFill>
                <a:schemeClr val="bg1"/>
              </a:solidFill>
            </a:endParaRPr>
          </a:p>
          <a:p>
            <a:r>
              <a:rPr lang="zh-CN" altLang="en-US" sz="1400">
                <a:solidFill>
                  <a:schemeClr val="bg1"/>
                </a:solidFill>
              </a:rPr>
              <a:t>	"crypto": {</a:t>
            </a:r>
            <a:endParaRPr lang="zh-CN" altLang="en-US" sz="1400">
              <a:solidFill>
                <a:schemeClr val="bg1"/>
              </a:solidFill>
            </a:endParaRPr>
          </a:p>
          <a:p>
            <a:r>
              <a:rPr lang="zh-CN" altLang="en-US" sz="1400">
                <a:solidFill>
                  <a:schemeClr val="bg1"/>
                </a:solidFill>
              </a:rPr>
              <a:t>		"cipher": "aes-128-ctr",</a:t>
            </a:r>
            <a:endParaRPr lang="zh-CN" altLang="en-US" sz="1400">
              <a:solidFill>
                <a:schemeClr val="bg1"/>
              </a:solidFill>
            </a:endParaRPr>
          </a:p>
          <a:p>
            <a:r>
              <a:rPr lang="zh-CN" altLang="en-US" sz="1400">
                <a:solidFill>
                  <a:schemeClr val="bg1"/>
                </a:solidFill>
              </a:rPr>
              <a:t>		"ciphertext": "0bc63928ace81eb82869d5008372830191bad7706ef2101665d009a9e6",</a:t>
            </a:r>
            <a:endParaRPr lang="zh-CN" altLang="en-US" sz="1400">
              <a:solidFill>
                <a:schemeClr val="bg1"/>
              </a:solidFill>
            </a:endParaRPr>
          </a:p>
          <a:p>
            <a:r>
              <a:rPr lang="zh-CN" altLang="en-US" sz="1400">
                <a:solidFill>
                  <a:schemeClr val="bg1"/>
                </a:solidFill>
              </a:rPr>
              <a:t>		"cipherparams": {</a:t>
            </a:r>
            <a:endParaRPr lang="zh-CN" altLang="en-US" sz="1400">
              <a:solidFill>
                <a:schemeClr val="bg1"/>
              </a:solidFill>
            </a:endParaRPr>
          </a:p>
          <a:p>
            <a:r>
              <a:rPr lang="zh-CN" altLang="en-US" sz="1400">
                <a:solidFill>
                  <a:schemeClr val="bg1"/>
                </a:solidFill>
              </a:rPr>
              <a:t>			"iv": "2ae846f498bbb6ff6a7d572d51cdd74b"</a:t>
            </a:r>
            <a:endParaRPr lang="zh-CN" altLang="en-US" sz="1400">
              <a:solidFill>
                <a:schemeClr val="bg1"/>
              </a:solidFill>
            </a:endParaRPr>
          </a:p>
          <a:p>
            <a:r>
              <a:rPr lang="zh-CN" altLang="en-US" sz="1400">
                <a:solidFill>
                  <a:schemeClr val="bg1"/>
                </a:solidFill>
              </a:rPr>
              <a:t>		},</a:t>
            </a:r>
            <a:endParaRPr lang="zh-CN" altLang="en-US" sz="1400">
              <a:solidFill>
                <a:schemeClr val="bg1"/>
              </a:solidFill>
            </a:endParaRPr>
          </a:p>
          <a:p>
            <a:r>
              <a:rPr lang="zh-CN" altLang="en-US" sz="1400">
                <a:solidFill>
                  <a:schemeClr val="bg1"/>
                </a:solidFill>
              </a:rPr>
              <a:t>		"kdf": "scrypt",</a:t>
            </a:r>
            <a:endParaRPr lang="zh-CN" altLang="en-US" sz="1400">
              <a:solidFill>
                <a:schemeClr val="bg1"/>
              </a:solidFill>
            </a:endParaRPr>
          </a:p>
          <a:p>
            <a:r>
              <a:rPr lang="zh-CN" altLang="en-US" sz="1400">
                <a:solidFill>
                  <a:schemeClr val="bg1"/>
                </a:solidFill>
              </a:rPr>
              <a:t>		"kdfparams": {</a:t>
            </a:r>
            <a:endParaRPr lang="zh-CN" altLang="en-US" sz="1400">
              <a:solidFill>
                <a:schemeClr val="bg1"/>
              </a:solidFill>
            </a:endParaRPr>
          </a:p>
          <a:p>
            <a:r>
              <a:rPr lang="zh-CN" altLang="en-US" sz="1400">
                <a:solidFill>
                  <a:schemeClr val="bg1"/>
                </a:solidFill>
              </a:rPr>
              <a:t>			"dklen": 32,</a:t>
            </a:r>
            <a:endParaRPr lang="zh-CN" altLang="en-US" sz="1400">
              <a:solidFill>
                <a:schemeClr val="bg1"/>
              </a:solidFill>
            </a:endParaRPr>
          </a:p>
          <a:p>
            <a:r>
              <a:rPr lang="zh-CN" altLang="en-US" sz="1400">
                <a:solidFill>
                  <a:schemeClr val="bg1"/>
                </a:solidFill>
              </a:rPr>
              <a:t>			"n": 4096,</a:t>
            </a:r>
            <a:endParaRPr lang="zh-CN" altLang="en-US" sz="1400">
              <a:solidFill>
                <a:schemeClr val="bg1"/>
              </a:solidFill>
            </a:endParaRPr>
          </a:p>
          <a:p>
            <a:r>
              <a:rPr lang="zh-CN" altLang="en-US" sz="1400">
                <a:solidFill>
                  <a:schemeClr val="bg1"/>
                </a:solidFill>
              </a:rPr>
              <a:t>			"p": 6,</a:t>
            </a:r>
            <a:endParaRPr lang="zh-CN" altLang="en-US" sz="1400">
              <a:solidFill>
                <a:schemeClr val="bg1"/>
              </a:solidFill>
            </a:endParaRPr>
          </a:p>
          <a:p>
            <a:r>
              <a:rPr lang="zh-CN" altLang="en-US" sz="1400">
                <a:solidFill>
                  <a:schemeClr val="bg1"/>
                </a:solidFill>
              </a:rPr>
              <a:t>			"r": 8,</a:t>
            </a:r>
            <a:endParaRPr lang="zh-CN" altLang="en-US" sz="1400">
              <a:solidFill>
                <a:schemeClr val="bg1"/>
              </a:solidFill>
            </a:endParaRPr>
          </a:p>
          <a:p>
            <a:r>
              <a:rPr lang="zh-CN" altLang="en-US" sz="1400">
                <a:solidFill>
                  <a:schemeClr val="bg1"/>
                </a:solidFill>
              </a:rPr>
              <a:t>			"salt": "944611340b628e66850eff427ec0df006788d2aa7e3809b383dbe05282edd723"</a:t>
            </a:r>
            <a:endParaRPr lang="zh-CN" altLang="en-US" sz="1400">
              <a:solidFill>
                <a:schemeClr val="bg1"/>
              </a:solidFill>
            </a:endParaRPr>
          </a:p>
          <a:p>
            <a:r>
              <a:rPr lang="zh-CN" altLang="en-US" sz="1400">
                <a:solidFill>
                  <a:schemeClr val="bg1"/>
                </a:solidFill>
              </a:rPr>
              <a:t>		},</a:t>
            </a:r>
            <a:endParaRPr lang="zh-CN" altLang="en-US" sz="1400">
              <a:solidFill>
                <a:schemeClr val="bg1"/>
              </a:solidFill>
            </a:endParaRPr>
          </a:p>
          <a:p>
            <a:r>
              <a:rPr lang="zh-CN" altLang="en-US" sz="1400">
                <a:solidFill>
                  <a:schemeClr val="bg1"/>
                </a:solidFill>
              </a:rPr>
              <a:t>		"mac": "ad1343750c048c96b019dc09dd6a5b93d5664cfd5147dd052ec040546d53617f"</a:t>
            </a:r>
            <a:endParaRPr lang="zh-CN" altLang="en-US" sz="1400">
              <a:solidFill>
                <a:schemeClr val="bg1"/>
              </a:solidFill>
            </a:endParaRPr>
          </a:p>
          <a:p>
            <a:r>
              <a:rPr lang="zh-CN" altLang="en-US" sz="1400">
                <a:solidFill>
                  <a:schemeClr val="bg1"/>
                </a:solidFill>
              </a:rPr>
              <a:t>	}</a:t>
            </a:r>
            <a:endParaRPr lang="zh-CN" altLang="en-US" sz="1400">
              <a:solidFill>
                <a:schemeClr val="bg1"/>
              </a:solidFill>
            </a:endParaRPr>
          </a:p>
          <a:p>
            <a:r>
              <a:rPr lang="zh-CN" altLang="en-US" sz="1400">
                <a:solidFill>
                  <a:schemeClr val="bg1"/>
                </a:solidFill>
              </a:rPr>
              <a:t>}</a:t>
            </a:r>
            <a:endParaRPr lang="zh-CN" altLang="en-US" sz="1400">
              <a:solidFill>
                <a:schemeClr val="bg1"/>
              </a:solidFill>
            </a:endParaRPr>
          </a:p>
        </p:txBody>
      </p:sp>
      <p:sp>
        <p:nvSpPr>
          <p:cNvPr id="2" name="文本框 1"/>
          <p:cNvSpPr txBox="1"/>
          <p:nvPr/>
        </p:nvSpPr>
        <p:spPr>
          <a:xfrm>
            <a:off x="1175385" y="973455"/>
            <a:ext cx="3763010" cy="368300"/>
          </a:xfrm>
          <a:prstGeom prst="rect">
            <a:avLst/>
          </a:prstGeom>
          <a:noFill/>
        </p:spPr>
        <p:txBody>
          <a:bodyPr wrap="square" rtlCol="0">
            <a:spAutoFit/>
          </a:bodyPr>
          <a:p>
            <a:r>
              <a:rPr lang="en-US" altLang="zh-CN" b="1"/>
              <a:t>keyStoreFile JSON</a:t>
            </a:r>
            <a:r>
              <a:rPr lang="zh-CN" altLang="en-US" b="1"/>
              <a:t>字符串</a:t>
            </a:r>
            <a:endParaRPr lang="zh-CN" altLang="en-US" b="1"/>
          </a:p>
        </p:txBody>
      </p:sp>
      <p:sp>
        <p:nvSpPr>
          <p:cNvPr id="7" name="矩形标注 6"/>
          <p:cNvSpPr/>
          <p:nvPr/>
        </p:nvSpPr>
        <p:spPr>
          <a:xfrm>
            <a:off x="305435" y="2315210"/>
            <a:ext cx="2308225" cy="547370"/>
          </a:xfrm>
          <a:prstGeom prst="wedgeRectCallout">
            <a:avLst>
              <a:gd name="adj1" fmla="val 74099"/>
              <a:gd name="adj2" fmla="val -44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sz="1200"/>
              <a:t>对称加密算法</a:t>
            </a:r>
            <a:r>
              <a:rPr lang="zh-CN" sz="1200"/>
              <a:t>，此处cipher用的是 aes-128-ctr 加密模式</a:t>
            </a:r>
            <a:endParaRPr lang="zh-CN" sz="1200"/>
          </a:p>
        </p:txBody>
      </p:sp>
      <p:sp>
        <p:nvSpPr>
          <p:cNvPr id="8" name="矩形标注 7"/>
          <p:cNvSpPr/>
          <p:nvPr/>
        </p:nvSpPr>
        <p:spPr>
          <a:xfrm>
            <a:off x="305435" y="2945765"/>
            <a:ext cx="2308225" cy="339725"/>
          </a:xfrm>
          <a:prstGeom prst="wedgeRectCallout">
            <a:avLst>
              <a:gd name="adj1" fmla="val 79601"/>
              <a:gd name="adj2" fmla="val -871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sz="1200"/>
              <a:t>密文是 aes-128-ctr 函数的加密输入</a:t>
            </a:r>
            <a:endParaRPr sz="1200"/>
          </a:p>
        </p:txBody>
      </p:sp>
      <p:sp>
        <p:nvSpPr>
          <p:cNvPr id="15" name="矩形标注 14"/>
          <p:cNvSpPr/>
          <p:nvPr/>
        </p:nvSpPr>
        <p:spPr>
          <a:xfrm>
            <a:off x="305435" y="3836035"/>
            <a:ext cx="2308225" cy="339725"/>
          </a:xfrm>
          <a:prstGeom prst="wedgeRectCallout">
            <a:avLst>
              <a:gd name="adj1" fmla="val 74099"/>
              <a:gd name="adj2" fmla="val -1021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sz="1200"/>
              <a:t>密钥生成函数</a:t>
            </a:r>
            <a:endParaRPr lang="zh-CN" sz="1200"/>
          </a:p>
        </p:txBody>
      </p:sp>
      <p:sp>
        <p:nvSpPr>
          <p:cNvPr id="16" name="矩形标注 15"/>
          <p:cNvSpPr/>
          <p:nvPr/>
        </p:nvSpPr>
        <p:spPr>
          <a:xfrm>
            <a:off x="305435" y="3378200"/>
            <a:ext cx="2308225" cy="339725"/>
          </a:xfrm>
          <a:prstGeom prst="wedgeRectCallout">
            <a:avLst>
              <a:gd name="adj1" fmla="val 79050"/>
              <a:gd name="adj2" fmla="val -1322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sz="1200"/>
              <a:t>aes-128-ctr 加密算法需要的参数</a:t>
            </a:r>
            <a:endParaRPr sz="1200"/>
          </a:p>
        </p:txBody>
      </p:sp>
      <p:sp>
        <p:nvSpPr>
          <p:cNvPr id="17" name="矩形标注 16"/>
          <p:cNvSpPr/>
          <p:nvPr/>
        </p:nvSpPr>
        <p:spPr>
          <a:xfrm>
            <a:off x="305435" y="4280535"/>
            <a:ext cx="2308225" cy="339725"/>
          </a:xfrm>
          <a:prstGeom prst="wedgeRectCallout">
            <a:avLst>
              <a:gd name="adj1" fmla="val 82902"/>
              <a:gd name="adj2" fmla="val -1432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sz="1200"/>
              <a:t>kdf 算法需要的参数</a:t>
            </a:r>
            <a:endParaRPr lang="zh-CN" sz="1200"/>
          </a:p>
        </p:txBody>
      </p:sp>
      <p:sp>
        <p:nvSpPr>
          <p:cNvPr id="18" name="矩形标注 17"/>
          <p:cNvSpPr/>
          <p:nvPr/>
        </p:nvSpPr>
        <p:spPr>
          <a:xfrm>
            <a:off x="305435" y="4915535"/>
            <a:ext cx="2308225" cy="339725"/>
          </a:xfrm>
          <a:prstGeom prst="wedgeRectCallout">
            <a:avLst>
              <a:gd name="adj1" fmla="val 75199"/>
              <a:gd name="adj2" fmla="val 737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sz="1200"/>
              <a:t>用于验证密码的代码</a:t>
            </a:r>
            <a:endParaRPr lang="zh-CN" sz="1200"/>
          </a:p>
        </p:txBody>
      </p:sp>
      <p:sp>
        <p:nvSpPr>
          <p:cNvPr id="19" name="文本框 18"/>
          <p:cNvSpPr txBox="1"/>
          <p:nvPr/>
        </p:nvSpPr>
        <p:spPr>
          <a:xfrm>
            <a:off x="1175385" y="6540500"/>
            <a:ext cx="7306945" cy="275590"/>
          </a:xfrm>
          <a:prstGeom prst="rect">
            <a:avLst/>
          </a:prstGeom>
          <a:noFill/>
        </p:spPr>
        <p:txBody>
          <a:bodyPr wrap="square" rtlCol="0" anchor="t">
            <a:spAutoFit/>
          </a:bodyPr>
          <a:p>
            <a:r>
              <a:rPr lang="zh-CN" altLang="en-US" sz="1200">
                <a:solidFill>
                  <a:schemeClr val="accent4"/>
                </a:solidFill>
              </a:rPr>
              <a:t>以太坊钱包开发系列2 - 账号Keystore文件导入导出 https://www.cnblogs.com/tinyxiong/p/9927300.html</a:t>
            </a:r>
            <a:endParaRPr lang="zh-CN" altLang="en-US" sz="1200">
              <a:solidFill>
                <a:schemeClr val="accent4"/>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43025" y="1264920"/>
            <a:ext cx="10058400" cy="337185"/>
          </a:xfrm>
          <a:prstGeom prst="rect">
            <a:avLst/>
          </a:prstGeom>
          <a:noFill/>
        </p:spPr>
        <p:txBody>
          <a:bodyPr wrap="square" rtlCol="0">
            <a:spAutoFit/>
          </a:bodyPr>
          <a:p>
            <a:r>
              <a:rPr lang="zh-CN" altLang="en-US" sz="1600" b="1">
                <a:ea typeface="+mn-lt"/>
                <a:sym typeface="+mn-ea"/>
              </a:rPr>
              <a:t>解密</a:t>
            </a:r>
            <a:r>
              <a:rPr lang="en-US" altLang="zh-CN" sz="1600" b="1">
                <a:ea typeface="+mn-lt"/>
                <a:sym typeface="+mn-ea"/>
              </a:rPr>
              <a:t>keyStore</a:t>
            </a:r>
            <a:r>
              <a:rPr lang="zh-CN" altLang="en-US" sz="1600" b="1">
                <a:ea typeface="+mn-lt"/>
                <a:sym typeface="+mn-ea"/>
              </a:rPr>
              <a:t>获取私钥</a:t>
            </a:r>
            <a:endParaRPr lang="zh-CN" altLang="en-US" sz="1600" b="1">
              <a:ea typeface="+mn-lt"/>
              <a:sym typeface="+mn-ea"/>
            </a:endParaRPr>
          </a:p>
        </p:txBody>
      </p:sp>
      <p:sp>
        <p:nvSpPr>
          <p:cNvPr id="3" name="文本框 2"/>
          <p:cNvSpPr txBox="1"/>
          <p:nvPr/>
        </p:nvSpPr>
        <p:spPr>
          <a:xfrm>
            <a:off x="1343025" y="1774825"/>
            <a:ext cx="9841230" cy="1814830"/>
          </a:xfrm>
          <a:prstGeom prst="rect">
            <a:avLst/>
          </a:prstGeom>
          <a:solidFill>
            <a:schemeClr val="accent4">
              <a:lumMod val="95000"/>
              <a:lumOff val="5000"/>
            </a:schemeClr>
          </a:solidFill>
        </p:spPr>
        <p:txBody>
          <a:bodyPr wrap="square" rtlCol="0" anchor="t">
            <a:spAutoFit/>
          </a:bodyPr>
          <a:p>
            <a:r>
              <a:rPr lang="zh-CN" altLang="en-US" sz="1400">
                <a:solidFill>
                  <a:schemeClr val="bg1"/>
                </a:solidFill>
              </a:rPr>
              <a:t>try {</a:t>
            </a:r>
            <a:endParaRPr lang="zh-CN" altLang="en-US" sz="1400">
              <a:solidFill>
                <a:schemeClr val="bg1"/>
              </a:solidFill>
            </a:endParaRPr>
          </a:p>
          <a:p>
            <a:r>
              <a:rPr lang="zh-CN" altLang="en-US" sz="1400">
                <a:solidFill>
                  <a:schemeClr val="bg1"/>
                </a:solidFill>
              </a:rPr>
              <a:t>      KeyStoreFile keyStoreFile = KeyStoreFile.parse(WalletSp.getInstance(mContext, address).getKeyStore());</a:t>
            </a:r>
            <a:endParaRPr lang="zh-CN" altLang="en-US" sz="1400">
              <a:solidFill>
                <a:schemeClr val="bg1"/>
              </a:solidFill>
            </a:endParaRPr>
          </a:p>
          <a:p>
            <a:r>
              <a:rPr lang="zh-CN" altLang="en-US" sz="1400">
                <a:solidFill>
                  <a:schemeClr val="bg1"/>
                </a:solidFill>
              </a:rPr>
              <a:t>      Wallet jtKeyPair = KeyStore.</a:t>
            </a:r>
            <a:r>
              <a:rPr lang="zh-CN" altLang="en-US" sz="1400" b="1" i="1">
                <a:solidFill>
                  <a:srgbClr val="FF0000"/>
                </a:solidFill>
              </a:rPr>
              <a:t>decrypt</a:t>
            </a:r>
            <a:r>
              <a:rPr lang="zh-CN" altLang="en-US" sz="1400">
                <a:solidFill>
                  <a:schemeClr val="bg1"/>
                </a:solidFill>
              </a:rPr>
              <a:t>(password, keyStoreFile);</a:t>
            </a:r>
            <a:endParaRPr lang="zh-CN" altLang="en-US" sz="1400">
              <a:solidFill>
                <a:schemeClr val="bg1"/>
              </a:solidFill>
            </a:endParaRPr>
          </a:p>
          <a:p>
            <a:r>
              <a:rPr lang="zh-CN" altLang="en-US" sz="1400">
                <a:solidFill>
                  <a:schemeClr val="bg1"/>
                </a:solidFill>
              </a:rPr>
              <a:t>      return jtKeyPair.getSecret();</a:t>
            </a:r>
            <a:endParaRPr lang="zh-CN" altLang="en-US" sz="1400">
              <a:solidFill>
                <a:schemeClr val="bg1"/>
              </a:solidFill>
            </a:endParaRPr>
          </a:p>
          <a:p>
            <a:r>
              <a:rPr lang="zh-CN" altLang="en-US" sz="1400">
                <a:solidFill>
                  <a:schemeClr val="bg1"/>
                </a:solidFill>
              </a:rPr>
              <a:t>   } catch (Exception e) {</a:t>
            </a:r>
            <a:endParaRPr lang="zh-CN" altLang="en-US" sz="1400">
              <a:solidFill>
                <a:schemeClr val="bg1"/>
              </a:solidFill>
            </a:endParaRPr>
          </a:p>
          <a:p>
            <a:r>
              <a:rPr lang="zh-CN" altLang="en-US" sz="1400">
                <a:solidFill>
                  <a:schemeClr val="bg1"/>
                </a:solidFill>
              </a:rPr>
              <a:t>      e.printStackTrace();</a:t>
            </a:r>
            <a:endParaRPr lang="zh-CN" altLang="en-US" sz="1400">
              <a:solidFill>
                <a:schemeClr val="bg1"/>
              </a:solidFill>
            </a:endParaRPr>
          </a:p>
          <a:p>
            <a:r>
              <a:rPr lang="zh-CN" altLang="en-US" sz="1400">
                <a:solidFill>
                  <a:schemeClr val="bg1"/>
                </a:solidFill>
              </a:rPr>
              <a:t>}</a:t>
            </a:r>
            <a:endParaRPr lang="zh-CN" altLang="en-US" sz="1400">
              <a:solidFill>
                <a:schemeClr val="bg1"/>
              </a:solidFill>
            </a:endParaRPr>
          </a:p>
          <a:p>
            <a:r>
              <a:rPr lang="zh-CN" altLang="en-US" sz="1400">
                <a:solidFill>
                  <a:schemeClr val="bg1"/>
                </a:solidFill>
              </a:rPr>
              <a:t>        </a:t>
            </a:r>
            <a:endParaRPr lang="zh-CN" altLang="en-US" sz="1400">
              <a:solidFill>
                <a:schemeClr val="bg1"/>
              </a:solidFill>
            </a:endParaRPr>
          </a:p>
        </p:txBody>
      </p:sp>
      <p:sp>
        <p:nvSpPr>
          <p:cNvPr id="4" name="矩形标注 3"/>
          <p:cNvSpPr/>
          <p:nvPr/>
        </p:nvSpPr>
        <p:spPr>
          <a:xfrm>
            <a:off x="6713855" y="2573655"/>
            <a:ext cx="2867025" cy="504825"/>
          </a:xfrm>
          <a:prstGeom prst="wedgeRectCallout">
            <a:avLst>
              <a:gd name="adj1" fmla="val -96223"/>
              <a:gd name="adj2" fmla="val -1203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t>由</a:t>
            </a:r>
            <a:r>
              <a:rPr lang="en-US" altLang="zh-CN" sz="1200"/>
              <a:t>keystore JSON</a:t>
            </a:r>
            <a:r>
              <a:rPr lang="zh-CN" altLang="en-US" sz="1200"/>
              <a:t>字符串创建</a:t>
            </a:r>
            <a:r>
              <a:rPr lang="en-US" altLang="zh-CN" sz="1200"/>
              <a:t>keystoreFile</a:t>
            </a:r>
            <a:endParaRPr lang="en-US" altLang="zh-CN" sz="1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43025" y="1722755"/>
            <a:ext cx="10058400" cy="2030095"/>
          </a:xfrm>
          <a:prstGeom prst="rect">
            <a:avLst/>
          </a:prstGeom>
          <a:noFill/>
        </p:spPr>
        <p:txBody>
          <a:bodyPr wrap="square" rtlCol="0">
            <a:spAutoFit/>
          </a:bodyPr>
          <a:p>
            <a:r>
              <a:rPr lang="zh-CN" altLang="en-US" sz="1400" b="1">
                <a:ea typeface="+mn-lt"/>
                <a:sym typeface="+mn-ea"/>
              </a:rPr>
              <a:t>Gas Limit</a:t>
            </a:r>
            <a:r>
              <a:rPr lang="zh-CN" altLang="en-US" sz="1400">
                <a:ea typeface="+mn-lt"/>
                <a:sym typeface="+mn-ea"/>
              </a:rPr>
              <a:t>称为限额，它是用户愿意在一笔交易中花费Gas的最大数量。交易所需的Gas是通过调用智能合约执行多少代码来定义。 如果不想花太多的Gas，通过降低Gas Limit将不会有太大的帮助。 因为必须包括足够的Gas来支付的计算资源，否则由于Gas不够导致交易失败，设置的所有Gas limit也将消耗光。建议在有充足SWTC情况下，将Gas Limit尽量设高，所有未使用的Gas将在转账结束时退还。</a:t>
            </a:r>
            <a:endParaRPr lang="zh-CN" altLang="en-US" sz="1400">
              <a:ea typeface="+mn-lt"/>
              <a:sym typeface="+mn-ea"/>
            </a:endParaRPr>
          </a:p>
          <a:p>
            <a:endParaRPr lang="zh-CN" altLang="en-US" sz="1400">
              <a:ea typeface="+mn-lt"/>
              <a:sym typeface="+mn-ea"/>
            </a:endParaRPr>
          </a:p>
          <a:p>
            <a:r>
              <a:rPr lang="zh-CN" altLang="en-US" sz="1400">
                <a:ea typeface="+mn-lt"/>
                <a:sym typeface="+mn-ea"/>
              </a:rPr>
              <a:t>通过降低Gas Price可以节省矿工费用，但是也会减慢矿工打包的速度。矿工会优先打包 Gas Price设置高的交易，如果想加快转账，可以把Gas Price设置得更高，这样就可以排队靠前。如果不急，只需要设置一个安全的 Gas Price，矿工也会打包。</a:t>
            </a:r>
            <a:endParaRPr lang="zh-CN" altLang="en-US" sz="1400">
              <a:ea typeface="+mn-lt"/>
              <a:sym typeface="+mn-ea"/>
            </a:endParaRPr>
          </a:p>
          <a:p>
            <a:r>
              <a:rPr lang="zh-CN" altLang="en-US" sz="1400">
                <a:ea typeface="+mn-lt"/>
                <a:sym typeface="+mn-ea"/>
              </a:rPr>
              <a:t>所以在开发钱包时，最好可以提供让用户手动调整Gas Price的选项。</a:t>
            </a:r>
            <a:endParaRPr lang="zh-CN" altLang="en-US" sz="1400">
              <a:ea typeface="+mn-lt"/>
              <a:sym typeface="+mn-ea"/>
            </a:endParaRPr>
          </a:p>
          <a:p>
            <a:r>
              <a:rPr lang="zh-CN" altLang="en-US" sz="1400">
                <a:ea typeface="+mn-lt"/>
                <a:sym typeface="+mn-ea"/>
              </a:rPr>
              <a:t>依旧通过调用jingtum-lib-java来实现，</a:t>
            </a:r>
            <a:endParaRPr lang="zh-CN" altLang="en-US" sz="1400">
              <a:ea typeface="+mn-lt"/>
              <a:sym typeface="+mn-ea"/>
            </a:endParaRPr>
          </a:p>
        </p:txBody>
      </p:sp>
      <p:sp>
        <p:nvSpPr>
          <p:cNvPr id="9" name="文本框 8"/>
          <p:cNvSpPr txBox="1"/>
          <p:nvPr/>
        </p:nvSpPr>
        <p:spPr>
          <a:xfrm>
            <a:off x="4491990" y="994410"/>
            <a:ext cx="2680335" cy="460375"/>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p>
            <a:pPr algn="ctr"/>
            <a:r>
              <a:rPr lang="zh-CN" sz="2400">
                <a:solidFill>
                  <a:schemeClr val="accent4"/>
                </a:solidFill>
              </a:rPr>
              <a:t>转 账</a:t>
            </a:r>
            <a:endParaRPr lang="zh-CN" sz="2400">
              <a:solidFill>
                <a:schemeClr val="accent4"/>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88290" y="960755"/>
            <a:ext cx="5532120" cy="5908040"/>
          </a:xfrm>
          <a:prstGeom prst="rect">
            <a:avLst/>
          </a:prstGeom>
          <a:solidFill>
            <a:schemeClr val="accent4">
              <a:lumMod val="95000"/>
              <a:lumOff val="5000"/>
            </a:schemeClr>
          </a:solidFill>
        </p:spPr>
        <p:txBody>
          <a:bodyPr wrap="square" rtlCol="0" anchor="t">
            <a:spAutoFit/>
          </a:bodyPr>
          <a:p>
            <a:endParaRPr lang="zh-CN" altLang="en-US" sz="1400">
              <a:solidFill>
                <a:schemeClr val="bg1"/>
              </a:solidFill>
            </a:endParaRPr>
          </a:p>
          <a:p>
            <a:r>
              <a:rPr lang="zh-CN" altLang="en-US" sz="1400">
                <a:solidFill>
                  <a:schemeClr val="bg1"/>
                </a:solidFill>
              </a:rPr>
              <a:t>// 测试环境</a:t>
            </a:r>
            <a:endParaRPr lang="zh-CN" altLang="en-US" sz="1400">
              <a:solidFill>
                <a:schemeClr val="bg1"/>
              </a:solidFill>
            </a:endParaRPr>
          </a:p>
          <a:p>
            <a:r>
              <a:rPr lang="zh-CN" altLang="en-US" sz="1400">
                <a:solidFill>
                  <a:schemeClr val="bg1"/>
                </a:solidFill>
              </a:rPr>
              <a:t>String server = "ws://ts5.jingtum.com:5020";</a:t>
            </a:r>
            <a:endParaRPr lang="zh-CN" altLang="en-US" sz="1400">
              <a:solidFill>
                <a:schemeClr val="bg1"/>
              </a:solidFill>
            </a:endParaRPr>
          </a:p>
          <a:p>
            <a:r>
              <a:rPr lang="zh-CN" altLang="en-US" sz="1400">
                <a:solidFill>
                  <a:schemeClr val="bg1"/>
                </a:solidFill>
              </a:rPr>
              <a:t>// 是否使用本地签名方式提交交易</a:t>
            </a:r>
            <a:endParaRPr lang="zh-CN" altLang="en-US" sz="1400">
              <a:solidFill>
                <a:schemeClr val="bg1"/>
              </a:solidFill>
            </a:endParaRPr>
          </a:p>
          <a:p>
            <a:r>
              <a:rPr lang="zh-CN" altLang="en-US" sz="1400">
                <a:solidFill>
                  <a:schemeClr val="bg1"/>
                </a:solidFill>
              </a:rPr>
              <a:t>Boolean local_sign = true;</a:t>
            </a:r>
            <a:endParaRPr lang="zh-CN" altLang="en-US" sz="1400">
              <a:solidFill>
                <a:schemeClr val="bg1"/>
              </a:solidFill>
            </a:endParaRPr>
          </a:p>
          <a:p>
            <a:r>
              <a:rPr lang="zh-CN" altLang="en-US" sz="1400">
                <a:solidFill>
                  <a:schemeClr val="bg1"/>
                </a:solidFill>
              </a:rPr>
              <a:t>Connection conn = ConnectionFactory.getCollection(server);</a:t>
            </a:r>
            <a:endParaRPr lang="zh-CN" altLang="en-US" sz="1400">
              <a:solidFill>
                <a:schemeClr val="bg1"/>
              </a:solidFill>
            </a:endParaRPr>
          </a:p>
          <a:p>
            <a:r>
              <a:rPr lang="zh-CN" altLang="en-US" sz="1400">
                <a:solidFill>
                  <a:schemeClr val="bg1"/>
                </a:solidFill>
              </a:rPr>
              <a:t>Remote remote = new Remote(conn, local_sign);</a:t>
            </a:r>
            <a:endParaRPr lang="zh-CN" altLang="en-US" sz="1400">
              <a:solidFill>
                <a:schemeClr val="bg1"/>
              </a:solidFill>
            </a:endParaRPr>
          </a:p>
          <a:p>
            <a:r>
              <a:rPr lang="zh-CN" altLang="en-US" sz="1400">
                <a:solidFill>
                  <a:schemeClr val="bg1"/>
                </a:solidFill>
              </a:rPr>
              <a:t>// 转账地址</a:t>
            </a:r>
            <a:endParaRPr lang="zh-CN" altLang="en-US" sz="1400">
              <a:solidFill>
                <a:schemeClr val="bg1"/>
              </a:solidFill>
            </a:endParaRPr>
          </a:p>
          <a:p>
            <a:r>
              <a:rPr lang="zh-CN" altLang="en-US" sz="1400">
                <a:solidFill>
                  <a:schemeClr val="bg1"/>
                </a:solidFill>
              </a:rPr>
              <a:t>String account = "j3UcBBbes7HFgmTLmGkEQQShM2jdHbdGAe";</a:t>
            </a:r>
            <a:endParaRPr lang="zh-CN" altLang="en-US" sz="1400">
              <a:solidFill>
                <a:schemeClr val="bg1"/>
              </a:solidFill>
            </a:endParaRPr>
          </a:p>
          <a:p>
            <a:r>
              <a:rPr lang="zh-CN" altLang="en-US" sz="1400">
                <a:solidFill>
                  <a:schemeClr val="bg1"/>
                </a:solidFill>
              </a:rPr>
              <a:t>// 钱包秘钥</a:t>
            </a:r>
            <a:endParaRPr lang="zh-CN" altLang="en-US" sz="1400">
              <a:solidFill>
                <a:schemeClr val="bg1"/>
              </a:solidFill>
            </a:endParaRPr>
          </a:p>
          <a:p>
            <a:r>
              <a:rPr lang="zh-CN" altLang="en-US" sz="1400">
                <a:solidFill>
                  <a:schemeClr val="bg1"/>
                </a:solidFill>
              </a:rPr>
              <a:t>String secret = "ssWiEpky7Bgj5GFrexxpKexYkeuUv";</a:t>
            </a:r>
            <a:endParaRPr lang="zh-CN" altLang="en-US" sz="1400">
              <a:solidFill>
                <a:schemeClr val="bg1"/>
              </a:solidFill>
            </a:endParaRPr>
          </a:p>
          <a:p>
            <a:r>
              <a:rPr lang="zh-CN" altLang="en-US" sz="1400">
                <a:solidFill>
                  <a:schemeClr val="bg1"/>
                </a:solidFill>
              </a:rPr>
              <a:t>// 收款地址</a:t>
            </a:r>
            <a:endParaRPr lang="zh-CN" altLang="en-US" sz="1400">
              <a:solidFill>
                <a:schemeClr val="bg1"/>
              </a:solidFill>
            </a:endParaRPr>
          </a:p>
          <a:p>
            <a:r>
              <a:rPr lang="zh-CN" altLang="en-US" sz="1400">
                <a:solidFill>
                  <a:schemeClr val="bg1"/>
                </a:solidFill>
              </a:rPr>
              <a:t>String to = "jNn89aY84G23onFXupUd7bkMode6aKYMt8";</a:t>
            </a:r>
            <a:endParaRPr lang="zh-CN" altLang="en-US" sz="1400">
              <a:solidFill>
                <a:schemeClr val="bg1"/>
              </a:solidFill>
            </a:endParaRPr>
          </a:p>
          <a:p>
            <a:r>
              <a:rPr lang="zh-CN" altLang="en-US" sz="1400">
                <a:solidFill>
                  <a:schemeClr val="bg1"/>
                </a:solidFill>
              </a:rPr>
              <a:t>// 转账数量</a:t>
            </a:r>
            <a:endParaRPr lang="zh-CN" altLang="en-US" sz="1400">
              <a:solidFill>
                <a:schemeClr val="bg1"/>
              </a:solidFill>
            </a:endParaRPr>
          </a:p>
          <a:p>
            <a:r>
              <a:rPr lang="zh-CN" altLang="en-US" sz="1400">
                <a:solidFill>
                  <a:schemeClr val="bg1"/>
                </a:solidFill>
              </a:rPr>
              <a:t>String value = "0.01";</a:t>
            </a:r>
            <a:endParaRPr lang="zh-CN" altLang="en-US" sz="1400">
              <a:solidFill>
                <a:schemeClr val="bg1"/>
              </a:solidFill>
            </a:endParaRPr>
          </a:p>
          <a:p>
            <a:r>
              <a:rPr lang="zh-CN" altLang="en-US" sz="1400">
                <a:solidFill>
                  <a:schemeClr val="bg1"/>
                </a:solidFill>
              </a:rPr>
              <a:t>// 手续费</a:t>
            </a:r>
            <a:endParaRPr lang="zh-CN" altLang="en-US" sz="1400">
              <a:solidFill>
                <a:schemeClr val="bg1"/>
              </a:solidFill>
            </a:endParaRPr>
          </a:p>
          <a:p>
            <a:r>
              <a:rPr lang="zh-CN" altLang="en-US" sz="1400">
                <a:solidFill>
                  <a:schemeClr val="bg1"/>
                </a:solidFill>
              </a:rPr>
              <a:t>String fee = "100000";</a:t>
            </a:r>
            <a:endParaRPr lang="zh-CN" altLang="en-US" sz="1400">
              <a:solidFill>
                <a:schemeClr val="bg1"/>
              </a:solidFill>
            </a:endParaRPr>
          </a:p>
          <a:p>
            <a:r>
              <a:rPr lang="zh-CN" altLang="en-US" sz="1400">
                <a:solidFill>
                  <a:schemeClr val="bg1"/>
                </a:solidFill>
              </a:rPr>
              <a:t>// token名称</a:t>
            </a:r>
            <a:endParaRPr lang="zh-CN" altLang="en-US" sz="1400">
              <a:solidFill>
                <a:schemeClr val="bg1"/>
              </a:solidFill>
            </a:endParaRPr>
          </a:p>
          <a:p>
            <a:r>
              <a:rPr lang="zh-CN" altLang="en-US" sz="1400">
                <a:solidFill>
                  <a:schemeClr val="bg1"/>
                </a:solidFill>
              </a:rPr>
              <a:t>String token = "";</a:t>
            </a:r>
            <a:endParaRPr lang="zh-CN" altLang="en-US" sz="1400">
              <a:solidFill>
                <a:schemeClr val="bg1"/>
              </a:solidFill>
            </a:endParaRPr>
          </a:p>
          <a:p>
            <a:r>
              <a:rPr lang="zh-CN" altLang="en-US" sz="1400">
                <a:solidFill>
                  <a:schemeClr val="bg1"/>
                </a:solidFill>
              </a:rPr>
              <a:t>// 发行方地址</a:t>
            </a:r>
            <a:endParaRPr lang="zh-CN" altLang="en-US" sz="1400">
              <a:solidFill>
                <a:schemeClr val="bg1"/>
              </a:solidFill>
            </a:endParaRPr>
          </a:p>
          <a:p>
            <a:r>
              <a:rPr lang="zh-CN" altLang="en-US" sz="1400">
                <a:solidFill>
                  <a:schemeClr val="bg1"/>
                </a:solidFill>
              </a:rPr>
              <a:t>String issuer = "";</a:t>
            </a:r>
            <a:endParaRPr lang="zh-CN" altLang="en-US" sz="1400">
              <a:solidFill>
                <a:schemeClr val="bg1"/>
              </a:solidFill>
            </a:endParaRPr>
          </a:p>
          <a:p>
            <a:endParaRPr lang="zh-CN" altLang="en-US" sz="1400">
              <a:solidFill>
                <a:schemeClr val="bg1"/>
              </a:solidFill>
            </a:endParaRPr>
          </a:p>
          <a:p>
            <a:r>
              <a:rPr lang="zh-CN" altLang="en-US" sz="1400">
                <a:solidFill>
                  <a:schemeClr val="bg1"/>
                </a:solidFill>
              </a:rPr>
              <a:t>AmountInfo amount = new AmountInfo();</a:t>
            </a:r>
            <a:endParaRPr lang="zh-CN" altLang="en-US" sz="1400">
              <a:solidFill>
                <a:schemeClr val="bg1"/>
              </a:solidFill>
            </a:endParaRPr>
          </a:p>
          <a:p>
            <a:r>
              <a:rPr lang="zh-CN" altLang="en-US" sz="1400">
                <a:solidFill>
                  <a:schemeClr val="bg1"/>
                </a:solidFill>
              </a:rPr>
              <a:t>amount.setCurrency(token);</a:t>
            </a:r>
            <a:endParaRPr lang="zh-CN" altLang="en-US" sz="1400">
              <a:solidFill>
                <a:schemeClr val="bg1"/>
              </a:solidFill>
            </a:endParaRPr>
          </a:p>
          <a:p>
            <a:r>
              <a:rPr lang="zh-CN" altLang="en-US" sz="1400">
                <a:solidFill>
                  <a:schemeClr val="bg1"/>
                </a:solidFill>
              </a:rPr>
              <a:t>amount.setValue(value);</a:t>
            </a:r>
            <a:endParaRPr lang="zh-CN" altLang="en-US" sz="1400">
              <a:solidFill>
                <a:schemeClr val="bg1"/>
              </a:solidFill>
            </a:endParaRPr>
          </a:p>
          <a:p>
            <a:r>
              <a:rPr lang="zh-CN" altLang="en-US" sz="1400">
                <a:solidFill>
                  <a:schemeClr val="bg1"/>
                </a:solidFill>
              </a:rPr>
              <a:t>amount.setIssuer(issuer);</a:t>
            </a:r>
            <a:endParaRPr lang="zh-CN" altLang="en-US" sz="1400">
              <a:solidFill>
                <a:schemeClr val="bg1"/>
              </a:solidFill>
            </a:endParaRPr>
          </a:p>
          <a:p>
            <a:endParaRPr lang="zh-CN" altLang="en-US" sz="1400">
              <a:solidFill>
                <a:schemeClr val="bg1"/>
              </a:solidFill>
            </a:endParaRPr>
          </a:p>
        </p:txBody>
      </p:sp>
      <p:sp>
        <p:nvSpPr>
          <p:cNvPr id="5" name="文本框 4"/>
          <p:cNvSpPr txBox="1"/>
          <p:nvPr/>
        </p:nvSpPr>
        <p:spPr>
          <a:xfrm>
            <a:off x="6391910" y="960755"/>
            <a:ext cx="5532120" cy="2461260"/>
          </a:xfrm>
          <a:prstGeom prst="rect">
            <a:avLst/>
          </a:prstGeom>
          <a:solidFill>
            <a:schemeClr val="accent4">
              <a:lumMod val="95000"/>
              <a:lumOff val="5000"/>
            </a:schemeClr>
          </a:solidFill>
        </p:spPr>
        <p:txBody>
          <a:bodyPr wrap="square" rtlCol="0" anchor="t">
            <a:spAutoFit/>
          </a:bodyPr>
          <a:p>
            <a:r>
              <a:rPr lang="zh-CN" altLang="en-US" sz="1400">
                <a:solidFill>
                  <a:schemeClr val="bg1"/>
                </a:solidFill>
              </a:rPr>
              <a:t>Transaction tx = remote.buildPaymentTx(account, to, amount);</a:t>
            </a:r>
            <a:endParaRPr lang="zh-CN" altLang="en-US" sz="1400">
              <a:solidFill>
                <a:schemeClr val="bg1"/>
              </a:solidFill>
            </a:endParaRPr>
          </a:p>
          <a:p>
            <a:r>
              <a:rPr lang="zh-CN" altLang="en-US" sz="1400">
                <a:solidFill>
                  <a:schemeClr val="bg1"/>
                </a:solidFill>
              </a:rPr>
              <a:t>tx.setSecret(secret);</a:t>
            </a:r>
            <a:endParaRPr lang="zh-CN" altLang="en-US" sz="1400">
              <a:solidFill>
                <a:schemeClr val="bg1"/>
              </a:solidFill>
            </a:endParaRPr>
          </a:p>
          <a:p>
            <a:r>
              <a:rPr lang="zh-CN" altLang="en-US" sz="1400">
                <a:solidFill>
                  <a:schemeClr val="bg1"/>
                </a:solidFill>
              </a:rPr>
              <a:t>// 添加交易备注</a:t>
            </a:r>
            <a:endParaRPr lang="zh-CN" altLang="en-US" sz="1400">
              <a:solidFill>
                <a:schemeClr val="bg1"/>
              </a:solidFill>
            </a:endParaRPr>
          </a:p>
          <a:p>
            <a:r>
              <a:rPr lang="zh-CN" altLang="en-US" sz="1400">
                <a:solidFill>
                  <a:schemeClr val="bg1"/>
                </a:solidFill>
              </a:rPr>
              <a:t>List&lt;String&gt; memos = new ArrayList&lt;String&gt;();</a:t>
            </a:r>
            <a:endParaRPr lang="zh-CN" altLang="en-US" sz="1400">
              <a:solidFill>
                <a:schemeClr val="bg1"/>
              </a:solidFill>
            </a:endParaRPr>
          </a:p>
          <a:p>
            <a:r>
              <a:rPr lang="zh-CN" altLang="en-US" sz="1400">
                <a:solidFill>
                  <a:schemeClr val="bg1"/>
                </a:solidFill>
              </a:rPr>
              <a:t>memos.add("SWT转账");</a:t>
            </a:r>
            <a:endParaRPr lang="zh-CN" altLang="en-US" sz="1400">
              <a:solidFill>
                <a:schemeClr val="bg1"/>
              </a:solidFill>
            </a:endParaRPr>
          </a:p>
          <a:p>
            <a:r>
              <a:rPr lang="zh-CN" altLang="en-US" sz="1400">
                <a:solidFill>
                  <a:schemeClr val="bg1"/>
                </a:solidFill>
              </a:rPr>
              <a:t>tx.addMemo(memos);</a:t>
            </a:r>
            <a:endParaRPr lang="zh-CN" altLang="en-US" sz="1400">
              <a:solidFill>
                <a:schemeClr val="bg1"/>
              </a:solidFill>
            </a:endParaRPr>
          </a:p>
          <a:p>
            <a:r>
              <a:rPr lang="zh-CN" altLang="en-US" sz="1400">
                <a:solidFill>
                  <a:schemeClr val="bg1"/>
                </a:solidFill>
              </a:rPr>
              <a:t>tx.setFee(fee);</a:t>
            </a:r>
            <a:endParaRPr lang="zh-CN" altLang="en-US" sz="1400">
              <a:solidFill>
                <a:schemeClr val="bg1"/>
              </a:solidFill>
            </a:endParaRPr>
          </a:p>
          <a:p>
            <a:r>
              <a:rPr lang="zh-CN" altLang="en-US" sz="1400">
                <a:solidFill>
                  <a:schemeClr val="bg1"/>
                </a:solidFill>
              </a:rPr>
              <a:t>TransactionInfo bean = tx.submit();</a:t>
            </a:r>
            <a:endParaRPr lang="zh-CN" altLang="en-US" sz="1400">
              <a:solidFill>
                <a:schemeClr val="bg1"/>
              </a:solidFill>
            </a:endParaRPr>
          </a:p>
          <a:p>
            <a:r>
              <a:rPr lang="zh-CN" altLang="en-US" sz="1400">
                <a:solidFill>
                  <a:schemeClr val="bg1"/>
                </a:solidFill>
              </a:rPr>
              <a:t>if (</a:t>
            </a:r>
            <a:r>
              <a:rPr lang="zh-CN" altLang="en-US" sz="1400">
                <a:solidFill>
                  <a:schemeClr val="bg1"/>
                </a:solidFill>
                <a:sym typeface="+mn-ea"/>
              </a:rPr>
              <a:t>"0"</a:t>
            </a:r>
            <a:r>
              <a:rPr lang="zh-CN" altLang="en-US" sz="1400">
                <a:solidFill>
                  <a:schemeClr val="bg1"/>
                </a:solidFill>
              </a:rPr>
              <a:t>.equals(bean.getEngineResultCode())) {</a:t>
            </a:r>
            <a:endParaRPr lang="zh-CN" altLang="en-US" sz="1400">
              <a:solidFill>
                <a:schemeClr val="bg1"/>
              </a:solidFill>
            </a:endParaRPr>
          </a:p>
          <a:p>
            <a:r>
              <a:rPr lang="zh-CN" altLang="en-US" sz="1400">
                <a:solidFill>
                  <a:schemeClr val="bg1"/>
                </a:solidFill>
              </a:rPr>
              <a:t>   return true;</a:t>
            </a:r>
            <a:endParaRPr lang="zh-CN" altLang="en-US" sz="1400">
              <a:solidFill>
                <a:schemeClr val="bg1"/>
              </a:solidFill>
            </a:endParaRPr>
          </a:p>
          <a:p>
            <a:r>
              <a:rPr lang="zh-CN" altLang="en-US" sz="1400">
                <a:solidFill>
                  <a:schemeClr val="bg1"/>
                </a:solidFill>
              </a:rPr>
              <a:t>}</a:t>
            </a:r>
            <a:endParaRPr lang="zh-CN" altLang="en-US" sz="140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43025" y="1824355"/>
            <a:ext cx="10058400" cy="2030095"/>
          </a:xfrm>
          <a:prstGeom prst="rect">
            <a:avLst/>
          </a:prstGeom>
          <a:noFill/>
        </p:spPr>
        <p:txBody>
          <a:bodyPr wrap="square" rtlCol="0">
            <a:spAutoFit/>
          </a:bodyPr>
          <a:p>
            <a:r>
              <a:rPr lang="zh-CN" altLang="en-US" sz="1400">
                <a:effectLst/>
                <a:ea typeface="+mn-lt"/>
                <a:sym typeface="+mn-ea"/>
              </a:rPr>
              <a:t>由于每个节点同步到的数据进度差距太大，没办法像中心化的业务一样做负载均衡，只能通过热备的形式来保证当一个节点出现故障时能够快速切换到另外一个节点。因为区块打包本身就比较耗时，因此此处的时效性要求还是可以容忍的。</a:t>
            </a:r>
            <a:endParaRPr lang="zh-CN" altLang="en-US" sz="1400">
              <a:effectLst/>
              <a:ea typeface="+mn-lt"/>
              <a:sym typeface="+mn-ea"/>
            </a:endParaRPr>
          </a:p>
          <a:p>
            <a:endParaRPr lang="zh-CN" altLang="en-US" sz="1400">
              <a:effectLst/>
              <a:ea typeface="+mn-lt"/>
              <a:sym typeface="+mn-ea"/>
            </a:endParaRPr>
          </a:p>
          <a:p>
            <a:r>
              <a:rPr lang="zh-CN" altLang="en-US" sz="1400">
                <a:effectLst/>
                <a:ea typeface="+mn-lt"/>
                <a:sym typeface="+mn-ea"/>
              </a:rPr>
              <a:t>这里以jingtum-lib-java为例，基于ws协议跟底层交互，其中ws封装到Server类中，Server类是一个内部类，不对外开放；Server类封装在Remote类中，Remote类提供对外访问接口并可创建两类对象：Get方式请求的Request对象和Post方式请求的Transaction对象，这两类对象都通过submit()方法提交数据到底层，直接和节点交互。我们可以通过判断Remote链接节点失败时主动切换节点地址。</a:t>
            </a:r>
            <a:endParaRPr lang="zh-CN" altLang="en-US" sz="1400">
              <a:effectLst/>
              <a:ea typeface="+mn-lt"/>
              <a:sym typeface="+mn-ea"/>
            </a:endParaRPr>
          </a:p>
          <a:p>
            <a:endParaRPr lang="zh-CN" altLang="en-US" sz="1400">
              <a:effectLst/>
              <a:ea typeface="+mn-lt"/>
              <a:sym typeface="+mn-ea"/>
            </a:endParaRPr>
          </a:p>
          <a:p>
            <a:r>
              <a:rPr lang="zh-CN" altLang="en-US" sz="1400">
                <a:effectLst/>
                <a:ea typeface="+mn-lt"/>
                <a:sym typeface="+mn-ea"/>
              </a:rPr>
              <a:t>http://www.swtcdocs.org/zh_CN/latest/wiki/node/ 这里提供井通公共节点地址，可以通过WS://方式访问。</a:t>
            </a:r>
            <a:endParaRPr lang="zh-CN" altLang="en-US" sz="1400">
              <a:effectLst/>
              <a:ea typeface="+mn-lt"/>
              <a:sym typeface="+mn-ea"/>
            </a:endParaRPr>
          </a:p>
        </p:txBody>
      </p:sp>
      <p:sp>
        <p:nvSpPr>
          <p:cNvPr id="9" name="文本框 8"/>
          <p:cNvSpPr txBox="1"/>
          <p:nvPr/>
        </p:nvSpPr>
        <p:spPr>
          <a:xfrm>
            <a:off x="4491990" y="965200"/>
            <a:ext cx="2680335" cy="460375"/>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p>
            <a:pPr algn="ctr"/>
            <a:r>
              <a:rPr sz="2400">
                <a:solidFill>
                  <a:schemeClr val="accent4"/>
                </a:solidFill>
                <a:effectLst/>
              </a:rPr>
              <a:t>3.节点配置</a:t>
            </a:r>
            <a:endParaRPr sz="2400">
              <a:solidFill>
                <a:schemeClr val="accent4"/>
              </a:solidFill>
              <a:effectLs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43025" y="1824355"/>
            <a:ext cx="10058400" cy="306705"/>
          </a:xfrm>
          <a:prstGeom prst="rect">
            <a:avLst/>
          </a:prstGeom>
          <a:noFill/>
        </p:spPr>
        <p:txBody>
          <a:bodyPr wrap="square" rtlCol="0">
            <a:spAutoFit/>
          </a:bodyPr>
          <a:p>
            <a:r>
              <a:rPr lang="zh-CN" altLang="en-US" sz="1400">
                <a:effectLst/>
                <a:ea typeface="+mn-lt"/>
                <a:sym typeface="+mn-ea"/>
              </a:rPr>
              <a:t>上述的内容更多的时偏向于去中心化区块链钱包的开发，当然整体的框架结构基本都是一样的。</a:t>
            </a:r>
            <a:endParaRPr lang="zh-CN" altLang="en-US" sz="1400">
              <a:effectLst/>
              <a:ea typeface="+mn-lt"/>
              <a:sym typeface="+mn-ea"/>
            </a:endParaRPr>
          </a:p>
        </p:txBody>
      </p:sp>
      <p:sp>
        <p:nvSpPr>
          <p:cNvPr id="9" name="文本框 8"/>
          <p:cNvSpPr txBox="1"/>
          <p:nvPr/>
        </p:nvSpPr>
        <p:spPr>
          <a:xfrm>
            <a:off x="4491990" y="965200"/>
            <a:ext cx="2680335" cy="460375"/>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p>
            <a:pPr algn="ctr"/>
            <a:r>
              <a:rPr sz="2400">
                <a:solidFill>
                  <a:schemeClr val="accent4"/>
                </a:solidFill>
                <a:effectLst/>
              </a:rPr>
              <a:t>4.综述</a:t>
            </a:r>
            <a:endParaRPr sz="2400">
              <a:solidFill>
                <a:schemeClr val="accent4"/>
              </a:solidFill>
              <a:effectLst/>
            </a:endParaRPr>
          </a:p>
        </p:txBody>
      </p:sp>
      <p:pic>
        <p:nvPicPr>
          <p:cNvPr id="5" name="图片 4"/>
          <p:cNvPicPr>
            <a:picLocks noChangeAspect="1"/>
          </p:cNvPicPr>
          <p:nvPr/>
        </p:nvPicPr>
        <p:blipFill>
          <a:blip r:embed="rId1"/>
          <a:stretch>
            <a:fillRect/>
          </a:stretch>
        </p:blipFill>
        <p:spPr>
          <a:xfrm>
            <a:off x="3429635" y="2131060"/>
            <a:ext cx="6450965" cy="3914775"/>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2"/>
          <p:cNvSpPr>
            <a:spLocks noGrp="1"/>
          </p:cNvSpPr>
          <p:nvPr>
            <p:ph type="body" idx="1"/>
          </p:nvPr>
        </p:nvSpPr>
        <p:spPr>
          <a:xfrm>
            <a:off x="5573839" y="3140938"/>
            <a:ext cx="3609497" cy="1231420"/>
          </a:xfrm>
          <a:prstGeom prst="rect">
            <a:avLst/>
          </a:prstGeom>
        </p:spPr>
        <p:txBody>
          <a:bodyPr/>
          <a:lstStyle>
            <a:lvl1pPr marL="0" indent="0">
              <a:buNone/>
              <a:defRPr sz="3200">
                <a:solidFill>
                  <a:schemeClr val="bg1"/>
                </a:solidFill>
                <a:latin typeface="+mj-ea"/>
                <a:ea typeface="+mj-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lgn="r"/>
            <a:r>
              <a:rPr kumimoji="1" lang="en-US" altLang="zh-TW" sz="4800" dirty="0">
                <a:latin typeface="Helvetica" pitchFamily="34" charset="0"/>
                <a:cs typeface="Helvetica" pitchFamily="34" charset="0"/>
              </a:rPr>
              <a:t>Thank</a:t>
            </a:r>
            <a:r>
              <a:rPr kumimoji="1" lang="zh-CN" altLang="en-US" sz="4800" dirty="0">
                <a:latin typeface="Helvetica" pitchFamily="34" charset="0"/>
                <a:cs typeface="Helvetica" pitchFamily="34" charset="0"/>
              </a:rPr>
              <a:t> </a:t>
            </a:r>
            <a:r>
              <a:rPr kumimoji="1" lang="en-US" altLang="zh-CN" sz="4800" dirty="0">
                <a:latin typeface="Helvetica" pitchFamily="34" charset="0"/>
                <a:cs typeface="Helvetica" pitchFamily="34" charset="0"/>
              </a:rPr>
              <a:t>you! </a:t>
            </a:r>
            <a:endParaRPr kumimoji="1" lang="en-US" altLang="zh-CN" sz="4800" dirty="0">
              <a:latin typeface="Helvetica" pitchFamily="34" charset="0"/>
              <a:cs typeface="Helvetica" pitchFamily="34" charset="0"/>
            </a:endParaRPr>
          </a:p>
        </p:txBody>
      </p:sp>
      <p:pic>
        <p:nvPicPr>
          <p:cNvPr id="8" name="图片 7"/>
          <p:cNvPicPr>
            <a:picLocks noChangeAspect="1"/>
          </p:cNvPicPr>
          <p:nvPr/>
        </p:nvPicPr>
        <p:blipFill>
          <a:blip r:embed="rId1"/>
          <a:stretch>
            <a:fillRect/>
          </a:stretch>
        </p:blipFill>
        <p:spPr>
          <a:xfrm>
            <a:off x="1299400" y="1883460"/>
            <a:ext cx="3973734" cy="2811627"/>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文本框 2"/>
          <p:cNvSpPr txBox="1"/>
          <p:nvPr/>
        </p:nvSpPr>
        <p:spPr>
          <a:xfrm>
            <a:off x="4309745" y="1093470"/>
            <a:ext cx="3153410" cy="52197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p>
            <a:pPr algn="ctr"/>
            <a:r>
              <a:rPr lang="zh-CN" altLang="en-US" sz="2800">
                <a:solidFill>
                  <a:schemeClr val="accent4"/>
                </a:solidFill>
                <a:effectLst/>
                <a:latin typeface="+mj-lt"/>
                <a:ea typeface="+mj-lt"/>
              </a:rPr>
              <a:t>目  录</a:t>
            </a:r>
            <a:endParaRPr lang="zh-CN" altLang="en-US" sz="2800">
              <a:solidFill>
                <a:schemeClr val="accent4"/>
              </a:solidFill>
              <a:effectLst/>
              <a:latin typeface="+mj-lt"/>
              <a:ea typeface="+mj-lt"/>
            </a:endParaRPr>
          </a:p>
        </p:txBody>
      </p:sp>
      <p:sp>
        <p:nvSpPr>
          <p:cNvPr id="4" name="文本框 3"/>
          <p:cNvSpPr txBox="1"/>
          <p:nvPr/>
        </p:nvSpPr>
        <p:spPr>
          <a:xfrm>
            <a:off x="772160" y="2275205"/>
            <a:ext cx="4886960" cy="2245360"/>
          </a:xfrm>
          <a:prstGeom prst="rect">
            <a:avLst/>
          </a:prstGeom>
          <a:noFill/>
        </p:spPr>
        <p:txBody>
          <a:bodyPr wrap="square" rtlCol="0">
            <a:spAutoFit/>
          </a:bodyPr>
          <a:p>
            <a:r>
              <a:rPr lang="en-US" altLang="zh-CN" sz="2000" b="1"/>
              <a:t>1.</a:t>
            </a:r>
            <a:r>
              <a:rPr lang="zh-CN" altLang="en-US" sz="2000" b="1"/>
              <a:t>钱包简介</a:t>
            </a:r>
            <a:endParaRPr lang="zh-CN" altLang="en-US" sz="2000" b="1"/>
          </a:p>
          <a:p>
            <a:endParaRPr lang="zh-CN" altLang="en-US" sz="2000" b="1"/>
          </a:p>
          <a:p>
            <a:r>
              <a:rPr lang="en-US" altLang="zh-CN" sz="2000" b="1"/>
              <a:t>2.</a:t>
            </a:r>
            <a:r>
              <a:rPr lang="zh-CN" altLang="en-US" sz="2000" b="1"/>
              <a:t>钱包基础功能</a:t>
            </a:r>
            <a:endParaRPr lang="zh-CN" altLang="en-US" sz="2000" b="1"/>
          </a:p>
          <a:p>
            <a:endParaRPr lang="zh-CN" altLang="en-US" sz="2000" b="1"/>
          </a:p>
          <a:p>
            <a:r>
              <a:rPr lang="en-US" altLang="zh-CN" sz="2000" b="1"/>
              <a:t>3.</a:t>
            </a:r>
            <a:r>
              <a:rPr lang="zh-CN" altLang="en-US" sz="2000" b="1"/>
              <a:t>节点配置</a:t>
            </a:r>
            <a:endParaRPr lang="zh-CN" altLang="en-US" sz="2000" b="1"/>
          </a:p>
          <a:p>
            <a:endParaRPr lang="zh-CN" altLang="en-US" sz="2000" b="1"/>
          </a:p>
          <a:p>
            <a:r>
              <a:rPr lang="en-US" altLang="zh-CN" sz="2000" b="1"/>
              <a:t>4.</a:t>
            </a:r>
            <a:r>
              <a:rPr lang="zh-CN" altLang="en-US" sz="2000" b="1"/>
              <a:t>综述</a:t>
            </a:r>
            <a:endParaRPr lang="zh-CN" altLang="en-US" sz="20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309745" y="1054100"/>
            <a:ext cx="3153410" cy="52197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p>
            <a:pPr algn="ctr"/>
            <a:r>
              <a:rPr lang="en-US" altLang="zh-CN" sz="2800">
                <a:solidFill>
                  <a:schemeClr val="accent4"/>
                </a:solidFill>
                <a:effectLst/>
                <a:latin typeface="+mj-lt"/>
                <a:ea typeface="+mj-lt"/>
              </a:rPr>
              <a:t>1.</a:t>
            </a:r>
            <a:r>
              <a:rPr lang="zh-CN" altLang="en-US" sz="2800">
                <a:solidFill>
                  <a:schemeClr val="accent4"/>
                </a:solidFill>
                <a:effectLst/>
                <a:latin typeface="+mj-lt"/>
                <a:ea typeface="+mj-lt"/>
              </a:rPr>
              <a:t>区块链钱包简介</a:t>
            </a:r>
            <a:endParaRPr lang="zh-CN" altLang="en-US" sz="2800">
              <a:solidFill>
                <a:schemeClr val="accent4"/>
              </a:solidFill>
              <a:effectLst/>
              <a:latin typeface="+mj-lt"/>
              <a:ea typeface="+mj-lt"/>
            </a:endParaRPr>
          </a:p>
        </p:txBody>
      </p:sp>
      <p:sp>
        <p:nvSpPr>
          <p:cNvPr id="5" name="文本框 4"/>
          <p:cNvSpPr txBox="1"/>
          <p:nvPr/>
        </p:nvSpPr>
        <p:spPr>
          <a:xfrm>
            <a:off x="1544320" y="1793240"/>
            <a:ext cx="9103360" cy="1476375"/>
          </a:xfrm>
          <a:prstGeom prst="rect">
            <a:avLst/>
          </a:prstGeom>
          <a:noFill/>
        </p:spPr>
        <p:txBody>
          <a:bodyPr wrap="square" rtlCol="0">
            <a:spAutoFit/>
          </a:bodyPr>
          <a:p>
            <a:r>
              <a:rPr lang="zh-CN" altLang="en-US"/>
              <a:t>钱包的本质就是</a:t>
            </a:r>
            <a:r>
              <a:rPr lang="zh-CN" altLang="en-US" b="1">
                <a:solidFill>
                  <a:srgbClr val="FF0000"/>
                </a:solidFill>
              </a:rPr>
              <a:t>管理用户的私钥</a:t>
            </a:r>
            <a:r>
              <a:rPr lang="zh-CN" altLang="en-US"/>
              <a:t>，通过私钥签名交易管理用户在区块链上的数字货币。现在随着加密货币的蓬勃发展，也发展出不同类型的钱包，以适应各种的使用场景。</a:t>
            </a:r>
            <a:endParaRPr lang="zh-CN" altLang="en-US"/>
          </a:p>
          <a:p>
            <a:endParaRPr lang="zh-CN" altLang="en-US"/>
          </a:p>
          <a:p>
            <a:r>
              <a:rPr lang="zh-CN" altLang="en-US"/>
              <a:t>按照</a:t>
            </a:r>
            <a:r>
              <a:rPr lang="zh-CN" altLang="en-US" b="1"/>
              <a:t>去中心化程度</a:t>
            </a:r>
            <a:r>
              <a:rPr lang="zh-CN" altLang="en-US"/>
              <a:t>，可以把钱包分为全节点钱包、轻钱包、以及中心化钱包。</a:t>
            </a:r>
            <a:endParaRPr lang="zh-CN" altLang="en-US"/>
          </a:p>
          <a:p>
            <a:r>
              <a:rPr lang="zh-CN" altLang="en-US"/>
              <a:t>按照</a:t>
            </a:r>
            <a:r>
              <a:rPr lang="zh-CN" altLang="en-US" b="1"/>
              <a:t>私钥存储方式</a:t>
            </a:r>
            <a:r>
              <a:rPr lang="zh-CN" altLang="en-US"/>
              <a:t>，按照私钥存储方式，可以钱包分为冷钱包、热钱包 。</a:t>
            </a:r>
            <a:endParaRPr lang="zh-CN" altLang="en-US"/>
          </a:p>
        </p:txBody>
      </p:sp>
      <p:pic>
        <p:nvPicPr>
          <p:cNvPr id="6" name="图片 2"/>
          <p:cNvPicPr>
            <a:picLocks noChangeAspect="1"/>
          </p:cNvPicPr>
          <p:nvPr/>
        </p:nvPicPr>
        <p:blipFill>
          <a:blip r:embed="rId1"/>
          <a:stretch>
            <a:fillRect/>
          </a:stretch>
        </p:blipFill>
        <p:spPr>
          <a:xfrm>
            <a:off x="3459163" y="3817303"/>
            <a:ext cx="5272405" cy="2710815"/>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343025" y="1425575"/>
            <a:ext cx="9852660" cy="39878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p>
            <a:pPr algn="l"/>
            <a:r>
              <a:rPr lang="zh-CN" altLang="en-US" sz="2000">
                <a:solidFill>
                  <a:schemeClr val="accent4"/>
                </a:solidFill>
                <a:effectLst/>
                <a:latin typeface="+mj-lt"/>
                <a:ea typeface="+mj-lt"/>
              </a:rPr>
              <a:t>全节点钱包</a:t>
            </a:r>
            <a:endParaRPr lang="zh-CN" altLang="en-US" sz="1400">
              <a:solidFill>
                <a:schemeClr val="accent4"/>
              </a:solidFill>
              <a:effectLst/>
              <a:ea typeface="+mn-lt"/>
            </a:endParaRPr>
          </a:p>
        </p:txBody>
      </p:sp>
      <p:sp>
        <p:nvSpPr>
          <p:cNvPr id="2" name="文本框 1"/>
          <p:cNvSpPr txBox="1"/>
          <p:nvPr/>
        </p:nvSpPr>
        <p:spPr>
          <a:xfrm>
            <a:off x="1343025" y="1824355"/>
            <a:ext cx="10058400" cy="1168400"/>
          </a:xfrm>
          <a:prstGeom prst="rect">
            <a:avLst/>
          </a:prstGeom>
          <a:noFill/>
        </p:spPr>
        <p:txBody>
          <a:bodyPr wrap="square" rtlCol="0">
            <a:spAutoFit/>
          </a:bodyPr>
          <a:p>
            <a:r>
              <a:rPr lang="zh-CN" altLang="en-US" sz="1400">
                <a:solidFill>
                  <a:schemeClr val="accent4"/>
                </a:solidFill>
                <a:effectLst/>
                <a:ea typeface="+mn-lt"/>
                <a:sym typeface="+mn-ea"/>
              </a:rPr>
              <a:t>此种钱包需要先进行软件安装，安装后会与整个区块链进行同步，存储整个区块链，所以全新钱包开始同步时，必须从第一笔数据开始下载，会花上数小时～数十日的时间，并且占用为数不小的存储空间与网络流量。这样的钱包又称为</a:t>
            </a:r>
            <a:r>
              <a:rPr lang="zh-CN" altLang="en-US" sz="1400">
                <a:solidFill>
                  <a:srgbClr val="FF0000"/>
                </a:solidFill>
                <a:effectLst/>
                <a:ea typeface="+mn-lt"/>
                <a:sym typeface="+mn-ea"/>
              </a:rPr>
              <a:t>完整节点</a:t>
            </a:r>
            <a:r>
              <a:rPr lang="zh-CN" altLang="en-US" sz="1400">
                <a:solidFill>
                  <a:schemeClr val="accent4"/>
                </a:solidFill>
                <a:effectLst/>
                <a:ea typeface="+mn-lt"/>
                <a:sym typeface="+mn-ea"/>
              </a:rPr>
              <a:t>。由于此种钱包能提供所对应的加密货币网络完整区块链与服务，所以可以提升该加密货币网络的完整性与可靠性，因此某些加密货币，会对持有这种钱包的用户进行奖励</a:t>
            </a:r>
            <a:endParaRPr lang="zh-CN" altLang="en-US" sz="1400">
              <a:solidFill>
                <a:schemeClr val="accent4"/>
              </a:solidFill>
              <a:effectLst/>
              <a:ea typeface="+mn-lt"/>
            </a:endParaRPr>
          </a:p>
          <a:p>
            <a:endParaRPr lang="en-US" altLang="zh-CN" sz="1400"/>
          </a:p>
        </p:txBody>
      </p:sp>
      <p:sp>
        <p:nvSpPr>
          <p:cNvPr id="9" name="文本框 8"/>
          <p:cNvSpPr txBox="1"/>
          <p:nvPr/>
        </p:nvSpPr>
        <p:spPr>
          <a:xfrm>
            <a:off x="4491990" y="965200"/>
            <a:ext cx="2680335" cy="460375"/>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p>
            <a:pPr algn="ctr"/>
            <a:r>
              <a:rPr lang="zh-CN" altLang="en-US" sz="2400">
                <a:solidFill>
                  <a:schemeClr val="accent4"/>
                </a:solidFill>
                <a:effectLst/>
              </a:rPr>
              <a:t>去中心化程度</a:t>
            </a:r>
            <a:endParaRPr lang="zh-CN" altLang="en-US" sz="2400">
              <a:solidFill>
                <a:schemeClr val="accent4"/>
              </a:solidFill>
              <a:effectLst/>
            </a:endParaRPr>
          </a:p>
        </p:txBody>
      </p:sp>
      <p:sp>
        <p:nvSpPr>
          <p:cNvPr id="10" name="文本框 9"/>
          <p:cNvSpPr txBox="1"/>
          <p:nvPr/>
        </p:nvSpPr>
        <p:spPr>
          <a:xfrm>
            <a:off x="1343025" y="2992755"/>
            <a:ext cx="9852660" cy="39878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p>
            <a:pPr algn="l"/>
            <a:r>
              <a:rPr lang="zh-CN" altLang="en-US" sz="2000">
                <a:solidFill>
                  <a:schemeClr val="accent4"/>
                </a:solidFill>
                <a:effectLst/>
                <a:latin typeface="+mj-lt"/>
                <a:ea typeface="+mj-lt"/>
              </a:rPr>
              <a:t>轻钱包</a:t>
            </a:r>
            <a:endParaRPr lang="zh-CN" altLang="en-US" sz="2000">
              <a:solidFill>
                <a:schemeClr val="accent4"/>
              </a:solidFill>
              <a:effectLst/>
              <a:latin typeface="+mj-lt"/>
              <a:ea typeface="+mj-lt"/>
            </a:endParaRPr>
          </a:p>
        </p:txBody>
      </p:sp>
      <p:sp>
        <p:nvSpPr>
          <p:cNvPr id="11" name="文本框 10"/>
          <p:cNvSpPr txBox="1"/>
          <p:nvPr/>
        </p:nvSpPr>
        <p:spPr>
          <a:xfrm>
            <a:off x="1343025" y="3391535"/>
            <a:ext cx="10058400" cy="521970"/>
          </a:xfrm>
          <a:prstGeom prst="rect">
            <a:avLst/>
          </a:prstGeom>
          <a:noFill/>
        </p:spPr>
        <p:txBody>
          <a:bodyPr wrap="square" rtlCol="0">
            <a:spAutoFit/>
          </a:bodyPr>
          <a:p>
            <a:r>
              <a:rPr lang="zh-CN" altLang="en-US" sz="1400">
                <a:solidFill>
                  <a:schemeClr val="accent4"/>
                </a:solidFill>
                <a:effectLst/>
                <a:ea typeface="+mn-lt"/>
              </a:rPr>
              <a:t>又名SPV钱包（simplified payment verification wallet，</a:t>
            </a:r>
            <a:r>
              <a:rPr lang="zh-CN" altLang="en-US" sz="1400">
                <a:solidFill>
                  <a:srgbClr val="FF0000"/>
                </a:solidFill>
                <a:effectLst/>
                <a:ea typeface="+mn-lt"/>
              </a:rPr>
              <a:t>简单支付验证</a:t>
            </a:r>
            <a:r>
              <a:rPr lang="zh-CN" altLang="en-US" sz="1400">
                <a:solidFill>
                  <a:schemeClr val="accent4"/>
                </a:solidFill>
                <a:effectLst/>
                <a:ea typeface="+mn-lt"/>
              </a:rPr>
              <a:t>钱包）</a:t>
            </a:r>
            <a:endParaRPr lang="zh-CN" altLang="en-US" sz="1400">
              <a:solidFill>
                <a:schemeClr val="accent4"/>
              </a:solidFill>
              <a:effectLst/>
              <a:ea typeface="+mn-lt"/>
            </a:endParaRPr>
          </a:p>
          <a:p>
            <a:r>
              <a:rPr lang="zh-CN" altLang="en-US" sz="1400">
                <a:solidFill>
                  <a:schemeClr val="accent4"/>
                </a:solidFill>
                <a:effectLst/>
                <a:ea typeface="+mn-lt"/>
              </a:rPr>
              <a:t>与前者比，此种钱包仅存储私钥与结算，不存储整个区块链，所以占用资源很少，较适用于移动设备。</a:t>
            </a:r>
            <a:endParaRPr lang="zh-CN" altLang="en-US" sz="1400">
              <a:solidFill>
                <a:schemeClr val="accent4"/>
              </a:solidFill>
              <a:effectLst/>
              <a:ea typeface="+mn-lt"/>
            </a:endParaRPr>
          </a:p>
        </p:txBody>
      </p:sp>
      <p:sp>
        <p:nvSpPr>
          <p:cNvPr id="13" name="文本框 12"/>
          <p:cNvSpPr txBox="1"/>
          <p:nvPr/>
        </p:nvSpPr>
        <p:spPr>
          <a:xfrm>
            <a:off x="1343025" y="4165600"/>
            <a:ext cx="9852660" cy="39878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p>
            <a:pPr algn="l"/>
            <a:r>
              <a:rPr lang="zh-CN" altLang="en-US" sz="2000">
                <a:solidFill>
                  <a:schemeClr val="accent4"/>
                </a:solidFill>
                <a:effectLst/>
                <a:ea typeface="+mn-lt"/>
              </a:rPr>
              <a:t>中心化钱包</a:t>
            </a:r>
            <a:endParaRPr lang="zh-CN" altLang="en-US" sz="2000">
              <a:solidFill>
                <a:schemeClr val="accent4"/>
              </a:solidFill>
              <a:effectLst/>
              <a:ea typeface="+mn-lt"/>
            </a:endParaRPr>
          </a:p>
        </p:txBody>
      </p:sp>
      <p:sp>
        <p:nvSpPr>
          <p:cNvPr id="14" name="文本框 13"/>
          <p:cNvSpPr txBox="1"/>
          <p:nvPr/>
        </p:nvSpPr>
        <p:spPr>
          <a:xfrm>
            <a:off x="1343025" y="4564380"/>
            <a:ext cx="10058400" cy="521970"/>
          </a:xfrm>
          <a:prstGeom prst="rect">
            <a:avLst/>
          </a:prstGeom>
          <a:noFill/>
        </p:spPr>
        <p:txBody>
          <a:bodyPr wrap="square" rtlCol="0">
            <a:spAutoFit/>
          </a:bodyPr>
          <a:p>
            <a:r>
              <a:rPr lang="zh-CN" altLang="en-US" sz="1400">
                <a:solidFill>
                  <a:schemeClr val="accent4"/>
                </a:solidFill>
                <a:effectLst/>
                <a:ea typeface="+mn-lt"/>
              </a:rPr>
              <a:t>交易所钱包：各交易所为了能够出入币，也都会提供对应该币的钱包地址。此种钱包</a:t>
            </a:r>
            <a:r>
              <a:rPr lang="zh-CN" altLang="en-US" sz="1400">
                <a:solidFill>
                  <a:srgbClr val="FF0000"/>
                </a:solidFill>
                <a:effectLst/>
                <a:ea typeface="+mn-lt"/>
              </a:rPr>
              <a:t>不会提供私钥</a:t>
            </a:r>
            <a:r>
              <a:rPr lang="zh-CN" altLang="en-US" sz="1400">
                <a:solidFill>
                  <a:schemeClr val="accent4"/>
                </a:solidFill>
                <a:effectLst/>
                <a:ea typeface="+mn-lt"/>
              </a:rPr>
              <a:t>给用户，所以一旦存入，就只能依靠交易所的机制来提领。这同时也算是一种在线钱包。</a:t>
            </a:r>
            <a:endParaRPr lang="zh-CN" altLang="en-US" sz="1400">
              <a:solidFill>
                <a:schemeClr val="accent4"/>
              </a:solidFill>
              <a:effectLst/>
              <a:ea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343025" y="1425575"/>
            <a:ext cx="9852660" cy="39878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p>
            <a:pPr algn="l"/>
            <a:r>
              <a:rPr lang="zh-CN" altLang="en-US" sz="2000">
                <a:solidFill>
                  <a:schemeClr val="accent4"/>
                </a:solidFill>
                <a:effectLst/>
                <a:latin typeface="+mj-lt"/>
                <a:ea typeface="+mj-lt"/>
              </a:rPr>
              <a:t>冷钱包（Cold Wallet）</a:t>
            </a:r>
            <a:endParaRPr lang="zh-CN" altLang="en-US" sz="2000">
              <a:solidFill>
                <a:schemeClr val="accent4"/>
              </a:solidFill>
              <a:effectLst/>
              <a:latin typeface="+mj-lt"/>
              <a:ea typeface="+mj-lt"/>
            </a:endParaRPr>
          </a:p>
        </p:txBody>
      </p:sp>
      <p:sp>
        <p:nvSpPr>
          <p:cNvPr id="2" name="文本框 1"/>
          <p:cNvSpPr txBox="1"/>
          <p:nvPr/>
        </p:nvSpPr>
        <p:spPr>
          <a:xfrm>
            <a:off x="1343025" y="1824355"/>
            <a:ext cx="10058400" cy="1814830"/>
          </a:xfrm>
          <a:prstGeom prst="rect">
            <a:avLst/>
          </a:prstGeom>
          <a:noFill/>
        </p:spPr>
        <p:txBody>
          <a:bodyPr wrap="square" rtlCol="0">
            <a:spAutoFit/>
          </a:bodyPr>
          <a:p>
            <a:r>
              <a:rPr lang="zh-CN" altLang="en-US" sz="1400">
                <a:effectLst/>
                <a:ea typeface="+mn-lt"/>
                <a:sym typeface="+mn-ea"/>
              </a:rPr>
              <a:t>与热钱包相对应，也称离线钱包或者断网钱包，意指</a:t>
            </a:r>
            <a:r>
              <a:rPr lang="zh-CN" altLang="en-US" sz="1400">
                <a:solidFill>
                  <a:srgbClr val="FF0000"/>
                </a:solidFill>
                <a:effectLst/>
                <a:ea typeface="+mn-lt"/>
                <a:sym typeface="+mn-ea"/>
              </a:rPr>
              <a:t>网络不能访问到用户私钥的钱包</a:t>
            </a:r>
            <a:r>
              <a:rPr lang="zh-CN" altLang="en-US" sz="1400">
                <a:effectLst/>
                <a:ea typeface="+mn-lt"/>
                <a:sym typeface="+mn-ea"/>
              </a:rPr>
              <a:t>。 冷钱包通常依靠“冷”设备（不联网的计算机、手机等）确保比特币私钥的安全，运用二维码通信让私钥不触网，避免了被黑客盗取私钥的风险，但是也可能面临物理安全风险（比如计算机丢失，损坏等）。 </a:t>
            </a:r>
            <a:endParaRPr lang="zh-CN" altLang="en-US" sz="1400">
              <a:effectLst/>
              <a:ea typeface="+mn-lt"/>
              <a:sym typeface="+mn-ea"/>
            </a:endParaRPr>
          </a:p>
          <a:p>
            <a:r>
              <a:rPr lang="zh-CN" altLang="en-US" sz="1400">
                <a:effectLst/>
                <a:ea typeface="+mn-lt"/>
                <a:sym typeface="+mn-ea"/>
              </a:rPr>
              <a:t>将私钥存储至不会与网络连线的设备上，包括打印、手抄（纸钱包），甚至自行背诵（脑钱包），以确保存储期间的绝对安全。不过上述钱包在进行交易时，仍必须将私钥输入到一般软件钱包，而最高标准的冷钱包，还必须能进行离线签署，只将签署过的交易发出来。</a:t>
            </a:r>
            <a:endParaRPr lang="zh-CN" altLang="en-US" sz="1400">
              <a:effectLst/>
              <a:ea typeface="+mn-lt"/>
              <a:sym typeface="+mn-ea"/>
            </a:endParaRPr>
          </a:p>
          <a:p>
            <a:r>
              <a:rPr lang="zh-CN" altLang="en-US" sz="1400">
                <a:effectLst/>
                <a:ea typeface="+mn-lt"/>
                <a:sym typeface="+mn-ea"/>
              </a:rPr>
              <a:t>将私钥存储在额外的特制硬件设备，使用时交易需在硬件内部进行交易签署才提交，只要硬件没有被破解，就绝对安全。 如果此硬件设备完全离线、只提交签署过的交易消息，那同时也是最高标准的冷钱包。</a:t>
            </a:r>
            <a:endParaRPr lang="zh-CN" altLang="en-US" sz="1400">
              <a:effectLst/>
              <a:ea typeface="+mn-lt"/>
              <a:sym typeface="+mn-ea"/>
            </a:endParaRPr>
          </a:p>
        </p:txBody>
      </p:sp>
      <p:sp>
        <p:nvSpPr>
          <p:cNvPr id="9" name="文本框 8"/>
          <p:cNvSpPr txBox="1"/>
          <p:nvPr/>
        </p:nvSpPr>
        <p:spPr>
          <a:xfrm>
            <a:off x="4491990" y="965200"/>
            <a:ext cx="2680335" cy="460375"/>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p>
            <a:pPr algn="ctr"/>
            <a:r>
              <a:rPr lang="zh-CN" altLang="en-US" sz="2400">
                <a:solidFill>
                  <a:schemeClr val="accent4"/>
                </a:solidFill>
                <a:effectLst/>
              </a:rPr>
              <a:t>私钥存储方式</a:t>
            </a:r>
            <a:endParaRPr lang="zh-CN" altLang="en-US" sz="2400">
              <a:solidFill>
                <a:schemeClr val="accent4"/>
              </a:solidFill>
              <a:effectLst/>
            </a:endParaRPr>
          </a:p>
        </p:txBody>
      </p:sp>
      <p:sp>
        <p:nvSpPr>
          <p:cNvPr id="10" name="文本框 9"/>
          <p:cNvSpPr txBox="1"/>
          <p:nvPr/>
        </p:nvSpPr>
        <p:spPr>
          <a:xfrm>
            <a:off x="1343025" y="4648200"/>
            <a:ext cx="9852660" cy="39878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p>
            <a:pPr algn="l"/>
            <a:r>
              <a:rPr lang="zh-CN" altLang="en-US" sz="2000">
                <a:solidFill>
                  <a:schemeClr val="accent4"/>
                </a:solidFill>
                <a:effectLst/>
                <a:latin typeface="+mj-lt"/>
                <a:ea typeface="+mj-lt"/>
              </a:rPr>
              <a:t>热钱包（Hot Wallet）</a:t>
            </a:r>
            <a:endParaRPr lang="zh-CN" altLang="en-US" sz="2000">
              <a:solidFill>
                <a:schemeClr val="accent4"/>
              </a:solidFill>
              <a:effectLst/>
              <a:latin typeface="+mj-lt"/>
              <a:ea typeface="+mj-lt"/>
            </a:endParaRPr>
          </a:p>
        </p:txBody>
      </p:sp>
      <p:sp>
        <p:nvSpPr>
          <p:cNvPr id="11" name="文本框 10"/>
          <p:cNvSpPr txBox="1"/>
          <p:nvPr/>
        </p:nvSpPr>
        <p:spPr>
          <a:xfrm>
            <a:off x="1343025" y="5046980"/>
            <a:ext cx="10058400" cy="737235"/>
          </a:xfrm>
          <a:prstGeom prst="rect">
            <a:avLst/>
          </a:prstGeom>
          <a:noFill/>
        </p:spPr>
        <p:txBody>
          <a:bodyPr wrap="square" rtlCol="0">
            <a:spAutoFit/>
          </a:bodyPr>
          <a:p>
            <a:r>
              <a:rPr lang="zh-CN" altLang="en-US" sz="1400">
                <a:effectLst/>
                <a:ea typeface="+mn-lt"/>
              </a:rPr>
              <a:t>与冷钱包相对应，也称在线钱包或者联网钱包（Online Wallet），也就是</a:t>
            </a:r>
            <a:r>
              <a:rPr lang="zh-CN" altLang="en-US" sz="1400">
                <a:solidFill>
                  <a:srgbClr val="FF0000"/>
                </a:solidFill>
                <a:effectLst/>
                <a:ea typeface="+mn-lt"/>
              </a:rPr>
              <a:t>网络能够访问到用户私钥</a:t>
            </a:r>
            <a:r>
              <a:rPr lang="zh-CN" altLang="en-US" sz="1400">
                <a:effectLst/>
                <a:ea typeface="+mn-lt"/>
              </a:rPr>
              <a:t>的钱包。热钱包因其联网特性，外人可能通过互联网访问用户的私钥，因此安全性比冷钱包低，但比冷钱包更便利。另外，无论是使用冷钱包还是热钱包，私钥都是关键所在。</a:t>
            </a:r>
            <a:endParaRPr lang="zh-CN" altLang="en-US" sz="1400">
              <a:effectLst/>
              <a:ea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43025" y="1824355"/>
            <a:ext cx="10058400" cy="3322955"/>
          </a:xfrm>
          <a:prstGeom prst="rect">
            <a:avLst/>
          </a:prstGeom>
          <a:noFill/>
        </p:spPr>
        <p:txBody>
          <a:bodyPr wrap="square" rtlCol="0">
            <a:spAutoFit/>
          </a:bodyPr>
          <a:p>
            <a:r>
              <a:rPr lang="zh-CN" altLang="en-US" sz="1400">
                <a:effectLst/>
                <a:ea typeface="+mn-lt"/>
                <a:sym typeface="+mn-ea"/>
              </a:rPr>
              <a:t>钱包对外呈现可能有不同的功能，充值、提现、转账等，但从本质上来说只有一个功能，那就是转账。区块链本质上就是一个账本，记录着一笔笔交易，钱包当然离不开这个本质。</a:t>
            </a:r>
            <a:endParaRPr lang="zh-CN" altLang="en-US" sz="1400">
              <a:effectLst/>
              <a:ea typeface="+mn-lt"/>
              <a:sym typeface="+mn-ea"/>
            </a:endParaRPr>
          </a:p>
          <a:p>
            <a:r>
              <a:rPr lang="zh-CN" altLang="en-US" sz="1400">
                <a:effectLst/>
                <a:ea typeface="+mn-lt"/>
                <a:sym typeface="+mn-ea"/>
              </a:rPr>
              <a:t>在此基础上，钱包一般包含以下基础功能：</a:t>
            </a:r>
            <a:endParaRPr lang="zh-CN" altLang="en-US" sz="1400">
              <a:effectLst/>
              <a:ea typeface="+mn-lt"/>
              <a:sym typeface="+mn-ea"/>
            </a:endParaRPr>
          </a:p>
          <a:p>
            <a:endParaRPr lang="zh-CN" altLang="en-US" sz="1400">
              <a:effectLst/>
              <a:ea typeface="+mn-lt"/>
              <a:sym typeface="+mn-ea"/>
            </a:endParaRPr>
          </a:p>
          <a:p>
            <a:r>
              <a:rPr lang="zh-CN" altLang="en-US" sz="1400">
                <a:effectLst/>
                <a:ea typeface="+mn-lt"/>
                <a:sym typeface="+mn-ea"/>
              </a:rPr>
              <a:t>1.创建钱包：生成私钥、keystore、或者生成助记词；</a:t>
            </a:r>
            <a:endParaRPr lang="zh-CN" altLang="en-US" sz="1400">
              <a:effectLst/>
              <a:ea typeface="+mn-lt"/>
              <a:sym typeface="+mn-ea"/>
            </a:endParaRPr>
          </a:p>
          <a:p>
            <a:endParaRPr lang="zh-CN" altLang="en-US" sz="1400">
              <a:effectLst/>
              <a:ea typeface="+mn-lt"/>
              <a:sym typeface="+mn-ea"/>
            </a:endParaRPr>
          </a:p>
          <a:p>
            <a:r>
              <a:rPr lang="zh-CN" altLang="en-US" sz="1400">
                <a:effectLst/>
                <a:ea typeface="+mn-lt"/>
                <a:sym typeface="+mn-ea"/>
              </a:rPr>
              <a:t>2.备份钱包：导出私钥、keystore、或者助记词；</a:t>
            </a:r>
            <a:endParaRPr lang="zh-CN" altLang="en-US" sz="1400">
              <a:effectLst/>
              <a:ea typeface="+mn-lt"/>
              <a:sym typeface="+mn-ea"/>
            </a:endParaRPr>
          </a:p>
          <a:p>
            <a:endParaRPr lang="zh-CN" altLang="en-US" sz="1400">
              <a:effectLst/>
              <a:ea typeface="+mn-lt"/>
              <a:sym typeface="+mn-ea"/>
            </a:endParaRPr>
          </a:p>
          <a:p>
            <a:r>
              <a:rPr lang="zh-CN" altLang="en-US" sz="1400">
                <a:effectLst/>
                <a:ea typeface="+mn-lt"/>
                <a:sym typeface="+mn-ea"/>
              </a:rPr>
              <a:t>3.导入钱包：通过keystore、助记词或者私钥导入钱包；</a:t>
            </a:r>
            <a:endParaRPr lang="zh-CN" altLang="en-US" sz="1400">
              <a:effectLst/>
              <a:ea typeface="+mn-lt"/>
              <a:sym typeface="+mn-ea"/>
            </a:endParaRPr>
          </a:p>
          <a:p>
            <a:endParaRPr lang="zh-CN" altLang="en-US" sz="1400">
              <a:effectLst/>
              <a:ea typeface="+mn-lt"/>
              <a:sym typeface="+mn-ea"/>
            </a:endParaRPr>
          </a:p>
          <a:p>
            <a:r>
              <a:rPr lang="zh-CN" altLang="en-US" sz="1400">
                <a:effectLst/>
                <a:ea typeface="+mn-lt"/>
                <a:sym typeface="+mn-ea"/>
              </a:rPr>
              <a:t>4.转账功能：接收、发送数字资产、扫描二维码进行支付等；</a:t>
            </a:r>
            <a:endParaRPr lang="zh-CN" altLang="en-US" sz="1400">
              <a:effectLst/>
              <a:ea typeface="+mn-lt"/>
              <a:sym typeface="+mn-ea"/>
            </a:endParaRPr>
          </a:p>
          <a:p>
            <a:endParaRPr lang="zh-CN" altLang="en-US" sz="1400">
              <a:effectLst/>
              <a:ea typeface="+mn-lt"/>
              <a:sym typeface="+mn-ea"/>
            </a:endParaRPr>
          </a:p>
          <a:p>
            <a:r>
              <a:rPr lang="zh-CN" altLang="en-US" sz="1400">
                <a:effectLst/>
                <a:ea typeface="+mn-lt"/>
                <a:sym typeface="+mn-ea"/>
              </a:rPr>
              <a:t>5.查询功能：查询资产余额及交易记录；</a:t>
            </a:r>
            <a:endParaRPr lang="zh-CN" altLang="en-US" sz="1400">
              <a:effectLst/>
              <a:ea typeface="+mn-lt"/>
              <a:sym typeface="+mn-ea"/>
            </a:endParaRPr>
          </a:p>
          <a:p>
            <a:endParaRPr lang="zh-CN" altLang="en-US" sz="1400">
              <a:effectLst/>
              <a:ea typeface="+mn-lt"/>
              <a:sym typeface="+mn-ea"/>
            </a:endParaRPr>
          </a:p>
          <a:p>
            <a:r>
              <a:rPr lang="zh-CN" altLang="en-US" sz="1400">
                <a:effectLst/>
                <a:ea typeface="+mn-lt"/>
                <a:sym typeface="+mn-ea"/>
              </a:rPr>
              <a:t>6.修改密码等；</a:t>
            </a:r>
            <a:endParaRPr lang="zh-CN" altLang="en-US" sz="1400">
              <a:effectLst/>
              <a:ea typeface="+mn-lt"/>
              <a:sym typeface="+mn-ea"/>
            </a:endParaRPr>
          </a:p>
        </p:txBody>
      </p:sp>
      <p:sp>
        <p:nvSpPr>
          <p:cNvPr id="9" name="文本框 8"/>
          <p:cNvSpPr txBox="1"/>
          <p:nvPr/>
        </p:nvSpPr>
        <p:spPr>
          <a:xfrm>
            <a:off x="4491990" y="965200"/>
            <a:ext cx="2680335" cy="460375"/>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p>
            <a:pPr algn="ctr"/>
            <a:r>
              <a:rPr lang="en-US" altLang="zh-CN" sz="2400">
                <a:solidFill>
                  <a:schemeClr val="accent4"/>
                </a:solidFill>
                <a:effectLst/>
              </a:rPr>
              <a:t>2.</a:t>
            </a:r>
            <a:r>
              <a:rPr lang="zh-CN" altLang="en-US" sz="2400">
                <a:solidFill>
                  <a:schemeClr val="accent4"/>
                </a:solidFill>
                <a:effectLst/>
              </a:rPr>
              <a:t>钱包基础功能</a:t>
            </a:r>
            <a:endParaRPr lang="zh-CN" altLang="en-US" sz="2400">
              <a:solidFill>
                <a:schemeClr val="accent4"/>
              </a:solidFill>
              <a:effectLst/>
            </a:endParaRPr>
          </a:p>
        </p:txBody>
      </p:sp>
      <p:pic>
        <p:nvPicPr>
          <p:cNvPr id="4" name="图片 1"/>
          <p:cNvPicPr>
            <a:picLocks noChangeAspect="1"/>
          </p:cNvPicPr>
          <p:nvPr/>
        </p:nvPicPr>
        <p:blipFill>
          <a:blip r:embed="rId1"/>
          <a:stretch>
            <a:fillRect/>
          </a:stretch>
        </p:blipFill>
        <p:spPr>
          <a:xfrm>
            <a:off x="6473508" y="2580005"/>
            <a:ext cx="5273675" cy="3295650"/>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43025" y="1824355"/>
            <a:ext cx="10058400" cy="737235"/>
          </a:xfrm>
          <a:prstGeom prst="rect">
            <a:avLst/>
          </a:prstGeom>
          <a:noFill/>
        </p:spPr>
        <p:txBody>
          <a:bodyPr wrap="square" rtlCol="0">
            <a:spAutoFit/>
          </a:bodyPr>
          <a:p>
            <a:r>
              <a:rPr lang="zh-CN" altLang="en-US" sz="1400">
                <a:effectLst/>
                <a:ea typeface="+mn-lt"/>
                <a:sym typeface="+mn-ea"/>
              </a:rPr>
              <a:t>从技术上和安全上来讲，通过代码直接生成符合私钥规则的、与网络无关的公私钥，私钥通过keystore的形式储在客户端，不直接暴露私钥从而确保私钥的安全。</a:t>
            </a:r>
            <a:endParaRPr lang="zh-CN" altLang="en-US" sz="1400">
              <a:effectLst/>
              <a:ea typeface="+mn-lt"/>
              <a:sym typeface="+mn-ea"/>
            </a:endParaRPr>
          </a:p>
          <a:p>
            <a:r>
              <a:rPr lang="zh-CN" altLang="en-US" sz="1400">
                <a:effectLst/>
                <a:ea typeface="+mn-lt"/>
                <a:sym typeface="+mn-ea"/>
              </a:rPr>
              <a:t>具体到井通公链，我们可以通过调用</a:t>
            </a:r>
            <a:r>
              <a:rPr lang="zh-CN" altLang="en-US" sz="1400" b="1" i="1">
                <a:solidFill>
                  <a:schemeClr val="accent4"/>
                </a:solidFill>
                <a:sym typeface="+mn-ea"/>
              </a:rPr>
              <a:t>jch-jingtum-lib-android</a:t>
            </a:r>
            <a:r>
              <a:rPr lang="zh-CN" altLang="en-US" sz="1400">
                <a:effectLst/>
                <a:ea typeface="+mn-lt"/>
                <a:sym typeface="+mn-ea"/>
              </a:rPr>
              <a:t>来实现：</a:t>
            </a:r>
            <a:endParaRPr lang="zh-CN" altLang="en-US" sz="1400">
              <a:effectLst/>
              <a:ea typeface="+mn-lt"/>
              <a:sym typeface="+mn-ea"/>
            </a:endParaRPr>
          </a:p>
        </p:txBody>
      </p:sp>
      <p:sp>
        <p:nvSpPr>
          <p:cNvPr id="9" name="文本框 8"/>
          <p:cNvSpPr txBox="1"/>
          <p:nvPr/>
        </p:nvSpPr>
        <p:spPr>
          <a:xfrm>
            <a:off x="4491990" y="965200"/>
            <a:ext cx="2680335" cy="460375"/>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p>
            <a:pPr algn="ctr"/>
            <a:r>
              <a:rPr sz="2400">
                <a:solidFill>
                  <a:schemeClr val="accent4"/>
                </a:solidFill>
                <a:effectLst/>
              </a:rPr>
              <a:t>创建钱包</a:t>
            </a:r>
            <a:endParaRPr sz="2400">
              <a:solidFill>
                <a:schemeClr val="accent4"/>
              </a:solidFill>
              <a:effectLst/>
            </a:endParaRPr>
          </a:p>
        </p:txBody>
      </p:sp>
      <p:sp>
        <p:nvSpPr>
          <p:cNvPr id="3" name="文本框 2"/>
          <p:cNvSpPr txBox="1"/>
          <p:nvPr/>
        </p:nvSpPr>
        <p:spPr>
          <a:xfrm>
            <a:off x="1343025" y="2622550"/>
            <a:ext cx="9841230" cy="3322955"/>
          </a:xfrm>
          <a:prstGeom prst="rect">
            <a:avLst/>
          </a:prstGeom>
          <a:solidFill>
            <a:schemeClr val="accent4">
              <a:lumMod val="95000"/>
              <a:lumOff val="5000"/>
            </a:schemeClr>
          </a:solidFill>
        </p:spPr>
        <p:txBody>
          <a:bodyPr wrap="square" rtlCol="0" anchor="t">
            <a:spAutoFit/>
          </a:bodyPr>
          <a:p>
            <a:r>
              <a:rPr lang="en-US" altLang="zh-CN" sz="1400">
                <a:solidFill>
                  <a:schemeClr val="bg1"/>
                </a:solidFill>
              </a:rPr>
              <a:t>/**</a:t>
            </a:r>
            <a:endParaRPr lang="en-US" altLang="zh-CN" sz="1400">
              <a:solidFill>
                <a:schemeClr val="bg1"/>
              </a:solidFill>
            </a:endParaRPr>
          </a:p>
          <a:p>
            <a:r>
              <a:rPr lang="en-US" altLang="zh-CN" sz="1400">
                <a:solidFill>
                  <a:schemeClr val="bg1"/>
                </a:solidFill>
              </a:rPr>
              <a:t> * </a:t>
            </a:r>
            <a:r>
              <a:rPr lang="en-US" altLang="zh-CN" sz="1400">
                <a:solidFill>
                  <a:srgbClr val="FF0000"/>
                </a:solidFill>
                <a:sym typeface="+mn-ea"/>
              </a:rPr>
              <a:t>创建钱包</a:t>
            </a:r>
            <a:endParaRPr lang="en-US" altLang="zh-CN" sz="1400">
              <a:solidFill>
                <a:schemeClr val="bg1"/>
              </a:solidFill>
            </a:endParaRPr>
          </a:p>
          <a:p>
            <a:r>
              <a:rPr lang="en-US" altLang="zh-CN" sz="1400">
                <a:solidFill>
                  <a:schemeClr val="bg1"/>
                </a:solidFill>
              </a:rPr>
              <a:t> */</a:t>
            </a:r>
            <a:r>
              <a:rPr lang="zh-CN" altLang="en-US" sz="1400">
                <a:solidFill>
                  <a:schemeClr val="bg1"/>
                </a:solidFill>
              </a:rPr>
              <a:t>    </a:t>
            </a:r>
            <a:endParaRPr lang="zh-CN" altLang="en-US" sz="1400">
              <a:solidFill>
                <a:schemeClr val="bg1"/>
              </a:solidFill>
            </a:endParaRPr>
          </a:p>
          <a:p>
            <a:r>
              <a:rPr lang="zh-CN" altLang="en-US" sz="1400">
                <a:solidFill>
                  <a:schemeClr val="bg1"/>
                </a:solidFill>
              </a:rPr>
              <a:t>private String createWallet(String password, String name) {</a:t>
            </a:r>
            <a:endParaRPr lang="zh-CN" altLang="en-US" sz="1400">
              <a:solidFill>
                <a:schemeClr val="bg1"/>
              </a:solidFill>
            </a:endParaRPr>
          </a:p>
          <a:p>
            <a:r>
              <a:rPr lang="zh-CN" altLang="en-US" sz="1400">
                <a:solidFill>
                  <a:schemeClr val="bg1"/>
                </a:solidFill>
              </a:rPr>
              <a:t>        try {</a:t>
            </a:r>
            <a:endParaRPr lang="zh-CN" altLang="en-US" sz="1400">
              <a:solidFill>
                <a:schemeClr val="bg1"/>
              </a:solidFill>
            </a:endParaRPr>
          </a:p>
          <a:p>
            <a:r>
              <a:rPr lang="zh-CN" altLang="en-US" sz="1400">
                <a:solidFill>
                  <a:schemeClr val="bg1"/>
                </a:solidFill>
              </a:rPr>
              <a:t>            Wallet wallet = </a:t>
            </a:r>
            <a:r>
              <a:rPr lang="zh-CN" altLang="en-US" sz="1400" b="1">
                <a:solidFill>
                  <a:srgbClr val="FF0000"/>
                </a:solidFill>
              </a:rPr>
              <a:t>Wallet.generate()</a:t>
            </a:r>
            <a:r>
              <a:rPr lang="zh-CN" altLang="en-US" sz="1400">
                <a:solidFill>
                  <a:schemeClr val="bg1"/>
                </a:solidFill>
              </a:rPr>
              <a:t>;</a:t>
            </a:r>
            <a:endParaRPr lang="zh-CN" altLang="en-US" sz="1400">
              <a:solidFill>
                <a:schemeClr val="bg1"/>
              </a:solidFill>
            </a:endParaRPr>
          </a:p>
          <a:p>
            <a:r>
              <a:rPr lang="zh-CN" altLang="en-US" sz="1400">
                <a:solidFill>
                  <a:schemeClr val="bg1"/>
                </a:solidFill>
              </a:rPr>
              <a:t>            KeyStoreFile keyStoreFile = KeyStore.createLight(password, wallet);</a:t>
            </a:r>
            <a:endParaRPr lang="zh-CN" altLang="en-US" sz="1400">
              <a:solidFill>
                <a:schemeClr val="bg1"/>
              </a:solidFill>
            </a:endParaRPr>
          </a:p>
          <a:p>
            <a:r>
              <a:rPr lang="zh-CN" altLang="en-US" sz="1400">
                <a:solidFill>
                  <a:schemeClr val="bg1"/>
                </a:solidFill>
              </a:rPr>
              <a:t>            String address = keyStoreFile.getAddress();</a:t>
            </a:r>
            <a:endParaRPr lang="zh-CN" altLang="en-US" sz="1400">
              <a:solidFill>
                <a:schemeClr val="bg1"/>
              </a:solidFill>
            </a:endParaRPr>
          </a:p>
          <a:p>
            <a:r>
              <a:rPr lang="zh-CN" altLang="en-US" sz="1400">
                <a:solidFill>
                  <a:schemeClr val="bg1"/>
                </a:solidFill>
              </a:rPr>
              <a:t>            WalletSp.getInstance(mContext, address).createWallet(name, keyStoreFile.toString());</a:t>
            </a:r>
            <a:endParaRPr lang="zh-CN" altLang="en-US" sz="1400">
              <a:solidFill>
                <a:schemeClr val="bg1"/>
              </a:solidFill>
            </a:endParaRPr>
          </a:p>
          <a:p>
            <a:r>
              <a:rPr lang="zh-CN" altLang="en-US" sz="1400">
                <a:solidFill>
                  <a:schemeClr val="bg1"/>
                </a:solidFill>
              </a:rPr>
              <a:t>            return address;</a:t>
            </a:r>
            <a:endParaRPr lang="zh-CN" altLang="en-US" sz="1400">
              <a:solidFill>
                <a:schemeClr val="bg1"/>
              </a:solidFill>
            </a:endParaRPr>
          </a:p>
          <a:p>
            <a:r>
              <a:rPr lang="zh-CN" altLang="en-US" sz="1400">
                <a:solidFill>
                  <a:schemeClr val="bg1"/>
                </a:solidFill>
              </a:rPr>
              <a:t>        } catch (Exception e) {</a:t>
            </a:r>
            <a:endParaRPr lang="zh-CN" altLang="en-US" sz="1400">
              <a:solidFill>
                <a:schemeClr val="bg1"/>
              </a:solidFill>
            </a:endParaRPr>
          </a:p>
          <a:p>
            <a:r>
              <a:rPr lang="zh-CN" altLang="en-US" sz="1400">
                <a:solidFill>
                  <a:schemeClr val="bg1"/>
                </a:solidFill>
              </a:rPr>
              <a:t>            e.printStackTrace();</a:t>
            </a:r>
            <a:endParaRPr lang="zh-CN" altLang="en-US" sz="1400">
              <a:solidFill>
                <a:schemeClr val="bg1"/>
              </a:solidFill>
            </a:endParaRPr>
          </a:p>
          <a:p>
            <a:r>
              <a:rPr lang="zh-CN" altLang="en-US" sz="1400">
                <a:solidFill>
                  <a:schemeClr val="bg1"/>
                </a:solidFill>
              </a:rPr>
              <a:t>        }</a:t>
            </a:r>
            <a:endParaRPr lang="zh-CN" altLang="en-US" sz="1400">
              <a:solidFill>
                <a:schemeClr val="bg1"/>
              </a:solidFill>
            </a:endParaRPr>
          </a:p>
          <a:p>
            <a:r>
              <a:rPr lang="zh-CN" altLang="en-US" sz="1400">
                <a:solidFill>
                  <a:schemeClr val="bg1"/>
                </a:solidFill>
              </a:rPr>
              <a:t>        return "";</a:t>
            </a:r>
            <a:endParaRPr lang="zh-CN" altLang="en-US" sz="1400">
              <a:solidFill>
                <a:schemeClr val="bg1"/>
              </a:solidFill>
            </a:endParaRPr>
          </a:p>
          <a:p>
            <a:r>
              <a:rPr lang="zh-CN" altLang="en-US" sz="1400">
                <a:solidFill>
                  <a:schemeClr val="bg1"/>
                </a:solidFill>
              </a:rPr>
              <a:t>}</a:t>
            </a:r>
            <a:endParaRPr lang="zh-CN" altLang="en-US" sz="1400">
              <a:solidFill>
                <a:schemeClr val="bg1"/>
              </a:solidFill>
            </a:endParaRPr>
          </a:p>
        </p:txBody>
      </p:sp>
      <p:sp>
        <p:nvSpPr>
          <p:cNvPr id="5" name="矩形标注 4"/>
          <p:cNvSpPr/>
          <p:nvPr/>
        </p:nvSpPr>
        <p:spPr>
          <a:xfrm>
            <a:off x="6637655" y="3373755"/>
            <a:ext cx="2308225" cy="339725"/>
          </a:xfrm>
          <a:prstGeom prst="wedgeRectCallout">
            <a:avLst>
              <a:gd name="adj1" fmla="val -81196"/>
              <a:gd name="adj2" fmla="val 1335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t>根据生成的</a:t>
            </a:r>
            <a:r>
              <a:rPr lang="en-US" altLang="zh-CN" sz="1200"/>
              <a:t>wallet</a:t>
            </a:r>
            <a:r>
              <a:rPr lang="zh-CN" altLang="en-US" sz="1200"/>
              <a:t>创建</a:t>
            </a:r>
            <a:r>
              <a:rPr lang="en-US" altLang="zh-CN" sz="1200"/>
              <a:t>KeyStore</a:t>
            </a:r>
            <a:r>
              <a:rPr lang="zh-CN" altLang="en-US" sz="1200"/>
              <a:t>对象</a:t>
            </a:r>
            <a:endParaRPr lang="zh-CN" altLang="en-US" sz="1200"/>
          </a:p>
        </p:txBody>
      </p:sp>
      <p:sp>
        <p:nvSpPr>
          <p:cNvPr id="6" name="矩形标注 5"/>
          <p:cNvSpPr/>
          <p:nvPr/>
        </p:nvSpPr>
        <p:spPr>
          <a:xfrm>
            <a:off x="6841490" y="4708525"/>
            <a:ext cx="2727960" cy="339725"/>
          </a:xfrm>
          <a:prstGeom prst="wedgeRectCallout">
            <a:avLst>
              <a:gd name="adj1" fmla="val -78445"/>
              <a:gd name="adj2" fmla="val -1021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t>将生成的</a:t>
            </a:r>
            <a:r>
              <a:rPr lang="en-US" altLang="zh-CN" sz="1200"/>
              <a:t>KeyStore</a:t>
            </a:r>
            <a:r>
              <a:rPr lang="zh-CN" altLang="en-US" sz="1200"/>
              <a:t>以字符串的格式保存在SharedPreferences内，以便后续使用</a:t>
            </a:r>
            <a:endParaRPr lang="zh-CN" altLang="en-US" sz="1200"/>
          </a:p>
        </p:txBody>
      </p:sp>
      <p:sp>
        <p:nvSpPr>
          <p:cNvPr id="4" name="文本框 3"/>
          <p:cNvSpPr txBox="1"/>
          <p:nvPr/>
        </p:nvSpPr>
        <p:spPr>
          <a:xfrm>
            <a:off x="467360" y="6610985"/>
            <a:ext cx="5706110" cy="275590"/>
          </a:xfrm>
          <a:prstGeom prst="rect">
            <a:avLst/>
          </a:prstGeom>
          <a:noFill/>
        </p:spPr>
        <p:txBody>
          <a:bodyPr wrap="none" rtlCol="0" anchor="t">
            <a:spAutoFit/>
          </a:bodyPr>
          <a:p>
            <a:r>
              <a:rPr lang="zh-CN" altLang="en-US" sz="1200" b="1">
                <a:solidFill>
                  <a:schemeClr val="accent4"/>
                </a:solidFill>
                <a:sym typeface="+mn-ea"/>
              </a:rPr>
              <a:t>jch-jingtum-lib-android：</a:t>
            </a:r>
            <a:r>
              <a:rPr lang="zh-CN" altLang="en-US" sz="1200">
                <a:sym typeface="+mn-ea"/>
              </a:rPr>
              <a:t>https://github.com/HFJingchuang/jch-jingtum-lib-android</a:t>
            </a:r>
            <a:endParaRPr lang="zh-CN" altLang="en-US" sz="1200"/>
          </a:p>
        </p:txBody>
      </p:sp>
      <p:pic>
        <p:nvPicPr>
          <p:cNvPr id="8" name="图片 7"/>
          <p:cNvPicPr>
            <a:picLocks noChangeAspect="1"/>
          </p:cNvPicPr>
          <p:nvPr/>
        </p:nvPicPr>
        <p:blipFill>
          <a:blip r:embed="rId1"/>
          <a:stretch>
            <a:fillRect/>
          </a:stretch>
        </p:blipFill>
        <p:spPr>
          <a:xfrm>
            <a:off x="378460" y="6666230"/>
            <a:ext cx="165100" cy="1651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75385" y="1096645"/>
            <a:ext cx="9841230" cy="4184650"/>
          </a:xfrm>
          <a:prstGeom prst="rect">
            <a:avLst/>
          </a:prstGeom>
          <a:solidFill>
            <a:schemeClr val="accent4">
              <a:lumMod val="95000"/>
              <a:lumOff val="5000"/>
            </a:schemeClr>
          </a:solidFill>
        </p:spPr>
        <p:txBody>
          <a:bodyPr wrap="square" rtlCol="0" anchor="t">
            <a:spAutoFit/>
          </a:bodyPr>
          <a:p>
            <a:r>
              <a:rPr lang="en-US" altLang="zh-CN" sz="1400">
                <a:solidFill>
                  <a:schemeClr val="bg1"/>
                </a:solidFill>
              </a:rPr>
              <a:t>/**</a:t>
            </a:r>
            <a:endParaRPr lang="en-US" altLang="zh-CN" sz="1400">
              <a:solidFill>
                <a:schemeClr val="bg1"/>
              </a:solidFill>
            </a:endParaRPr>
          </a:p>
          <a:p>
            <a:r>
              <a:rPr lang="en-US" altLang="zh-CN" sz="1400">
                <a:solidFill>
                  <a:schemeClr val="bg1"/>
                </a:solidFill>
              </a:rPr>
              <a:t> * </a:t>
            </a:r>
            <a:r>
              <a:rPr lang="zh-CN" altLang="en-US" sz="1400">
                <a:solidFill>
                  <a:srgbClr val="FF0000"/>
                </a:solidFill>
                <a:sym typeface="+mn-ea"/>
              </a:rPr>
              <a:t>导入私钥</a:t>
            </a:r>
            <a:endParaRPr lang="en-US" altLang="zh-CN" sz="1400">
              <a:solidFill>
                <a:srgbClr val="FF0000"/>
              </a:solidFill>
            </a:endParaRPr>
          </a:p>
          <a:p>
            <a:r>
              <a:rPr lang="en-US" altLang="zh-CN" sz="1400">
                <a:solidFill>
                  <a:schemeClr val="bg1"/>
                </a:solidFill>
              </a:rPr>
              <a:t> */</a:t>
            </a:r>
            <a:r>
              <a:rPr lang="zh-CN" altLang="en-US" sz="1400">
                <a:solidFill>
                  <a:schemeClr val="bg1"/>
                </a:solidFill>
              </a:rPr>
              <a:t>    </a:t>
            </a:r>
            <a:endParaRPr lang="zh-CN" altLang="en-US" sz="1400">
              <a:solidFill>
                <a:schemeClr val="bg1"/>
              </a:solidFill>
            </a:endParaRPr>
          </a:p>
          <a:p>
            <a:r>
              <a:rPr lang="zh-CN" altLang="en-US" sz="1400">
                <a:solidFill>
                  <a:schemeClr val="bg1"/>
                </a:solidFill>
              </a:rPr>
              <a:t>private boolean importWalletWithKey(String password, String privateKey, String name) {</a:t>
            </a:r>
            <a:endParaRPr lang="zh-CN" altLang="en-US" sz="1400">
              <a:solidFill>
                <a:schemeClr val="bg1"/>
              </a:solidFill>
            </a:endParaRPr>
          </a:p>
          <a:p>
            <a:r>
              <a:rPr lang="zh-CN" altLang="en-US" sz="1400">
                <a:solidFill>
                  <a:schemeClr val="bg1"/>
                </a:solidFill>
              </a:rPr>
              <a:t>        try {</a:t>
            </a:r>
            <a:endParaRPr lang="zh-CN" altLang="en-US" sz="1400">
              <a:solidFill>
                <a:schemeClr val="bg1"/>
              </a:solidFill>
            </a:endParaRPr>
          </a:p>
          <a:p>
            <a:r>
              <a:rPr lang="zh-CN" altLang="en-US" sz="1400">
                <a:solidFill>
                  <a:schemeClr val="bg1"/>
                </a:solidFill>
              </a:rPr>
              <a:t>            if (Wallet.isValidSecret(privateKey)) {</a:t>
            </a:r>
            <a:endParaRPr lang="zh-CN" altLang="en-US" sz="1400">
              <a:solidFill>
                <a:schemeClr val="bg1"/>
              </a:solidFill>
            </a:endParaRPr>
          </a:p>
          <a:p>
            <a:r>
              <a:rPr lang="zh-CN" altLang="en-US" sz="1400">
                <a:solidFill>
                  <a:schemeClr val="bg1"/>
                </a:solidFill>
              </a:rPr>
              <a:t>                Wallet wallet = </a:t>
            </a:r>
            <a:r>
              <a:rPr lang="zh-CN" altLang="en-US" sz="1400" b="1">
                <a:solidFill>
                  <a:srgbClr val="FF0000"/>
                </a:solidFill>
              </a:rPr>
              <a:t>Wallet.fromSecret(privateKey)</a:t>
            </a:r>
            <a:r>
              <a:rPr lang="zh-CN" altLang="en-US" sz="1400">
                <a:solidFill>
                  <a:schemeClr val="bg1"/>
                </a:solidFill>
              </a:rPr>
              <a:t>;</a:t>
            </a:r>
            <a:endParaRPr lang="zh-CN" altLang="en-US" sz="1400">
              <a:solidFill>
                <a:schemeClr val="bg1"/>
              </a:solidFill>
            </a:endParaRPr>
          </a:p>
          <a:p>
            <a:r>
              <a:rPr lang="zh-CN" altLang="en-US" sz="1400">
                <a:solidFill>
                  <a:schemeClr val="bg1"/>
                </a:solidFill>
              </a:rPr>
              <a:t>                KeyStoreFile keyStoreFile = KeyStore.createLight(password, wallet);</a:t>
            </a:r>
            <a:endParaRPr lang="zh-CN" altLang="en-US" sz="1400">
              <a:solidFill>
                <a:schemeClr val="bg1"/>
              </a:solidFill>
            </a:endParaRPr>
          </a:p>
          <a:p>
            <a:r>
              <a:rPr lang="zh-CN" altLang="en-US" sz="1400">
                <a:solidFill>
                  <a:schemeClr val="bg1"/>
                </a:solidFill>
              </a:rPr>
              <a:t>                String address = keyStoreFile.getAddress();</a:t>
            </a:r>
            <a:endParaRPr lang="zh-CN" altLang="en-US" sz="1400">
              <a:solidFill>
                <a:schemeClr val="bg1"/>
              </a:solidFill>
            </a:endParaRPr>
          </a:p>
          <a:p>
            <a:r>
              <a:rPr lang="zh-CN" altLang="en-US" sz="1400">
                <a:solidFill>
                  <a:schemeClr val="bg1"/>
                </a:solidFill>
              </a:rPr>
              <a:t>                if (Wallet.isValidAddress(address)) {</a:t>
            </a:r>
            <a:endParaRPr lang="zh-CN" altLang="en-US" sz="1400">
              <a:solidFill>
                <a:schemeClr val="bg1"/>
              </a:solidFill>
            </a:endParaRPr>
          </a:p>
          <a:p>
            <a:r>
              <a:rPr lang="zh-CN" altLang="en-US" sz="1400">
                <a:solidFill>
                  <a:schemeClr val="bg1"/>
                </a:solidFill>
              </a:rPr>
              <a:t>                    WalletSp.getInstance(mContext, address).createWallet(name, keyStoreFile.toString());</a:t>
            </a:r>
            <a:endParaRPr lang="zh-CN" altLang="en-US" sz="1400">
              <a:solidFill>
                <a:schemeClr val="bg1"/>
              </a:solidFill>
            </a:endParaRPr>
          </a:p>
          <a:p>
            <a:r>
              <a:rPr lang="zh-CN" altLang="en-US" sz="1400">
                <a:solidFill>
                  <a:schemeClr val="bg1"/>
                </a:solidFill>
              </a:rPr>
              <a:t>                    return true;</a:t>
            </a:r>
            <a:endParaRPr lang="zh-CN" altLang="en-US" sz="1400">
              <a:solidFill>
                <a:schemeClr val="bg1"/>
              </a:solidFill>
            </a:endParaRPr>
          </a:p>
          <a:p>
            <a:r>
              <a:rPr lang="zh-CN" altLang="en-US" sz="1400">
                <a:solidFill>
                  <a:schemeClr val="bg1"/>
                </a:solidFill>
              </a:rPr>
              <a:t>                }</a:t>
            </a:r>
            <a:endParaRPr lang="zh-CN" altLang="en-US" sz="1400">
              <a:solidFill>
                <a:schemeClr val="bg1"/>
              </a:solidFill>
            </a:endParaRPr>
          </a:p>
          <a:p>
            <a:r>
              <a:rPr lang="zh-CN" altLang="en-US" sz="1400">
                <a:solidFill>
                  <a:schemeClr val="bg1"/>
                </a:solidFill>
              </a:rPr>
              <a:t>            }</a:t>
            </a:r>
            <a:endParaRPr lang="zh-CN" altLang="en-US" sz="1400">
              <a:solidFill>
                <a:schemeClr val="bg1"/>
              </a:solidFill>
            </a:endParaRPr>
          </a:p>
          <a:p>
            <a:r>
              <a:rPr lang="zh-CN" altLang="en-US" sz="1400">
                <a:solidFill>
                  <a:schemeClr val="bg1"/>
                </a:solidFill>
              </a:rPr>
              <a:t>        } catch (Exception e) {</a:t>
            </a:r>
            <a:endParaRPr lang="zh-CN" altLang="en-US" sz="1400">
              <a:solidFill>
                <a:schemeClr val="bg1"/>
              </a:solidFill>
            </a:endParaRPr>
          </a:p>
          <a:p>
            <a:r>
              <a:rPr lang="zh-CN" altLang="en-US" sz="1400">
                <a:solidFill>
                  <a:schemeClr val="bg1"/>
                </a:solidFill>
              </a:rPr>
              <a:t>            e.printStackTrace();</a:t>
            </a:r>
            <a:endParaRPr lang="zh-CN" altLang="en-US" sz="1400">
              <a:solidFill>
                <a:schemeClr val="bg1"/>
              </a:solidFill>
            </a:endParaRPr>
          </a:p>
          <a:p>
            <a:r>
              <a:rPr lang="zh-CN" altLang="en-US" sz="1400">
                <a:solidFill>
                  <a:schemeClr val="bg1"/>
                </a:solidFill>
              </a:rPr>
              <a:t>        }</a:t>
            </a:r>
            <a:endParaRPr lang="zh-CN" altLang="en-US" sz="1400">
              <a:solidFill>
                <a:schemeClr val="bg1"/>
              </a:solidFill>
            </a:endParaRPr>
          </a:p>
          <a:p>
            <a:r>
              <a:rPr lang="zh-CN" altLang="en-US" sz="1400">
                <a:solidFill>
                  <a:schemeClr val="bg1"/>
                </a:solidFill>
              </a:rPr>
              <a:t>        return false;</a:t>
            </a:r>
            <a:endParaRPr lang="zh-CN" altLang="en-US" sz="1400">
              <a:solidFill>
                <a:schemeClr val="bg1"/>
              </a:solidFill>
            </a:endParaRPr>
          </a:p>
          <a:p>
            <a:r>
              <a:rPr lang="zh-CN" altLang="en-US" sz="1400">
                <a:solidFill>
                  <a:schemeClr val="bg1"/>
                </a:solidFill>
              </a:rPr>
              <a:t>}</a:t>
            </a:r>
            <a:endParaRPr lang="zh-CN" altLang="en-US" sz="1400">
              <a:solidFill>
                <a:schemeClr val="bg1"/>
              </a:solidFill>
            </a:endParaRPr>
          </a:p>
        </p:txBody>
      </p:sp>
      <p:sp>
        <p:nvSpPr>
          <p:cNvPr id="5" name="矩形标注 4"/>
          <p:cNvSpPr/>
          <p:nvPr/>
        </p:nvSpPr>
        <p:spPr>
          <a:xfrm>
            <a:off x="6929755" y="2089785"/>
            <a:ext cx="2308225" cy="339725"/>
          </a:xfrm>
          <a:prstGeom prst="wedgeRectCallout">
            <a:avLst>
              <a:gd name="adj1" fmla="val -81196"/>
              <a:gd name="adj2" fmla="val 1335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t>根据生成的</a:t>
            </a:r>
            <a:r>
              <a:rPr lang="en-US" altLang="zh-CN" sz="1200"/>
              <a:t>wallet</a:t>
            </a:r>
            <a:r>
              <a:rPr lang="zh-CN" altLang="en-US" sz="1200"/>
              <a:t>创建</a:t>
            </a:r>
            <a:r>
              <a:rPr lang="en-US" altLang="zh-CN" sz="1200"/>
              <a:t>KeyStore</a:t>
            </a:r>
            <a:r>
              <a:rPr lang="zh-CN" altLang="en-US" sz="1200"/>
              <a:t>对象</a:t>
            </a:r>
            <a:endParaRPr lang="zh-CN" altLang="en-US" sz="1200"/>
          </a:p>
        </p:txBody>
      </p:sp>
      <p:sp>
        <p:nvSpPr>
          <p:cNvPr id="6" name="矩形标注 5"/>
          <p:cNvSpPr/>
          <p:nvPr/>
        </p:nvSpPr>
        <p:spPr>
          <a:xfrm>
            <a:off x="7299325" y="3640455"/>
            <a:ext cx="2727960" cy="339725"/>
          </a:xfrm>
          <a:prstGeom prst="wedgeRectCallout">
            <a:avLst>
              <a:gd name="adj1" fmla="val -78445"/>
              <a:gd name="adj2" fmla="val -1021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t>将生成的</a:t>
            </a:r>
            <a:r>
              <a:rPr lang="en-US" altLang="zh-CN" sz="1200"/>
              <a:t>KeyStore</a:t>
            </a:r>
            <a:r>
              <a:rPr lang="zh-CN" altLang="en-US" sz="1200"/>
              <a:t>以字符串的格式保存在SharedPreferences内，以便后续使用</a:t>
            </a:r>
            <a:endParaRPr lang="zh-CN" altLang="en-US" sz="1200"/>
          </a:p>
        </p:txBody>
      </p:sp>
      <p:sp>
        <p:nvSpPr>
          <p:cNvPr id="4" name="文本框 3"/>
          <p:cNvSpPr txBox="1"/>
          <p:nvPr/>
        </p:nvSpPr>
        <p:spPr>
          <a:xfrm>
            <a:off x="1219835" y="5549900"/>
            <a:ext cx="9796780" cy="306705"/>
          </a:xfrm>
          <a:prstGeom prst="rect">
            <a:avLst/>
          </a:prstGeom>
          <a:noFill/>
        </p:spPr>
        <p:txBody>
          <a:bodyPr wrap="square" rtlCol="0">
            <a:spAutoFit/>
          </a:bodyPr>
          <a:p>
            <a:r>
              <a:rPr lang="zh-CN" altLang="en-US" sz="1400"/>
              <a:t>由于在创建</a:t>
            </a:r>
            <a:r>
              <a:rPr lang="en-US" altLang="zh-CN" sz="1400"/>
              <a:t>keystore</a:t>
            </a:r>
            <a:r>
              <a:rPr lang="zh-CN" altLang="en-US" sz="1400"/>
              <a:t>的过程会经过大量的计算，在性能较差的手机会比较耗时，所以推荐在子线程处理。</a:t>
            </a:r>
            <a:endParaRPr lang="zh-CN" altLang="en-US"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43025" y="1722755"/>
            <a:ext cx="10058400" cy="737235"/>
          </a:xfrm>
          <a:prstGeom prst="rect">
            <a:avLst/>
          </a:prstGeom>
          <a:noFill/>
        </p:spPr>
        <p:txBody>
          <a:bodyPr wrap="square" rtlCol="0">
            <a:spAutoFit/>
          </a:bodyPr>
          <a:p>
            <a:r>
              <a:rPr lang="zh-CN" altLang="en-US" sz="1400">
                <a:ea typeface="+mn-lt"/>
                <a:sym typeface="+mn-ea"/>
              </a:rPr>
              <a:t>keystore就是</a:t>
            </a:r>
            <a:r>
              <a:rPr lang="zh-CN" altLang="en-US" sz="1400" b="1">
                <a:solidFill>
                  <a:srgbClr val="FF0000"/>
                </a:solidFill>
                <a:ea typeface="+mn-lt"/>
                <a:sym typeface="+mn-ea"/>
              </a:rPr>
              <a:t>私钥的再加密形式</a:t>
            </a:r>
            <a:r>
              <a:rPr lang="zh-CN" altLang="en-US" sz="1400">
                <a:ea typeface="+mn-lt"/>
                <a:sym typeface="+mn-ea"/>
              </a:rPr>
              <a:t>，它使用用户自定义密码对私钥进行加密。keystore密码是唯一不可修改的，那么钱包密码修改之后，keystore也会相应修改。一定要记住加密keystore的密码，一旦忘记密码，就相当于遗失了该钱包所有的区块链资产</a:t>
            </a:r>
            <a:endParaRPr lang="zh-CN" altLang="en-US" sz="1400">
              <a:ea typeface="+mn-lt"/>
              <a:sym typeface="+mn-ea"/>
            </a:endParaRPr>
          </a:p>
          <a:p>
            <a:r>
              <a:rPr lang="zh-CN" altLang="en-US" sz="1400">
                <a:ea typeface="+mn-lt"/>
                <a:sym typeface="+mn-ea"/>
              </a:rPr>
              <a:t>具体可以调用</a:t>
            </a:r>
            <a:r>
              <a:rPr lang="zh-CN" altLang="en-US" sz="1400" b="1" i="1">
                <a:solidFill>
                  <a:schemeClr val="accent4"/>
                </a:solidFill>
                <a:ea typeface="+mn-lt"/>
                <a:sym typeface="+mn-ea"/>
              </a:rPr>
              <a:t>jch-jingtum-lib-android</a:t>
            </a:r>
            <a:r>
              <a:rPr lang="zh-CN" altLang="en-US" sz="1400">
                <a:ea typeface="+mn-lt"/>
                <a:sym typeface="+mn-ea"/>
              </a:rPr>
              <a:t>来实现：</a:t>
            </a:r>
            <a:endParaRPr lang="zh-CN" altLang="en-US" sz="1400">
              <a:ea typeface="+mn-lt"/>
              <a:sym typeface="+mn-ea"/>
            </a:endParaRPr>
          </a:p>
        </p:txBody>
      </p:sp>
      <p:sp>
        <p:nvSpPr>
          <p:cNvPr id="9" name="文本框 8"/>
          <p:cNvSpPr txBox="1"/>
          <p:nvPr/>
        </p:nvSpPr>
        <p:spPr>
          <a:xfrm>
            <a:off x="4491990" y="994410"/>
            <a:ext cx="2680335" cy="829945"/>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p>
            <a:pPr algn="ctr"/>
            <a:r>
              <a:rPr sz="2400">
                <a:solidFill>
                  <a:schemeClr val="accent4"/>
                </a:solidFill>
              </a:rPr>
              <a:t>ke</a:t>
            </a:r>
            <a:r>
              <a:rPr lang="en-US" sz="2400">
                <a:solidFill>
                  <a:schemeClr val="accent4"/>
                </a:solidFill>
              </a:rPr>
              <a:t>y</a:t>
            </a:r>
            <a:r>
              <a:rPr sz="2400">
                <a:solidFill>
                  <a:schemeClr val="accent4"/>
                </a:solidFill>
              </a:rPr>
              <a:t>Store</a:t>
            </a:r>
            <a:r>
              <a:rPr lang="zh-CN" sz="2400">
                <a:solidFill>
                  <a:schemeClr val="accent4"/>
                </a:solidFill>
              </a:rPr>
              <a:t>生成</a:t>
            </a:r>
            <a:endParaRPr lang="zh-CN" sz="2400">
              <a:solidFill>
                <a:schemeClr val="accent4"/>
              </a:solidFill>
            </a:endParaRPr>
          </a:p>
          <a:p>
            <a:pPr algn="ctr"/>
            <a:endParaRPr lang="zh-CN" sz="2400">
              <a:solidFill>
                <a:schemeClr val="accent4"/>
              </a:solidFill>
            </a:endParaRPr>
          </a:p>
        </p:txBody>
      </p:sp>
      <p:sp>
        <p:nvSpPr>
          <p:cNvPr id="3" name="文本框 2"/>
          <p:cNvSpPr txBox="1"/>
          <p:nvPr/>
        </p:nvSpPr>
        <p:spPr>
          <a:xfrm>
            <a:off x="1343025" y="2609850"/>
            <a:ext cx="9841230" cy="2461260"/>
          </a:xfrm>
          <a:prstGeom prst="rect">
            <a:avLst/>
          </a:prstGeom>
          <a:solidFill>
            <a:schemeClr val="accent4">
              <a:lumMod val="95000"/>
              <a:lumOff val="5000"/>
            </a:schemeClr>
          </a:solidFill>
        </p:spPr>
        <p:txBody>
          <a:bodyPr wrap="square" rtlCol="0" anchor="t">
            <a:spAutoFit/>
          </a:bodyPr>
          <a:p>
            <a:r>
              <a:rPr lang="zh-CN" altLang="en-US" sz="1400">
                <a:solidFill>
                  <a:schemeClr val="bg1"/>
                </a:solidFill>
              </a:rPr>
              <a:t>try {</a:t>
            </a:r>
            <a:endParaRPr lang="zh-CN" altLang="en-US" sz="1400">
              <a:solidFill>
                <a:schemeClr val="bg1"/>
              </a:solidFill>
            </a:endParaRPr>
          </a:p>
          <a:p>
            <a:r>
              <a:rPr lang="zh-CN" altLang="en-US" sz="1400">
                <a:solidFill>
                  <a:schemeClr val="bg1"/>
                </a:solidFill>
              </a:rPr>
              <a:t>      Wallet wallet = Wallet.generate();</a:t>
            </a:r>
            <a:endParaRPr lang="zh-CN" altLang="en-US" sz="1400">
              <a:solidFill>
                <a:schemeClr val="bg1"/>
              </a:solidFill>
            </a:endParaRPr>
          </a:p>
          <a:p>
            <a:r>
              <a:rPr lang="zh-CN" altLang="en-US" sz="1400">
                <a:solidFill>
                  <a:schemeClr val="bg1"/>
                </a:solidFill>
              </a:rPr>
              <a:t>      KeyStoreFile keyStoreFile = KeyStore.</a:t>
            </a:r>
            <a:r>
              <a:rPr lang="zh-CN" altLang="en-US" sz="1400" b="1" i="1">
                <a:solidFill>
                  <a:srgbClr val="FF0000"/>
                </a:solidFill>
              </a:rPr>
              <a:t>createLight</a:t>
            </a:r>
            <a:r>
              <a:rPr lang="zh-CN" altLang="en-US" sz="1400">
                <a:solidFill>
                  <a:schemeClr val="bg1"/>
                </a:solidFill>
              </a:rPr>
              <a:t>(</a:t>
            </a:r>
            <a:r>
              <a:rPr lang="en-US" altLang="zh-CN" sz="1400">
                <a:solidFill>
                  <a:schemeClr val="bg1"/>
                </a:solidFill>
              </a:rPr>
              <a:t>“Key123456”</a:t>
            </a:r>
            <a:r>
              <a:rPr lang="zh-CN" altLang="en-US" sz="1400">
                <a:solidFill>
                  <a:schemeClr val="bg1"/>
                </a:solidFill>
              </a:rPr>
              <a:t>, wallet);</a:t>
            </a:r>
            <a:endParaRPr lang="zh-CN" altLang="en-US" sz="1400">
              <a:solidFill>
                <a:schemeClr val="bg1"/>
              </a:solidFill>
            </a:endParaRPr>
          </a:p>
          <a:p>
            <a:r>
              <a:rPr lang="zh-CN" altLang="en-US" sz="1400">
                <a:solidFill>
                  <a:schemeClr val="bg1"/>
                </a:solidFill>
              </a:rPr>
              <a:t>      </a:t>
            </a:r>
            <a:r>
              <a:rPr lang="en-US" altLang="zh-CN" sz="1400">
                <a:solidFill>
                  <a:schemeClr val="bg1"/>
                </a:solidFill>
              </a:rPr>
              <a:t>// </a:t>
            </a:r>
            <a:r>
              <a:rPr lang="zh-CN" altLang="en-US" sz="1400">
                <a:solidFill>
                  <a:schemeClr val="bg1"/>
                </a:solidFill>
              </a:rPr>
              <a:t>打印钱包地址</a:t>
            </a:r>
            <a:endParaRPr lang="zh-CN" altLang="en-US" sz="1400">
              <a:solidFill>
                <a:schemeClr val="bg1"/>
              </a:solidFill>
            </a:endParaRPr>
          </a:p>
          <a:p>
            <a:r>
              <a:rPr lang="zh-CN" altLang="en-US" sz="1400">
                <a:solidFill>
                  <a:schemeClr val="bg1"/>
                </a:solidFill>
                <a:sym typeface="+mn-ea"/>
              </a:rPr>
              <a:t>      System.out.println(keyStoreFile.getAddress());</a:t>
            </a:r>
            <a:endParaRPr lang="zh-CN" altLang="en-US" sz="1400">
              <a:solidFill>
                <a:schemeClr val="bg1"/>
              </a:solidFill>
              <a:sym typeface="+mn-ea"/>
            </a:endParaRPr>
          </a:p>
          <a:p>
            <a:r>
              <a:rPr lang="zh-CN" altLang="en-US" sz="1400">
                <a:solidFill>
                  <a:schemeClr val="bg1"/>
                </a:solidFill>
                <a:sym typeface="+mn-ea"/>
              </a:rPr>
              <a:t>      </a:t>
            </a:r>
            <a:r>
              <a:rPr lang="en-US" altLang="zh-CN" sz="1400">
                <a:solidFill>
                  <a:schemeClr val="bg1"/>
                </a:solidFill>
                <a:sym typeface="+mn-ea"/>
              </a:rPr>
              <a:t>// </a:t>
            </a:r>
            <a:r>
              <a:rPr lang="zh-CN" altLang="en-US" sz="1400">
                <a:solidFill>
                  <a:schemeClr val="bg1"/>
                </a:solidFill>
                <a:sym typeface="+mn-ea"/>
              </a:rPr>
              <a:t>打印</a:t>
            </a:r>
            <a:r>
              <a:rPr lang="en-US" altLang="zh-CN" sz="1400">
                <a:solidFill>
                  <a:schemeClr val="bg1"/>
                </a:solidFill>
                <a:sym typeface="+mn-ea"/>
              </a:rPr>
              <a:t>keyStore</a:t>
            </a:r>
            <a:r>
              <a:rPr lang="zh-CN" altLang="en-US" sz="1400">
                <a:solidFill>
                  <a:schemeClr val="bg1"/>
                </a:solidFill>
                <a:sym typeface="+mn-ea"/>
              </a:rPr>
              <a:t>的</a:t>
            </a:r>
            <a:r>
              <a:rPr lang="en-US" altLang="zh-CN" sz="1400">
                <a:solidFill>
                  <a:schemeClr val="bg1"/>
                </a:solidFill>
                <a:sym typeface="+mn-ea"/>
              </a:rPr>
              <a:t>JSON</a:t>
            </a:r>
            <a:r>
              <a:rPr lang="zh-CN" altLang="en-US" sz="1400">
                <a:solidFill>
                  <a:schemeClr val="bg1"/>
                </a:solidFill>
                <a:sym typeface="+mn-ea"/>
              </a:rPr>
              <a:t>字符串</a:t>
            </a:r>
            <a:endParaRPr lang="zh-CN" altLang="en-US" sz="1400">
              <a:solidFill>
                <a:schemeClr val="bg1"/>
              </a:solidFill>
            </a:endParaRPr>
          </a:p>
          <a:p>
            <a:r>
              <a:rPr lang="zh-CN" altLang="en-US" sz="1400">
                <a:solidFill>
                  <a:schemeClr val="bg1"/>
                </a:solidFill>
              </a:rPr>
              <a:t>      System.out.println(keyStoreFile.toString());</a:t>
            </a:r>
            <a:endParaRPr lang="zh-CN" altLang="en-US" sz="1400">
              <a:solidFill>
                <a:schemeClr val="bg1"/>
              </a:solidFill>
            </a:endParaRPr>
          </a:p>
          <a:p>
            <a:r>
              <a:rPr lang="zh-CN" altLang="en-US" sz="1400">
                <a:solidFill>
                  <a:schemeClr val="bg1"/>
                </a:solidFill>
              </a:rPr>
              <a:t>    } catch (Exception e) {</a:t>
            </a:r>
            <a:endParaRPr lang="zh-CN" altLang="en-US" sz="1400">
              <a:solidFill>
                <a:schemeClr val="bg1"/>
              </a:solidFill>
            </a:endParaRPr>
          </a:p>
          <a:p>
            <a:r>
              <a:rPr lang="zh-CN" altLang="en-US" sz="1400">
                <a:solidFill>
                  <a:schemeClr val="bg1"/>
                </a:solidFill>
              </a:rPr>
              <a:t>      e.printStackTrace();</a:t>
            </a:r>
            <a:endParaRPr lang="zh-CN" altLang="en-US" sz="1400">
              <a:solidFill>
                <a:schemeClr val="bg1"/>
              </a:solidFill>
            </a:endParaRPr>
          </a:p>
          <a:p>
            <a:r>
              <a:rPr lang="zh-CN" altLang="en-US" sz="1400">
                <a:solidFill>
                  <a:schemeClr val="bg1"/>
                </a:solidFill>
              </a:rPr>
              <a:t>}</a:t>
            </a:r>
            <a:endParaRPr lang="zh-CN" altLang="en-US" sz="1400">
              <a:solidFill>
                <a:schemeClr val="bg1"/>
              </a:solidFill>
            </a:endParaRPr>
          </a:p>
          <a:p>
            <a:r>
              <a:rPr lang="zh-CN" altLang="en-US" sz="1400">
                <a:solidFill>
                  <a:schemeClr val="bg1"/>
                </a:solidFill>
              </a:rPr>
              <a:t>        </a:t>
            </a:r>
            <a:endParaRPr lang="zh-CN" altLang="en-US" sz="1400">
              <a:solidFill>
                <a:schemeClr val="bg1"/>
              </a:solidFill>
            </a:endParaRPr>
          </a:p>
        </p:txBody>
      </p:sp>
      <p:sp>
        <p:nvSpPr>
          <p:cNvPr id="4" name="矩形标注 3"/>
          <p:cNvSpPr/>
          <p:nvPr/>
        </p:nvSpPr>
        <p:spPr>
          <a:xfrm>
            <a:off x="6141085" y="3397250"/>
            <a:ext cx="2308225" cy="885825"/>
          </a:xfrm>
          <a:prstGeom prst="wedgeRectCallout">
            <a:avLst>
              <a:gd name="adj1" fmla="val -79518"/>
              <a:gd name="adj2" fmla="val -529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t>传入密码、</a:t>
            </a:r>
            <a:r>
              <a:rPr lang="en-US" altLang="zh-CN" sz="1200"/>
              <a:t>Wallet</a:t>
            </a:r>
            <a:r>
              <a:rPr lang="zh-CN" altLang="en-US" sz="1200"/>
              <a:t>对象参数，生成</a:t>
            </a:r>
            <a:r>
              <a:rPr lang="en-US" altLang="zh-CN" sz="1200"/>
              <a:t>KeyStoreFile</a:t>
            </a:r>
            <a:r>
              <a:rPr lang="zh-CN" altLang="en-US" sz="1200"/>
              <a:t>对象</a:t>
            </a:r>
            <a:endParaRPr lang="zh-CN" altLang="en-US" sz="1200"/>
          </a:p>
        </p:txBody>
      </p:sp>
      <p:sp>
        <p:nvSpPr>
          <p:cNvPr id="100" name="文本框 99"/>
          <p:cNvSpPr txBox="1"/>
          <p:nvPr/>
        </p:nvSpPr>
        <p:spPr>
          <a:xfrm>
            <a:off x="1343025" y="5873115"/>
            <a:ext cx="9084945" cy="321945"/>
          </a:xfrm>
          <a:prstGeom prst="rect">
            <a:avLst/>
          </a:prstGeom>
          <a:noFill/>
          <a:ln w="9525">
            <a:noFill/>
          </a:ln>
        </p:spPr>
        <p:txBody>
          <a:bodyPr wrap="square">
            <a:spAutoFit/>
          </a:bodyPr>
          <a:p>
            <a:pPr marL="0" indent="0" algn="l"/>
            <a:r>
              <a:rPr lang="zh-CN" altLang="en-US" sz="1500" b="0" i="1">
                <a:latin typeface="宋体" charset="0"/>
                <a:cs typeface="宋体" charset="0"/>
              </a:rPr>
              <a:t>需要强调的是，为了保证</a:t>
            </a:r>
            <a:r>
              <a:rPr lang="en-US" altLang="zh-CN" sz="1500" b="0" i="1">
                <a:latin typeface="宋体" charset="0"/>
                <a:cs typeface="宋体" charset="0"/>
              </a:rPr>
              <a:t>keystore</a:t>
            </a:r>
            <a:r>
              <a:rPr lang="zh-CN" altLang="en-US" sz="1500" b="0" i="1">
                <a:latin typeface="宋体" charset="0"/>
                <a:cs typeface="宋体" charset="0"/>
              </a:rPr>
              <a:t>的加密强度，建议密码需要一定的复杂度，比如大小写，长度限制等。</a:t>
            </a:r>
            <a:endParaRPr lang="zh-CN" altLang="en-US"/>
          </a:p>
        </p:txBody>
      </p:sp>
    </p:spTree>
  </p:cSld>
  <p:clrMapOvr>
    <a:masterClrMapping/>
  </p:clrMapOvr>
</p:sld>
</file>

<file path=ppt/theme/theme1.xml><?xml version="1.0" encoding="utf-8"?>
<a:theme xmlns:a="http://schemas.openxmlformats.org/drawingml/2006/main" name="Office 主题">
  <a:themeElements>
    <a:clrScheme name="井通">
      <a:dk1>
        <a:srgbClr val="424242"/>
      </a:dk1>
      <a:lt1>
        <a:srgbClr val="FFFFFF"/>
      </a:lt1>
      <a:dk2>
        <a:srgbClr val="202020"/>
      </a:dk2>
      <a:lt2>
        <a:srgbClr val="E7E6E6"/>
      </a:lt2>
      <a:accent1>
        <a:srgbClr val="233771"/>
      </a:accent1>
      <a:accent2>
        <a:srgbClr val="ACB0BA"/>
      </a:accent2>
      <a:accent3>
        <a:srgbClr val="A5A5A5"/>
      </a:accent3>
      <a:accent4>
        <a:srgbClr val="000000"/>
      </a:accent4>
      <a:accent5>
        <a:srgbClr val="5B9BD5"/>
      </a:accent5>
      <a:accent6>
        <a:srgbClr val="3252AB"/>
      </a:accent6>
      <a:hlink>
        <a:srgbClr val="0563C1"/>
      </a:hlink>
      <a:folHlink>
        <a:srgbClr val="0890D7"/>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6263</Words>
  <Application>WPS 文字</Application>
  <PresentationFormat>宽屏</PresentationFormat>
  <Paragraphs>254</Paragraphs>
  <Slides>16</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16</vt:i4>
      </vt:variant>
    </vt:vector>
  </HeadingPairs>
  <TitlesOfParts>
    <vt:vector size="31" baseType="lpstr">
      <vt:lpstr>Arial</vt:lpstr>
      <vt:lpstr>方正书宋_GBK</vt:lpstr>
      <vt:lpstr>Wingdings</vt:lpstr>
      <vt:lpstr>Arial</vt:lpstr>
      <vt:lpstr>Helvetica</vt:lpstr>
      <vt:lpstr>圆体-简</vt:lpstr>
      <vt:lpstr>宋体</vt:lpstr>
      <vt:lpstr>DengXian</vt:lpstr>
      <vt:lpstr>汉仪中等线KW</vt:lpstr>
      <vt:lpstr>微软雅黑</vt:lpstr>
      <vt:lpstr>汉仪旗黑KW</vt:lpstr>
      <vt:lpstr>Arial Unicode MS</vt:lpstr>
      <vt:lpstr>汉仪书宋二KW</vt:lpstr>
      <vt:lpstr>DengXian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wanggang</cp:lastModifiedBy>
  <cp:revision>324</cp:revision>
  <dcterms:created xsi:type="dcterms:W3CDTF">2019-09-23T04:37:36Z</dcterms:created>
  <dcterms:modified xsi:type="dcterms:W3CDTF">2019-09-23T04:37:36Z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2052-1.2.0.1574</vt:lpwstr>
  </property>
</Properties>
</file>