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7" r:id="rId2"/>
    <p:sldId id="258" r:id="rId3"/>
    <p:sldId id="259" r:id="rId4"/>
    <p:sldId id="260" r:id="rId5"/>
    <p:sldId id="261" r:id="rId6"/>
    <p:sldId id="262" r:id="rId7"/>
    <p:sldId id="263" r:id="rId8"/>
    <p:sldId id="264" r:id="rId9"/>
    <p:sldId id="283" r:id="rId10"/>
    <p:sldId id="265" r:id="rId11"/>
    <p:sldId id="282" r:id="rId12"/>
    <p:sldId id="266" r:id="rId13"/>
    <p:sldId id="267" r:id="rId14"/>
    <p:sldId id="268" r:id="rId15"/>
    <p:sldId id="269" r:id="rId16"/>
    <p:sldId id="270" r:id="rId17"/>
    <p:sldId id="284" r:id="rId18"/>
    <p:sldId id="271" r:id="rId19"/>
    <p:sldId id="272" r:id="rId20"/>
    <p:sldId id="285" r:id="rId21"/>
    <p:sldId id="273" r:id="rId22"/>
    <p:sldId id="274" r:id="rId23"/>
    <p:sldId id="286" r:id="rId24"/>
    <p:sldId id="1134" r:id="rId25"/>
    <p:sldId id="1135" r:id="rId26"/>
    <p:sldId id="275" r:id="rId27"/>
    <p:sldId id="276" r:id="rId28"/>
    <p:sldId id="287" r:id="rId29"/>
    <p:sldId id="277" r:id="rId30"/>
    <p:sldId id="278" r:id="rId31"/>
    <p:sldId id="279" r:id="rId32"/>
    <p:sldId id="280" r:id="rId33"/>
    <p:sldId id="28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771"/>
    <a:srgbClr val="0877AD"/>
    <a:srgbClr val="1480D1"/>
    <a:srgbClr val="1C5790"/>
    <a:srgbClr val="4365C5"/>
    <a:srgbClr val="233773"/>
    <a:srgbClr val="243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2" autoAdjust="0"/>
    <p:restoredTop sz="86870" autoAdjust="0"/>
  </p:normalViewPr>
  <p:slideViewPr>
    <p:cSldViewPr snapToGrid="0" snapToObjects="1">
      <p:cViewPr varScale="1">
        <p:scale>
          <a:sx n="143" d="100"/>
          <a:sy n="143" d="100"/>
        </p:scale>
        <p:origin x="216" y="4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9" d="100"/>
          <a:sy n="89" d="100"/>
        </p:scale>
        <p:origin x="263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1048675"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8F8B4-FA37-AC4B-8236-5DFE66AE3838}" type="datetimeFigureOut">
              <a:rPr kumimoji="1" lang="zh-CN" altLang="en-US" smtClean="0"/>
              <a:t>2019/9/11</a:t>
            </a:fld>
            <a:endParaRPr kumimoji="1" lang="zh-CN" altLang="en-US"/>
          </a:p>
        </p:txBody>
      </p:sp>
      <p:sp>
        <p:nvSpPr>
          <p:cNvPr id="1048676"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677"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048678"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1048679"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9B8D8-07CD-B74A-8975-C6FE6569CFEE}"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幻灯片图像占位符 1"/>
          <p:cNvSpPr>
            <a:spLocks noGrp="1" noRot="1" noChangeAspect="1"/>
          </p:cNvSpPr>
          <p:nvPr>
            <p:ph type="sldImg" idx="2"/>
          </p:nvPr>
        </p:nvSpPr>
        <p:spPr/>
      </p:sp>
      <p:sp>
        <p:nvSpPr>
          <p:cNvPr id="1048588"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幻灯片图像占位符 1"/>
          <p:cNvSpPr>
            <a:spLocks noGrp="1" noRot="1" noChangeAspect="1"/>
          </p:cNvSpPr>
          <p:nvPr>
            <p:ph type="sldImg" idx="2"/>
          </p:nvPr>
        </p:nvSpPr>
        <p:spPr/>
      </p:sp>
      <p:sp>
        <p:nvSpPr>
          <p:cNvPr id="1048659"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幻灯片图像占位符 1"/>
          <p:cNvSpPr>
            <a:spLocks noGrp="1" noRot="1" noChangeAspect="1"/>
          </p:cNvSpPr>
          <p:nvPr>
            <p:ph type="sldImg" idx="2"/>
          </p:nvPr>
        </p:nvSpPr>
        <p:spPr/>
      </p:sp>
      <p:sp>
        <p:nvSpPr>
          <p:cNvPr id="1048662"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幻灯片图像占位符 1"/>
          <p:cNvSpPr>
            <a:spLocks noGrp="1" noRot="1" noChangeAspect="1"/>
          </p:cNvSpPr>
          <p:nvPr>
            <p:ph type="sldImg"/>
          </p:nvPr>
        </p:nvSpPr>
        <p:spPr/>
      </p:sp>
      <p:sp>
        <p:nvSpPr>
          <p:cNvPr id="1048672" name="备注占位符 2"/>
          <p:cNvSpPr>
            <a:spLocks noGrp="1"/>
          </p:cNvSpPr>
          <p:nvPr>
            <p:ph type="body" idx="1"/>
          </p:nvPr>
        </p:nvSpPr>
        <p:spPr/>
        <p:txBody>
          <a:bodyPr/>
          <a:lstStyle/>
          <a:p>
            <a:endParaRPr lang="zh-CN" altLang="en-US"/>
          </a:p>
        </p:txBody>
      </p:sp>
      <p:sp>
        <p:nvSpPr>
          <p:cNvPr id="1048673" name="灯片编号占位符 3"/>
          <p:cNvSpPr>
            <a:spLocks noGrp="1"/>
          </p:cNvSpPr>
          <p:nvPr>
            <p:ph type="sldNum" sz="quarter" idx="10"/>
          </p:nvPr>
        </p:nvSpPr>
        <p:spPr/>
        <p:txBody>
          <a:bodyPr/>
          <a:lstStyle/>
          <a:p>
            <a:fld id="{9AA5D738-6DBF-4EC5-9648-44AB2277303B}" type="slidenum">
              <a:rPr lang="zh-CN" altLang="en-US" smtClean="0"/>
              <a:t>33</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idx="2"/>
          </p:nvPr>
        </p:nvSpPr>
        <p:spPr/>
      </p:sp>
      <p:sp>
        <p:nvSpPr>
          <p:cNvPr id="1048592"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幻灯片图像占位符 1"/>
          <p:cNvSpPr>
            <a:spLocks noGrp="1" noRot="1" noChangeAspect="1"/>
          </p:cNvSpPr>
          <p:nvPr>
            <p:ph type="sldImg" idx="2"/>
          </p:nvPr>
        </p:nvSpPr>
        <p:spPr/>
      </p:sp>
      <p:sp>
        <p:nvSpPr>
          <p:cNvPr id="1048596"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幻灯片图像占位符 1"/>
          <p:cNvSpPr>
            <a:spLocks noGrp="1" noRot="1" noChangeAspect="1"/>
          </p:cNvSpPr>
          <p:nvPr>
            <p:ph type="sldImg" idx="2"/>
          </p:nvPr>
        </p:nvSpPr>
        <p:spPr/>
      </p:sp>
      <p:sp>
        <p:nvSpPr>
          <p:cNvPr id="104861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幻灯片图像占位符 1"/>
          <p:cNvSpPr>
            <a:spLocks noGrp="1" noRot="1" noChangeAspect="1"/>
          </p:cNvSpPr>
          <p:nvPr>
            <p:ph type="sldImg" idx="2"/>
          </p:nvPr>
        </p:nvSpPr>
        <p:spPr/>
      </p:sp>
      <p:sp>
        <p:nvSpPr>
          <p:cNvPr id="1048621"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幻灯片图像占位符 1"/>
          <p:cNvSpPr>
            <a:spLocks noGrp="1" noRot="1" noChangeAspect="1"/>
          </p:cNvSpPr>
          <p:nvPr>
            <p:ph type="sldImg" idx="2"/>
          </p:nvPr>
        </p:nvSpPr>
        <p:spPr/>
      </p:sp>
      <p:sp>
        <p:nvSpPr>
          <p:cNvPr id="104863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幻灯片图像占位符 1"/>
          <p:cNvSpPr>
            <a:spLocks noGrp="1" noRot="1" noChangeAspect="1"/>
          </p:cNvSpPr>
          <p:nvPr>
            <p:ph type="sldImg" idx="2"/>
          </p:nvPr>
        </p:nvSpPr>
        <p:spPr/>
      </p:sp>
      <p:sp>
        <p:nvSpPr>
          <p:cNvPr id="1048640"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幻灯片图像占位符 1"/>
          <p:cNvSpPr>
            <a:spLocks noGrp="1" noRot="1" noChangeAspect="1"/>
          </p:cNvSpPr>
          <p:nvPr>
            <p:ph type="sldImg" idx="2"/>
          </p:nvPr>
        </p:nvSpPr>
        <p:spPr/>
      </p:sp>
      <p:sp>
        <p:nvSpPr>
          <p:cNvPr id="1048647"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幻灯片图像占位符 1"/>
          <p:cNvSpPr>
            <a:spLocks noGrp="1" noRot="1" noChangeAspect="1"/>
          </p:cNvSpPr>
          <p:nvPr>
            <p:ph type="sldImg" idx="2"/>
          </p:nvPr>
        </p:nvSpPr>
        <p:spPr/>
      </p:sp>
      <p:sp>
        <p:nvSpPr>
          <p:cNvPr id="104865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097152" name="图片 2"/>
          <p:cNvPicPr>
            <a:picLocks noChangeAspect="1"/>
          </p:cNvPicPr>
          <p:nvPr userDrawn="1"/>
        </p:nvPicPr>
        <p:blipFill>
          <a:blip r:embed="rId2"/>
          <a:stretch>
            <a:fillRect/>
          </a:stretch>
        </p:blipFill>
        <p:spPr>
          <a:xfrm>
            <a:off x="0" y="0"/>
            <a:ext cx="12192000" cy="6858000"/>
          </a:xfrm>
          <a:prstGeom prst="rect">
            <a:avLst/>
          </a:prstGeom>
        </p:spPr>
      </p:pic>
      <p:sp>
        <p:nvSpPr>
          <p:cNvPr id="1048576" name="文本占位符 2"/>
          <p:cNvSpPr>
            <a:spLocks noGrp="1"/>
          </p:cNvSpPr>
          <p:nvPr>
            <p:ph type="body" idx="1"/>
          </p:nvPr>
        </p:nvSpPr>
        <p:spPr>
          <a:xfrm>
            <a:off x="473341" y="2519418"/>
            <a:ext cx="10515600" cy="1500187"/>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dirty="0"/>
              <a:t>单击此处编辑母版文本样式</a:t>
            </a:r>
          </a:p>
        </p:txBody>
      </p:sp>
      <p:sp>
        <p:nvSpPr>
          <p:cNvPr id="1048577" name="标题 31"/>
          <p:cNvSpPr>
            <a:spLocks noGrp="1"/>
          </p:cNvSpPr>
          <p:nvPr>
            <p:ph type="title"/>
          </p:nvPr>
        </p:nvSpPr>
        <p:spPr>
          <a:xfrm>
            <a:off x="473341" y="1739255"/>
            <a:ext cx="10515600" cy="1325563"/>
          </a:xfrm>
          <a:prstGeom prst="rect">
            <a:avLst/>
          </a:prstGeom>
        </p:spPr>
        <p:txBody>
          <a:bodyPr/>
          <a:lstStyle>
            <a:lvl1pPr>
              <a:defRPr>
                <a:solidFill>
                  <a:schemeClr val="bg1"/>
                </a:solidFill>
                <a:latin typeface="+mn-ea"/>
                <a:ea typeface="+mn-ea"/>
              </a:defRPr>
            </a:lvl1pPr>
          </a:lstStyle>
          <a:p>
            <a:r>
              <a:rPr kumimoji="1" lang="zh-CN" altLang="en-US" dirty="0"/>
              <a:t>单击此处编辑母版标题样式</a:t>
            </a:r>
          </a:p>
        </p:txBody>
      </p:sp>
      <p:sp>
        <p:nvSpPr>
          <p:cNvPr id="1048578" name="页脚占位符 4"/>
          <p:cNvSpPr>
            <a:spLocks noGrp="1"/>
          </p:cNvSpPr>
          <p:nvPr>
            <p:ph type="ftr" sz="quarter" idx="11"/>
          </p:nvPr>
        </p:nvSpPr>
        <p:spPr>
          <a:xfrm>
            <a:off x="7761514" y="6411610"/>
            <a:ext cx="4114800" cy="365125"/>
          </a:xfrm>
          <a:prstGeom prst="rect">
            <a:avLst/>
          </a:prstGeom>
        </p:spPr>
        <p:txBody>
          <a:bodyPr/>
          <a:lstStyle>
            <a:lvl1pPr algn="r">
              <a:defRPr sz="1600">
                <a:solidFill>
                  <a:schemeClr val="accent5">
                    <a:lumMod val="60000"/>
                    <a:lumOff val="40000"/>
                  </a:schemeClr>
                </a:solidFill>
              </a:defRPr>
            </a:lvl1pPr>
          </a:lstStyle>
          <a:p>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097154" name="图片 3"/>
          <p:cNvPicPr>
            <a:picLocks noChangeAspect="1"/>
          </p:cNvPicPr>
          <p:nvPr userDrawn="1"/>
        </p:nvPicPr>
        <p:blipFill>
          <a:blip r:embed="rId2"/>
          <a:stretch>
            <a:fillRect/>
          </a:stretch>
        </p:blipFill>
        <p:spPr>
          <a:xfrm>
            <a:off x="0" y="0"/>
            <a:ext cx="12192000" cy="6858000"/>
          </a:xfrm>
          <a:prstGeom prst="rect">
            <a:avLst/>
          </a:prstGeom>
        </p:spPr>
      </p:pic>
      <p:sp>
        <p:nvSpPr>
          <p:cNvPr id="1048583" name="矩形 7"/>
          <p:cNvSpPr/>
          <p:nvPr userDrawn="1"/>
        </p:nvSpPr>
        <p:spPr>
          <a:xfrm>
            <a:off x="0" y="609382"/>
            <a:ext cx="12192000" cy="6408494"/>
          </a:xfrm>
          <a:prstGeom prst="rect">
            <a:avLst/>
          </a:prstGeom>
          <a:solidFill>
            <a:schemeClr val="accent2">
              <a:lumMod val="40000"/>
              <a:lumOff val="6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48584" name="标题 1"/>
          <p:cNvSpPr>
            <a:spLocks noGrp="1"/>
          </p:cNvSpPr>
          <p:nvPr>
            <p:ph type="title"/>
          </p:nvPr>
        </p:nvSpPr>
        <p:spPr>
          <a:xfrm>
            <a:off x="345448" y="417625"/>
            <a:ext cx="10515600" cy="1325563"/>
          </a:xfrm>
          <a:prstGeom prst="rect">
            <a:avLst/>
          </a:prstGeom>
        </p:spPr>
        <p:txBody>
          <a:bodyPr/>
          <a:lstStyle/>
          <a:p>
            <a:r>
              <a:rPr kumimoji="1" lang="zh-CN" altLang="en-US"/>
              <a:t>单击此处编辑母版标题样式</a:t>
            </a:r>
          </a:p>
        </p:txBody>
      </p:sp>
      <p:sp>
        <p:nvSpPr>
          <p:cNvPr id="1048585" name="矩形 11"/>
          <p:cNvSpPr/>
          <p:nvPr userDrawn="1"/>
        </p:nvSpPr>
        <p:spPr>
          <a:xfrm>
            <a:off x="0" y="0"/>
            <a:ext cx="12197246" cy="769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5" name="图片 6"/>
          <p:cNvPicPr>
            <a:picLocks noChangeAspect="1"/>
          </p:cNvPicPr>
          <p:nvPr userDrawn="1"/>
        </p:nvPicPr>
        <p:blipFill>
          <a:blip r:embed="rId3"/>
          <a:stretch>
            <a:fillRect/>
          </a:stretch>
        </p:blipFill>
        <p:spPr>
          <a:xfrm>
            <a:off x="10133766" y="-225934"/>
            <a:ext cx="1815807" cy="128488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swtclearn.netlify.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20117;&#36890;&#21152;&#23494;&#31639;&#27861;v2.doc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ingtum/jingtum-contract-turtoia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048579" name="文本框 1"/>
          <p:cNvSpPr txBox="1"/>
          <p:nvPr/>
        </p:nvSpPr>
        <p:spPr>
          <a:xfrm>
            <a:off x="1951145" y="3811151"/>
            <a:ext cx="4849024" cy="338554"/>
          </a:xfrm>
          <a:prstGeom prst="rect">
            <a:avLst/>
          </a:prstGeom>
          <a:noFill/>
        </p:spPr>
        <p:txBody>
          <a:bodyPr wrap="square" rtlCol="0">
            <a:spAutoFit/>
          </a:bodyPr>
          <a:lstStyle/>
          <a:p>
            <a:r>
              <a:rPr lang="zh-CN" altLang="en-US" sz="1600" dirty="0">
                <a:solidFill>
                  <a:schemeClr val="bg1"/>
                </a:solidFill>
                <a:latin typeface="Helvetica" panose="020B0604020202020204" pitchFamily="34" charset="0"/>
                <a:cs typeface="Helvetica" panose="020B0604020202020204" pitchFamily="34" charset="0"/>
              </a:rPr>
              <a:t>服务实体   链接未来</a:t>
            </a:r>
            <a:endParaRPr lang="en-US" sz="1600" dirty="0">
              <a:solidFill>
                <a:schemeClr val="bg1"/>
              </a:solidFill>
              <a:latin typeface="Helvetica" panose="020B0604020202020204" pitchFamily="34" charset="0"/>
              <a:cs typeface="Helvetica" panose="020B0604020202020204" pitchFamily="34" charset="0"/>
            </a:endParaRPr>
          </a:p>
        </p:txBody>
      </p:sp>
      <p:pic>
        <p:nvPicPr>
          <p:cNvPr id="2097153" name="图片 11"/>
          <p:cNvPicPr>
            <a:picLocks noChangeAspect="1"/>
          </p:cNvPicPr>
          <p:nvPr/>
        </p:nvPicPr>
        <p:blipFill>
          <a:blip r:embed="rId3"/>
          <a:stretch>
            <a:fillRect/>
          </a:stretch>
        </p:blipFill>
        <p:spPr>
          <a:xfrm>
            <a:off x="671958" y="1658458"/>
            <a:ext cx="4406987" cy="3118435"/>
          </a:xfrm>
          <a:prstGeom prst="rect">
            <a:avLst/>
          </a:prstGeom>
        </p:spPr>
      </p:pic>
      <p:sp>
        <p:nvSpPr>
          <p:cNvPr id="1048580" name="文本框 2"/>
          <p:cNvSpPr txBox="1"/>
          <p:nvPr/>
        </p:nvSpPr>
        <p:spPr>
          <a:xfrm>
            <a:off x="5826760" y="2884170"/>
            <a:ext cx="5688330" cy="1754326"/>
          </a:xfrm>
          <a:prstGeom prst="rect">
            <a:avLst/>
          </a:prstGeom>
          <a:noFill/>
        </p:spPr>
        <p:txBody>
          <a:bodyPr wrap="square" rtlCol="0">
            <a:spAutoFit/>
          </a:bodyPr>
          <a:lstStyle/>
          <a:p>
            <a:pPr algn="ctr"/>
            <a:r>
              <a:rPr kumimoji="1" lang="zh-CN" altLang="en-US" sz="3600" dirty="0">
                <a:solidFill>
                  <a:schemeClr val="bg1"/>
                </a:solidFill>
                <a:latin typeface="Yuanti SC" panose="02010600040101010101" pitchFamily="2" charset="-122"/>
                <a:ea typeface="Yuanti SC" panose="02010600040101010101" pitchFamily="2" charset="-122"/>
              </a:rPr>
              <a:t>PFP14 井通区块链学习大纲 </a:t>
            </a:r>
            <a:r>
              <a:rPr kumimoji="1" lang="en-US" altLang="zh-CN" sz="3600" dirty="0">
                <a:solidFill>
                  <a:schemeClr val="bg1"/>
                </a:solidFill>
                <a:latin typeface="Yuanti SC" panose="02010600040101010101" pitchFamily="2" charset="-122"/>
                <a:ea typeface="Yuanti SC" panose="02010600040101010101" pitchFamily="2" charset="-122"/>
              </a:rPr>
              <a:t>SWTC</a:t>
            </a:r>
            <a:r>
              <a:rPr kumimoji="1" lang="zh-CN" altLang="en-US" sz="3600" dirty="0">
                <a:solidFill>
                  <a:schemeClr val="bg1"/>
                </a:solidFill>
                <a:latin typeface="Yuanti SC" panose="02010600040101010101" pitchFamily="2" charset="-122"/>
                <a:ea typeface="Yuanti SC" panose="02010600040101010101" pitchFamily="2" charset="-122"/>
              </a:rPr>
              <a:t>LIB</a:t>
            </a:r>
          </a:p>
          <a:p>
            <a:endParaRPr kumimoji="1" lang="zh-CN" altLang="en-US" sz="3600" dirty="0">
              <a:solidFill>
                <a:schemeClr val="bg1"/>
              </a:solidFill>
              <a:latin typeface="Yuanti SC" panose="02010600040101010101" pitchFamily="2" charset="-122"/>
              <a:ea typeface="Yuanti SC" panose="02010600040101010101" pitchFamily="2" charset="-122"/>
            </a:endParaRPr>
          </a:p>
        </p:txBody>
      </p:sp>
      <p:sp>
        <p:nvSpPr>
          <p:cNvPr id="2" name="TextBox 1">
            <a:extLst>
              <a:ext uri="{FF2B5EF4-FFF2-40B4-BE49-F238E27FC236}">
                <a16:creationId xmlns:a16="http://schemas.microsoft.com/office/drawing/2014/main" id="{FEE8DD01-8BB8-374A-954D-39E09DF81B2B}"/>
              </a:ext>
            </a:extLst>
          </p:cNvPr>
          <p:cNvSpPr txBox="1"/>
          <p:nvPr/>
        </p:nvSpPr>
        <p:spPr>
          <a:xfrm>
            <a:off x="3675126" y="4638496"/>
            <a:ext cx="5688330" cy="830997"/>
          </a:xfrm>
          <a:prstGeom prst="rect">
            <a:avLst/>
          </a:prstGeom>
          <a:noFill/>
        </p:spPr>
        <p:txBody>
          <a:bodyPr wrap="square" rtlCol="0">
            <a:spAutoFit/>
          </a:bodyPr>
          <a:lstStyle/>
          <a:p>
            <a:r>
              <a:rPr lang="zh-CN" altLang="en-US" sz="2400" dirty="0">
                <a:solidFill>
                  <a:srgbClr val="FF0000"/>
                </a:solidFill>
              </a:rPr>
              <a:t>交互式在线练习</a:t>
            </a:r>
            <a:r>
              <a:rPr lang="en-US" altLang="zh-CN" sz="2400" dirty="0">
                <a:solidFill>
                  <a:srgbClr val="FF0000"/>
                </a:solidFill>
              </a:rPr>
              <a:t>  </a:t>
            </a:r>
            <a:r>
              <a:rPr lang="zh-CN" altLang="en-US" sz="2400" dirty="0">
                <a:solidFill>
                  <a:srgbClr val="FF0000"/>
                </a:solidFill>
              </a:rPr>
              <a:t> </a:t>
            </a:r>
            <a:r>
              <a:rPr lang="en-US" altLang="zh-CN" sz="2400" dirty="0">
                <a:solidFill>
                  <a:srgbClr val="FF0000"/>
                </a:solidFill>
              </a:rPr>
              <a:t>   </a:t>
            </a:r>
            <a:r>
              <a:rPr lang="en-US" altLang="zh-CN" sz="2400" dirty="0">
                <a:solidFill>
                  <a:srgbClr val="FF0000"/>
                </a:solidFill>
                <a:hlinkClick r:id="rId4"/>
              </a:rPr>
              <a:t>https://</a:t>
            </a:r>
            <a:r>
              <a:rPr lang="en-US" altLang="zh-CN" sz="2400" dirty="0" err="1">
                <a:solidFill>
                  <a:srgbClr val="FF0000"/>
                </a:solidFill>
                <a:hlinkClick r:id="rId4"/>
              </a:rPr>
              <a:t>swtclearn.netlify.com</a:t>
            </a:r>
            <a:endParaRPr lang="en-US"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04" name="文本框 3"/>
          <p:cNvSpPr txBox="1"/>
          <p:nvPr/>
        </p:nvSpPr>
        <p:spPr>
          <a:xfrm>
            <a:off x="5931535" y="2673350"/>
            <a:ext cx="5817235" cy="4154170"/>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accepted: true,</a:t>
            </a:r>
          </a:p>
          <a:p>
            <a:r>
              <a:rPr lang="zh-CN" altLang="en-US" sz="1200">
                <a:solidFill>
                  <a:schemeClr val="tx1"/>
                </a:solidFill>
              </a:rPr>
              <a:t>  account_hash: '81A32C91AB405F1761A98088A92F307D40A1F77DEF43DD25DFD2E619B3DF390E',</a:t>
            </a:r>
          </a:p>
          <a:p>
            <a:r>
              <a:rPr lang="zh-CN" altLang="en-US" sz="1200">
                <a:solidFill>
                  <a:schemeClr val="tx1"/>
                </a:solidFill>
              </a:rPr>
              <a:t>  close_time: 615463820,</a:t>
            </a:r>
          </a:p>
          <a:p>
            <a:r>
              <a:rPr lang="zh-CN" altLang="en-US" sz="1200">
                <a:solidFill>
                  <a:schemeClr val="tx1"/>
                </a:solidFill>
              </a:rPr>
              <a:t>  close_time_human: '2019-Jul-03 10:10:20',</a:t>
            </a:r>
          </a:p>
          <a:p>
            <a:r>
              <a:rPr lang="zh-CN" altLang="en-US" sz="1200">
                <a:solidFill>
                  <a:schemeClr val="tx1"/>
                </a:solidFill>
              </a:rPr>
              <a:t>  close_time_resolution: 10,</a:t>
            </a:r>
          </a:p>
          <a:p>
            <a:r>
              <a:rPr lang="zh-CN" altLang="en-US" sz="1200">
                <a:solidFill>
                  <a:schemeClr val="tx1"/>
                </a:solidFill>
              </a:rPr>
              <a:t>  closed: true,</a:t>
            </a:r>
          </a:p>
          <a:p>
            <a:r>
              <a:rPr lang="zh-CN" altLang="en-US" sz="1200">
                <a:solidFill>
                  <a:schemeClr val="tx1"/>
                </a:solidFill>
              </a:rPr>
              <a:t>  hash: 'FBE16D38BE8B8FAAC139D8162183D6DA4D0BC88DCD267644ADC4A95679458CCB',</a:t>
            </a:r>
          </a:p>
          <a:p>
            <a:r>
              <a:rPr lang="zh-CN" altLang="en-US" sz="1200">
                <a:solidFill>
                  <a:schemeClr val="tx1"/>
                </a:solidFill>
              </a:rPr>
              <a:t>  ledger_hash: 'FBE16D38BE8B8FAAC139D8162183D6DA4D0BC88DCD267644ADC4A95679458CCB',</a:t>
            </a:r>
          </a:p>
          <a:p>
            <a:r>
              <a:rPr lang="zh-CN" altLang="en-US" sz="1200">
                <a:solidFill>
                  <a:schemeClr val="tx1"/>
                </a:solidFill>
              </a:rPr>
              <a:t>  ledger_index: '3637979',</a:t>
            </a:r>
          </a:p>
          <a:p>
            <a:r>
              <a:rPr lang="zh-CN" altLang="en-US" sz="1200">
                <a:solidFill>
                  <a:schemeClr val="tx1"/>
                </a:solidFill>
              </a:rPr>
              <a:t>  parent_hash: 'B0EE6597B5F0AD98A13C83AE7F1EAF1AECE7CAD10E0586E7EED9B7230A00E46D',</a:t>
            </a:r>
          </a:p>
          <a:p>
            <a:r>
              <a:rPr lang="zh-CN" altLang="en-US" sz="1200">
                <a:solidFill>
                  <a:schemeClr val="tx1"/>
                </a:solidFill>
              </a:rPr>
              <a:t>  seqNum: '3637979',</a:t>
            </a:r>
          </a:p>
          <a:p>
            <a:r>
              <a:rPr lang="zh-CN" altLang="en-US" sz="1200">
                <a:solidFill>
                  <a:schemeClr val="tx1"/>
                </a:solidFill>
              </a:rPr>
              <a:t>  totalCoins: '600000000000000000',</a:t>
            </a:r>
          </a:p>
          <a:p>
            <a:r>
              <a:rPr lang="zh-CN" altLang="en-US" sz="1200">
                <a:solidFill>
                  <a:schemeClr val="tx1"/>
                </a:solidFill>
              </a:rPr>
              <a:t>  total_coins: '600000000000000000',</a:t>
            </a:r>
          </a:p>
          <a:p>
            <a:r>
              <a:rPr lang="zh-CN" altLang="en-US" sz="1200">
                <a:solidFill>
                  <a:schemeClr val="tx1"/>
                </a:solidFill>
              </a:rPr>
              <a:t>  transaction_hash: '05B107D3F0041A23C0D758A39290ED01B3E4BD686B7B978BF78C9461A9117A26',</a:t>
            </a:r>
          </a:p>
          <a:p>
            <a:r>
              <a:rPr lang="zh-CN" altLang="en-US" sz="1200">
                <a:solidFill>
                  <a:schemeClr val="tx1"/>
                </a:solidFill>
              </a:rPr>
              <a:t>  transactions: </a:t>
            </a:r>
          </a:p>
          <a:p>
            <a:r>
              <a:rPr lang="zh-CN" altLang="en-US" sz="1200">
                <a:solidFill>
                  <a:schemeClr val="tx1"/>
                </a:solidFill>
              </a:rPr>
              <a:t> [ 'C79B437A27DEF0761F98421190D4FFDB2F4F9947C7089E6E9AF04D9BF3FCD70A' ] }</a:t>
            </a:r>
          </a:p>
        </p:txBody>
      </p:sp>
      <p:sp>
        <p:nvSpPr>
          <p:cNvPr id="1048605" name="文本框 1"/>
          <p:cNvSpPr txBox="1"/>
          <p:nvPr/>
        </p:nvSpPr>
        <p:spPr>
          <a:xfrm>
            <a:off x="1056005" y="1611630"/>
            <a:ext cx="7046595" cy="5754370"/>
          </a:xfrm>
          <a:prstGeom prst="rect">
            <a:avLst/>
          </a:prstGeom>
          <a:noFill/>
        </p:spPr>
        <p:txBody>
          <a:bodyPr wrap="square" rtlCol="0">
            <a:spAutoFit/>
          </a:bodyPr>
          <a:lstStyle/>
          <a:p>
            <a:pPr algn="l"/>
            <a:r>
              <a:rPr lang="zh-CN" altLang="en-US" sz="1600"/>
              <a:t>var jlib = require('jingtum-lib');</a:t>
            </a:r>
          </a:p>
          <a:p>
            <a:pPr algn="l"/>
            <a:r>
              <a:rPr lang="zh-CN" altLang="en-US" sz="1600"/>
              <a:t>var Remote = jlib.Remote;</a:t>
            </a:r>
          </a:p>
          <a:p>
            <a:pPr algn="l"/>
            <a:r>
              <a:rPr lang="zh-CN" altLang="en-US" sz="1600"/>
              <a:t>var remote = new Remote({server: 'ws://ts5.jingtum.com:5020'});</a:t>
            </a:r>
          </a:p>
          <a:p>
            <a:pPr algn="l"/>
            <a:r>
              <a:rPr lang="zh-CN" altLang="en-US" sz="1600"/>
              <a:t>remote.connect(function (err, result) {</a:t>
            </a:r>
          </a:p>
          <a:p>
            <a:pPr algn="l"/>
            <a:r>
              <a:rPr lang="zh-CN" altLang="en-US" sz="1600"/>
              <a:t>    if (err) {</a:t>
            </a:r>
          </a:p>
          <a:p>
            <a:pPr algn="l"/>
            <a:r>
              <a:rPr lang="zh-CN" altLang="en-US" sz="1600"/>
              <a:t>        console.log('err:', err);</a:t>
            </a:r>
          </a:p>
          <a:p>
            <a:pPr algn="l"/>
            <a:r>
              <a:rPr lang="zh-CN" altLang="en-US" sz="1600"/>
              <a:t>    } else {</a:t>
            </a:r>
          </a:p>
          <a:p>
            <a:pPr algn="l"/>
            <a:r>
              <a:rPr lang="zh-CN" altLang="en-US" sz="1600"/>
              <a:t>        var req =</a:t>
            </a:r>
            <a:r>
              <a:rPr lang="zh-CN" altLang="en-US" sz="1600" b="1"/>
              <a:t> remote.requestLedger({</a:t>
            </a:r>
          </a:p>
          <a:p>
            <a:pPr algn="l"/>
            <a:r>
              <a:rPr lang="zh-CN" altLang="en-US" sz="1600" b="1"/>
              <a:t>        ledger_index: 3637979, </a:t>
            </a:r>
          </a:p>
          <a:p>
            <a:pPr algn="l"/>
            <a:r>
              <a:rPr lang="zh-CN" altLang="en-US" sz="1600" b="1"/>
              <a:t>        transactions: true </a:t>
            </a:r>
          </a:p>
          <a:p>
            <a:pPr algn="l"/>
            <a:r>
              <a:rPr lang="zh-CN" altLang="en-US" sz="1600" b="1"/>
              <a:t>    });</a:t>
            </a:r>
            <a:endParaRPr lang="zh-CN" altLang="en-US" sz="1600"/>
          </a:p>
          <a:p>
            <a:pPr algn="l"/>
            <a:r>
              <a:rPr lang="zh-CN" altLang="en-US" sz="1600"/>
              <a:t>        req.submit(function (err, result) {</a:t>
            </a:r>
          </a:p>
          <a:p>
            <a:pPr algn="l"/>
            <a:r>
              <a:rPr lang="zh-CN" altLang="en-US" sz="1600"/>
              <a:t>            if (err) {</a:t>
            </a:r>
          </a:p>
          <a:p>
            <a:pPr algn="l"/>
            <a:r>
              <a:rPr lang="zh-CN" altLang="en-US" sz="1600"/>
              <a:t>                console.log('err:', err);</a:t>
            </a:r>
          </a:p>
          <a:p>
            <a:pPr algn="l"/>
            <a:r>
              <a:rPr lang="zh-CN" altLang="en-US" sz="1600"/>
              <a:t>            }</a:t>
            </a:r>
          </a:p>
          <a:p>
            <a:pPr algn="l"/>
            <a:r>
              <a:rPr lang="zh-CN" altLang="en-US" sz="1600"/>
              <a:t>            else {</a:t>
            </a:r>
          </a:p>
          <a:p>
            <a:pPr algn="l"/>
            <a:r>
              <a:rPr lang="zh-CN" altLang="en-US" sz="1600"/>
              <a:t>                console.log(result);</a:t>
            </a:r>
          </a:p>
          <a:p>
            <a:pPr algn="l"/>
            <a:r>
              <a:rPr lang="zh-CN" altLang="en-US" sz="1600"/>
              <a:t>            }</a:t>
            </a:r>
          </a:p>
          <a:p>
            <a:pPr algn="l"/>
            <a:r>
              <a:rPr lang="zh-CN" altLang="en-US" sz="1600"/>
              <a:t>        });</a:t>
            </a:r>
          </a:p>
          <a:p>
            <a:pPr algn="l"/>
            <a:r>
              <a:rPr lang="zh-CN" altLang="en-US" sz="1600"/>
              <a:t>    }</a:t>
            </a:r>
          </a:p>
          <a:p>
            <a:pPr algn="l"/>
            <a:r>
              <a:rPr lang="zh-CN" altLang="en-US" sz="1600"/>
              <a:t>});</a:t>
            </a:r>
          </a:p>
          <a:p>
            <a:pPr algn="l"/>
            <a:endParaRPr lang="zh-CN" altLang="en-US" sz="1600"/>
          </a:p>
          <a:p>
            <a:pPr algn="l"/>
            <a:r>
              <a:rPr lang="en-US" altLang="zh-CN" sz="1600"/>
              <a:t>	</a:t>
            </a:r>
          </a:p>
        </p:txBody>
      </p:sp>
      <p:sp>
        <p:nvSpPr>
          <p:cNvPr id="1048606" name="文本框 2"/>
          <p:cNvSpPr txBox="1"/>
          <p:nvPr/>
        </p:nvSpPr>
        <p:spPr>
          <a:xfrm>
            <a:off x="899795" y="1174115"/>
            <a:ext cx="4723765" cy="369332"/>
          </a:xfrm>
          <a:prstGeom prst="rect">
            <a:avLst/>
          </a:prstGeom>
          <a:noFill/>
        </p:spPr>
        <p:txBody>
          <a:bodyPr wrap="square" rtlCol="0">
            <a:spAutoFit/>
          </a:bodyPr>
          <a:lstStyle/>
          <a:p>
            <a:r>
              <a:rPr lang="zh-CN" altLang="en-US" b="1" dirty="0">
                <a:sym typeface="+mn-ea"/>
              </a:rPr>
              <a:t>具体</a:t>
            </a:r>
            <a:r>
              <a:rPr lang="zh-CN" altLang="en-US" b="1" dirty="0"/>
              <a:t>某个账本里有啥信息？</a:t>
            </a:r>
            <a:r>
              <a:rPr lang="en-US" altLang="zh-CN" b="1" dirty="0"/>
              <a:t>- </a:t>
            </a:r>
            <a:r>
              <a:rPr lang="en-US" altLang="zh-CN" b="1" dirty="0" err="1"/>
              <a:t>jingtum</a:t>
            </a:r>
            <a:r>
              <a:rPr lang="en-US" altLang="zh-CN" b="1" dirty="0"/>
              <a:t>-lib</a:t>
            </a:r>
            <a:endParaRPr lang="zh-CN" altLang="en-US" b="1" dirty="0"/>
          </a:p>
        </p:txBody>
      </p:sp>
      <p:sp>
        <p:nvSpPr>
          <p:cNvPr id="1048607" name="矩形标注 8"/>
          <p:cNvSpPr/>
          <p:nvPr/>
        </p:nvSpPr>
        <p:spPr>
          <a:xfrm>
            <a:off x="3503930" y="2961640"/>
            <a:ext cx="2343150" cy="261620"/>
          </a:xfrm>
          <a:prstGeom prst="wedgeRectCallout">
            <a:avLst>
              <a:gd name="adj1" fmla="val -26829"/>
              <a:gd name="adj2" fmla="val 116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获取某一账本信息关键方法</a:t>
            </a:r>
          </a:p>
        </p:txBody>
      </p:sp>
      <p:sp>
        <p:nvSpPr>
          <p:cNvPr id="1048608" name="矩形标注 5"/>
          <p:cNvSpPr/>
          <p:nvPr/>
        </p:nvSpPr>
        <p:spPr>
          <a:xfrm>
            <a:off x="4017645" y="3659505"/>
            <a:ext cx="1202690" cy="271780"/>
          </a:xfrm>
          <a:prstGeom prst="wedgeRectCallout">
            <a:avLst>
              <a:gd name="adj1" fmla="val -59877"/>
              <a:gd name="adj2" fmla="val -15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具体账本号</a:t>
            </a:r>
          </a:p>
        </p:txBody>
      </p:sp>
      <p:sp>
        <p:nvSpPr>
          <p:cNvPr id="1048609" name="矩形标注 10"/>
          <p:cNvSpPr/>
          <p:nvPr/>
        </p:nvSpPr>
        <p:spPr>
          <a:xfrm>
            <a:off x="3409950" y="4017645"/>
            <a:ext cx="1696085" cy="271780"/>
          </a:xfrm>
          <a:prstGeom prst="wedgeRectCallout">
            <a:avLst>
              <a:gd name="adj1" fmla="val -59883"/>
              <a:gd name="adj2" fmla="val -55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是否显示交易记录</a:t>
            </a:r>
          </a:p>
        </p:txBody>
      </p:sp>
      <p:sp>
        <p:nvSpPr>
          <p:cNvPr id="1048610" name="右箭头 11"/>
          <p:cNvSpPr/>
          <p:nvPr/>
        </p:nvSpPr>
        <p:spPr>
          <a:xfrm>
            <a:off x="4025900" y="5560695"/>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04" name="文本框 3"/>
          <p:cNvSpPr txBox="1"/>
          <p:nvPr/>
        </p:nvSpPr>
        <p:spPr>
          <a:xfrm>
            <a:off x="5837617" y="2449322"/>
            <a:ext cx="5811140" cy="4339650"/>
          </a:xfrm>
          <a:prstGeom prst="rect">
            <a:avLst/>
          </a:prstGeom>
          <a:solidFill>
            <a:srgbClr val="FFC000"/>
          </a:solidFill>
        </p:spPr>
        <p:txBody>
          <a:bodyPr wrap="square" rtlCol="0">
            <a:spAutoFit/>
          </a:bodyPr>
          <a:lstStyle/>
          <a:p>
            <a:r>
              <a:rPr lang="zh-CN" altLang="en-US" sz="1200" dirty="0">
                <a:solidFill>
                  <a:schemeClr val="tx1"/>
                </a:solidFill>
              </a:rPr>
              <a:t>返回结果</a:t>
            </a:r>
          </a:p>
          <a:p>
            <a:r>
              <a:rPr lang="zh-CN" altLang="en-US" sz="1200" dirty="0">
                <a:solidFill>
                  <a:schemeClr val="tx1"/>
                </a:solidFill>
              </a:rPr>
              <a:t>{ accepted: true,</a:t>
            </a:r>
          </a:p>
          <a:p>
            <a:r>
              <a:rPr lang="zh-CN" altLang="en-US" sz="1200" dirty="0">
                <a:solidFill>
                  <a:schemeClr val="tx1"/>
                </a:solidFill>
              </a:rPr>
              <a:t>  account_hash: '81A32C91AB405F1761A98088A92F307D40A1F77DEF43DD25DFD2E619B3DF390E',</a:t>
            </a:r>
          </a:p>
          <a:p>
            <a:r>
              <a:rPr lang="zh-CN" altLang="en-US" sz="1200" dirty="0">
                <a:solidFill>
                  <a:schemeClr val="tx1"/>
                </a:solidFill>
              </a:rPr>
              <a:t>  close_time: 615463820,</a:t>
            </a:r>
          </a:p>
          <a:p>
            <a:r>
              <a:rPr lang="zh-CN" altLang="en-US" sz="1200" dirty="0">
                <a:solidFill>
                  <a:schemeClr val="tx1"/>
                </a:solidFill>
              </a:rPr>
              <a:t>  close_time_human: '2019-Jul-03 10:10:20',</a:t>
            </a:r>
          </a:p>
          <a:p>
            <a:r>
              <a:rPr lang="zh-CN" altLang="en-US" sz="1200" dirty="0">
                <a:solidFill>
                  <a:schemeClr val="tx1"/>
                </a:solidFill>
              </a:rPr>
              <a:t>  close_time_resolution: 10,</a:t>
            </a:r>
          </a:p>
          <a:p>
            <a:r>
              <a:rPr lang="zh-CN" altLang="en-US" sz="1200" dirty="0">
                <a:solidFill>
                  <a:schemeClr val="tx1"/>
                </a:solidFill>
              </a:rPr>
              <a:t>  closed: true,</a:t>
            </a:r>
          </a:p>
          <a:p>
            <a:r>
              <a:rPr lang="zh-CN" altLang="en-US" sz="1200" dirty="0">
                <a:solidFill>
                  <a:schemeClr val="tx1"/>
                </a:solidFill>
              </a:rPr>
              <a:t>  hash: 'FBE16D38BE8B8FAAC139D8162183D6DA4D0BC88DCD267644ADC4A95679458CCB',</a:t>
            </a:r>
          </a:p>
          <a:p>
            <a:r>
              <a:rPr lang="zh-CN" altLang="en-US" sz="1200" dirty="0">
                <a:solidFill>
                  <a:schemeClr val="tx1"/>
                </a:solidFill>
              </a:rPr>
              <a:t>  ledger_hash: 'FBE16D38BE8B8FAAC139D8162183D6DA4D0BC88DCD267644ADC4A95679458CCB',</a:t>
            </a:r>
          </a:p>
          <a:p>
            <a:r>
              <a:rPr lang="zh-CN" altLang="en-US" sz="1200" dirty="0">
                <a:solidFill>
                  <a:schemeClr val="tx1"/>
                </a:solidFill>
              </a:rPr>
              <a:t>  ledger_index: '3637979',</a:t>
            </a:r>
          </a:p>
          <a:p>
            <a:r>
              <a:rPr lang="zh-CN" altLang="en-US" sz="1200" dirty="0">
                <a:solidFill>
                  <a:schemeClr val="tx1"/>
                </a:solidFill>
              </a:rPr>
              <a:t>  parent_hash: 'B0EE6597B5F0AD98A13C83AE7F1EAF1AECE7CAD10E0586E7EED9B7230A00E46D',</a:t>
            </a:r>
          </a:p>
          <a:p>
            <a:r>
              <a:rPr lang="zh-CN" altLang="en-US" sz="1200" dirty="0">
                <a:solidFill>
                  <a:schemeClr val="tx1"/>
                </a:solidFill>
              </a:rPr>
              <a:t>  seqNum: '3637979',</a:t>
            </a:r>
          </a:p>
          <a:p>
            <a:r>
              <a:rPr lang="zh-CN" altLang="en-US" sz="1200" dirty="0">
                <a:solidFill>
                  <a:schemeClr val="tx1"/>
                </a:solidFill>
              </a:rPr>
              <a:t>  totalCoins: '600000000000000000',</a:t>
            </a:r>
          </a:p>
          <a:p>
            <a:r>
              <a:rPr lang="zh-CN" altLang="en-US" sz="1200" dirty="0">
                <a:solidFill>
                  <a:schemeClr val="tx1"/>
                </a:solidFill>
              </a:rPr>
              <a:t>  total_coins: '600000000000000000',</a:t>
            </a:r>
          </a:p>
          <a:p>
            <a:r>
              <a:rPr lang="zh-CN" altLang="en-US" sz="1200" dirty="0">
                <a:solidFill>
                  <a:schemeClr val="tx1"/>
                </a:solidFill>
              </a:rPr>
              <a:t>  transaction_hash: '05B107D3F0041A23C0D758A39290ED01B3E4BD686B7B978BF78C9461A9117A26',</a:t>
            </a:r>
          </a:p>
          <a:p>
            <a:r>
              <a:rPr lang="zh-CN" altLang="en-US" sz="1200" dirty="0">
                <a:solidFill>
                  <a:schemeClr val="tx1"/>
                </a:solidFill>
              </a:rPr>
              <a:t>  transactions: </a:t>
            </a:r>
          </a:p>
          <a:p>
            <a:r>
              <a:rPr lang="zh-CN" altLang="en-US" sz="1200" dirty="0">
                <a:solidFill>
                  <a:schemeClr val="tx1"/>
                </a:solidFill>
              </a:rPr>
              <a:t> [ 'C79B437A27DEF0761F98421190D4FFDB2F4F9947C7089E6E9AF04D9BF3FCD70A' ] }</a:t>
            </a:r>
          </a:p>
        </p:txBody>
      </p:sp>
      <p:sp>
        <p:nvSpPr>
          <p:cNvPr id="1048605" name="文本框 1"/>
          <p:cNvSpPr txBox="1"/>
          <p:nvPr/>
        </p:nvSpPr>
        <p:spPr>
          <a:xfrm>
            <a:off x="1056005" y="1629918"/>
            <a:ext cx="7046595" cy="4031873"/>
          </a:xfrm>
          <a:prstGeom prst="rect">
            <a:avLst/>
          </a:prstGeom>
          <a:noFill/>
        </p:spPr>
        <p:txBody>
          <a:bodyPr wrap="square" rtlCol="0">
            <a:spAutoFit/>
          </a:bodyPr>
          <a:lstStyle/>
          <a:p>
            <a:r>
              <a:rPr lang="zh-CN" altLang="en-US" sz="1600" dirty="0"/>
              <a:t>var jlib = require('</a:t>
            </a:r>
            <a:r>
              <a:rPr lang="en-US" altLang="zh-CN" sz="1600" dirty="0">
                <a:solidFill>
                  <a:srgbClr val="FF0000"/>
                </a:solidFill>
              </a:rPr>
              <a:t>s</a:t>
            </a:r>
            <a:r>
              <a:rPr lang="zh-CN" altLang="en-US" sz="1600" dirty="0">
                <a:solidFill>
                  <a:srgbClr val="FF0000"/>
                </a:solidFill>
              </a:rPr>
              <a:t>w</a:t>
            </a:r>
            <a:r>
              <a:rPr lang="en-US" altLang="zh-CN" sz="1600" dirty="0" err="1">
                <a:solidFill>
                  <a:srgbClr val="FF0000"/>
                </a:solidFill>
              </a:rPr>
              <a:t>tc</a:t>
            </a:r>
            <a:r>
              <a:rPr lang="en-US" altLang="zh-CN" sz="1600" dirty="0">
                <a:solidFill>
                  <a:srgbClr val="FF0000"/>
                </a:solidFill>
              </a:rPr>
              <a:t>-lib</a:t>
            </a:r>
            <a:r>
              <a:rPr lang="zh-CN" altLang="en-US" sz="1600" dirty="0"/>
              <a:t>'</a:t>
            </a:r>
            <a:r>
              <a:rPr lang="en-US" altLang="zh-CN" sz="1600" dirty="0"/>
              <a:t>)</a:t>
            </a:r>
            <a:endParaRPr lang="zh-CN" altLang="en-US" sz="1600" dirty="0"/>
          </a:p>
          <a:p>
            <a:pPr algn="l"/>
            <a:r>
              <a:rPr lang="zh-CN" altLang="en-US" sz="1600" dirty="0"/>
              <a:t>var Remote = jlib.Remote;</a:t>
            </a:r>
          </a:p>
          <a:p>
            <a:pPr algn="l"/>
            <a:r>
              <a:rPr lang="zh-CN" altLang="en-US" sz="1600" dirty="0"/>
              <a:t>var remote = new Remote({server: 'ws://ts5.jingtum.com:5020'});</a:t>
            </a:r>
          </a:p>
          <a:p>
            <a:pPr algn="l"/>
            <a:r>
              <a:rPr lang="zh-CN" altLang="en-US" sz="1600" dirty="0"/>
              <a:t>remote.connect</a:t>
            </a:r>
            <a:r>
              <a:rPr lang="en-US" altLang="zh-CN" sz="1600" dirty="0"/>
              <a:t>Promise</a:t>
            </a:r>
            <a:r>
              <a:rPr lang="zh-CN" altLang="en-US" sz="1600" dirty="0"/>
              <a:t>()</a:t>
            </a:r>
            <a:endParaRPr lang="en-US" altLang="zh-CN" sz="1600" dirty="0"/>
          </a:p>
          <a:p>
            <a:pPr algn="l"/>
            <a:r>
              <a:rPr lang="en-US" altLang="zh-CN" sz="1600" dirty="0"/>
              <a:t>    </a:t>
            </a:r>
            <a:r>
              <a:rPr lang="en-US" altLang="zh-CN" sz="1600" dirty="0">
                <a:solidFill>
                  <a:srgbClr val="FF0000"/>
                </a:solidFill>
              </a:rPr>
              <a:t>.then</a:t>
            </a:r>
            <a:r>
              <a:rPr lang="en-US" altLang="zh-CN" sz="1600" dirty="0"/>
              <a:t>( </a:t>
            </a:r>
            <a:r>
              <a:rPr lang="en-US" altLang="zh-CN" sz="1600" dirty="0">
                <a:solidFill>
                  <a:srgbClr val="FF0000"/>
                </a:solidFill>
              </a:rPr>
              <a:t>async</a:t>
            </a:r>
            <a:r>
              <a:rPr lang="en-US" altLang="zh-CN" sz="1600" dirty="0"/>
              <a:t> () =&gt; </a:t>
            </a:r>
            <a:r>
              <a:rPr lang="zh-CN" altLang="en-US" sz="1600" dirty="0"/>
              <a:t>{</a:t>
            </a:r>
          </a:p>
          <a:p>
            <a:pPr algn="l"/>
            <a:r>
              <a:rPr lang="en-US" altLang="zh-CN" sz="1600" dirty="0"/>
              <a:t>        </a:t>
            </a:r>
            <a:r>
              <a:rPr lang="zh-CN" altLang="en-US" sz="1600" dirty="0"/>
              <a:t>var req =</a:t>
            </a:r>
            <a:r>
              <a:rPr lang="zh-CN" altLang="en-US" sz="1600" b="1" dirty="0"/>
              <a:t> remote.requestLedger({</a:t>
            </a:r>
          </a:p>
          <a:p>
            <a:pPr algn="l"/>
            <a:r>
              <a:rPr lang="zh-CN" altLang="en-US" sz="1600" b="1" dirty="0"/>
              <a:t>        </a:t>
            </a:r>
            <a:r>
              <a:rPr lang="en-US" altLang="zh-CN" sz="1600" b="1" dirty="0"/>
              <a:t>    </a:t>
            </a:r>
            <a:r>
              <a:rPr lang="zh-CN" altLang="en-US" sz="1600" b="1" dirty="0"/>
              <a:t>ledger_index: 3637979, </a:t>
            </a:r>
          </a:p>
          <a:p>
            <a:pPr algn="l"/>
            <a:r>
              <a:rPr lang="zh-CN" altLang="en-US" sz="1600" b="1" dirty="0"/>
              <a:t>       </a:t>
            </a:r>
            <a:r>
              <a:rPr lang="en-US" altLang="zh-CN" sz="1600" b="1" dirty="0"/>
              <a:t>    </a:t>
            </a:r>
            <a:r>
              <a:rPr lang="zh-CN" altLang="en-US" sz="1600" b="1" dirty="0"/>
              <a:t> transactions: true </a:t>
            </a:r>
          </a:p>
          <a:p>
            <a:pPr algn="l"/>
            <a:r>
              <a:rPr lang="zh-CN" altLang="en-US" sz="1600" b="1" dirty="0"/>
              <a:t>    </a:t>
            </a:r>
            <a:r>
              <a:rPr lang="en-US" altLang="zh-CN" sz="1600" b="1" dirty="0"/>
              <a:t>    </a:t>
            </a:r>
            <a:r>
              <a:rPr lang="zh-CN" altLang="en-US" sz="1600" b="1" dirty="0"/>
              <a:t>});</a:t>
            </a:r>
            <a:endParaRPr lang="zh-CN" altLang="en-US" sz="1600" dirty="0"/>
          </a:p>
          <a:p>
            <a:pPr algn="l"/>
            <a:r>
              <a:rPr lang="zh-CN" altLang="en-US" sz="1600" dirty="0"/>
              <a:t>        </a:t>
            </a:r>
            <a:r>
              <a:rPr lang="en-US" altLang="zh-CN" sz="1600" dirty="0"/>
              <a:t>let result = </a:t>
            </a:r>
            <a:r>
              <a:rPr lang="en-US" altLang="zh-CN" sz="1600" dirty="0">
                <a:solidFill>
                  <a:srgbClr val="FF0000"/>
                </a:solidFill>
              </a:rPr>
              <a:t>await</a:t>
            </a:r>
            <a:r>
              <a:rPr lang="en-US" altLang="zh-CN" sz="1600" dirty="0"/>
              <a:t> </a:t>
            </a:r>
            <a:r>
              <a:rPr lang="zh-CN" altLang="en-US" sz="1600" dirty="0"/>
              <a:t>req.submit</a:t>
            </a:r>
            <a:r>
              <a:rPr lang="en-US" altLang="zh-CN" sz="1600" dirty="0">
                <a:solidFill>
                  <a:srgbClr val="FF0000"/>
                </a:solidFill>
              </a:rPr>
              <a:t>Promise</a:t>
            </a:r>
            <a:r>
              <a:rPr lang="zh-CN" altLang="en-US" sz="1600" dirty="0"/>
              <a:t>() </a:t>
            </a:r>
            <a:endParaRPr lang="en-US" altLang="zh-CN" sz="1600" dirty="0"/>
          </a:p>
          <a:p>
            <a:pPr algn="l"/>
            <a:r>
              <a:rPr lang="en-US" altLang="zh-CN" sz="1600" dirty="0"/>
              <a:t>        </a:t>
            </a:r>
            <a:r>
              <a:rPr lang="zh-CN" altLang="en-US" sz="1600" dirty="0"/>
              <a:t>console.log(</a:t>
            </a:r>
            <a:r>
              <a:rPr lang="en-US" altLang="zh-CN" sz="1600" dirty="0"/>
              <a:t>result</a:t>
            </a:r>
            <a:r>
              <a:rPr lang="zh-CN" altLang="en-US" sz="1600" dirty="0"/>
              <a:t>);</a:t>
            </a:r>
            <a:endParaRPr lang="en-US" altLang="zh-CN" sz="1600" dirty="0"/>
          </a:p>
          <a:p>
            <a:r>
              <a:rPr lang="en-US" altLang="zh-CN" sz="1600" dirty="0"/>
              <a:t>        </a:t>
            </a:r>
            <a:r>
              <a:rPr lang="en-US" altLang="zh-CN" sz="1600" dirty="0" err="1">
                <a:solidFill>
                  <a:srgbClr val="FF0000"/>
                </a:solidFill>
              </a:rPr>
              <a:t>remote.disconnect</a:t>
            </a:r>
            <a:r>
              <a:rPr lang="en-US" altLang="zh-CN" sz="1600" dirty="0">
                <a:solidFill>
                  <a:srgbClr val="FF0000"/>
                </a:solidFill>
              </a:rPr>
              <a:t>()</a:t>
            </a:r>
            <a:endParaRPr lang="en-US" altLang="zh-CN" sz="1600" dirty="0"/>
          </a:p>
          <a:p>
            <a:pPr algn="l"/>
            <a:r>
              <a:rPr lang="en-US" altLang="zh-CN" sz="1600" dirty="0"/>
              <a:t>    </a:t>
            </a:r>
            <a:r>
              <a:rPr lang="zh-CN" altLang="en-US" sz="1600" dirty="0"/>
              <a:t>}</a:t>
            </a:r>
            <a:r>
              <a:rPr lang="en-US" altLang="zh-CN" sz="1600" dirty="0"/>
              <a:t>)</a:t>
            </a:r>
            <a:endParaRPr lang="zh-CN" altLang="en-US" sz="1600" dirty="0"/>
          </a:p>
          <a:p>
            <a:pPr algn="l"/>
            <a:r>
              <a:rPr lang="en-US" altLang="zh-CN" sz="1600" dirty="0"/>
              <a:t>    </a:t>
            </a:r>
            <a:r>
              <a:rPr lang="en-US" altLang="zh-CN" sz="1600" dirty="0">
                <a:solidFill>
                  <a:srgbClr val="FF0000"/>
                </a:solidFill>
              </a:rPr>
              <a:t>.catch</a:t>
            </a:r>
            <a:r>
              <a:rPr lang="en-US" altLang="zh-CN" sz="1600" dirty="0"/>
              <a:t>(err =&gt; </a:t>
            </a:r>
            <a:r>
              <a:rPr lang="en-US" altLang="zh-CN" sz="1600" dirty="0" err="1"/>
              <a:t>console.log</a:t>
            </a:r>
            <a:r>
              <a:rPr lang="en-US" altLang="zh-CN" sz="1600" dirty="0"/>
              <a:t>(err))</a:t>
            </a:r>
            <a:endParaRPr lang="zh-CN" altLang="en-US" sz="1600" dirty="0"/>
          </a:p>
          <a:p>
            <a:pPr algn="l"/>
            <a:endParaRPr lang="zh-CN" altLang="en-US" sz="1600" dirty="0"/>
          </a:p>
          <a:p>
            <a:pPr algn="l"/>
            <a:r>
              <a:rPr lang="en-US" altLang="zh-CN" sz="1600" dirty="0"/>
              <a:t>	</a:t>
            </a:r>
          </a:p>
        </p:txBody>
      </p:sp>
      <p:sp>
        <p:nvSpPr>
          <p:cNvPr id="1048606" name="文本框 2"/>
          <p:cNvSpPr txBox="1"/>
          <p:nvPr/>
        </p:nvSpPr>
        <p:spPr>
          <a:xfrm>
            <a:off x="899795" y="1174115"/>
            <a:ext cx="4261485" cy="368300"/>
          </a:xfrm>
          <a:prstGeom prst="rect">
            <a:avLst/>
          </a:prstGeom>
          <a:noFill/>
        </p:spPr>
        <p:txBody>
          <a:bodyPr wrap="square" rtlCol="0">
            <a:spAutoFit/>
          </a:bodyPr>
          <a:lstStyle/>
          <a:p>
            <a:r>
              <a:rPr lang="zh-CN" altLang="en-US" b="1" dirty="0">
                <a:sym typeface="+mn-ea"/>
              </a:rPr>
              <a:t>具体</a:t>
            </a:r>
            <a:r>
              <a:rPr lang="zh-CN" altLang="en-US" b="1" dirty="0"/>
              <a:t>某个账本里有啥信息？</a:t>
            </a:r>
            <a:r>
              <a:rPr lang="en-US" altLang="zh-CN" b="1" dirty="0"/>
              <a:t> - </a:t>
            </a:r>
            <a:r>
              <a:rPr lang="en-US" altLang="zh-CN" b="1" dirty="0" err="1">
                <a:solidFill>
                  <a:srgbClr val="FF0000"/>
                </a:solidFill>
              </a:rPr>
              <a:t>swtc</a:t>
            </a:r>
            <a:r>
              <a:rPr lang="en-US" altLang="zh-CN" b="1" dirty="0"/>
              <a:t>-lib</a:t>
            </a:r>
            <a:endParaRPr lang="zh-CN" altLang="en-US" b="1" dirty="0"/>
          </a:p>
        </p:txBody>
      </p:sp>
      <p:sp>
        <p:nvSpPr>
          <p:cNvPr id="1048607" name="矩形标注 8"/>
          <p:cNvSpPr/>
          <p:nvPr/>
        </p:nvSpPr>
        <p:spPr>
          <a:xfrm>
            <a:off x="3447415" y="2492756"/>
            <a:ext cx="2343150" cy="261620"/>
          </a:xfrm>
          <a:prstGeom prst="wedgeRectCallout">
            <a:avLst>
              <a:gd name="adj1" fmla="val -26829"/>
              <a:gd name="adj2" fmla="val 116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获取某一账本信息关键方法</a:t>
            </a:r>
          </a:p>
        </p:txBody>
      </p:sp>
      <p:sp>
        <p:nvSpPr>
          <p:cNvPr id="1048608" name="矩形标注 5"/>
          <p:cNvSpPr/>
          <p:nvPr/>
        </p:nvSpPr>
        <p:spPr>
          <a:xfrm>
            <a:off x="4298251" y="3194861"/>
            <a:ext cx="1202690" cy="271780"/>
          </a:xfrm>
          <a:prstGeom prst="wedgeRectCallout">
            <a:avLst>
              <a:gd name="adj1" fmla="val -59877"/>
              <a:gd name="adj2" fmla="val -15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具体账本号</a:t>
            </a:r>
          </a:p>
        </p:txBody>
      </p:sp>
      <p:sp>
        <p:nvSpPr>
          <p:cNvPr id="1048609" name="矩形标注 10"/>
          <p:cNvSpPr/>
          <p:nvPr/>
        </p:nvSpPr>
        <p:spPr>
          <a:xfrm>
            <a:off x="3611118" y="3598770"/>
            <a:ext cx="1696085" cy="271780"/>
          </a:xfrm>
          <a:prstGeom prst="wedgeRectCallout">
            <a:avLst>
              <a:gd name="adj1" fmla="val -59883"/>
              <a:gd name="adj2" fmla="val -55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是否显示交易记录</a:t>
            </a:r>
          </a:p>
        </p:txBody>
      </p:sp>
      <p:sp>
        <p:nvSpPr>
          <p:cNvPr id="1048610" name="右箭头 11"/>
          <p:cNvSpPr/>
          <p:nvPr/>
        </p:nvSpPr>
        <p:spPr>
          <a:xfrm>
            <a:off x="4459160" y="4121993"/>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61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11"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4.</a:t>
            </a:r>
            <a:r>
              <a:rPr lang="zh-CN" altLang="en-US" sz="4000">
                <a:solidFill>
                  <a:schemeClr val="accent1"/>
                </a:solidFill>
                <a:effectLst>
                  <a:outerShdw blurRad="38100" dist="25400" dir="5400000" algn="ctr" rotWithShape="0">
                    <a:srgbClr val="6E747A">
                      <a:alpha val="43000"/>
                    </a:srgbClr>
                  </a:outerShdw>
                </a:effectLst>
              </a:rPr>
              <a:t>搞个钱包玩玩</a:t>
            </a:r>
          </a:p>
        </p:txBody>
      </p:sp>
      <p:sp>
        <p:nvSpPr>
          <p:cNvPr id="2" name="TextBox 1">
            <a:extLst>
              <a:ext uri="{FF2B5EF4-FFF2-40B4-BE49-F238E27FC236}">
                <a16:creationId xmlns:a16="http://schemas.microsoft.com/office/drawing/2014/main" id="{7F4CE387-A3B3-1047-A83E-85623B486EAD}"/>
              </a:ext>
            </a:extLst>
          </p:cNvPr>
          <p:cNvSpPr txBox="1"/>
          <p:nvPr/>
        </p:nvSpPr>
        <p:spPr>
          <a:xfrm>
            <a:off x="1892808" y="3913632"/>
            <a:ext cx="8079456" cy="1077218"/>
          </a:xfrm>
          <a:prstGeom prst="rect">
            <a:avLst/>
          </a:prstGeom>
          <a:noFill/>
        </p:spPr>
        <p:txBody>
          <a:bodyPr wrap="none" rtlCol="0">
            <a:spAutoFit/>
          </a:bodyPr>
          <a:lstStyle/>
          <a:p>
            <a:r>
              <a:rPr lang="en-US" sz="3200" dirty="0" err="1">
                <a:solidFill>
                  <a:srgbClr val="FF0000"/>
                </a:solidFill>
              </a:rPr>
              <a:t>swtc</a:t>
            </a:r>
            <a:r>
              <a:rPr lang="en-US" sz="3200" dirty="0">
                <a:solidFill>
                  <a:srgbClr val="FF0000"/>
                </a:solidFill>
              </a:rPr>
              <a:t>-wallet</a:t>
            </a:r>
            <a:r>
              <a:rPr lang="zh-CN" altLang="en-US" sz="3200" dirty="0">
                <a:solidFill>
                  <a:srgbClr val="FF0000"/>
                </a:solidFill>
              </a:rPr>
              <a:t>支持所有联盟链钱包 </a:t>
            </a:r>
            <a:r>
              <a:rPr lang="en-US" altLang="zh-CN" sz="3200" dirty="0">
                <a:solidFill>
                  <a:srgbClr val="FF0000"/>
                </a:solidFill>
              </a:rPr>
              <a:t>+</a:t>
            </a:r>
            <a:r>
              <a:rPr lang="zh-CN" altLang="en-US" sz="3200" dirty="0">
                <a:solidFill>
                  <a:srgbClr val="FF0000"/>
                </a:solidFill>
              </a:rPr>
              <a:t> </a:t>
            </a:r>
            <a:r>
              <a:rPr lang="en-US" altLang="zh-CN" sz="3200" dirty="0">
                <a:solidFill>
                  <a:srgbClr val="FF0000"/>
                </a:solidFill>
              </a:rPr>
              <a:t>ripple/</a:t>
            </a:r>
            <a:r>
              <a:rPr lang="en-US" altLang="zh-CN" sz="3200" dirty="0" err="1">
                <a:solidFill>
                  <a:srgbClr val="FF0000"/>
                </a:solidFill>
              </a:rPr>
              <a:t>btc</a:t>
            </a:r>
            <a:endParaRPr lang="en-US" altLang="zh-CN" sz="3200" dirty="0">
              <a:solidFill>
                <a:srgbClr val="FF0000"/>
              </a:solidFill>
            </a:endParaRPr>
          </a:p>
          <a:p>
            <a:r>
              <a:rPr lang="zh-CN" altLang="en-US" sz="3200" dirty="0">
                <a:solidFill>
                  <a:srgbClr val="FF0000"/>
                </a:solidFill>
              </a:rPr>
              <a:t>支持 </a:t>
            </a:r>
            <a:r>
              <a:rPr lang="en-US" altLang="zh-CN" sz="3200" dirty="0">
                <a:solidFill>
                  <a:srgbClr val="FF0000"/>
                </a:solidFill>
              </a:rPr>
              <a:t>ed25519</a:t>
            </a:r>
            <a:endParaRPr lang="en-US" sz="32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14" name="文本框 1"/>
          <p:cNvSpPr txBox="1"/>
          <p:nvPr/>
        </p:nvSpPr>
        <p:spPr>
          <a:xfrm>
            <a:off x="1056005" y="1635125"/>
            <a:ext cx="7046595" cy="4831080"/>
          </a:xfrm>
          <a:prstGeom prst="rect">
            <a:avLst/>
          </a:prstGeom>
          <a:noFill/>
        </p:spPr>
        <p:txBody>
          <a:bodyPr wrap="square" rtlCol="0">
            <a:spAutoFit/>
          </a:bodyPr>
          <a:lstStyle/>
          <a:p>
            <a:r>
              <a:rPr lang="zh-CN" altLang="en-US" sz="1600" dirty="0"/>
              <a:t>var jlib = require('</a:t>
            </a:r>
            <a:r>
              <a:rPr lang="en-US" altLang="zh-CN" sz="1600" dirty="0" err="1"/>
              <a:t>swtc</a:t>
            </a:r>
            <a:r>
              <a:rPr lang="zh-CN" altLang="en-US" sz="1600" dirty="0"/>
              <a:t>-lib');</a:t>
            </a:r>
          </a:p>
          <a:p>
            <a:pPr algn="l"/>
            <a:endParaRPr lang="zh-CN" altLang="en-US" sz="1600" dirty="0"/>
          </a:p>
          <a:p>
            <a:pPr algn="l"/>
            <a:r>
              <a:rPr lang="en-US" altLang="zh-CN" sz="1600" dirty="0"/>
              <a:t>1.</a:t>
            </a:r>
            <a:r>
              <a:rPr lang="zh-CN" altLang="en-US" sz="1600" dirty="0"/>
              <a:t>无私钥，随机生成</a:t>
            </a:r>
          </a:p>
          <a:p>
            <a:pPr algn="l"/>
            <a:r>
              <a:rPr lang="zh-CN" altLang="en-US" sz="1600" dirty="0"/>
              <a:t>  var w</a:t>
            </a:r>
            <a:r>
              <a:rPr lang="en-US" altLang="zh-CN" sz="1600" dirty="0"/>
              <a:t>1</a:t>
            </a:r>
            <a:r>
              <a:rPr lang="zh-CN" altLang="en-US" sz="1600" dirty="0"/>
              <a:t> = jlib.Wallet.generate();</a:t>
            </a:r>
          </a:p>
          <a:p>
            <a:pPr algn="l"/>
            <a:r>
              <a:rPr lang="zh-CN" altLang="en-US" sz="1600" dirty="0"/>
              <a:t>  console.log(</a:t>
            </a:r>
            <a:r>
              <a:rPr lang="zh-CN" altLang="en-US" sz="1600" dirty="0">
                <a:sym typeface="+mn-ea"/>
              </a:rPr>
              <a:t>'w</a:t>
            </a:r>
            <a:r>
              <a:rPr lang="en-US" altLang="zh-CN" sz="1600" dirty="0">
                <a:sym typeface="+mn-ea"/>
              </a:rPr>
              <a:t>1</a:t>
            </a:r>
            <a:r>
              <a:rPr lang="zh-CN" altLang="en-US" sz="1600" dirty="0">
                <a:sym typeface="+mn-ea"/>
              </a:rPr>
              <a:t>: ', </a:t>
            </a:r>
            <a:r>
              <a:rPr lang="zh-CN" altLang="en-US" sz="1600" dirty="0"/>
              <a:t>w</a:t>
            </a:r>
            <a:r>
              <a:rPr lang="en-US" altLang="zh-CN" sz="1600" dirty="0"/>
              <a:t>1</a:t>
            </a:r>
            <a:r>
              <a:rPr lang="zh-CN" altLang="en-US" sz="1600" dirty="0"/>
              <a:t>);</a:t>
            </a:r>
          </a:p>
          <a:p>
            <a:pPr algn="l"/>
            <a:endParaRPr lang="zh-CN" altLang="en-US" sz="1600" dirty="0"/>
          </a:p>
          <a:p>
            <a:pPr algn="l"/>
            <a:endParaRPr lang="zh-CN" altLang="en-US" sz="1600" dirty="0"/>
          </a:p>
          <a:p>
            <a:pPr algn="l"/>
            <a:r>
              <a:rPr lang="en-US" altLang="zh-CN" sz="1600" dirty="0"/>
              <a:t>2.</a:t>
            </a:r>
            <a:r>
              <a:rPr lang="zh-CN" altLang="en-US" sz="1600" dirty="0"/>
              <a:t>有私钥，导出钱包</a:t>
            </a:r>
          </a:p>
          <a:p>
            <a:pPr algn="l"/>
            <a:r>
              <a:rPr lang="zh-CN" altLang="en-US" sz="1600" dirty="0"/>
              <a:t>  var w2 = jlib.Wallet.fromSecret('sn37nYrQ6KPJvTFmaBYokS3FjXUWd');</a:t>
            </a:r>
          </a:p>
          <a:p>
            <a:pPr algn="l"/>
            <a:r>
              <a:rPr lang="zh-CN" altLang="en-US" sz="1600" dirty="0"/>
              <a:t>  console.log('w2: ', w2);</a:t>
            </a:r>
          </a:p>
          <a:p>
            <a:pPr algn="l"/>
            <a:endParaRPr lang="zh-CN" altLang="en-US" sz="1600" dirty="0"/>
          </a:p>
          <a:p>
            <a:pPr algn="l"/>
            <a:r>
              <a:rPr lang="en-US" altLang="zh-CN" sz="1600" dirty="0"/>
              <a:t>3.</a:t>
            </a:r>
            <a:r>
              <a:rPr lang="zh-CN" altLang="en-US" sz="1600" dirty="0"/>
              <a:t>知识扩展</a:t>
            </a:r>
          </a:p>
          <a:p>
            <a:pPr algn="l"/>
            <a:r>
              <a:rPr lang="zh-CN" altLang="en-US" sz="1600" dirty="0">
                <a:sym typeface="+mn-ea"/>
              </a:rPr>
              <a:t>  文档</a:t>
            </a:r>
            <a:r>
              <a:rPr lang="zh-CN" altLang="en-US" sz="1600" dirty="0">
                <a:sym typeface="+mn-ea"/>
                <a:hlinkClick r:id="rId2" action="ppaction://hlinkfile"/>
              </a:rPr>
              <a:t>《井通加密算法</a:t>
            </a:r>
            <a:r>
              <a:rPr lang="en-US" altLang="zh-CN" sz="1600" dirty="0">
                <a:sym typeface="+mn-ea"/>
                <a:hlinkClick r:id="rId2" action="ppaction://hlinkfile"/>
              </a:rPr>
              <a:t>v2</a:t>
            </a:r>
            <a:r>
              <a:rPr lang="zh-CN" altLang="en-US" sz="1600" dirty="0">
                <a:sym typeface="+mn-ea"/>
                <a:hlinkClick r:id="rId2" action="ppaction://hlinkfile"/>
              </a:rPr>
              <a:t>》</a:t>
            </a:r>
            <a:r>
              <a:rPr lang="zh-CN" altLang="en-US" sz="1600" dirty="0">
                <a:sym typeface="+mn-ea"/>
              </a:rPr>
              <a:t>详细介绍以下三点：</a:t>
            </a:r>
            <a:endParaRPr lang="zh-CN" altLang="en-US" sz="1600" dirty="0"/>
          </a:p>
          <a:p>
            <a:pPr algn="l"/>
            <a:r>
              <a:rPr lang="zh-CN" altLang="en-US" sz="1600" dirty="0"/>
              <a:t>  a.井通钱包地址生成流程；</a:t>
            </a:r>
          </a:p>
          <a:p>
            <a:pPr algn="l"/>
            <a:r>
              <a:rPr lang="zh-CN" altLang="en-US" sz="1600" dirty="0"/>
              <a:t>  b.公钥、私钥、钱包地址的关系；</a:t>
            </a:r>
          </a:p>
          <a:p>
            <a:pPr algn="l"/>
            <a:r>
              <a:rPr lang="zh-CN" altLang="en-US" sz="1600" dirty="0"/>
              <a:t>  c.井通加密算法；</a:t>
            </a:r>
          </a:p>
          <a:p>
            <a:pPr algn="l"/>
            <a:endParaRPr lang="zh-CN" altLang="en-US" sz="1600" dirty="0"/>
          </a:p>
          <a:p>
            <a:pPr algn="l"/>
            <a:endParaRPr lang="zh-CN" altLang="en-US" dirty="0"/>
          </a:p>
          <a:p>
            <a:pPr algn="l"/>
            <a:r>
              <a:rPr lang="en-US" altLang="zh-CN" dirty="0"/>
              <a:t>	</a:t>
            </a:r>
          </a:p>
        </p:txBody>
      </p:sp>
      <p:sp>
        <p:nvSpPr>
          <p:cNvPr id="1048615" name="文本框 2"/>
          <p:cNvSpPr txBox="1"/>
          <p:nvPr/>
        </p:nvSpPr>
        <p:spPr>
          <a:xfrm>
            <a:off x="899795" y="1174115"/>
            <a:ext cx="4261485" cy="368300"/>
          </a:xfrm>
          <a:prstGeom prst="rect">
            <a:avLst/>
          </a:prstGeom>
          <a:noFill/>
        </p:spPr>
        <p:txBody>
          <a:bodyPr wrap="square" rtlCol="0">
            <a:spAutoFit/>
          </a:bodyPr>
          <a:lstStyle/>
          <a:p>
            <a:r>
              <a:rPr lang="zh-CN" altLang="en-US" b="1"/>
              <a:t>两种方式创建钱包</a:t>
            </a:r>
          </a:p>
        </p:txBody>
      </p:sp>
      <p:sp>
        <p:nvSpPr>
          <p:cNvPr id="1048616" name="文本框 3"/>
          <p:cNvSpPr txBox="1"/>
          <p:nvPr/>
        </p:nvSpPr>
        <p:spPr>
          <a:xfrm>
            <a:off x="5384165" y="2448560"/>
            <a:ext cx="5191760" cy="82994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secret: 'sn37nYrQ6KPJvTFmaBYokS3FjXUWd',</a:t>
            </a:r>
          </a:p>
          <a:p>
            <a:r>
              <a:rPr lang="zh-CN" altLang="en-US" sz="1200">
                <a:solidFill>
                  <a:schemeClr val="tx1"/>
                </a:solidFill>
              </a:rPr>
              <a:t>  address: 'jB7rxgh43ncbTX4WeMoeadiGMfmfqY2xLZ' </a:t>
            </a:r>
          </a:p>
          <a:p>
            <a:r>
              <a:rPr lang="zh-CN" altLang="en-US" sz="1200">
                <a:solidFill>
                  <a:schemeClr val="tx1"/>
                </a:solidFill>
              </a:rPr>
              <a:t>}</a:t>
            </a:r>
          </a:p>
        </p:txBody>
      </p:sp>
      <p:sp>
        <p:nvSpPr>
          <p:cNvPr id="1048617" name="矩形标注 7"/>
          <p:cNvSpPr/>
          <p:nvPr/>
        </p:nvSpPr>
        <p:spPr>
          <a:xfrm>
            <a:off x="7654290" y="2231390"/>
            <a:ext cx="806450" cy="240030"/>
          </a:xfrm>
          <a:prstGeom prst="wedgeRectCallout">
            <a:avLst>
              <a:gd name="adj1" fmla="val -39842"/>
              <a:gd name="adj2" fmla="val 113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私钥</a:t>
            </a:r>
          </a:p>
        </p:txBody>
      </p:sp>
      <p:sp>
        <p:nvSpPr>
          <p:cNvPr id="1048618" name="矩形标注 5"/>
          <p:cNvSpPr/>
          <p:nvPr/>
        </p:nvSpPr>
        <p:spPr>
          <a:xfrm>
            <a:off x="9210675" y="2854325"/>
            <a:ext cx="1044575" cy="323850"/>
          </a:xfrm>
          <a:prstGeom prst="wedgeRectCallout">
            <a:avLst>
              <a:gd name="adj1" fmla="val -67811"/>
              <a:gd name="adj2" fmla="val -22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钱包地址</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19"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5.</a:t>
            </a:r>
            <a:r>
              <a:rPr lang="zh-CN" altLang="en-US" sz="4000">
                <a:solidFill>
                  <a:schemeClr val="accent1"/>
                </a:solidFill>
                <a:effectLst>
                  <a:outerShdw blurRad="38100" dist="25400" dir="5400000" algn="ctr" rotWithShape="0">
                    <a:srgbClr val="6E747A">
                      <a:alpha val="43000"/>
                    </a:srgbClr>
                  </a:outerShdw>
                </a:effectLst>
              </a:rPr>
              <a:t>激活转账</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22" name="文本框 2"/>
          <p:cNvSpPr txBox="1"/>
          <p:nvPr/>
        </p:nvSpPr>
        <p:spPr>
          <a:xfrm>
            <a:off x="899795" y="1174115"/>
            <a:ext cx="4261485" cy="368300"/>
          </a:xfrm>
          <a:prstGeom prst="rect">
            <a:avLst/>
          </a:prstGeom>
          <a:noFill/>
        </p:spPr>
        <p:txBody>
          <a:bodyPr wrap="square" rtlCol="0">
            <a:spAutoFit/>
          </a:bodyPr>
          <a:lstStyle/>
          <a:p>
            <a:r>
              <a:rPr lang="zh-CN" altLang="en-US" b="1">
                <a:sym typeface="+mn-ea"/>
              </a:rPr>
              <a:t>概念普及</a:t>
            </a:r>
          </a:p>
        </p:txBody>
      </p:sp>
      <p:sp>
        <p:nvSpPr>
          <p:cNvPr id="1048623" name="文本框 8"/>
          <p:cNvSpPr txBox="1"/>
          <p:nvPr/>
        </p:nvSpPr>
        <p:spPr>
          <a:xfrm>
            <a:off x="979170" y="1542415"/>
            <a:ext cx="7046595" cy="3076575"/>
          </a:xfrm>
          <a:prstGeom prst="rect">
            <a:avLst/>
          </a:prstGeom>
          <a:noFill/>
        </p:spPr>
        <p:txBody>
          <a:bodyPr wrap="square" rtlCol="0">
            <a:spAutoFit/>
          </a:bodyPr>
          <a:lstStyle/>
          <a:p>
            <a:pPr algn="l"/>
            <a:endParaRPr lang="zh-CN" altLang="en-US" sz="1600" b="1">
              <a:sym typeface="+mn-ea"/>
            </a:endParaRPr>
          </a:p>
          <a:p>
            <a:pPr algn="l"/>
            <a:r>
              <a:rPr lang="zh-CN" altLang="en-US" sz="1600" b="1">
                <a:sym typeface="+mn-ea"/>
              </a:rPr>
              <a:t>激活</a:t>
            </a:r>
            <a:r>
              <a:rPr lang="zh-CN" altLang="en-US" sz="1600">
                <a:sym typeface="+mn-ea"/>
              </a:rPr>
              <a:t>：钱包生成之后并没有上链，类似银行开户，井通系统一般需要</a:t>
            </a:r>
            <a:r>
              <a:rPr lang="en-US" altLang="zh-CN" sz="1600">
                <a:sym typeface="+mn-ea"/>
              </a:rPr>
              <a:t>30</a:t>
            </a:r>
            <a:r>
              <a:rPr lang="zh-CN" altLang="en-US" sz="1600">
                <a:sym typeface="+mn-ea"/>
              </a:rPr>
              <a:t>个</a:t>
            </a:r>
            <a:r>
              <a:rPr lang="en-US" altLang="zh-CN" sz="1600">
                <a:sym typeface="+mn-ea"/>
              </a:rPr>
              <a:t>swtc</a:t>
            </a:r>
            <a:r>
              <a:rPr lang="zh-CN" altLang="en-US" sz="1600">
                <a:sym typeface="+mn-ea"/>
              </a:rPr>
              <a:t>将钱包激活上链。</a:t>
            </a:r>
          </a:p>
          <a:p>
            <a:pPr algn="l"/>
            <a:endParaRPr lang="zh-CN" altLang="en-US" sz="1600"/>
          </a:p>
          <a:p>
            <a:pPr algn="l"/>
            <a:r>
              <a:rPr lang="zh-CN" altLang="en-US" sz="1600" b="1"/>
              <a:t>节点</a:t>
            </a:r>
            <a:r>
              <a:rPr lang="zh-CN" altLang="en-US" sz="1600"/>
              <a:t>：整个井通区块链底层是由</a:t>
            </a:r>
            <a:r>
              <a:rPr lang="en-US" altLang="zh-CN" sz="1600"/>
              <a:t>n</a:t>
            </a:r>
            <a:r>
              <a:rPr lang="zh-CN" altLang="en-US" sz="1600"/>
              <a:t>台服务器管理存储信息，并且相互验证。这些服务器就是节点。</a:t>
            </a:r>
          </a:p>
          <a:p>
            <a:pPr algn="l"/>
            <a:endParaRPr lang="zh-CN" altLang="en-US" sz="1600"/>
          </a:p>
          <a:p>
            <a:pPr algn="l"/>
            <a:r>
              <a:rPr lang="zh-CN" altLang="en-US" sz="1600" b="1"/>
              <a:t>燃料</a:t>
            </a:r>
            <a:r>
              <a:rPr lang="zh-CN" altLang="en-US" sz="1600"/>
              <a:t>：每执行一次交易会消耗固定的燃料，当前每笔</a:t>
            </a:r>
            <a:r>
              <a:rPr lang="en-US" altLang="zh-CN" sz="1600"/>
              <a:t>0.01swtc</a:t>
            </a:r>
            <a:r>
              <a:rPr lang="zh-CN" altLang="en-US" sz="1600"/>
              <a:t>。</a:t>
            </a:r>
          </a:p>
          <a:p>
            <a:pPr algn="l"/>
            <a:endParaRPr lang="zh-CN" altLang="en-US" sz="1600"/>
          </a:p>
          <a:p>
            <a:pPr algn="l"/>
            <a:r>
              <a:rPr lang="en-US" altLang="zh-CN" sz="1600" b="1"/>
              <a:t>hash</a:t>
            </a:r>
            <a:r>
              <a:rPr lang="zh-CN" altLang="en-US" sz="1600"/>
              <a:t>：通过哈希算法生成的一串数字和字母组成的散列字符串，一般作为事务的唯一标识值。</a:t>
            </a:r>
          </a:p>
          <a:p>
            <a:pPr algn="l"/>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24" name="文本框 4"/>
          <p:cNvSpPr txBox="1"/>
          <p:nvPr/>
        </p:nvSpPr>
        <p:spPr>
          <a:xfrm>
            <a:off x="789940" y="1098550"/>
            <a:ext cx="4261485" cy="368300"/>
          </a:xfrm>
          <a:prstGeom prst="rect">
            <a:avLst/>
          </a:prstGeom>
          <a:noFill/>
        </p:spPr>
        <p:txBody>
          <a:bodyPr wrap="square" rtlCol="0">
            <a:spAutoFit/>
          </a:bodyPr>
          <a:lstStyle/>
          <a:p>
            <a:r>
              <a:rPr lang="zh-CN" altLang="en-US" b="1" dirty="0"/>
              <a:t>具体实现</a:t>
            </a:r>
            <a:r>
              <a:rPr lang="en-US" altLang="zh-CN" b="1" dirty="0"/>
              <a:t> – </a:t>
            </a:r>
            <a:r>
              <a:rPr lang="en-US" altLang="zh-CN" b="1" dirty="0" err="1"/>
              <a:t>jingtum</a:t>
            </a:r>
            <a:r>
              <a:rPr lang="en-US" altLang="zh-CN" b="1" dirty="0"/>
              <a:t>-lib</a:t>
            </a:r>
            <a:endParaRPr lang="zh-CN" altLang="en-US" b="1" dirty="0"/>
          </a:p>
        </p:txBody>
      </p:sp>
      <p:sp>
        <p:nvSpPr>
          <p:cNvPr id="1048625" name="文本框 6"/>
          <p:cNvSpPr txBox="1"/>
          <p:nvPr/>
        </p:nvSpPr>
        <p:spPr>
          <a:xfrm>
            <a:off x="789940" y="1466850"/>
            <a:ext cx="7046595" cy="5477510"/>
          </a:xfrm>
          <a:prstGeom prst="rect">
            <a:avLst/>
          </a:prstGeom>
          <a:noFill/>
        </p:spPr>
        <p:txBody>
          <a:bodyPr wrap="square" rtlCol="0">
            <a:spAutoFit/>
          </a:bodyPr>
          <a:lstStyle/>
          <a:p>
            <a:pPr algn="l"/>
            <a:r>
              <a:rPr lang="zh-CN" altLang="en-US" sz="1400" dirty="0"/>
              <a:t>var jlib = require('jingtum-lib');</a:t>
            </a:r>
          </a:p>
          <a:p>
            <a:pPr algn="l"/>
            <a:r>
              <a:rPr lang="zh-CN" altLang="en-US" sz="1400" dirty="0"/>
              <a:t>var Remote = jlib.Remote;</a:t>
            </a:r>
          </a:p>
          <a:p>
            <a:pPr algn="l"/>
            <a:r>
              <a:rPr lang="zh-CN" altLang="en-US" sz="1400" dirty="0"/>
              <a:t>var remote = new Remote({server: 'ws://ts5.jingtum.com:5020', </a:t>
            </a:r>
          </a:p>
          <a:p>
            <a:pPr algn="l"/>
            <a:r>
              <a:rPr lang="zh-CN" altLang="en-US" sz="1400" dirty="0"/>
              <a:t>      local_sign:true});</a:t>
            </a:r>
          </a:p>
          <a:p>
            <a:pPr algn="l"/>
            <a:r>
              <a:rPr lang="zh-CN" altLang="en-US" sz="1400" dirty="0"/>
              <a:t>remote.connect(function(err, result) {</a:t>
            </a:r>
          </a:p>
          <a:p>
            <a:pPr algn="l"/>
            <a:r>
              <a:rPr lang="zh-CN" altLang="en-US" sz="1400" dirty="0"/>
              <a:t>    if (err) {</a:t>
            </a:r>
          </a:p>
          <a:p>
            <a:pPr algn="l"/>
            <a:r>
              <a:rPr lang="zh-CN" altLang="en-US" sz="1400" dirty="0"/>
              <a:t>        return console.log('err:',err);</a:t>
            </a:r>
          </a:p>
          <a:p>
            <a:pPr algn="l"/>
            <a:r>
              <a:rPr lang="zh-CN" altLang="en-US" sz="1400" dirty="0"/>
              <a:t>    }</a:t>
            </a:r>
          </a:p>
          <a:p>
            <a:pPr algn="l"/>
            <a:r>
              <a:rPr lang="zh-CN" altLang="en-US" sz="1400" dirty="0"/>
              <a:t>    var tx = </a:t>
            </a:r>
            <a:r>
              <a:rPr lang="zh-CN" altLang="en-US" sz="1400" b="1" dirty="0"/>
              <a:t>remote.buildPaymentTx</a:t>
            </a:r>
            <a:r>
              <a:rPr lang="zh-CN" altLang="en-US" sz="1400" dirty="0"/>
              <a:t>({</a:t>
            </a:r>
          </a:p>
          <a:p>
            <a:pPr algn="l"/>
            <a:r>
              <a:rPr lang="zh-CN" altLang="en-US" sz="1400" dirty="0"/>
              <a:t>        account: 'jB7rxgh43ncbTX4WeMoeadiGMfmfqY2xLZ',</a:t>
            </a:r>
          </a:p>
          <a:p>
            <a:pPr algn="l"/>
            <a:r>
              <a:rPr lang="zh-CN" altLang="en-US" sz="1400" dirty="0"/>
              <a:t>        to: 'jDUjqoDZLhzx4DCf6pvSivjkjgtRESY62c',</a:t>
            </a:r>
          </a:p>
          <a:p>
            <a:pPr algn="l"/>
            <a:r>
              <a:rPr lang="zh-CN" altLang="en-US" sz="1400" dirty="0"/>
              <a:t>        amount: {</a:t>
            </a:r>
          </a:p>
          <a:p>
            <a:pPr algn="l"/>
            <a:r>
              <a:rPr lang="zh-CN" altLang="en-US" sz="1400" dirty="0"/>
              <a:t>        "value": </a:t>
            </a:r>
            <a:r>
              <a:rPr lang="en-US" altLang="zh-CN" sz="1400" dirty="0"/>
              <a:t>30</a:t>
            </a:r>
            <a:r>
              <a:rPr lang="zh-CN" altLang="en-US" sz="1400" dirty="0"/>
              <a:t>,</a:t>
            </a:r>
          </a:p>
          <a:p>
            <a:pPr algn="l"/>
            <a:r>
              <a:rPr lang="zh-CN" altLang="en-US" sz="1400" dirty="0"/>
              <a:t>        "currency": "SWT",</a:t>
            </a:r>
          </a:p>
          <a:p>
            <a:pPr algn="l"/>
            <a:r>
              <a:rPr lang="zh-CN" altLang="en-US" sz="1400" dirty="0"/>
              <a:t>        "issuer": ""</a:t>
            </a:r>
          </a:p>
          <a:p>
            <a:pPr algn="l"/>
            <a:r>
              <a:rPr lang="zh-CN" altLang="en-US" sz="1400" dirty="0"/>
              <a:t>        }</a:t>
            </a:r>
          </a:p>
          <a:p>
            <a:pPr algn="l"/>
            <a:r>
              <a:rPr lang="zh-CN" altLang="en-US" sz="1400" dirty="0"/>
              <a:t>    });</a:t>
            </a:r>
          </a:p>
          <a:p>
            <a:pPr algn="l"/>
            <a:r>
              <a:rPr lang="zh-CN" altLang="en-US" sz="1400" dirty="0"/>
              <a:t>    tx.setSecret('sn37nYrQ6KPJvTFmaBYokS3FjXUWd');</a:t>
            </a:r>
          </a:p>
          <a:p>
            <a:pPr algn="l"/>
            <a:r>
              <a:rPr lang="zh-CN" altLang="en-US" sz="1400" dirty="0"/>
              <a:t>    tx.addMemo('支付</a:t>
            </a:r>
            <a:r>
              <a:rPr lang="en-US" altLang="zh-CN" sz="1400" dirty="0"/>
              <a:t>30</a:t>
            </a:r>
            <a:r>
              <a:rPr lang="zh-CN" altLang="en-US" sz="1400" dirty="0"/>
              <a:t>swt</a:t>
            </a:r>
            <a:r>
              <a:rPr lang="en-US" altLang="zh-CN" sz="1400" dirty="0"/>
              <a:t>c</a:t>
            </a:r>
            <a:r>
              <a:rPr lang="zh-CN" altLang="en-US" sz="1400" dirty="0"/>
              <a:t>.');//可选</a:t>
            </a:r>
          </a:p>
          <a:p>
            <a:pPr algn="l"/>
            <a:r>
              <a:rPr lang="zh-CN" altLang="en-US" sz="1400" dirty="0"/>
              <a:t>    tx.submit(function(err, result) {</a:t>
            </a:r>
          </a:p>
          <a:p>
            <a:pPr algn="l"/>
            <a:r>
              <a:rPr lang="zh-CN" altLang="en-US" sz="1400" dirty="0"/>
              <a:t>        if(err) {console.log('err:',err);}</a:t>
            </a:r>
          </a:p>
          <a:p>
            <a:pPr algn="l"/>
            <a:r>
              <a:rPr lang="zh-CN" altLang="en-US" sz="1400" dirty="0"/>
              <a:t>        else if(result){</a:t>
            </a:r>
          </a:p>
          <a:p>
            <a:pPr algn="l"/>
            <a:r>
              <a:rPr lang="zh-CN" altLang="en-US" sz="1400" dirty="0"/>
              <a:t>            console.log('res:', result);}</a:t>
            </a:r>
          </a:p>
          <a:p>
            <a:pPr algn="l"/>
            <a:r>
              <a:rPr lang="zh-CN" altLang="en-US" sz="1400" dirty="0"/>
              <a:t>    });</a:t>
            </a:r>
          </a:p>
          <a:p>
            <a:pPr algn="l"/>
            <a:r>
              <a:rPr lang="zh-CN" altLang="en-US" sz="1400" dirty="0"/>
              <a:t>});</a:t>
            </a:r>
            <a:r>
              <a:rPr lang="en-US" altLang="zh-CN" sz="1400" dirty="0"/>
              <a:t>	</a:t>
            </a:r>
          </a:p>
        </p:txBody>
      </p:sp>
      <p:sp>
        <p:nvSpPr>
          <p:cNvPr id="1048626" name="矩形标注 1"/>
          <p:cNvSpPr/>
          <p:nvPr/>
        </p:nvSpPr>
        <p:spPr>
          <a:xfrm>
            <a:off x="2887980" y="4347210"/>
            <a:ext cx="1044575" cy="323850"/>
          </a:xfrm>
          <a:prstGeom prst="wedgeRectCallout">
            <a:avLst>
              <a:gd name="adj1" fmla="val -65744"/>
              <a:gd name="adj2" fmla="val -39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币种</a:t>
            </a:r>
          </a:p>
        </p:txBody>
      </p:sp>
      <p:sp>
        <p:nvSpPr>
          <p:cNvPr id="1048627" name="矩形标注 9"/>
          <p:cNvSpPr/>
          <p:nvPr/>
        </p:nvSpPr>
        <p:spPr>
          <a:xfrm>
            <a:off x="2108835" y="4705350"/>
            <a:ext cx="2976880" cy="323850"/>
          </a:xfrm>
          <a:prstGeom prst="wedgeRectCallout">
            <a:avLst>
              <a:gd name="adj1" fmla="val -53967"/>
              <a:gd name="adj2" fmla="val -462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基础币种，币种发行方为空字符串</a:t>
            </a:r>
          </a:p>
        </p:txBody>
      </p:sp>
      <p:sp>
        <p:nvSpPr>
          <p:cNvPr id="1048628" name="文本框 10"/>
          <p:cNvSpPr txBox="1"/>
          <p:nvPr/>
        </p:nvSpPr>
        <p:spPr>
          <a:xfrm>
            <a:off x="5855335" y="1635760"/>
            <a:ext cx="6146165" cy="526224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engine_result: 'tesSUCCESS',</a:t>
            </a:r>
          </a:p>
          <a:p>
            <a:r>
              <a:rPr lang="zh-CN" altLang="en-US" sz="1200">
                <a:solidFill>
                  <a:schemeClr val="tx1"/>
                </a:solidFill>
              </a:rPr>
              <a:t>  engine_result_code: 0,</a:t>
            </a:r>
          </a:p>
          <a:p>
            <a:r>
              <a:rPr lang="zh-CN" altLang="en-US" sz="1200">
                <a:solidFill>
                  <a:schemeClr val="tx1"/>
                </a:solidFill>
              </a:rPr>
              <a:t>  engine_result_message: 'The transaction was applied. Only final in a validated ledger.',</a:t>
            </a:r>
          </a:p>
          <a:p>
            <a:r>
              <a:rPr lang="zh-CN" altLang="en-US" sz="1200">
                <a:solidFill>
                  <a:schemeClr val="tx1"/>
                </a:solidFill>
              </a:rPr>
              <a:t>  tx_blob: '120000220000000024000000982F24EE8B62614000000001C9C380684000000000002710732102FE64E0C20F0058F22F3742EDC15F49F318C04F88B130742C68BAF3B1C89FD16774463044022059155C39AB14477858F7F57CF59D6EDEE58749A711822029360A497D13B7B2E3022005964684DFDB21CCB70708A84917B3BE4816C9A4DFF67460822FF6D3188B0A37811472F05993EBA9858291D364EBF6EEC3D851BD3792831485B6C98BAD6DBF7805D3C5CCC1B4F989E0CE6749F9EA7D0DE694AFE4BB983330737774632EE1F1',</a:t>
            </a:r>
          </a:p>
          <a:p>
            <a:r>
              <a:rPr lang="zh-CN" altLang="en-US" sz="1200">
                <a:solidFill>
                  <a:schemeClr val="tx1"/>
                </a:solidFill>
              </a:rPr>
              <a:t>  tx_json: </a:t>
            </a:r>
          </a:p>
          <a:p>
            <a:r>
              <a:rPr lang="zh-CN" altLang="en-US" sz="1200">
                <a:solidFill>
                  <a:schemeClr val="tx1"/>
                </a:solidFill>
              </a:rPr>
              <a:t>   { Account: 'jB7rxgh43ncbTX4WeMoeadiGMfmfqY2xLZ',</a:t>
            </a:r>
          </a:p>
          <a:p>
            <a:r>
              <a:rPr lang="zh-CN" altLang="en-US" sz="1200">
                <a:solidFill>
                  <a:schemeClr val="tx1"/>
                </a:solidFill>
              </a:rPr>
              <a:t>     Amount: '30000000',</a:t>
            </a:r>
          </a:p>
          <a:p>
            <a:r>
              <a:rPr lang="zh-CN" altLang="en-US" sz="1200">
                <a:solidFill>
                  <a:schemeClr val="tx1"/>
                </a:solidFill>
              </a:rPr>
              <a:t>     Destination: 'jDUjqoDZLhzx4DCf6pvSivjkjgtRESY62c',</a:t>
            </a:r>
          </a:p>
          <a:p>
            <a:r>
              <a:rPr lang="zh-CN" altLang="en-US" sz="1200">
                <a:solidFill>
                  <a:schemeClr val="tx1"/>
                </a:solidFill>
              </a:rPr>
              <a:t>     Fee: '10000',</a:t>
            </a:r>
          </a:p>
          <a:p>
            <a:r>
              <a:rPr lang="zh-CN" altLang="en-US" sz="1200">
                <a:solidFill>
                  <a:schemeClr val="tx1"/>
                </a:solidFill>
              </a:rPr>
              <a:t>     Flags: 0,</a:t>
            </a:r>
          </a:p>
          <a:p>
            <a:r>
              <a:rPr lang="zh-CN" altLang="en-US" sz="1200">
                <a:solidFill>
                  <a:schemeClr val="tx1"/>
                </a:solidFill>
              </a:rPr>
              <a:t>     Memos: [ [Object] ],</a:t>
            </a:r>
          </a:p>
          <a:p>
            <a:r>
              <a:rPr lang="zh-CN" altLang="en-US" sz="1200">
                <a:solidFill>
                  <a:schemeClr val="tx1"/>
                </a:solidFill>
              </a:rPr>
              <a:t>     Sequence: 152,</a:t>
            </a:r>
          </a:p>
          <a:p>
            <a:r>
              <a:rPr lang="zh-CN" altLang="en-US" sz="1200">
                <a:solidFill>
                  <a:schemeClr val="tx1"/>
                </a:solidFill>
              </a:rPr>
              <a:t>     SigningPubKey: '02FE64E0C20F0058F22F3742EDC15F49F318C04F88B130742C68BAF3B1C89FD167',</a:t>
            </a:r>
          </a:p>
          <a:p>
            <a:r>
              <a:rPr lang="zh-CN" altLang="en-US" sz="1200">
                <a:solidFill>
                  <a:schemeClr val="tx1"/>
                </a:solidFill>
              </a:rPr>
              <a:t>     Timestamp: 619613026,</a:t>
            </a:r>
          </a:p>
          <a:p>
            <a:r>
              <a:rPr lang="zh-CN" altLang="en-US" sz="1200">
                <a:solidFill>
                  <a:schemeClr val="tx1"/>
                </a:solidFill>
              </a:rPr>
              <a:t>     TransactionType: 'Payment',</a:t>
            </a:r>
          </a:p>
          <a:p>
            <a:r>
              <a:rPr lang="zh-CN" altLang="en-US" sz="1200">
                <a:solidFill>
                  <a:schemeClr val="tx1"/>
                </a:solidFill>
              </a:rPr>
              <a:t>     TxnSignature: '3044022059155C39AB14477858F7F57CF59D6EDEE58749A711822029360A497D13B7B2E3022005964684DFDB21CCB70708A84917B3BE4816C9A4DFF67460822FF6D3188B0A37',</a:t>
            </a:r>
          </a:p>
          <a:p>
            <a:r>
              <a:rPr lang="zh-CN" altLang="en-US" sz="1200">
                <a:solidFill>
                  <a:schemeClr val="tx1"/>
                </a:solidFill>
              </a:rPr>
              <a:t>     hash: '6CC96A8C2B47AD9F3837C576F43DBCC188432C1101DC3387906D83DD327D663F' } }</a:t>
            </a:r>
          </a:p>
        </p:txBody>
      </p:sp>
      <p:sp>
        <p:nvSpPr>
          <p:cNvPr id="1048629" name="矩形标注 5"/>
          <p:cNvSpPr/>
          <p:nvPr/>
        </p:nvSpPr>
        <p:spPr>
          <a:xfrm>
            <a:off x="2442845" y="3978275"/>
            <a:ext cx="1044575" cy="323850"/>
          </a:xfrm>
          <a:prstGeom prst="wedgeRectCallout">
            <a:avLst>
              <a:gd name="adj1" fmla="val -70972"/>
              <a:gd name="adj2" fmla="val -12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支付金额</a:t>
            </a:r>
          </a:p>
        </p:txBody>
      </p:sp>
      <p:sp>
        <p:nvSpPr>
          <p:cNvPr id="1048630" name="矩形标注 7"/>
          <p:cNvSpPr/>
          <p:nvPr/>
        </p:nvSpPr>
        <p:spPr>
          <a:xfrm>
            <a:off x="3487420" y="2649220"/>
            <a:ext cx="1049655" cy="338455"/>
          </a:xfrm>
          <a:prstGeom prst="wedgeRectCallout">
            <a:avLst>
              <a:gd name="adj1" fmla="val -39842"/>
              <a:gd name="adj2" fmla="val 113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24" name="文本框 4"/>
          <p:cNvSpPr txBox="1"/>
          <p:nvPr/>
        </p:nvSpPr>
        <p:spPr>
          <a:xfrm>
            <a:off x="789940" y="1098550"/>
            <a:ext cx="4261485" cy="368300"/>
          </a:xfrm>
          <a:prstGeom prst="rect">
            <a:avLst/>
          </a:prstGeom>
          <a:noFill/>
        </p:spPr>
        <p:txBody>
          <a:bodyPr wrap="square" rtlCol="0">
            <a:spAutoFit/>
          </a:bodyPr>
          <a:lstStyle/>
          <a:p>
            <a:r>
              <a:rPr lang="zh-CN" altLang="en-US" b="1" dirty="0"/>
              <a:t>具体实现</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1048625" name="文本框 6"/>
          <p:cNvSpPr txBox="1"/>
          <p:nvPr/>
        </p:nvSpPr>
        <p:spPr>
          <a:xfrm>
            <a:off x="789940" y="1475994"/>
            <a:ext cx="7046595" cy="3754874"/>
          </a:xfrm>
          <a:prstGeom prst="rect">
            <a:avLst/>
          </a:prstGeom>
          <a:noFill/>
        </p:spPr>
        <p:txBody>
          <a:bodyPr wrap="square" rtlCol="0">
            <a:spAutoFit/>
          </a:bodyPr>
          <a:lstStyle/>
          <a:p>
            <a:r>
              <a:rPr lang="zh-CN" altLang="en-US" sz="1400" dirty="0"/>
              <a:t>var jlib = require('</a:t>
            </a:r>
            <a:r>
              <a:rPr lang="en-US" altLang="zh-CN" sz="1400" dirty="0" err="1">
                <a:solidFill>
                  <a:srgbClr val="FF0000"/>
                </a:solidFill>
              </a:rPr>
              <a:t>swtc</a:t>
            </a:r>
            <a:r>
              <a:rPr lang="zh-CN" altLang="en-US" sz="1400" dirty="0">
                <a:solidFill>
                  <a:srgbClr val="FF0000"/>
                </a:solidFill>
              </a:rPr>
              <a:t>-lib</a:t>
            </a:r>
            <a:r>
              <a:rPr lang="zh-CN" altLang="en-US" sz="1400" dirty="0"/>
              <a:t>');</a:t>
            </a:r>
          </a:p>
          <a:p>
            <a:pPr algn="l"/>
            <a:r>
              <a:rPr lang="zh-CN" altLang="en-US" sz="1400" dirty="0"/>
              <a:t>var Remote = jlib.Remote;</a:t>
            </a:r>
          </a:p>
          <a:p>
            <a:pPr algn="l"/>
            <a:r>
              <a:rPr lang="zh-CN" altLang="en-US" sz="1400" dirty="0"/>
              <a:t>var remote = new Remote({</a:t>
            </a:r>
            <a:r>
              <a:rPr lang="zh-CN" altLang="en-US" sz="1400" dirty="0">
                <a:solidFill>
                  <a:srgbClr val="FF0000"/>
                </a:solidFill>
              </a:rPr>
              <a:t>server: 'ws://ts5.jingtum.com:5020'</a:t>
            </a:r>
            <a:r>
              <a:rPr lang="zh-CN" altLang="en-US" sz="1400" dirty="0"/>
              <a:t>});</a:t>
            </a:r>
          </a:p>
          <a:p>
            <a:pPr algn="l"/>
            <a:r>
              <a:rPr lang="zh-CN" altLang="en-US" sz="1400" dirty="0"/>
              <a:t>remote.connect</a:t>
            </a:r>
            <a:r>
              <a:rPr lang="en-US" altLang="zh-CN" sz="1400" dirty="0">
                <a:solidFill>
                  <a:srgbClr val="FF0000"/>
                </a:solidFill>
              </a:rPr>
              <a:t>Promise</a:t>
            </a:r>
            <a:r>
              <a:rPr lang="zh-CN" altLang="en-US" sz="1400" dirty="0"/>
              <a:t>(</a:t>
            </a:r>
            <a:r>
              <a:rPr lang="en-US" altLang="zh-CN" sz="1400" dirty="0"/>
              <a:t>)</a:t>
            </a:r>
          </a:p>
          <a:p>
            <a:pPr algn="l"/>
            <a:r>
              <a:rPr lang="en-US" altLang="zh-CN" sz="1400" dirty="0"/>
              <a:t>    </a:t>
            </a:r>
            <a:r>
              <a:rPr lang="en-US" altLang="zh-CN" sz="1400" dirty="0">
                <a:solidFill>
                  <a:srgbClr val="FF0000"/>
                </a:solidFill>
              </a:rPr>
              <a:t>.then</a:t>
            </a:r>
            <a:r>
              <a:rPr lang="en-US" altLang="zh-CN" sz="1400" dirty="0"/>
              <a:t>( </a:t>
            </a:r>
            <a:r>
              <a:rPr lang="en-US" altLang="zh-CN" sz="1400" dirty="0">
                <a:solidFill>
                  <a:srgbClr val="FF0000"/>
                </a:solidFill>
              </a:rPr>
              <a:t>async</a:t>
            </a:r>
            <a:r>
              <a:rPr lang="en-US" altLang="zh-CN" sz="1400" dirty="0"/>
              <a:t> () =&gt; </a:t>
            </a:r>
            <a:r>
              <a:rPr lang="zh-CN" altLang="en-US" sz="1400" dirty="0"/>
              <a:t>{</a:t>
            </a:r>
          </a:p>
          <a:p>
            <a:pPr algn="l"/>
            <a:r>
              <a:rPr lang="en-US" altLang="zh-CN" sz="1400" dirty="0"/>
              <a:t>        </a:t>
            </a:r>
            <a:r>
              <a:rPr lang="zh-CN" altLang="en-US" sz="1400" dirty="0"/>
              <a:t>var tx = </a:t>
            </a:r>
            <a:r>
              <a:rPr lang="zh-CN" altLang="en-US" sz="1400" b="1" dirty="0"/>
              <a:t>remote.buildPaymentTx</a:t>
            </a:r>
            <a:r>
              <a:rPr lang="zh-CN" altLang="en-US" sz="1400" dirty="0"/>
              <a:t>({</a:t>
            </a:r>
          </a:p>
          <a:p>
            <a:pPr algn="l"/>
            <a:r>
              <a:rPr lang="zh-CN" altLang="en-US" sz="1400" dirty="0"/>
              <a:t>     </a:t>
            </a:r>
            <a:r>
              <a:rPr lang="en-US" altLang="zh-CN" sz="1400" dirty="0"/>
              <a:t>    </a:t>
            </a:r>
            <a:r>
              <a:rPr lang="zh-CN" altLang="en-US" sz="1400" dirty="0"/>
              <a:t>   account: 'jB7rxgh43ncbTX4WeMoeadiGMfmfqY2xLZ',</a:t>
            </a:r>
          </a:p>
          <a:p>
            <a:pPr algn="l"/>
            <a:r>
              <a:rPr lang="zh-CN" altLang="en-US" sz="1400" dirty="0"/>
              <a:t>    </a:t>
            </a:r>
            <a:r>
              <a:rPr lang="en-US" altLang="zh-CN" sz="1400" dirty="0"/>
              <a:t>    </a:t>
            </a:r>
            <a:r>
              <a:rPr lang="zh-CN" altLang="en-US" sz="1400" dirty="0"/>
              <a:t>    to: 'jDUjqoDZLhzx4DCf6pvSivjkjgtRESY62c',</a:t>
            </a:r>
          </a:p>
          <a:p>
            <a:r>
              <a:rPr lang="zh-CN" altLang="en-US" sz="1400" dirty="0"/>
              <a:t>    </a:t>
            </a:r>
            <a:r>
              <a:rPr lang="en-US" altLang="zh-CN" sz="1400" dirty="0"/>
              <a:t>    </a:t>
            </a:r>
            <a:r>
              <a:rPr lang="zh-CN" altLang="en-US" sz="1400" dirty="0"/>
              <a:t>    amount: </a:t>
            </a:r>
            <a:r>
              <a:rPr lang="en-US" altLang="zh-CN" sz="1400" dirty="0" err="1">
                <a:solidFill>
                  <a:srgbClr val="FF0000"/>
                </a:solidFill>
              </a:rPr>
              <a:t>remote.makeAmount</a:t>
            </a:r>
            <a:r>
              <a:rPr lang="en-US" altLang="zh-CN" sz="1400" dirty="0"/>
              <a:t>(30)</a:t>
            </a:r>
          </a:p>
          <a:p>
            <a:r>
              <a:rPr lang="en-US" altLang="zh-CN" sz="1400" dirty="0"/>
              <a:t>        </a:t>
            </a:r>
            <a:r>
              <a:rPr lang="zh-CN" altLang="en-US" sz="1400" dirty="0"/>
              <a:t>});</a:t>
            </a:r>
          </a:p>
          <a:p>
            <a:pPr algn="l"/>
            <a:r>
              <a:rPr lang="en-US" altLang="zh-CN" sz="1400" dirty="0"/>
              <a:t>        let result = </a:t>
            </a:r>
            <a:r>
              <a:rPr lang="en-US" altLang="zh-CN" sz="1400" dirty="0">
                <a:solidFill>
                  <a:srgbClr val="FF0000"/>
                </a:solidFill>
              </a:rPr>
              <a:t>await</a:t>
            </a:r>
            <a:r>
              <a:rPr lang="en-US" altLang="zh-CN" sz="1400" dirty="0"/>
              <a:t> </a:t>
            </a:r>
            <a:r>
              <a:rPr lang="zh-CN" altLang="en-US" sz="1400" dirty="0"/>
              <a:t>tx.submit</a:t>
            </a:r>
            <a:r>
              <a:rPr lang="en-US" altLang="zh-CN" sz="1400" dirty="0">
                <a:solidFill>
                  <a:srgbClr val="FF0000"/>
                </a:solidFill>
              </a:rPr>
              <a:t>Promise</a:t>
            </a:r>
            <a:r>
              <a:rPr lang="zh-CN" altLang="en-US" sz="1400" dirty="0"/>
              <a:t>(</a:t>
            </a:r>
            <a:endParaRPr lang="en-US" altLang="zh-CN" sz="1400" dirty="0"/>
          </a:p>
          <a:p>
            <a:r>
              <a:rPr lang="en-US" altLang="zh-CN" sz="1400" dirty="0"/>
              <a:t>            </a:t>
            </a:r>
            <a:r>
              <a:rPr lang="zh-CN" altLang="en-US" sz="1400" dirty="0"/>
              <a:t>'sn37nYrQ6KPJvTFmaBYokS3FjXUWd'</a:t>
            </a:r>
            <a:r>
              <a:rPr lang="en-US" altLang="zh-CN" sz="1400" dirty="0"/>
              <a:t>,</a:t>
            </a:r>
          </a:p>
          <a:p>
            <a:r>
              <a:rPr lang="en-US" altLang="zh-CN" sz="1400" dirty="0"/>
              <a:t>            </a:t>
            </a:r>
            <a:r>
              <a:rPr lang="zh-CN" altLang="en-US" sz="1400" dirty="0"/>
              <a:t>'支付</a:t>
            </a:r>
            <a:r>
              <a:rPr lang="en-US" altLang="zh-CN" sz="1400" dirty="0"/>
              <a:t>30</a:t>
            </a:r>
            <a:r>
              <a:rPr lang="zh-CN" altLang="en-US" sz="1400" dirty="0"/>
              <a:t>swt</a:t>
            </a:r>
            <a:r>
              <a:rPr lang="en-US" altLang="zh-CN" sz="1400" dirty="0"/>
              <a:t>c</a:t>
            </a:r>
            <a:r>
              <a:rPr lang="zh-CN" altLang="en-US" sz="1400" dirty="0"/>
              <a:t>.');</a:t>
            </a:r>
            <a:endParaRPr lang="en-US" altLang="zh-CN" sz="1400" dirty="0"/>
          </a:p>
          <a:p>
            <a:r>
              <a:rPr lang="en-US" altLang="zh-CN" sz="1400" dirty="0"/>
              <a:t>        </a:t>
            </a:r>
            <a:r>
              <a:rPr lang="en-US" altLang="zh-CN" sz="1400" dirty="0" err="1"/>
              <a:t>console.log</a:t>
            </a:r>
            <a:r>
              <a:rPr lang="en-US" altLang="zh-CN" sz="1400" dirty="0"/>
              <a:t>(result)</a:t>
            </a:r>
          </a:p>
          <a:p>
            <a:r>
              <a:rPr lang="en-US" altLang="zh-CN" sz="1400" dirty="0"/>
              <a:t>        </a:t>
            </a:r>
            <a:r>
              <a:rPr lang="en-US" altLang="zh-CN" sz="1400" dirty="0" err="1">
                <a:solidFill>
                  <a:srgbClr val="FF0000"/>
                </a:solidFill>
              </a:rPr>
              <a:t>remote.disconnect</a:t>
            </a:r>
            <a:r>
              <a:rPr lang="en-US" altLang="zh-CN" sz="1400" dirty="0">
                <a:solidFill>
                  <a:srgbClr val="FF0000"/>
                </a:solidFill>
              </a:rPr>
              <a:t>()</a:t>
            </a:r>
            <a:endParaRPr lang="zh-CN" altLang="en-US" sz="1400" dirty="0"/>
          </a:p>
          <a:p>
            <a:pPr algn="l"/>
            <a:r>
              <a:rPr lang="en-US" altLang="zh-CN" sz="1400" dirty="0"/>
              <a:t>    </a:t>
            </a:r>
            <a:r>
              <a:rPr lang="zh-CN" altLang="en-US" sz="1400" dirty="0"/>
              <a:t>})</a:t>
            </a:r>
            <a:endParaRPr lang="en-US" altLang="zh-CN" sz="1400" dirty="0"/>
          </a:p>
          <a:p>
            <a:pPr algn="l"/>
            <a:r>
              <a:rPr lang="en-US" altLang="zh-CN" sz="1400" dirty="0"/>
              <a:t>   </a:t>
            </a:r>
            <a:r>
              <a:rPr lang="en-US" altLang="zh-CN" sz="1400" dirty="0">
                <a:solidFill>
                  <a:srgbClr val="FF0000"/>
                </a:solidFill>
              </a:rPr>
              <a:t> .catch</a:t>
            </a:r>
            <a:r>
              <a:rPr lang="en-US" altLang="zh-CN" sz="1400" dirty="0"/>
              <a:t>(err =&gt; </a:t>
            </a:r>
            <a:r>
              <a:rPr lang="en-US" altLang="zh-CN" sz="1400" dirty="0" err="1"/>
              <a:t>console.log</a:t>
            </a:r>
            <a:r>
              <a:rPr lang="en-US" altLang="zh-CN" sz="1400" dirty="0"/>
              <a:t>(err))	</a:t>
            </a:r>
          </a:p>
        </p:txBody>
      </p:sp>
      <p:sp>
        <p:nvSpPr>
          <p:cNvPr id="1048628" name="文本框 10"/>
          <p:cNvSpPr txBox="1"/>
          <p:nvPr/>
        </p:nvSpPr>
        <p:spPr>
          <a:xfrm>
            <a:off x="5855335" y="1635760"/>
            <a:ext cx="6146165" cy="526224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engine_result: 'tesSUCCESS',</a:t>
            </a:r>
          </a:p>
          <a:p>
            <a:r>
              <a:rPr lang="zh-CN" altLang="en-US" sz="1200">
                <a:solidFill>
                  <a:schemeClr val="tx1"/>
                </a:solidFill>
              </a:rPr>
              <a:t>  engine_result_code: 0,</a:t>
            </a:r>
          </a:p>
          <a:p>
            <a:r>
              <a:rPr lang="zh-CN" altLang="en-US" sz="1200">
                <a:solidFill>
                  <a:schemeClr val="tx1"/>
                </a:solidFill>
              </a:rPr>
              <a:t>  engine_result_message: 'The transaction was applied. Only final in a validated ledger.',</a:t>
            </a:r>
          </a:p>
          <a:p>
            <a:r>
              <a:rPr lang="zh-CN" altLang="en-US" sz="1200">
                <a:solidFill>
                  <a:schemeClr val="tx1"/>
                </a:solidFill>
              </a:rPr>
              <a:t>  tx_blob: '120000220000000024000000982F24EE8B62614000000001C9C380684000000000002710732102FE64E0C20F0058F22F3742EDC15F49F318C04F88B130742C68BAF3B1C89FD16774463044022059155C39AB14477858F7F57CF59D6EDEE58749A711822029360A497D13B7B2E3022005964684DFDB21CCB70708A84917B3BE4816C9A4DFF67460822FF6D3188B0A37811472F05993EBA9858291D364EBF6EEC3D851BD3792831485B6C98BAD6DBF7805D3C5CCC1B4F989E0CE6749F9EA7D0DE694AFE4BB983330737774632EE1F1',</a:t>
            </a:r>
          </a:p>
          <a:p>
            <a:r>
              <a:rPr lang="zh-CN" altLang="en-US" sz="1200">
                <a:solidFill>
                  <a:schemeClr val="tx1"/>
                </a:solidFill>
              </a:rPr>
              <a:t>  tx_json: </a:t>
            </a:r>
          </a:p>
          <a:p>
            <a:r>
              <a:rPr lang="zh-CN" altLang="en-US" sz="1200">
                <a:solidFill>
                  <a:schemeClr val="tx1"/>
                </a:solidFill>
              </a:rPr>
              <a:t>   { Account: 'jB7rxgh43ncbTX4WeMoeadiGMfmfqY2xLZ',</a:t>
            </a:r>
          </a:p>
          <a:p>
            <a:r>
              <a:rPr lang="zh-CN" altLang="en-US" sz="1200">
                <a:solidFill>
                  <a:schemeClr val="tx1"/>
                </a:solidFill>
              </a:rPr>
              <a:t>     Amount: '30000000',</a:t>
            </a:r>
          </a:p>
          <a:p>
            <a:r>
              <a:rPr lang="zh-CN" altLang="en-US" sz="1200">
                <a:solidFill>
                  <a:schemeClr val="tx1"/>
                </a:solidFill>
              </a:rPr>
              <a:t>     Destination: 'jDUjqoDZLhzx4DCf6pvSivjkjgtRESY62c',</a:t>
            </a:r>
          </a:p>
          <a:p>
            <a:r>
              <a:rPr lang="zh-CN" altLang="en-US" sz="1200">
                <a:solidFill>
                  <a:schemeClr val="tx1"/>
                </a:solidFill>
              </a:rPr>
              <a:t>     Fee: '10000',</a:t>
            </a:r>
          </a:p>
          <a:p>
            <a:r>
              <a:rPr lang="zh-CN" altLang="en-US" sz="1200">
                <a:solidFill>
                  <a:schemeClr val="tx1"/>
                </a:solidFill>
              </a:rPr>
              <a:t>     Flags: 0,</a:t>
            </a:r>
          </a:p>
          <a:p>
            <a:r>
              <a:rPr lang="zh-CN" altLang="en-US" sz="1200">
                <a:solidFill>
                  <a:schemeClr val="tx1"/>
                </a:solidFill>
              </a:rPr>
              <a:t>     Memos: [ [Object] ],</a:t>
            </a:r>
          </a:p>
          <a:p>
            <a:r>
              <a:rPr lang="zh-CN" altLang="en-US" sz="1200">
                <a:solidFill>
                  <a:schemeClr val="tx1"/>
                </a:solidFill>
              </a:rPr>
              <a:t>     Sequence: 152,</a:t>
            </a:r>
          </a:p>
          <a:p>
            <a:r>
              <a:rPr lang="zh-CN" altLang="en-US" sz="1200">
                <a:solidFill>
                  <a:schemeClr val="tx1"/>
                </a:solidFill>
              </a:rPr>
              <a:t>     SigningPubKey: '02FE64E0C20F0058F22F3742EDC15F49F318C04F88B130742C68BAF3B1C89FD167',</a:t>
            </a:r>
          </a:p>
          <a:p>
            <a:r>
              <a:rPr lang="zh-CN" altLang="en-US" sz="1200">
                <a:solidFill>
                  <a:schemeClr val="tx1"/>
                </a:solidFill>
              </a:rPr>
              <a:t>     Timestamp: 619613026,</a:t>
            </a:r>
          </a:p>
          <a:p>
            <a:r>
              <a:rPr lang="zh-CN" altLang="en-US" sz="1200">
                <a:solidFill>
                  <a:schemeClr val="tx1"/>
                </a:solidFill>
              </a:rPr>
              <a:t>     TransactionType: 'Payment',</a:t>
            </a:r>
          </a:p>
          <a:p>
            <a:r>
              <a:rPr lang="zh-CN" altLang="en-US" sz="1200">
                <a:solidFill>
                  <a:schemeClr val="tx1"/>
                </a:solidFill>
              </a:rPr>
              <a:t>     TxnSignature: '3044022059155C39AB14477858F7F57CF59D6EDEE58749A711822029360A497D13B7B2E3022005964684DFDB21CCB70708A84917B3BE4816C9A4DFF67460822FF6D3188B0A37',</a:t>
            </a:r>
          </a:p>
          <a:p>
            <a:r>
              <a:rPr lang="zh-CN" altLang="en-US" sz="1200">
                <a:solidFill>
                  <a:schemeClr val="tx1"/>
                </a:solidFill>
              </a:rPr>
              <a:t>     hash: '6CC96A8C2B47AD9F3837C576F43DBCC188432C1101DC3387906D83DD327D663F' } }</a:t>
            </a:r>
          </a:p>
        </p:txBody>
      </p:sp>
      <p:sp>
        <p:nvSpPr>
          <p:cNvPr id="1048629" name="矩形标注 5"/>
          <p:cNvSpPr/>
          <p:nvPr/>
        </p:nvSpPr>
        <p:spPr>
          <a:xfrm>
            <a:off x="4313237" y="3167761"/>
            <a:ext cx="1474915" cy="323850"/>
          </a:xfrm>
          <a:prstGeom prst="wedgeRectCallout">
            <a:avLst>
              <a:gd name="adj1" fmla="val -70972"/>
              <a:gd name="adj2" fmla="val -12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支付金额</a:t>
            </a:r>
            <a:r>
              <a:rPr lang="en-US" altLang="zh-CN" sz="1400" dirty="0"/>
              <a:t>,</a:t>
            </a:r>
            <a:r>
              <a:rPr lang="zh-CN" altLang="en-US" sz="1400" dirty="0"/>
              <a:t>通证</a:t>
            </a:r>
          </a:p>
        </p:txBody>
      </p:sp>
      <p:sp>
        <p:nvSpPr>
          <p:cNvPr id="1048630" name="矩形标注 7"/>
          <p:cNvSpPr/>
          <p:nvPr/>
        </p:nvSpPr>
        <p:spPr>
          <a:xfrm>
            <a:off x="4036060" y="2152650"/>
            <a:ext cx="1049655" cy="338455"/>
          </a:xfrm>
          <a:prstGeom prst="wedgeRectCallout">
            <a:avLst>
              <a:gd name="adj1" fmla="val -39842"/>
              <a:gd name="adj2" fmla="val 113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关键方法</a:t>
            </a:r>
          </a:p>
        </p:txBody>
      </p:sp>
    </p:spTree>
    <p:extLst>
      <p:ext uri="{BB962C8B-B14F-4D97-AF65-F5344CB8AC3E}">
        <p14:creationId xmlns:p14="http://schemas.microsoft.com/office/powerpoint/2010/main" val="172683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31"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6.</a:t>
            </a:r>
            <a:r>
              <a:rPr lang="zh-CN" altLang="en-US" sz="4000">
                <a:solidFill>
                  <a:schemeClr val="accent1"/>
                </a:solidFill>
                <a:effectLst>
                  <a:outerShdw blurRad="38100" dist="25400" dir="5400000" algn="ctr" rotWithShape="0">
                    <a:srgbClr val="6E747A">
                      <a:alpha val="43000"/>
                    </a:srgbClr>
                  </a:outerShdw>
                </a:effectLst>
              </a:rPr>
              <a:t>通证的转账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34" name="文本框 4"/>
          <p:cNvSpPr txBox="1"/>
          <p:nvPr/>
        </p:nvSpPr>
        <p:spPr>
          <a:xfrm>
            <a:off x="789940" y="1098550"/>
            <a:ext cx="9899396" cy="369332"/>
          </a:xfrm>
          <a:prstGeom prst="rect">
            <a:avLst/>
          </a:prstGeom>
          <a:noFill/>
        </p:spPr>
        <p:txBody>
          <a:bodyPr wrap="square" rtlCol="0">
            <a:spAutoFit/>
          </a:bodyPr>
          <a:lstStyle/>
          <a:p>
            <a:r>
              <a:rPr lang="zh-CN" altLang="en-US" b="1" dirty="0"/>
              <a:t>通证转账同激活转账一样，不同的是参数中币种与币种发行方，具体实现如下</a:t>
            </a:r>
            <a:r>
              <a:rPr lang="en-US" altLang="zh-CN" b="1" dirty="0"/>
              <a:t>: - </a:t>
            </a:r>
            <a:r>
              <a:rPr lang="en-US" altLang="zh-CN" b="1" dirty="0" err="1"/>
              <a:t>jingtum</a:t>
            </a:r>
            <a:r>
              <a:rPr lang="en-US" altLang="zh-CN" b="1" dirty="0"/>
              <a:t>-lib</a:t>
            </a:r>
          </a:p>
        </p:txBody>
      </p:sp>
      <p:sp>
        <p:nvSpPr>
          <p:cNvPr id="1048635" name="文本框 6"/>
          <p:cNvSpPr txBox="1"/>
          <p:nvPr/>
        </p:nvSpPr>
        <p:spPr>
          <a:xfrm>
            <a:off x="892175" y="1466850"/>
            <a:ext cx="7046595" cy="5477510"/>
          </a:xfrm>
          <a:prstGeom prst="rect">
            <a:avLst/>
          </a:prstGeom>
          <a:noFill/>
        </p:spPr>
        <p:txBody>
          <a:bodyPr wrap="square" rtlCol="0">
            <a:spAutoFit/>
          </a:bodyPr>
          <a:lstStyle/>
          <a:p>
            <a:pPr algn="l"/>
            <a:r>
              <a:rPr lang="zh-CN" altLang="en-US" sz="1400"/>
              <a:t>var jlib = require('jingtum-lib');</a:t>
            </a:r>
          </a:p>
          <a:p>
            <a:pPr algn="l"/>
            <a:r>
              <a:rPr lang="zh-CN" altLang="en-US" sz="1400"/>
              <a:t>var Remote = jlib.Remote;</a:t>
            </a:r>
          </a:p>
          <a:p>
            <a:pPr algn="l"/>
            <a:r>
              <a:rPr lang="zh-CN" altLang="en-US" sz="1400"/>
              <a:t>var remote = new Remote({server: 'ws://xxx:port', local_sign:true});</a:t>
            </a:r>
          </a:p>
          <a:p>
            <a:pPr algn="l"/>
            <a:r>
              <a:rPr lang="zh-CN" altLang="en-US" sz="1400"/>
              <a:t>remote.connect(function(err, result) {</a:t>
            </a:r>
          </a:p>
          <a:p>
            <a:pPr algn="l"/>
            <a:r>
              <a:rPr lang="zh-CN" altLang="en-US" sz="1400"/>
              <a:t>    if (err) {</a:t>
            </a:r>
          </a:p>
          <a:p>
            <a:pPr algn="l"/>
            <a:r>
              <a:rPr lang="zh-CN" altLang="en-US" sz="1400"/>
              <a:t>        return console.log('err:',err);</a:t>
            </a:r>
          </a:p>
          <a:p>
            <a:pPr algn="l"/>
            <a:r>
              <a:rPr lang="zh-CN" altLang="en-US" sz="1400"/>
              <a:t>    }</a:t>
            </a:r>
          </a:p>
          <a:p>
            <a:pPr algn="l"/>
            <a:r>
              <a:rPr lang="zh-CN" altLang="en-US" sz="1400"/>
              <a:t>    var tx = </a:t>
            </a:r>
            <a:r>
              <a:rPr lang="zh-CN" altLang="en-US" sz="1400" b="1"/>
              <a:t>remote.buildPaymentTx</a:t>
            </a:r>
            <a:r>
              <a:rPr lang="zh-CN" altLang="en-US" sz="1400"/>
              <a:t>({</a:t>
            </a:r>
          </a:p>
          <a:p>
            <a:pPr algn="l"/>
            <a:r>
              <a:rPr lang="zh-CN" altLang="en-US" sz="1400"/>
              <a:t>        account: 'jB7rxgh43ncbTX4WeMoeadiGMfmfqY2xLZ',</a:t>
            </a:r>
          </a:p>
          <a:p>
            <a:pPr algn="l"/>
            <a:r>
              <a:rPr lang="zh-CN" altLang="en-US" sz="1400"/>
              <a:t>        to: 'jDUjqoDZLhzx4DCf6pvSivjkjgtRESY62c',</a:t>
            </a:r>
          </a:p>
          <a:p>
            <a:pPr algn="l"/>
            <a:r>
              <a:rPr lang="zh-CN" altLang="en-US" sz="1400"/>
              <a:t>        amount: {</a:t>
            </a:r>
          </a:p>
          <a:p>
            <a:pPr algn="l"/>
            <a:r>
              <a:rPr lang="zh-CN" altLang="en-US" sz="1400"/>
              <a:t>        "value": </a:t>
            </a:r>
            <a:r>
              <a:rPr lang="en-US" altLang="zh-CN" sz="1400"/>
              <a:t>10</a:t>
            </a:r>
            <a:r>
              <a:rPr lang="zh-CN" altLang="en-US" sz="1400"/>
              <a:t>,</a:t>
            </a:r>
          </a:p>
          <a:p>
            <a:pPr algn="l"/>
            <a:r>
              <a:rPr lang="zh-CN" altLang="en-US" sz="1400"/>
              <a:t>        "currency": "</a:t>
            </a:r>
            <a:r>
              <a:rPr lang="en-US" altLang="zh-CN" sz="1400"/>
              <a:t>CNY</a:t>
            </a:r>
            <a:r>
              <a:rPr lang="zh-CN" altLang="en-US" sz="1400"/>
              <a:t>",</a:t>
            </a:r>
          </a:p>
          <a:p>
            <a:pPr algn="l"/>
            <a:r>
              <a:rPr lang="zh-CN" altLang="en-US" sz="1400"/>
              <a:t>        "issuer": "jBciDE8Q3uJjf111VeiUNM775AMKHEbBLS"</a:t>
            </a:r>
          </a:p>
          <a:p>
            <a:pPr algn="l"/>
            <a:r>
              <a:rPr lang="zh-CN" altLang="en-US" sz="1400"/>
              <a:t>        }</a:t>
            </a:r>
          </a:p>
          <a:p>
            <a:pPr algn="l"/>
            <a:r>
              <a:rPr lang="zh-CN" altLang="en-US" sz="1400"/>
              <a:t>    });</a:t>
            </a:r>
          </a:p>
          <a:p>
            <a:pPr algn="l"/>
            <a:r>
              <a:rPr lang="zh-CN" altLang="en-US" sz="1400"/>
              <a:t>    tx.setSecret('sn37nYrQ6KPJvTFmaBYokS3FjXUWd');</a:t>
            </a:r>
          </a:p>
          <a:p>
            <a:pPr algn="l"/>
            <a:r>
              <a:rPr lang="zh-CN" altLang="en-US" sz="1400"/>
              <a:t>    tx.addMemo('支付</a:t>
            </a:r>
            <a:r>
              <a:rPr lang="en-US" altLang="zh-CN" sz="1400"/>
              <a:t>10CNY</a:t>
            </a:r>
            <a:r>
              <a:rPr lang="zh-CN" altLang="en-US" sz="1400"/>
              <a:t>.');//可选</a:t>
            </a:r>
          </a:p>
          <a:p>
            <a:pPr algn="l"/>
            <a:r>
              <a:rPr lang="zh-CN" altLang="en-US" sz="1400"/>
              <a:t>    tx.submit(function(err, result) {</a:t>
            </a:r>
          </a:p>
          <a:p>
            <a:pPr algn="l"/>
            <a:r>
              <a:rPr lang="zh-CN" altLang="en-US" sz="1400"/>
              <a:t>        if(err) {console.log('err:',err);}</a:t>
            </a:r>
          </a:p>
          <a:p>
            <a:pPr algn="l"/>
            <a:r>
              <a:rPr lang="zh-CN" altLang="en-US" sz="1400"/>
              <a:t>        else if(result){</a:t>
            </a:r>
          </a:p>
          <a:p>
            <a:pPr algn="l"/>
            <a:r>
              <a:rPr lang="zh-CN" altLang="en-US" sz="1400"/>
              <a:t>            console.log('res:', result);</a:t>
            </a:r>
          </a:p>
          <a:p>
            <a:pPr algn="l"/>
            <a:r>
              <a:rPr lang="zh-CN" altLang="en-US" sz="1400"/>
              <a:t>        }</a:t>
            </a:r>
          </a:p>
          <a:p>
            <a:pPr algn="l"/>
            <a:r>
              <a:rPr lang="zh-CN" altLang="en-US" sz="1400"/>
              <a:t>    });</a:t>
            </a:r>
          </a:p>
          <a:p>
            <a:pPr algn="l"/>
            <a:r>
              <a:rPr lang="zh-CN" altLang="en-US" sz="1400"/>
              <a:t>});</a:t>
            </a:r>
            <a:r>
              <a:rPr lang="en-US" altLang="zh-CN" sz="1400"/>
              <a:t>	</a:t>
            </a:r>
          </a:p>
        </p:txBody>
      </p:sp>
      <p:sp>
        <p:nvSpPr>
          <p:cNvPr id="1048636" name="矩形标注 1"/>
          <p:cNvSpPr/>
          <p:nvPr/>
        </p:nvSpPr>
        <p:spPr>
          <a:xfrm>
            <a:off x="2985135" y="3915410"/>
            <a:ext cx="1044575" cy="323850"/>
          </a:xfrm>
          <a:prstGeom prst="wedgeRectCallout">
            <a:avLst>
              <a:gd name="adj1" fmla="val -64711"/>
              <a:gd name="adj2" fmla="val 25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币种</a:t>
            </a:r>
          </a:p>
        </p:txBody>
      </p:sp>
      <p:sp>
        <p:nvSpPr>
          <p:cNvPr id="1048637" name="矩形标注 2"/>
          <p:cNvSpPr/>
          <p:nvPr/>
        </p:nvSpPr>
        <p:spPr>
          <a:xfrm>
            <a:off x="2651125" y="4525010"/>
            <a:ext cx="1197610" cy="323850"/>
          </a:xfrm>
          <a:prstGeom prst="wedgeRectCallout">
            <a:avLst>
              <a:gd name="adj1" fmla="val -65744"/>
              <a:gd name="adj2" fmla="val -39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币种发行方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文本占位符 1"/>
          <p:cNvSpPr>
            <a:spLocks noGrp="1"/>
          </p:cNvSpPr>
          <p:nvPr>
            <p:ph type="body" idx="1"/>
          </p:nvPr>
        </p:nvSpPr>
        <p:spPr>
          <a:xfrm>
            <a:off x="473075" y="1235710"/>
            <a:ext cx="10515600" cy="5230495"/>
          </a:xfrm>
        </p:spPr>
        <p:txBody>
          <a:bodyPr/>
          <a:lstStyle/>
          <a:p>
            <a:r>
              <a:rPr lang="en-US" altLang="zh-CN" sz="2800" dirty="0"/>
              <a:t>1.</a:t>
            </a:r>
            <a:r>
              <a:rPr lang="zh-CN" altLang="en-US" sz="2800" dirty="0"/>
              <a:t>有</a:t>
            </a:r>
            <a:r>
              <a:rPr lang="en-US" altLang="zh-CN" sz="2800" dirty="0" err="1"/>
              <a:t>jingtum</a:t>
            </a:r>
            <a:r>
              <a:rPr lang="en-US" altLang="zh-CN" sz="2800" dirty="0"/>
              <a:t>-lib</a:t>
            </a:r>
            <a:r>
              <a:rPr lang="zh-CN" altLang="en-US" sz="2800" dirty="0"/>
              <a:t>，为啥还有</a:t>
            </a:r>
            <a:r>
              <a:rPr lang="en-US" altLang="zh-CN" sz="2800" dirty="0" err="1"/>
              <a:t>swtc</a:t>
            </a:r>
            <a:r>
              <a:rPr lang="en-US" altLang="zh-CN" sz="2800" dirty="0"/>
              <a:t>-lib</a:t>
            </a:r>
            <a:r>
              <a:rPr lang="zh-CN" altLang="en-US" sz="2800" dirty="0"/>
              <a:t>？</a:t>
            </a:r>
          </a:p>
          <a:p>
            <a:r>
              <a:rPr lang="en-US" altLang="zh-CN" sz="2800" dirty="0"/>
              <a:t>2.安装</a:t>
            </a:r>
          </a:p>
          <a:p>
            <a:r>
              <a:rPr lang="en-US" altLang="zh-CN" sz="2800" dirty="0"/>
              <a:t>3.看看链上的区块（账本）信息</a:t>
            </a:r>
          </a:p>
          <a:p>
            <a:r>
              <a:rPr lang="en-US" altLang="zh-CN" sz="2800" dirty="0"/>
              <a:t>4.搞个钱包玩玩</a:t>
            </a:r>
          </a:p>
          <a:p>
            <a:r>
              <a:rPr lang="en-US" altLang="zh-CN" sz="2800" dirty="0"/>
              <a:t>5.激活转账：节点，燃料，hash概念和如何使用</a:t>
            </a:r>
          </a:p>
          <a:p>
            <a:r>
              <a:rPr lang="en-US" altLang="zh-CN" sz="2800" dirty="0"/>
              <a:t>6.通证的转账</a:t>
            </a:r>
          </a:p>
          <a:p>
            <a:r>
              <a:rPr lang="en-US" altLang="zh-CN" sz="2800" dirty="0"/>
              <a:t>7.挂个单</a:t>
            </a:r>
          </a:p>
          <a:p>
            <a:r>
              <a:rPr lang="en-US" altLang="zh-CN" sz="2800" dirty="0"/>
              <a:t>8.查交易</a:t>
            </a:r>
          </a:p>
          <a:p>
            <a:r>
              <a:rPr lang="en-US" altLang="zh-CN" sz="2800" dirty="0"/>
              <a:t>9.</a:t>
            </a:r>
            <a:r>
              <a:rPr lang="zh-CN" altLang="en-US" sz="2800" dirty="0"/>
              <a:t>智能</a:t>
            </a:r>
            <a:r>
              <a:rPr lang="en-US" altLang="zh-CN" sz="2800" dirty="0" err="1"/>
              <a:t>合约</a:t>
            </a:r>
            <a:endParaRPr lang="en-US" altLang="zh-CN" sz="2800" dirty="0"/>
          </a:p>
          <a:p>
            <a:r>
              <a:rPr lang="en-US" altLang="zh-CN" sz="2800" dirty="0"/>
              <a:t>10.本地签名和不签名的玩法</a:t>
            </a:r>
          </a:p>
        </p:txBody>
      </p:sp>
      <p:sp>
        <p:nvSpPr>
          <p:cNvPr id="1048582" name="标题 2"/>
          <p:cNvSpPr>
            <a:spLocks noGrp="1"/>
          </p:cNvSpPr>
          <p:nvPr>
            <p:ph type="title"/>
          </p:nvPr>
        </p:nvSpPr>
        <p:spPr>
          <a:xfrm>
            <a:off x="473341" y="444490"/>
            <a:ext cx="10515600" cy="1325563"/>
          </a:xfrm>
        </p:spPr>
        <p:txBody>
          <a:bodyPr/>
          <a:lstStyle/>
          <a:p>
            <a:r>
              <a:rPr lang="zh-CN" altLang="en-US" dirty="0"/>
              <a:t>目录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34" name="文本框 4"/>
          <p:cNvSpPr txBox="1"/>
          <p:nvPr/>
        </p:nvSpPr>
        <p:spPr>
          <a:xfrm>
            <a:off x="789940" y="1098550"/>
            <a:ext cx="9110980" cy="368300"/>
          </a:xfrm>
          <a:prstGeom prst="rect">
            <a:avLst/>
          </a:prstGeom>
          <a:noFill/>
        </p:spPr>
        <p:txBody>
          <a:bodyPr wrap="square" rtlCol="0">
            <a:spAutoFit/>
          </a:bodyPr>
          <a:lstStyle/>
          <a:p>
            <a:r>
              <a:rPr lang="zh-CN" altLang="en-US" b="1" dirty="0"/>
              <a:t>通证转账同激活转账一样，不同的是参数中币种与币种发行方，具体实现如下</a:t>
            </a:r>
            <a:r>
              <a:rPr lang="en-US" altLang="zh-CN" b="1" dirty="0"/>
              <a:t>: - </a:t>
            </a:r>
            <a:r>
              <a:rPr lang="en-US" altLang="zh-CN" b="1" dirty="0" err="1">
                <a:solidFill>
                  <a:srgbClr val="FF0000"/>
                </a:solidFill>
              </a:rPr>
              <a:t>swtc</a:t>
            </a:r>
            <a:r>
              <a:rPr lang="en-US" altLang="zh-CN" b="1" dirty="0">
                <a:solidFill>
                  <a:srgbClr val="FF0000"/>
                </a:solidFill>
              </a:rPr>
              <a:t>-lib</a:t>
            </a:r>
          </a:p>
        </p:txBody>
      </p:sp>
      <p:sp>
        <p:nvSpPr>
          <p:cNvPr id="1048635" name="文本框 6"/>
          <p:cNvSpPr txBox="1"/>
          <p:nvPr/>
        </p:nvSpPr>
        <p:spPr>
          <a:xfrm>
            <a:off x="956183" y="1549146"/>
            <a:ext cx="8827897" cy="3785652"/>
          </a:xfrm>
          <a:prstGeom prst="rect">
            <a:avLst/>
          </a:prstGeom>
          <a:noFill/>
        </p:spPr>
        <p:txBody>
          <a:bodyPr wrap="square" rtlCol="0">
            <a:spAutoFit/>
          </a:bodyPr>
          <a:lstStyle/>
          <a:p>
            <a:r>
              <a:rPr lang="zh-CN" altLang="en-US" sz="1600" dirty="0"/>
              <a:t>var jlib = require('</a:t>
            </a:r>
            <a:r>
              <a:rPr lang="en-US" altLang="zh-CN" sz="1600" dirty="0" err="1">
                <a:solidFill>
                  <a:srgbClr val="FF0000"/>
                </a:solidFill>
              </a:rPr>
              <a:t>swtc</a:t>
            </a:r>
            <a:r>
              <a:rPr lang="zh-CN" altLang="en-US" sz="1600" dirty="0"/>
              <a:t>-lib');</a:t>
            </a:r>
          </a:p>
          <a:p>
            <a:pPr algn="l"/>
            <a:r>
              <a:rPr lang="zh-CN" altLang="en-US" sz="1600" dirty="0"/>
              <a:t>var Remote = jlib.Remote;</a:t>
            </a:r>
          </a:p>
          <a:p>
            <a:pPr algn="l"/>
            <a:r>
              <a:rPr lang="zh-CN" altLang="en-US" sz="1600" dirty="0"/>
              <a:t>var remote = new Remote({server: 'ws://</a:t>
            </a:r>
            <a:r>
              <a:rPr lang="en-US" altLang="zh-CN" sz="1600" dirty="0"/>
              <a:t>ts5.jingtum.com</a:t>
            </a:r>
            <a:r>
              <a:rPr lang="zh-CN" altLang="en-US" sz="1600" dirty="0"/>
              <a:t>:</a:t>
            </a:r>
            <a:r>
              <a:rPr lang="en-US" altLang="zh-CN" sz="1600" dirty="0"/>
              <a:t>5020</a:t>
            </a:r>
            <a:r>
              <a:rPr lang="zh-CN" altLang="en-US" sz="1600" dirty="0"/>
              <a:t>'});</a:t>
            </a:r>
          </a:p>
          <a:p>
            <a:pPr algn="l"/>
            <a:r>
              <a:rPr lang="zh-CN" altLang="en-US" sz="1600" dirty="0"/>
              <a:t>remote.connect</a:t>
            </a:r>
            <a:r>
              <a:rPr lang="en-US" altLang="zh-CN" sz="1600" dirty="0">
                <a:solidFill>
                  <a:srgbClr val="FF0000"/>
                </a:solidFill>
              </a:rPr>
              <a:t>Promise</a:t>
            </a:r>
            <a:r>
              <a:rPr lang="zh-CN" altLang="en-US" sz="1600" dirty="0"/>
              <a:t>(</a:t>
            </a:r>
            <a:r>
              <a:rPr lang="en-US" altLang="zh-CN" sz="1600" dirty="0"/>
              <a:t>)</a:t>
            </a:r>
          </a:p>
          <a:p>
            <a:pPr algn="l"/>
            <a:r>
              <a:rPr lang="en-US" altLang="zh-CN" sz="1600" dirty="0"/>
              <a:t>    .then( </a:t>
            </a:r>
            <a:r>
              <a:rPr lang="en-US" altLang="zh-CN" sz="1600" dirty="0">
                <a:solidFill>
                  <a:srgbClr val="FF0000"/>
                </a:solidFill>
              </a:rPr>
              <a:t>async </a:t>
            </a:r>
            <a:r>
              <a:rPr lang="en-US" altLang="zh-CN" sz="1600" dirty="0"/>
              <a:t>() =&gt;</a:t>
            </a:r>
            <a:r>
              <a:rPr lang="zh-CN" altLang="en-US" sz="1600" dirty="0"/>
              <a:t> {</a:t>
            </a:r>
            <a:endParaRPr lang="en-US" altLang="zh-CN" sz="1600" dirty="0"/>
          </a:p>
          <a:p>
            <a:r>
              <a:rPr lang="en-US" altLang="zh-CN" sz="1600" dirty="0"/>
              <a:t>        let</a:t>
            </a:r>
            <a:r>
              <a:rPr lang="zh-CN" altLang="en-US" sz="1600" dirty="0"/>
              <a:t> tx = </a:t>
            </a:r>
            <a:r>
              <a:rPr lang="zh-CN" altLang="en-US" sz="1600" b="1" dirty="0"/>
              <a:t>remote.buildPaymentTx</a:t>
            </a:r>
            <a:r>
              <a:rPr lang="zh-CN" altLang="en-US" sz="1600" dirty="0"/>
              <a:t>({</a:t>
            </a:r>
          </a:p>
          <a:p>
            <a:r>
              <a:rPr lang="zh-CN" altLang="en-US" sz="1600" dirty="0"/>
              <a:t>        </a:t>
            </a:r>
            <a:r>
              <a:rPr lang="en-US" altLang="zh-CN" sz="1600" dirty="0"/>
              <a:t>    </a:t>
            </a:r>
            <a:r>
              <a:rPr lang="zh-CN" altLang="en-US" sz="1600" dirty="0"/>
              <a:t>account: 'jB7rxgh43ncbTX4WeMoeadiGMfmfqY2xLZ',</a:t>
            </a:r>
          </a:p>
          <a:p>
            <a:r>
              <a:rPr lang="zh-CN" altLang="en-US" sz="1600" dirty="0"/>
              <a:t>        </a:t>
            </a:r>
            <a:r>
              <a:rPr lang="en-US" altLang="zh-CN" sz="1600" dirty="0"/>
              <a:t>    </a:t>
            </a:r>
            <a:r>
              <a:rPr lang="zh-CN" altLang="en-US" sz="1600" dirty="0"/>
              <a:t>to: 'jDUjqoDZLhzx4DCf6pvSivjkjgtRESY62c',</a:t>
            </a:r>
          </a:p>
          <a:p>
            <a:r>
              <a:rPr lang="zh-CN" altLang="en-US" sz="1600" dirty="0"/>
              <a:t>       </a:t>
            </a:r>
            <a:r>
              <a:rPr lang="en-US" altLang="zh-CN" sz="1600" dirty="0"/>
              <a:t>    </a:t>
            </a:r>
            <a:r>
              <a:rPr lang="zh-CN" altLang="en-US" sz="1600" dirty="0"/>
              <a:t> amount:</a:t>
            </a:r>
            <a:r>
              <a:rPr lang="en-US" altLang="zh-CN" sz="1600" dirty="0"/>
              <a:t> </a:t>
            </a:r>
            <a:r>
              <a:rPr lang="en-US" altLang="zh-CN" sz="1600" dirty="0" err="1">
                <a:solidFill>
                  <a:srgbClr val="FF0000"/>
                </a:solidFill>
              </a:rPr>
              <a:t>remote.makeAmount</a:t>
            </a:r>
            <a:r>
              <a:rPr lang="en-US" altLang="zh-CN" sz="1600" dirty="0"/>
              <a:t>(</a:t>
            </a:r>
            <a:r>
              <a:rPr lang="en-US" altLang="zh-CN" sz="1600" dirty="0">
                <a:solidFill>
                  <a:srgbClr val="FF0000"/>
                </a:solidFill>
              </a:rPr>
              <a:t>10,</a:t>
            </a:r>
            <a:r>
              <a:rPr lang="zh-CN" altLang="en-US" sz="1600" dirty="0">
                <a:solidFill>
                  <a:srgbClr val="FF0000"/>
                </a:solidFill>
              </a:rPr>
              <a:t> "</a:t>
            </a:r>
            <a:r>
              <a:rPr lang="en-US" altLang="zh-CN" sz="1600" dirty="0">
                <a:solidFill>
                  <a:srgbClr val="FF0000"/>
                </a:solidFill>
              </a:rPr>
              <a:t>CNY</a:t>
            </a:r>
            <a:r>
              <a:rPr lang="zh-CN" altLang="en-US" sz="1600" dirty="0">
                <a:solidFill>
                  <a:srgbClr val="FF0000"/>
                </a:solidFill>
              </a:rPr>
              <a:t>", "jBciDE8Q3uJjf111VeiUNM775AMKHEbBLS"</a:t>
            </a:r>
            <a:r>
              <a:rPr lang="en-US" altLang="zh-CN" sz="1600" dirty="0"/>
              <a:t>)</a:t>
            </a:r>
            <a:r>
              <a:rPr lang="zh-CN" altLang="en-US" sz="1600" dirty="0"/>
              <a:t> </a:t>
            </a:r>
            <a:endParaRPr lang="en-US" altLang="zh-CN" sz="1600" dirty="0"/>
          </a:p>
          <a:p>
            <a:r>
              <a:rPr lang="en-US" altLang="zh-CN" sz="1600" dirty="0"/>
              <a:t>        </a:t>
            </a:r>
            <a:r>
              <a:rPr lang="zh-CN" altLang="en-US" sz="1600" dirty="0"/>
              <a:t>});</a:t>
            </a:r>
            <a:endParaRPr lang="en-US" altLang="zh-CN" sz="1600" dirty="0"/>
          </a:p>
          <a:p>
            <a:r>
              <a:rPr lang="en-US" altLang="zh-CN" sz="1600" dirty="0"/>
              <a:t>        let result = </a:t>
            </a:r>
            <a:r>
              <a:rPr lang="en-US" altLang="zh-CN" sz="1600" dirty="0">
                <a:solidFill>
                  <a:srgbClr val="FF0000"/>
                </a:solidFill>
              </a:rPr>
              <a:t>await</a:t>
            </a:r>
            <a:r>
              <a:rPr lang="en-US" altLang="zh-CN" sz="1600" dirty="0"/>
              <a:t> </a:t>
            </a:r>
            <a:r>
              <a:rPr lang="zh-CN" altLang="en-US" sz="1600" dirty="0"/>
              <a:t>tx.submit</a:t>
            </a:r>
            <a:r>
              <a:rPr lang="en-US" altLang="zh-CN" sz="1600" dirty="0">
                <a:solidFill>
                  <a:srgbClr val="FF0000"/>
                </a:solidFill>
              </a:rPr>
              <a:t>Promise</a:t>
            </a:r>
            <a:r>
              <a:rPr lang="en-US" altLang="zh-CN" sz="1600" dirty="0"/>
              <a:t>(</a:t>
            </a:r>
            <a:r>
              <a:rPr lang="zh-CN" altLang="en-US" sz="1600" dirty="0"/>
              <a:t>'</a:t>
            </a:r>
            <a:r>
              <a:rPr lang="zh-CN" altLang="en-US" sz="1600" dirty="0">
                <a:solidFill>
                  <a:srgbClr val="FF0000"/>
                </a:solidFill>
              </a:rPr>
              <a:t>sn37nYrQ6KPJvTFmaBYokS3FjXUWd</a:t>
            </a:r>
            <a:r>
              <a:rPr lang="zh-CN" altLang="en-US" sz="1600" dirty="0"/>
              <a:t>'</a:t>
            </a:r>
            <a:r>
              <a:rPr lang="en-US" altLang="zh-CN" sz="1600" dirty="0"/>
              <a:t>,</a:t>
            </a:r>
            <a:r>
              <a:rPr lang="zh-CN" altLang="en-US" sz="1600" dirty="0"/>
              <a:t> '支付</a:t>
            </a:r>
            <a:r>
              <a:rPr lang="en-US" altLang="zh-CN" sz="1600" dirty="0"/>
              <a:t>10CNY</a:t>
            </a:r>
            <a:r>
              <a:rPr lang="zh-CN" altLang="en-US" sz="1600" dirty="0"/>
              <a:t>'</a:t>
            </a:r>
            <a:r>
              <a:rPr lang="en-US" altLang="zh-CN" sz="1600" dirty="0"/>
              <a:t>)</a:t>
            </a:r>
          </a:p>
          <a:p>
            <a:r>
              <a:rPr lang="en-US" altLang="zh-CN" sz="1600" dirty="0"/>
              <a:t>        </a:t>
            </a:r>
            <a:r>
              <a:rPr lang="en-US" altLang="zh-CN" sz="1600" dirty="0" err="1"/>
              <a:t>console.log</a:t>
            </a:r>
            <a:r>
              <a:rPr lang="en-US" altLang="zh-CN" sz="1600" dirty="0"/>
              <a:t>(result)</a:t>
            </a:r>
          </a:p>
          <a:p>
            <a:r>
              <a:rPr lang="en-US" altLang="zh-CN" sz="1600" dirty="0"/>
              <a:t>        </a:t>
            </a:r>
            <a:r>
              <a:rPr lang="en-US" altLang="zh-CN" sz="1600" dirty="0" err="1">
                <a:solidFill>
                  <a:srgbClr val="FF0000"/>
                </a:solidFill>
              </a:rPr>
              <a:t>remote.disconnect</a:t>
            </a:r>
            <a:r>
              <a:rPr lang="en-US" altLang="zh-CN" sz="1600" dirty="0">
                <a:solidFill>
                  <a:srgbClr val="FF0000"/>
                </a:solidFill>
              </a:rPr>
              <a:t>()</a:t>
            </a:r>
            <a:endParaRPr lang="en-US" altLang="zh-CN" sz="1600" dirty="0"/>
          </a:p>
          <a:p>
            <a:r>
              <a:rPr lang="en-US" altLang="zh-CN" sz="1600" dirty="0"/>
              <a:t>    })</a:t>
            </a:r>
          </a:p>
          <a:p>
            <a:pPr algn="l"/>
            <a:r>
              <a:rPr lang="en-US" altLang="zh-CN" sz="1600" dirty="0"/>
              <a:t>    .catch( err =&gt; </a:t>
            </a:r>
            <a:r>
              <a:rPr lang="en-US" altLang="zh-CN" sz="1600" dirty="0" err="1"/>
              <a:t>console.log</a:t>
            </a:r>
            <a:r>
              <a:rPr lang="en-US" altLang="zh-CN" sz="1600" dirty="0"/>
              <a:t>(err))</a:t>
            </a:r>
            <a:endParaRPr lang="zh-CN" altLang="en-US" sz="1600" dirty="0"/>
          </a:p>
        </p:txBody>
      </p:sp>
      <p:sp>
        <p:nvSpPr>
          <p:cNvPr id="1048636" name="矩形标注 1"/>
          <p:cNvSpPr/>
          <p:nvPr/>
        </p:nvSpPr>
        <p:spPr>
          <a:xfrm>
            <a:off x="6667627" y="2995011"/>
            <a:ext cx="1044575" cy="323850"/>
          </a:xfrm>
          <a:prstGeom prst="wedgeRectCallout">
            <a:avLst>
              <a:gd name="adj1" fmla="val -189014"/>
              <a:gd name="adj2" fmla="val 1323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币种</a:t>
            </a:r>
          </a:p>
        </p:txBody>
      </p:sp>
      <p:sp>
        <p:nvSpPr>
          <p:cNvPr id="1048637" name="矩形标注 2"/>
          <p:cNvSpPr/>
          <p:nvPr/>
        </p:nvSpPr>
        <p:spPr>
          <a:xfrm>
            <a:off x="7815707" y="2671161"/>
            <a:ext cx="1197610" cy="323850"/>
          </a:xfrm>
          <a:prstGeom prst="wedgeRectCallout">
            <a:avLst>
              <a:gd name="adj1" fmla="val -45129"/>
              <a:gd name="adj2" fmla="val 203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币种发行方</a:t>
            </a:r>
          </a:p>
        </p:txBody>
      </p:sp>
      <p:sp>
        <p:nvSpPr>
          <p:cNvPr id="6" name="矩形标注 1">
            <a:extLst>
              <a:ext uri="{FF2B5EF4-FFF2-40B4-BE49-F238E27FC236}">
                <a16:creationId xmlns:a16="http://schemas.microsoft.com/office/drawing/2014/main" id="{FD7156A2-8D64-E14C-821A-A87B4CF96DBA}"/>
              </a:ext>
            </a:extLst>
          </p:cNvPr>
          <p:cNvSpPr/>
          <p:nvPr/>
        </p:nvSpPr>
        <p:spPr>
          <a:xfrm>
            <a:off x="5795899" y="4602801"/>
            <a:ext cx="1044575" cy="323850"/>
          </a:xfrm>
          <a:prstGeom prst="wedgeRectCallout">
            <a:avLst>
              <a:gd name="adj1" fmla="val -139993"/>
              <a:gd name="adj2" fmla="val -1584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密钥</a:t>
            </a:r>
          </a:p>
        </p:txBody>
      </p:sp>
    </p:spTree>
    <p:extLst>
      <p:ext uri="{BB962C8B-B14F-4D97-AF65-F5344CB8AC3E}">
        <p14:creationId xmlns:p14="http://schemas.microsoft.com/office/powerpoint/2010/main" val="1669320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38"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7.</a:t>
            </a:r>
            <a:r>
              <a:rPr lang="zh-CN" altLang="en-US" sz="4000">
                <a:solidFill>
                  <a:schemeClr val="accent1"/>
                </a:solidFill>
                <a:effectLst>
                  <a:outerShdw blurRad="38100" dist="25400" dir="5400000" algn="ctr" rotWithShape="0">
                    <a:srgbClr val="6E747A">
                      <a:alpha val="43000"/>
                    </a:srgbClr>
                  </a:outerShdw>
                </a:effectLst>
              </a:rPr>
              <a:t>挂个单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1" name="文本框 6"/>
          <p:cNvSpPr txBox="1"/>
          <p:nvPr/>
        </p:nvSpPr>
        <p:spPr>
          <a:xfrm>
            <a:off x="804545" y="1472565"/>
            <a:ext cx="8746490" cy="5477510"/>
          </a:xfrm>
          <a:prstGeom prst="rect">
            <a:avLst/>
          </a:prstGeom>
          <a:noFill/>
        </p:spPr>
        <p:txBody>
          <a:bodyPr wrap="square" rtlCol="0">
            <a:spAutoFit/>
          </a:bodyPr>
          <a:lstStyle/>
          <a:p>
            <a:pPr algn="l"/>
            <a:r>
              <a:rPr lang="en-US" altLang="zh-CN" sz="1400" dirty="0"/>
              <a:t>var </a:t>
            </a:r>
            <a:r>
              <a:rPr lang="en-US" altLang="zh-CN" sz="1400" dirty="0" err="1"/>
              <a:t>jlib</a:t>
            </a:r>
            <a:r>
              <a:rPr lang="en-US" altLang="zh-CN" sz="1400" dirty="0"/>
              <a:t> = require('</a:t>
            </a:r>
            <a:r>
              <a:rPr lang="en-US" altLang="zh-CN" sz="1400" dirty="0" err="1"/>
              <a:t>jingtum</a:t>
            </a:r>
            <a:r>
              <a:rPr lang="en-US" altLang="zh-CN" sz="1400" dirty="0"/>
              <a:t>-lib');</a:t>
            </a:r>
          </a:p>
          <a:p>
            <a:pPr algn="l"/>
            <a:r>
              <a:rPr lang="en-US" altLang="zh-CN" sz="1400" dirty="0"/>
              <a:t>var Remote = </a:t>
            </a:r>
            <a:r>
              <a:rPr lang="en-US" altLang="zh-CN" sz="1400" dirty="0" err="1"/>
              <a:t>jlib.Remote</a:t>
            </a:r>
            <a:r>
              <a:rPr lang="en-US" altLang="zh-CN" sz="1400" dirty="0"/>
              <a:t>;</a:t>
            </a:r>
          </a:p>
          <a:p>
            <a:pPr algn="l"/>
            <a:r>
              <a:rPr lang="en-US" altLang="zh-CN" sz="1400" dirty="0"/>
              <a:t>var remote = new Remote({server: '</a:t>
            </a:r>
            <a:r>
              <a:rPr lang="en-US" altLang="zh-CN" sz="1400" dirty="0" err="1"/>
              <a:t>ws</a:t>
            </a:r>
            <a:r>
              <a:rPr lang="en-US" altLang="zh-CN" sz="1400" dirty="0"/>
              <a:t>://</a:t>
            </a:r>
            <a:r>
              <a:rPr lang="en-US" altLang="zh-CN" sz="1400" dirty="0" err="1"/>
              <a:t>xxx:port</a:t>
            </a:r>
            <a:r>
              <a:rPr lang="en-US" altLang="zh-CN" sz="1400" dirty="0"/>
              <a:t>', </a:t>
            </a:r>
            <a:r>
              <a:rPr lang="en-US" altLang="zh-CN" sz="1400" dirty="0" err="1"/>
              <a:t>local_sign:true</a:t>
            </a:r>
            <a:r>
              <a:rPr lang="en-US" altLang="zh-CN" sz="1400" dirty="0"/>
              <a:t>});</a:t>
            </a:r>
          </a:p>
          <a:p>
            <a:pPr algn="l"/>
            <a:r>
              <a:rPr lang="en-US" altLang="zh-CN" sz="1400" dirty="0" err="1"/>
              <a:t>remote.connect</a:t>
            </a:r>
            <a:r>
              <a:rPr lang="en-US" altLang="zh-CN" sz="1400" dirty="0"/>
              <a:t>(function (err, result) {</a:t>
            </a:r>
          </a:p>
          <a:p>
            <a:pPr algn="l"/>
            <a:r>
              <a:rPr lang="en-US" altLang="zh-CN" sz="1400" dirty="0"/>
              <a:t>    if (err) {</a:t>
            </a:r>
          </a:p>
          <a:p>
            <a:pPr algn="l"/>
            <a:r>
              <a:rPr lang="en-US" altLang="zh-CN" sz="1400" dirty="0"/>
              <a:t>        return </a:t>
            </a:r>
            <a:r>
              <a:rPr lang="en-US" altLang="zh-CN" sz="1400" dirty="0" err="1"/>
              <a:t>console.log</a:t>
            </a:r>
            <a:r>
              <a:rPr lang="en-US" altLang="zh-CN" sz="1400" dirty="0"/>
              <a:t>('err:', err);</a:t>
            </a:r>
          </a:p>
          <a:p>
            <a:pPr algn="l"/>
            <a:r>
              <a:rPr lang="en-US" altLang="zh-CN" sz="1400" dirty="0"/>
              <a:t>    }</a:t>
            </a:r>
          </a:p>
          <a:p>
            <a:pPr algn="l"/>
            <a:r>
              <a:rPr lang="en-US" altLang="zh-CN" sz="1400" dirty="0"/>
              <a:t>    var options = {</a:t>
            </a:r>
          </a:p>
          <a:p>
            <a:pPr algn="l"/>
            <a:r>
              <a:rPr lang="en-US" altLang="zh-CN" sz="1400" dirty="0"/>
              <a:t>        type: 'Sell', //</a:t>
            </a:r>
            <a:r>
              <a:rPr lang="zh-CN" altLang="en-US" sz="1400" dirty="0"/>
              <a:t>买卖类型</a:t>
            </a:r>
            <a:endParaRPr lang="en-US" altLang="zh-CN" sz="1400" dirty="0"/>
          </a:p>
          <a:p>
            <a:pPr algn="l"/>
            <a:r>
              <a:rPr lang="en-US" altLang="zh-CN" sz="1400" dirty="0"/>
              <a:t>        account: 'jB7rxgh43ncbTX4WeMoeadiGMfmfqY2xLZ', //</a:t>
            </a:r>
            <a:r>
              <a:rPr lang="zh-CN" altLang="en-US" sz="1400" dirty="0"/>
              <a:t>挂单账号</a:t>
            </a:r>
            <a:endParaRPr lang="en-US" altLang="zh-CN" sz="1400" dirty="0"/>
          </a:p>
          <a:p>
            <a:pPr algn="l"/>
            <a:r>
              <a:rPr lang="en-US" altLang="zh-CN" sz="1400" dirty="0"/>
              <a:t>        </a:t>
            </a:r>
            <a:r>
              <a:rPr lang="en-US" altLang="zh-CN" sz="1400" dirty="0" err="1"/>
              <a:t>taker_gets</a:t>
            </a:r>
            <a:r>
              <a:rPr lang="en-US" altLang="zh-CN" sz="1400" dirty="0"/>
              <a:t>: {value: '1', currency: '</a:t>
            </a:r>
            <a:r>
              <a:rPr lang="en-US" altLang="zh-CN" sz="1400" dirty="0" err="1"/>
              <a:t>CNY',issuer</a:t>
            </a:r>
            <a:r>
              <a:rPr lang="en-US" altLang="zh-CN" sz="1400" dirty="0"/>
              <a:t>: 'jBciDE8Q3uJjf111VeiUNM775AMKHEbBLS' },//</a:t>
            </a:r>
            <a:r>
              <a:rPr lang="zh-CN" altLang="en-US" sz="1400" dirty="0"/>
              <a:t>对方获得</a:t>
            </a:r>
            <a:endParaRPr lang="en-US" altLang="zh-CN" sz="1400" dirty="0"/>
          </a:p>
          <a:p>
            <a:pPr algn="l"/>
            <a:r>
              <a:rPr lang="en-US" altLang="zh-CN" sz="1400" dirty="0"/>
              <a:t>        </a:t>
            </a:r>
            <a:r>
              <a:rPr lang="en-US" altLang="zh-CN" sz="1400" dirty="0" err="1"/>
              <a:t>taker_pays</a:t>
            </a:r>
            <a:r>
              <a:rPr lang="en-US" altLang="zh-CN" sz="1400" dirty="0"/>
              <a:t>: { value: '200', currency: 'VCC', issuer: '</a:t>
            </a:r>
            <a:r>
              <a:rPr lang="en-US" altLang="zh-CN" sz="1400" dirty="0">
                <a:sym typeface="+mn-ea"/>
              </a:rPr>
              <a:t>jBciDE8Q3uJjf111VeiUNM775AMKHEbBLS</a:t>
            </a:r>
            <a:r>
              <a:rPr lang="en-US" altLang="zh-CN" sz="1400" dirty="0"/>
              <a:t>'}</a:t>
            </a:r>
            <a:r>
              <a:rPr lang="en-US" altLang="zh-CN" sz="1400" dirty="0">
                <a:sym typeface="+mn-ea"/>
              </a:rPr>
              <a:t>,</a:t>
            </a:r>
            <a:r>
              <a:rPr lang="en-US" altLang="zh-CN" sz="1400" dirty="0"/>
              <a:t>//</a:t>
            </a:r>
            <a:r>
              <a:rPr lang="zh-CN" altLang="en-US" sz="1400" dirty="0"/>
              <a:t>对方支付</a:t>
            </a:r>
          </a:p>
          <a:p>
            <a:pPr algn="l"/>
            <a:r>
              <a:rPr lang="en-US" altLang="zh-CN" sz="1400" dirty="0"/>
              <a:t>        platform: 'jB77p5n7ekApSzbefoHpuqopPX3k49u71i'</a:t>
            </a:r>
          </a:p>
          <a:p>
            <a:pPr algn="l"/>
            <a:r>
              <a:rPr lang="en-US" altLang="zh-CN" sz="1400" dirty="0"/>
              <a:t>    };</a:t>
            </a:r>
          </a:p>
          <a:p>
            <a:pPr algn="l"/>
            <a:r>
              <a:rPr lang="en-US" altLang="zh-CN" sz="1400" dirty="0"/>
              <a:t>    var </a:t>
            </a:r>
            <a:r>
              <a:rPr lang="en-US" altLang="zh-CN" sz="1400" dirty="0" err="1"/>
              <a:t>tx</a:t>
            </a:r>
            <a:r>
              <a:rPr lang="en-US" altLang="zh-CN" sz="1400" dirty="0"/>
              <a:t> = </a:t>
            </a:r>
            <a:r>
              <a:rPr lang="en-US" altLang="zh-CN" sz="1400" b="1" dirty="0" err="1"/>
              <a:t>remote.buildOfferCreateTx</a:t>
            </a:r>
            <a:r>
              <a:rPr lang="en-US" altLang="zh-CN" sz="1400" dirty="0"/>
              <a:t>(options);</a:t>
            </a:r>
          </a:p>
          <a:p>
            <a:pPr algn="l"/>
            <a:r>
              <a:rPr lang="en-US" altLang="zh-CN" sz="1400" dirty="0"/>
              <a:t>    </a:t>
            </a:r>
            <a:r>
              <a:rPr lang="en-US" altLang="zh-CN" sz="1400" dirty="0" err="1"/>
              <a:t>tx.setSecret</a:t>
            </a:r>
            <a:r>
              <a:rPr lang="en-US" altLang="zh-CN" sz="1400" dirty="0"/>
              <a:t>('sn37nYrQ6KPJvTFmaBYokS3FjXUWd');</a:t>
            </a:r>
          </a:p>
          <a:p>
            <a:pPr algn="l"/>
            <a:r>
              <a:rPr lang="en-US" altLang="zh-CN" sz="1400" dirty="0"/>
              <a:t>    </a:t>
            </a:r>
            <a:r>
              <a:rPr lang="en-US" altLang="zh-CN" sz="1400" dirty="0" err="1"/>
              <a:t>tx.submit</a:t>
            </a:r>
            <a:r>
              <a:rPr lang="en-US" altLang="zh-CN" sz="1400" dirty="0"/>
              <a:t>(function (err, result) {</a:t>
            </a:r>
          </a:p>
          <a:p>
            <a:pPr algn="l"/>
            <a:r>
              <a:rPr lang="en-US" altLang="zh-CN" sz="1400" dirty="0"/>
              <a:t>        if (err) {</a:t>
            </a:r>
          </a:p>
          <a:p>
            <a:pPr algn="l"/>
            <a:r>
              <a:rPr lang="en-US" altLang="zh-CN" sz="1400" dirty="0"/>
              <a:t>            </a:t>
            </a:r>
            <a:r>
              <a:rPr lang="en-US" altLang="zh-CN" sz="1400" dirty="0" err="1"/>
              <a:t>console.log</a:t>
            </a:r>
            <a:r>
              <a:rPr lang="en-US" altLang="zh-CN" sz="1400" dirty="0"/>
              <a:t>('err:', err);</a:t>
            </a:r>
          </a:p>
          <a:p>
            <a:pPr algn="l"/>
            <a:r>
              <a:rPr lang="en-US" altLang="zh-CN" sz="1400" dirty="0"/>
              <a:t>        }</a:t>
            </a:r>
          </a:p>
          <a:p>
            <a:pPr algn="l"/>
            <a:r>
              <a:rPr lang="en-US" altLang="zh-CN" sz="1400" dirty="0"/>
              <a:t>        else if (result) {</a:t>
            </a:r>
          </a:p>
          <a:p>
            <a:pPr algn="l"/>
            <a:r>
              <a:rPr lang="en-US" altLang="zh-CN" sz="1400" dirty="0"/>
              <a:t>            </a:t>
            </a:r>
            <a:r>
              <a:rPr lang="en-US" altLang="zh-CN" sz="1400" dirty="0" err="1"/>
              <a:t>console.log</a:t>
            </a:r>
            <a:r>
              <a:rPr lang="en-US" altLang="zh-CN" sz="1400" dirty="0"/>
              <a:t>('res:', result);</a:t>
            </a:r>
          </a:p>
          <a:p>
            <a:pPr algn="l"/>
            <a:r>
              <a:rPr lang="en-US" altLang="zh-CN" sz="1400" dirty="0"/>
              <a:t>        }</a:t>
            </a:r>
          </a:p>
          <a:p>
            <a:pPr algn="l"/>
            <a:r>
              <a:rPr lang="en-US" altLang="zh-CN" sz="1400" dirty="0"/>
              <a:t>    });</a:t>
            </a:r>
          </a:p>
          <a:p>
            <a:pPr algn="l"/>
            <a:r>
              <a:rPr lang="en-US" altLang="zh-CN" sz="1400" dirty="0"/>
              <a:t>});</a:t>
            </a:r>
          </a:p>
        </p:txBody>
      </p:sp>
      <p:sp>
        <p:nvSpPr>
          <p:cNvPr id="1048642" name="矩形标注 1"/>
          <p:cNvSpPr/>
          <p:nvPr/>
        </p:nvSpPr>
        <p:spPr>
          <a:xfrm>
            <a:off x="5729605" y="4104005"/>
            <a:ext cx="2152015" cy="589280"/>
          </a:xfrm>
          <a:prstGeom prst="wedgeRectCallout">
            <a:avLst>
              <a:gd name="adj1" fmla="val -63720"/>
              <a:gd name="adj2" fmla="val -33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ym typeface="+mn-ea"/>
              </a:rPr>
              <a:t>可选，</a:t>
            </a:r>
            <a:r>
              <a:rPr lang="zh-CN" altLang="en-US" sz="1400"/>
              <a:t>平台标识账号，不同平台手续费不一样哦！</a:t>
            </a:r>
          </a:p>
        </p:txBody>
      </p:sp>
      <p:sp>
        <p:nvSpPr>
          <p:cNvPr id="1048643" name="文本框 3"/>
          <p:cNvSpPr txBox="1"/>
          <p:nvPr/>
        </p:nvSpPr>
        <p:spPr>
          <a:xfrm>
            <a:off x="789940" y="1087120"/>
            <a:ext cx="9110980" cy="368300"/>
          </a:xfrm>
          <a:prstGeom prst="rect">
            <a:avLst/>
          </a:prstGeom>
          <a:noFill/>
        </p:spPr>
        <p:txBody>
          <a:bodyPr wrap="square" rtlCol="0">
            <a:spAutoFit/>
          </a:bodyPr>
          <a:lstStyle/>
          <a:p>
            <a:r>
              <a:rPr lang="zh-CN" altLang="en-US" b="1" dirty="0"/>
              <a:t>直接上实例</a:t>
            </a:r>
            <a:r>
              <a:rPr lang="en-US" altLang="zh-CN" b="1" dirty="0"/>
              <a:t> – </a:t>
            </a:r>
            <a:r>
              <a:rPr lang="en-US" altLang="zh-CN" b="1" dirty="0" err="1"/>
              <a:t>jingtum</a:t>
            </a:r>
            <a:r>
              <a:rPr lang="en-US" altLang="zh-CN" b="1" dirty="0"/>
              <a:t>-lib</a:t>
            </a:r>
            <a:endParaRPr lang="zh-CN" altLang="en-US" b="1" dirty="0"/>
          </a:p>
        </p:txBody>
      </p:sp>
      <p:sp>
        <p:nvSpPr>
          <p:cNvPr id="1048644" name="矩形标注 5"/>
          <p:cNvSpPr/>
          <p:nvPr/>
        </p:nvSpPr>
        <p:spPr>
          <a:xfrm>
            <a:off x="4845050" y="4643755"/>
            <a:ext cx="1001395" cy="368935"/>
          </a:xfrm>
          <a:prstGeom prst="wedgeRectCallout">
            <a:avLst>
              <a:gd name="adj1" fmla="val -66258"/>
              <a:gd name="adj2" fmla="val -44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1" name="文本框 6"/>
          <p:cNvSpPr txBox="1"/>
          <p:nvPr/>
        </p:nvSpPr>
        <p:spPr>
          <a:xfrm>
            <a:off x="804545" y="1472565"/>
            <a:ext cx="8746490" cy="3754874"/>
          </a:xfrm>
          <a:prstGeom prst="rect">
            <a:avLst/>
          </a:prstGeom>
          <a:noFill/>
        </p:spPr>
        <p:txBody>
          <a:bodyPr wrap="square" rtlCol="0">
            <a:spAutoFit/>
          </a:bodyPr>
          <a:lstStyle/>
          <a:p>
            <a:r>
              <a:rPr lang="en-US" altLang="zh-CN" sz="1400" dirty="0"/>
              <a:t>var </a:t>
            </a:r>
            <a:r>
              <a:rPr lang="en-US" altLang="zh-CN" sz="1400" dirty="0" err="1"/>
              <a:t>jlib</a:t>
            </a:r>
            <a:r>
              <a:rPr lang="en-US" altLang="zh-CN" sz="1400" dirty="0"/>
              <a:t> = require(</a:t>
            </a:r>
            <a:r>
              <a:rPr lang="zh-CN" altLang="en-US" sz="1400" dirty="0"/>
              <a:t>'</a:t>
            </a:r>
            <a:r>
              <a:rPr lang="en-US" altLang="zh-CN" sz="1400" dirty="0" err="1">
                <a:solidFill>
                  <a:srgbClr val="FF0000"/>
                </a:solidFill>
              </a:rPr>
              <a:t>swtc</a:t>
            </a:r>
            <a:r>
              <a:rPr lang="en-US" altLang="zh-CN" sz="1400" dirty="0"/>
              <a:t>-lib');</a:t>
            </a:r>
          </a:p>
          <a:p>
            <a:pPr algn="l"/>
            <a:r>
              <a:rPr lang="en-US" altLang="zh-CN" sz="1400" dirty="0"/>
              <a:t>var Remote = </a:t>
            </a:r>
            <a:r>
              <a:rPr lang="en-US" altLang="zh-CN" sz="1400" dirty="0" err="1"/>
              <a:t>jlib.Remote</a:t>
            </a:r>
            <a:r>
              <a:rPr lang="en-US" altLang="zh-CN" sz="1400" dirty="0"/>
              <a:t>;</a:t>
            </a:r>
          </a:p>
          <a:p>
            <a:r>
              <a:rPr lang="en-US" altLang="zh-CN" sz="1400" dirty="0"/>
              <a:t>var remote = new Remote({server: '</a:t>
            </a:r>
            <a:r>
              <a:rPr lang="en-US" altLang="zh-CN" sz="1400" dirty="0" err="1"/>
              <a:t>ws</a:t>
            </a:r>
            <a:r>
              <a:rPr lang="en-US" altLang="zh-CN" sz="1400" dirty="0"/>
              <a:t>://xxx:5020</a:t>
            </a:r>
            <a:r>
              <a:rPr lang="zh-CN" altLang="en-US" sz="1400" dirty="0"/>
              <a:t>'</a:t>
            </a:r>
            <a:r>
              <a:rPr lang="en-US" altLang="zh-CN" sz="1400" dirty="0"/>
              <a:t>,</a:t>
            </a:r>
          </a:p>
          <a:p>
            <a:r>
              <a:rPr lang="en-US" altLang="zh-CN" sz="1400" dirty="0"/>
              <a:t>                                           </a:t>
            </a:r>
            <a:r>
              <a:rPr lang="en-US" altLang="zh-CN" sz="1400" dirty="0">
                <a:solidFill>
                  <a:srgbClr val="FF0000"/>
                </a:solidFill>
              </a:rPr>
              <a:t>issuer: </a:t>
            </a:r>
            <a:r>
              <a:rPr lang="zh-CN" altLang="en-US" sz="1400" dirty="0"/>
              <a:t>'</a:t>
            </a:r>
            <a:r>
              <a:rPr lang="en-US" altLang="zh-CN" sz="1400" dirty="0">
                <a:solidFill>
                  <a:srgbClr val="FF0000"/>
                </a:solidFill>
                <a:sym typeface="+mn-ea"/>
              </a:rPr>
              <a:t>jBciDE8Q3uJjf111VeiUNM775AMKHEbBLS</a:t>
            </a:r>
            <a:r>
              <a:rPr lang="zh-CN" altLang="en-US" sz="1400" dirty="0"/>
              <a:t>'</a:t>
            </a:r>
            <a:r>
              <a:rPr lang="en-US" altLang="zh-CN" sz="1400" dirty="0"/>
              <a:t>});</a:t>
            </a:r>
          </a:p>
          <a:p>
            <a:pPr algn="l"/>
            <a:r>
              <a:rPr lang="en-US" altLang="zh-CN" sz="1400" dirty="0" err="1"/>
              <a:t>remote.connect</a:t>
            </a:r>
            <a:r>
              <a:rPr lang="en-US" altLang="zh-CN" sz="1400" dirty="0" err="1">
                <a:solidFill>
                  <a:srgbClr val="FF0000"/>
                </a:solidFill>
              </a:rPr>
              <a:t>Promise</a:t>
            </a:r>
            <a:r>
              <a:rPr lang="en-US" altLang="zh-CN" sz="1400" dirty="0"/>
              <a:t>()</a:t>
            </a:r>
          </a:p>
          <a:p>
            <a:pPr algn="l"/>
            <a:r>
              <a:rPr lang="en-US" altLang="zh-CN" sz="1400" dirty="0"/>
              <a:t>    .then( </a:t>
            </a:r>
            <a:r>
              <a:rPr lang="en-US" altLang="zh-CN" sz="1400" dirty="0">
                <a:solidFill>
                  <a:srgbClr val="FF0000"/>
                </a:solidFill>
              </a:rPr>
              <a:t>async</a:t>
            </a:r>
            <a:r>
              <a:rPr lang="en-US" altLang="zh-CN" sz="1400" dirty="0"/>
              <a:t> () =&gt; {</a:t>
            </a:r>
          </a:p>
          <a:p>
            <a:r>
              <a:rPr lang="en-US" altLang="zh-CN" sz="1400" dirty="0"/>
              <a:t>        var options = {</a:t>
            </a:r>
          </a:p>
          <a:p>
            <a:r>
              <a:rPr lang="en-US" altLang="zh-CN" sz="1400" dirty="0"/>
              <a:t>            type: 'Sell', //</a:t>
            </a:r>
            <a:r>
              <a:rPr lang="zh-CN" altLang="en-US" sz="1400" dirty="0"/>
              <a:t>买卖类型</a:t>
            </a:r>
            <a:endParaRPr lang="en-US" altLang="zh-CN" sz="1400" dirty="0"/>
          </a:p>
          <a:p>
            <a:r>
              <a:rPr lang="en-US" altLang="zh-CN" sz="1400" dirty="0"/>
              <a:t>            account: 'jB7rxgh43ncbTX4WeMoeadiGMfmfqY2xLZ', //</a:t>
            </a:r>
            <a:r>
              <a:rPr lang="zh-CN" altLang="en-US" sz="1400" dirty="0"/>
              <a:t>挂单账号</a:t>
            </a:r>
            <a:endParaRPr lang="en-US" altLang="zh-CN" sz="1400" dirty="0"/>
          </a:p>
          <a:p>
            <a:r>
              <a:rPr lang="en-US" altLang="zh-CN" sz="1400" dirty="0"/>
              <a:t>            </a:t>
            </a:r>
            <a:r>
              <a:rPr lang="en-US" altLang="zh-CN" sz="1400" dirty="0" err="1"/>
              <a:t>taker_gets</a:t>
            </a:r>
            <a:r>
              <a:rPr lang="en-US" altLang="zh-CN" sz="1400" dirty="0"/>
              <a:t>: </a:t>
            </a:r>
            <a:r>
              <a:rPr lang="en-US" altLang="zh-CN" sz="1400" dirty="0" err="1">
                <a:solidFill>
                  <a:srgbClr val="FF0000"/>
                </a:solidFill>
              </a:rPr>
              <a:t>remote.makeAmount</a:t>
            </a:r>
            <a:r>
              <a:rPr lang="en-US" altLang="zh-CN" sz="1400" dirty="0">
                <a:solidFill>
                  <a:srgbClr val="FF0000"/>
                </a:solidFill>
              </a:rPr>
              <a:t>(1, </a:t>
            </a:r>
            <a:r>
              <a:rPr lang="zh-CN" altLang="en-US" sz="1400" dirty="0"/>
              <a:t>'</a:t>
            </a:r>
            <a:r>
              <a:rPr lang="en-US" altLang="zh-CN" sz="1400" dirty="0">
                <a:solidFill>
                  <a:srgbClr val="FF0000"/>
                </a:solidFill>
              </a:rPr>
              <a:t>CNY</a:t>
            </a:r>
            <a:r>
              <a:rPr lang="zh-CN" altLang="en-US" sz="1400" dirty="0"/>
              <a:t>'</a:t>
            </a:r>
            <a:r>
              <a:rPr lang="en-US" altLang="zh-CN" sz="1400" dirty="0">
                <a:solidFill>
                  <a:srgbClr val="FF0000"/>
                </a:solidFill>
              </a:rPr>
              <a:t>), </a:t>
            </a:r>
            <a:r>
              <a:rPr lang="en-US" altLang="zh-CN" sz="1400" dirty="0"/>
              <a:t>// </a:t>
            </a:r>
            <a:r>
              <a:rPr lang="zh-CN" altLang="en-US" sz="1400" dirty="0"/>
              <a:t>对方获得</a:t>
            </a:r>
            <a:endParaRPr lang="en-US" altLang="zh-CN" sz="1400" dirty="0"/>
          </a:p>
          <a:p>
            <a:r>
              <a:rPr lang="en-US" altLang="zh-CN" sz="1400" dirty="0"/>
              <a:t>            </a:t>
            </a:r>
            <a:r>
              <a:rPr lang="en-US" altLang="zh-CN" sz="1400" dirty="0" err="1"/>
              <a:t>taker_pays</a:t>
            </a:r>
            <a:r>
              <a:rPr lang="en-US" altLang="zh-CN" sz="1400" dirty="0"/>
              <a:t>: </a:t>
            </a:r>
            <a:r>
              <a:rPr lang="en-US" altLang="zh-CN" sz="1400" dirty="0" err="1">
                <a:solidFill>
                  <a:srgbClr val="FF0000"/>
                </a:solidFill>
              </a:rPr>
              <a:t>remote.makeAmount</a:t>
            </a:r>
            <a:r>
              <a:rPr lang="en-US" altLang="zh-CN" sz="1400" dirty="0">
                <a:solidFill>
                  <a:srgbClr val="FF0000"/>
                </a:solidFill>
              </a:rPr>
              <a:t>(200, </a:t>
            </a:r>
            <a:r>
              <a:rPr lang="zh-CN" altLang="en-US" sz="1400" dirty="0"/>
              <a:t>'</a:t>
            </a:r>
            <a:r>
              <a:rPr lang="en-US" altLang="zh-CN" sz="1400" dirty="0">
                <a:solidFill>
                  <a:srgbClr val="FF0000"/>
                </a:solidFill>
              </a:rPr>
              <a:t>VCC</a:t>
            </a:r>
            <a:r>
              <a:rPr lang="zh-CN" altLang="en-US" sz="1400" dirty="0"/>
              <a:t>'</a:t>
            </a:r>
            <a:r>
              <a:rPr lang="en-US" altLang="zh-CN" sz="1400" dirty="0">
                <a:solidFill>
                  <a:srgbClr val="FF0000"/>
                </a:solidFill>
              </a:rPr>
              <a:t>)</a:t>
            </a:r>
            <a:r>
              <a:rPr lang="en-US" altLang="zh-CN" sz="1400" dirty="0">
                <a:solidFill>
                  <a:srgbClr val="FF0000"/>
                </a:solidFill>
                <a:sym typeface="+mn-ea"/>
              </a:rPr>
              <a:t>, </a:t>
            </a:r>
            <a:r>
              <a:rPr lang="en-US" altLang="zh-CN" sz="1400" dirty="0"/>
              <a:t>// </a:t>
            </a:r>
            <a:r>
              <a:rPr lang="zh-CN" altLang="en-US" sz="1400" dirty="0"/>
              <a:t>对方支付</a:t>
            </a:r>
          </a:p>
          <a:p>
            <a:r>
              <a:rPr lang="en-US" altLang="zh-CN" sz="1400" dirty="0"/>
              <a:t>            platform: 'jB77p5n7ekApSzbefoHpuqopPX3k49u71i'</a:t>
            </a:r>
          </a:p>
          <a:p>
            <a:r>
              <a:rPr lang="en-US" altLang="zh-CN" sz="1400" dirty="0"/>
              <a:t>        };</a:t>
            </a:r>
          </a:p>
          <a:p>
            <a:r>
              <a:rPr lang="en-US" altLang="zh-CN" sz="1400" dirty="0"/>
              <a:t>        </a:t>
            </a:r>
            <a:r>
              <a:rPr lang="en-US" altLang="zh-CN" sz="1400" dirty="0">
                <a:solidFill>
                  <a:srgbClr val="FF0000"/>
                </a:solidFill>
              </a:rPr>
              <a:t>await</a:t>
            </a:r>
            <a:r>
              <a:rPr lang="en-US" altLang="zh-CN" sz="1400" dirty="0"/>
              <a:t> </a:t>
            </a:r>
            <a:r>
              <a:rPr lang="en-US" altLang="zh-CN" sz="1400" b="1" dirty="0" err="1"/>
              <a:t>remote.buildOfferCreateTx</a:t>
            </a:r>
            <a:r>
              <a:rPr lang="en-US" altLang="zh-CN" sz="1400" dirty="0"/>
              <a:t>(options).</a:t>
            </a:r>
            <a:r>
              <a:rPr lang="en-US" altLang="zh-CN" sz="1400" dirty="0" err="1"/>
              <a:t>submit</a:t>
            </a:r>
            <a:r>
              <a:rPr lang="en-US" altLang="zh-CN" sz="1400" dirty="0" err="1">
                <a:solidFill>
                  <a:srgbClr val="FF0000"/>
                </a:solidFill>
              </a:rPr>
              <a:t>Promise</a:t>
            </a:r>
            <a:r>
              <a:rPr lang="en-US" altLang="zh-CN" sz="1400" dirty="0"/>
              <a:t>('sn37nYrQ6KPJvTFmaBYokS3FjXUWd</a:t>
            </a:r>
            <a:r>
              <a:rPr lang="zh-CN" altLang="en-US" sz="1400" dirty="0"/>
              <a:t>'</a:t>
            </a:r>
            <a:r>
              <a:rPr lang="en-US" altLang="zh-CN" sz="1400" dirty="0"/>
              <a:t>)</a:t>
            </a:r>
          </a:p>
          <a:p>
            <a:r>
              <a:rPr lang="en-US" altLang="zh-CN" sz="1400" dirty="0"/>
              <a:t>        </a:t>
            </a:r>
            <a:r>
              <a:rPr lang="en-US" altLang="zh-CN" sz="1400" dirty="0" err="1">
                <a:solidFill>
                  <a:srgbClr val="FF0000"/>
                </a:solidFill>
              </a:rPr>
              <a:t>remote.disconnect</a:t>
            </a:r>
            <a:r>
              <a:rPr lang="en-US" altLang="zh-CN" sz="1400" dirty="0">
                <a:solidFill>
                  <a:srgbClr val="FF0000"/>
                </a:solidFill>
              </a:rPr>
              <a:t>()</a:t>
            </a:r>
          </a:p>
          <a:p>
            <a:pPr algn="l"/>
            <a:r>
              <a:rPr lang="en-US" altLang="zh-CN" sz="1400" dirty="0"/>
              <a:t>    })</a:t>
            </a:r>
          </a:p>
          <a:p>
            <a:pPr algn="l"/>
            <a:r>
              <a:rPr lang="en-US" altLang="zh-CN" sz="1400" dirty="0"/>
              <a:t>    .catch(err =&gt; </a:t>
            </a:r>
            <a:r>
              <a:rPr lang="en-US" altLang="zh-CN" sz="1400" dirty="0" err="1"/>
              <a:t>console.log</a:t>
            </a:r>
            <a:r>
              <a:rPr lang="en-US" altLang="zh-CN" sz="1400" dirty="0"/>
              <a:t>(err))</a:t>
            </a:r>
          </a:p>
        </p:txBody>
      </p:sp>
      <p:sp>
        <p:nvSpPr>
          <p:cNvPr id="1048642" name="矩形标注 1"/>
          <p:cNvSpPr/>
          <p:nvPr/>
        </p:nvSpPr>
        <p:spPr>
          <a:xfrm>
            <a:off x="6406261" y="3275479"/>
            <a:ext cx="2152015" cy="589280"/>
          </a:xfrm>
          <a:prstGeom prst="wedgeRectCallout">
            <a:avLst>
              <a:gd name="adj1" fmla="val -92355"/>
              <a:gd name="adj2" fmla="val 65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ym typeface="+mn-ea"/>
              </a:rPr>
              <a:t>可选，</a:t>
            </a:r>
            <a:r>
              <a:rPr lang="zh-CN" altLang="en-US" sz="1400" dirty="0"/>
              <a:t>平台标识账号，不同平台手续费不一样哦！</a:t>
            </a:r>
          </a:p>
        </p:txBody>
      </p:sp>
      <p:sp>
        <p:nvSpPr>
          <p:cNvPr id="1048643" name="文本框 3"/>
          <p:cNvSpPr txBox="1"/>
          <p:nvPr/>
        </p:nvSpPr>
        <p:spPr>
          <a:xfrm>
            <a:off x="789940" y="1087120"/>
            <a:ext cx="9110980" cy="368300"/>
          </a:xfrm>
          <a:prstGeom prst="rect">
            <a:avLst/>
          </a:prstGeom>
          <a:noFill/>
        </p:spPr>
        <p:txBody>
          <a:bodyPr wrap="square" rtlCol="0">
            <a:spAutoFit/>
          </a:bodyPr>
          <a:lstStyle/>
          <a:p>
            <a:r>
              <a:rPr lang="zh-CN" altLang="en-US" b="1" dirty="0"/>
              <a:t>直接上实例</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1048644" name="矩形标注 5"/>
          <p:cNvSpPr/>
          <p:nvPr/>
        </p:nvSpPr>
        <p:spPr>
          <a:xfrm>
            <a:off x="3841198" y="4514547"/>
            <a:ext cx="1001395" cy="368935"/>
          </a:xfrm>
          <a:prstGeom prst="wedgeRectCallout">
            <a:avLst>
              <a:gd name="adj1" fmla="val -66258"/>
              <a:gd name="adj2" fmla="val -44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Tree>
    <p:extLst>
      <p:ext uri="{BB962C8B-B14F-4D97-AF65-F5344CB8AC3E}">
        <p14:creationId xmlns:p14="http://schemas.microsoft.com/office/powerpoint/2010/main" val="1060303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04545" y="1472565"/>
            <a:ext cx="8746490" cy="4831080"/>
          </a:xfrm>
          <a:prstGeom prst="rect">
            <a:avLst/>
          </a:prstGeom>
          <a:noFill/>
        </p:spPr>
        <p:txBody>
          <a:bodyPr wrap="square" rtlCol="0">
            <a:spAutoFit/>
          </a:bodyPr>
          <a:lstStyle/>
          <a:p>
            <a:pPr algn="l"/>
            <a:r>
              <a:rPr lang="en-US" altLang="zh-CN" sz="1400" dirty="0"/>
              <a:t>var </a:t>
            </a:r>
            <a:r>
              <a:rPr lang="en-US" altLang="zh-CN" sz="1400" dirty="0" err="1"/>
              <a:t>jlib</a:t>
            </a:r>
            <a:r>
              <a:rPr lang="en-US" altLang="zh-CN" sz="1400" dirty="0"/>
              <a:t> = require('</a:t>
            </a:r>
            <a:r>
              <a:rPr lang="en-US" altLang="zh-CN" sz="1400" dirty="0" err="1"/>
              <a:t>jingtum</a:t>
            </a:r>
            <a:r>
              <a:rPr lang="en-US" altLang="zh-CN" sz="1400" dirty="0"/>
              <a:t>-lib');</a:t>
            </a:r>
          </a:p>
          <a:p>
            <a:pPr algn="l"/>
            <a:r>
              <a:rPr lang="en-US" altLang="zh-CN" sz="1400" dirty="0"/>
              <a:t>var Remote = </a:t>
            </a:r>
            <a:r>
              <a:rPr lang="en-US" altLang="zh-CN" sz="1400" dirty="0" err="1"/>
              <a:t>jlib.Remote</a:t>
            </a:r>
            <a:r>
              <a:rPr lang="en-US" altLang="zh-CN" sz="1400" dirty="0"/>
              <a:t>;</a:t>
            </a:r>
          </a:p>
          <a:p>
            <a:pPr algn="l"/>
            <a:r>
              <a:rPr lang="en-US" altLang="zh-CN" sz="1400" dirty="0"/>
              <a:t>var remote = new Remote({server: '</a:t>
            </a:r>
            <a:r>
              <a:rPr lang="en-US" altLang="zh-CN" sz="1400" dirty="0" err="1"/>
              <a:t>ws</a:t>
            </a:r>
            <a:r>
              <a:rPr lang="en-US" altLang="zh-CN" sz="1400" dirty="0"/>
              <a:t>://</a:t>
            </a:r>
            <a:r>
              <a:rPr lang="en-US" altLang="zh-CN" sz="1400" dirty="0" err="1"/>
              <a:t>xxx:port</a:t>
            </a:r>
            <a:r>
              <a:rPr lang="en-US" altLang="zh-CN" sz="1400" dirty="0"/>
              <a:t>', </a:t>
            </a:r>
            <a:r>
              <a:rPr lang="en-US" altLang="zh-CN" sz="1400" dirty="0" err="1"/>
              <a:t>local_sign:true</a:t>
            </a:r>
            <a:r>
              <a:rPr lang="en-US" altLang="zh-CN" sz="1400" dirty="0"/>
              <a:t>});</a:t>
            </a:r>
          </a:p>
          <a:p>
            <a:pPr algn="l"/>
            <a:r>
              <a:rPr lang="en-US" altLang="zh-CN" sz="1400" dirty="0" err="1"/>
              <a:t>remote.connect</a:t>
            </a:r>
            <a:r>
              <a:rPr lang="en-US" altLang="zh-CN" sz="1400" dirty="0"/>
              <a:t>(function (err, result) {</a:t>
            </a:r>
          </a:p>
          <a:p>
            <a:pPr algn="l"/>
            <a:r>
              <a:rPr lang="en-US" altLang="zh-CN" sz="1400" dirty="0"/>
              <a:t>    if (err) {</a:t>
            </a:r>
          </a:p>
          <a:p>
            <a:pPr algn="l"/>
            <a:r>
              <a:rPr lang="en-US" altLang="zh-CN" sz="1400" dirty="0"/>
              <a:t>        return </a:t>
            </a:r>
            <a:r>
              <a:rPr lang="en-US" altLang="zh-CN" sz="1400" dirty="0" err="1"/>
              <a:t>console.log</a:t>
            </a:r>
            <a:r>
              <a:rPr lang="en-US" altLang="zh-CN" sz="1400" dirty="0"/>
              <a:t>('err:', err);</a:t>
            </a:r>
          </a:p>
          <a:p>
            <a:pPr algn="l"/>
            <a:r>
              <a:rPr lang="en-US" altLang="zh-CN" sz="1400" dirty="0"/>
              <a:t>    }</a:t>
            </a:r>
          </a:p>
          <a:p>
            <a:pPr algn="l"/>
            <a:r>
              <a:rPr lang="en-US" altLang="zh-CN" sz="1400" dirty="0"/>
              <a:t>    var options = {</a:t>
            </a:r>
          </a:p>
          <a:p>
            <a:pPr algn="l"/>
            <a:r>
              <a:rPr lang="en-US" altLang="zh-CN" sz="1400" dirty="0"/>
              <a:t>        account: 'jB7rxgh43ncbTX4WeMoeadiGMfmfqY2xLZ', //</a:t>
            </a:r>
            <a:r>
              <a:rPr lang="zh-CN" altLang="en-US" sz="1400" dirty="0"/>
              <a:t>挂单账号</a:t>
            </a:r>
          </a:p>
          <a:p>
            <a:pPr algn="l"/>
            <a:r>
              <a:rPr lang="en-US" altLang="zh-CN" sz="1400" dirty="0"/>
              <a:t>        sequence: 133//</a:t>
            </a:r>
            <a:r>
              <a:rPr lang="en-US" altLang="zh-CN" sz="1400" dirty="0" err="1"/>
              <a:t>要取消的单子号</a:t>
            </a:r>
            <a:endParaRPr lang="en-US" altLang="zh-CN" sz="1400" dirty="0"/>
          </a:p>
          <a:p>
            <a:pPr algn="l"/>
            <a:r>
              <a:rPr lang="en-US" altLang="zh-CN" sz="1400" dirty="0"/>
              <a:t>    };</a:t>
            </a:r>
          </a:p>
          <a:p>
            <a:pPr algn="l"/>
            <a:r>
              <a:rPr lang="en-US" altLang="zh-CN" sz="1400" dirty="0"/>
              <a:t>    var </a:t>
            </a:r>
            <a:r>
              <a:rPr lang="en-US" altLang="zh-CN" sz="1400" dirty="0" err="1"/>
              <a:t>tx</a:t>
            </a:r>
            <a:r>
              <a:rPr lang="en-US" altLang="zh-CN" sz="1400" dirty="0"/>
              <a:t> = </a:t>
            </a:r>
            <a:r>
              <a:rPr lang="en-US" altLang="zh-CN" sz="1400" b="1" dirty="0" err="1"/>
              <a:t>remote.buildOfferCancelTx</a:t>
            </a:r>
            <a:r>
              <a:rPr lang="en-US" altLang="zh-CN" sz="1400" dirty="0"/>
              <a:t>(options);</a:t>
            </a:r>
          </a:p>
          <a:p>
            <a:pPr algn="l"/>
            <a:r>
              <a:rPr lang="en-US" altLang="zh-CN" sz="1400" dirty="0"/>
              <a:t>    </a:t>
            </a:r>
            <a:r>
              <a:rPr lang="en-US" altLang="zh-CN" sz="1400" dirty="0" err="1"/>
              <a:t>tx.setSecret</a:t>
            </a:r>
            <a:r>
              <a:rPr lang="en-US" altLang="zh-CN" sz="1400" dirty="0"/>
              <a:t>('sn37nYrQ6KPJvTFmaBYokS3FjXUWd');</a:t>
            </a:r>
          </a:p>
          <a:p>
            <a:pPr algn="l"/>
            <a:r>
              <a:rPr lang="en-US" altLang="zh-CN" sz="1400" dirty="0"/>
              <a:t>    </a:t>
            </a:r>
            <a:r>
              <a:rPr lang="en-US" altLang="zh-CN" sz="1400" dirty="0" err="1"/>
              <a:t>tx.submit</a:t>
            </a:r>
            <a:r>
              <a:rPr lang="en-US" altLang="zh-CN" sz="1400" dirty="0"/>
              <a:t>(function (err, result) {</a:t>
            </a:r>
          </a:p>
          <a:p>
            <a:pPr algn="l"/>
            <a:r>
              <a:rPr lang="en-US" altLang="zh-CN" sz="1400" dirty="0"/>
              <a:t>        if (err) {</a:t>
            </a:r>
          </a:p>
          <a:p>
            <a:pPr algn="l"/>
            <a:r>
              <a:rPr lang="en-US" altLang="zh-CN" sz="1400" dirty="0"/>
              <a:t>            </a:t>
            </a:r>
            <a:r>
              <a:rPr lang="en-US" altLang="zh-CN" sz="1400" dirty="0" err="1"/>
              <a:t>console.log</a:t>
            </a:r>
            <a:r>
              <a:rPr lang="en-US" altLang="zh-CN" sz="1400" dirty="0"/>
              <a:t>('err:', err);</a:t>
            </a:r>
          </a:p>
          <a:p>
            <a:pPr algn="l"/>
            <a:r>
              <a:rPr lang="en-US" altLang="zh-CN" sz="1400" dirty="0"/>
              <a:t>        }</a:t>
            </a:r>
          </a:p>
          <a:p>
            <a:pPr algn="l"/>
            <a:r>
              <a:rPr lang="en-US" altLang="zh-CN" sz="1400" dirty="0"/>
              <a:t>        else if (result) {</a:t>
            </a:r>
          </a:p>
          <a:p>
            <a:pPr algn="l"/>
            <a:r>
              <a:rPr lang="en-US" altLang="zh-CN" sz="1400" dirty="0"/>
              <a:t>            </a:t>
            </a:r>
            <a:r>
              <a:rPr lang="en-US" altLang="zh-CN" sz="1400" dirty="0" err="1"/>
              <a:t>console.log</a:t>
            </a:r>
            <a:r>
              <a:rPr lang="en-US" altLang="zh-CN" sz="1400" dirty="0"/>
              <a:t>('res:', result);</a:t>
            </a:r>
          </a:p>
          <a:p>
            <a:pPr algn="l"/>
            <a:r>
              <a:rPr lang="en-US" altLang="zh-CN" sz="1400" dirty="0"/>
              <a:t>        }</a:t>
            </a:r>
          </a:p>
          <a:p>
            <a:pPr algn="l"/>
            <a:r>
              <a:rPr lang="en-US" altLang="zh-CN" sz="1400" dirty="0"/>
              <a:t>    });</a:t>
            </a:r>
          </a:p>
          <a:p>
            <a:pPr algn="l"/>
            <a:r>
              <a:rPr lang="en-US" altLang="zh-CN" sz="1400" dirty="0"/>
              <a:t>});</a:t>
            </a:r>
          </a:p>
        </p:txBody>
      </p:sp>
      <p:sp>
        <p:nvSpPr>
          <p:cNvPr id="4" name="文本框 3"/>
          <p:cNvSpPr txBox="1"/>
          <p:nvPr/>
        </p:nvSpPr>
        <p:spPr>
          <a:xfrm>
            <a:off x="789940" y="1087120"/>
            <a:ext cx="9110980" cy="368300"/>
          </a:xfrm>
          <a:prstGeom prst="rect">
            <a:avLst/>
          </a:prstGeom>
          <a:noFill/>
        </p:spPr>
        <p:txBody>
          <a:bodyPr wrap="square" rtlCol="0">
            <a:spAutoFit/>
          </a:bodyPr>
          <a:lstStyle/>
          <a:p>
            <a:r>
              <a:rPr lang="zh-CN" altLang="en-US" b="1" dirty="0"/>
              <a:t>取消挂单实例</a:t>
            </a:r>
            <a:r>
              <a:rPr lang="en-US" altLang="zh-CN" b="1" dirty="0"/>
              <a:t> – </a:t>
            </a:r>
            <a:r>
              <a:rPr lang="en-US" altLang="zh-CN" b="1" dirty="0" err="1"/>
              <a:t>jingtum</a:t>
            </a:r>
            <a:r>
              <a:rPr lang="en-US" altLang="zh-CN" b="1" dirty="0"/>
              <a:t>-lib</a:t>
            </a:r>
            <a:endParaRPr lang="zh-CN" altLang="en-US" b="1" dirty="0"/>
          </a:p>
        </p:txBody>
      </p:sp>
      <p:sp>
        <p:nvSpPr>
          <p:cNvPr id="6" name="矩形标注 5"/>
          <p:cNvSpPr/>
          <p:nvPr/>
        </p:nvSpPr>
        <p:spPr>
          <a:xfrm>
            <a:off x="4911090" y="3836670"/>
            <a:ext cx="1001395" cy="368935"/>
          </a:xfrm>
          <a:prstGeom prst="wedgeRectCallout">
            <a:avLst>
              <a:gd name="adj1" fmla="val -67311"/>
              <a:gd name="adj2" fmla="val -15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
        <p:nvSpPr>
          <p:cNvPr id="3" name="矩形标注 2"/>
          <p:cNvSpPr/>
          <p:nvPr/>
        </p:nvSpPr>
        <p:spPr>
          <a:xfrm>
            <a:off x="3926205" y="2819400"/>
            <a:ext cx="1670050" cy="368935"/>
          </a:xfrm>
          <a:prstGeom prst="wedgeRectCallout">
            <a:avLst>
              <a:gd name="adj1" fmla="val -61673"/>
              <a:gd name="adj2" fmla="val 1216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通过单子号取消</a:t>
            </a:r>
          </a:p>
        </p:txBody>
      </p:sp>
      <p:sp>
        <p:nvSpPr>
          <p:cNvPr id="11" name="文本框 10"/>
          <p:cNvSpPr txBox="1"/>
          <p:nvPr/>
        </p:nvSpPr>
        <p:spPr>
          <a:xfrm>
            <a:off x="6402705" y="1574800"/>
            <a:ext cx="5598795" cy="526224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engine_result: 'tesSUCCESS',</a:t>
            </a:r>
          </a:p>
          <a:p>
            <a:r>
              <a:rPr lang="zh-CN" altLang="en-US" sz="1200">
                <a:solidFill>
                  <a:schemeClr val="tx1"/>
                </a:solidFill>
              </a:rPr>
              <a:t>  engine_result_code: 0,</a:t>
            </a:r>
          </a:p>
          <a:p>
            <a:r>
              <a:rPr lang="zh-CN" altLang="en-US" sz="1200">
                <a:solidFill>
                  <a:schemeClr val="tx1"/>
                </a:solidFill>
              </a:rPr>
              <a:t>  engine_result_message: 'The transaction was applied. Only final in a validated ledger.',</a:t>
            </a:r>
          </a:p>
          <a:p>
            <a:r>
              <a:rPr lang="zh-CN" altLang="en-US" sz="1200">
                <a:solidFill>
                  <a:schemeClr val="tx1"/>
                </a:solidFill>
              </a:rPr>
              <a:t>  tx_blob: '1200082200000000240000009B2F25022E36201900000085684000000000002710732102FE64E0C20F0058F22F3742EDC15F49F318C04F88B130742C68BAF3B1C89FD1677446304402205854DB0E7B53F4348F8899765C4DBB3B9EA399C904FEB9FEE5AC012449BE29CE0220648158D4FA8D1C18E2CF219F83D71985E743618B5082E0586068E8E8AE3C2243811472F05993EBA9858291D364EBF6EEC3D851BD3792',</a:t>
            </a:r>
          </a:p>
          <a:p>
            <a:r>
              <a:rPr lang="zh-CN" altLang="en-US" sz="1200">
                <a:solidFill>
                  <a:schemeClr val="tx1"/>
                </a:solidFill>
              </a:rPr>
              <a:t>  tx_json: </a:t>
            </a:r>
          </a:p>
          <a:p>
            <a:r>
              <a:rPr lang="zh-CN" altLang="en-US" sz="1200">
                <a:solidFill>
                  <a:schemeClr val="tx1"/>
                </a:solidFill>
              </a:rPr>
              <a:t>   { Account: 'jB7rxgh43ncbTX4WeMoeadiGMfmfqY2xLZ',</a:t>
            </a:r>
          </a:p>
          <a:p>
            <a:r>
              <a:rPr lang="zh-CN" altLang="en-US" sz="1200">
                <a:solidFill>
                  <a:schemeClr val="tx1"/>
                </a:solidFill>
              </a:rPr>
              <a:t>     Fee: '10000',</a:t>
            </a:r>
          </a:p>
          <a:p>
            <a:r>
              <a:rPr lang="zh-CN" altLang="en-US" sz="1200">
                <a:solidFill>
                  <a:schemeClr val="tx1"/>
                </a:solidFill>
              </a:rPr>
              <a:t>     Flags: 0,</a:t>
            </a:r>
          </a:p>
          <a:p>
            <a:r>
              <a:rPr lang="zh-CN" altLang="en-US" sz="1200">
                <a:solidFill>
                  <a:schemeClr val="tx1"/>
                </a:solidFill>
              </a:rPr>
              <a:t>     OfferSequence: 133,</a:t>
            </a:r>
          </a:p>
          <a:p>
            <a:r>
              <a:rPr lang="zh-CN" altLang="en-US" sz="1200">
                <a:solidFill>
                  <a:schemeClr val="tx1"/>
                </a:solidFill>
              </a:rPr>
              <a:t>     Sequence: 155,</a:t>
            </a:r>
          </a:p>
          <a:p>
            <a:r>
              <a:rPr lang="zh-CN" altLang="en-US" sz="1200">
                <a:solidFill>
                  <a:schemeClr val="tx1"/>
                </a:solidFill>
              </a:rPr>
              <a:t>     SigningPubKey: '02FE64E0C20F0058F22F3742EDC15F49F318C04F88B130742C68BAF3B1C89FD167',</a:t>
            </a:r>
          </a:p>
          <a:p>
            <a:r>
              <a:rPr lang="zh-CN" altLang="en-US" sz="1200">
                <a:solidFill>
                  <a:schemeClr val="tx1"/>
                </a:solidFill>
              </a:rPr>
              <a:t>     TransactionType: 'OfferCancel',</a:t>
            </a:r>
          </a:p>
          <a:p>
            <a:r>
              <a:rPr lang="zh-CN" altLang="en-US" sz="1200">
                <a:solidFill>
                  <a:schemeClr val="tx1"/>
                </a:solidFill>
              </a:rPr>
              <a:t>     TxnSignature: '304402205854DB0E7B53F4348F8899765C4DBB3B9EA399C904FEB9FEE5AC012449BE29CE0220648158D4FA8D1C18E2CF219F83D71985E743618B5082E0586068E8E8AE3C2243',</a:t>
            </a:r>
          </a:p>
          <a:p>
            <a:r>
              <a:rPr lang="zh-CN" altLang="en-US" sz="1200">
                <a:solidFill>
                  <a:schemeClr val="tx1"/>
                </a:solidFill>
              </a:rPr>
              <a:t>     hash: '4ECC45C9E86C8B8654469F9223C11CAEB944EEB8405BDAD330EA00D33D8EE4F1' }}</a:t>
            </a:r>
          </a:p>
        </p:txBody>
      </p:sp>
    </p:spTree>
    <p:extLst>
      <p:ext uri="{BB962C8B-B14F-4D97-AF65-F5344CB8AC3E}">
        <p14:creationId xmlns:p14="http://schemas.microsoft.com/office/powerpoint/2010/main" val="2376024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37845" y="1822066"/>
            <a:ext cx="8746490" cy="4307130"/>
          </a:xfrm>
          <a:prstGeom prst="rect">
            <a:avLst/>
          </a:prstGeom>
          <a:noFill/>
        </p:spPr>
        <p:txBody>
          <a:bodyPr wrap="square" rtlCol="0">
            <a:noAutofit/>
          </a:bodyPr>
          <a:lstStyle/>
          <a:p>
            <a:r>
              <a:rPr lang="en-US" altLang="zh-CN" sz="1400" dirty="0"/>
              <a:t>var </a:t>
            </a:r>
            <a:r>
              <a:rPr lang="en-US" altLang="zh-CN" sz="1400" dirty="0" err="1"/>
              <a:t>jlib</a:t>
            </a:r>
            <a:r>
              <a:rPr lang="en-US" altLang="zh-CN" sz="1400" dirty="0"/>
              <a:t> = require('</a:t>
            </a:r>
            <a:r>
              <a:rPr lang="en-US" altLang="zh-CN" sz="1400" dirty="0" err="1">
                <a:solidFill>
                  <a:srgbClr val="FF0000"/>
                </a:solidFill>
              </a:rPr>
              <a:t>swtc</a:t>
            </a:r>
            <a:r>
              <a:rPr lang="en-US" altLang="zh-CN" sz="1400" dirty="0"/>
              <a:t>-lib');</a:t>
            </a:r>
          </a:p>
          <a:p>
            <a:pPr algn="l"/>
            <a:r>
              <a:rPr lang="en-US" altLang="zh-CN" sz="1400" dirty="0"/>
              <a:t>var Remote = </a:t>
            </a:r>
            <a:r>
              <a:rPr lang="en-US" altLang="zh-CN" sz="1400" dirty="0" err="1"/>
              <a:t>jlib.Remote</a:t>
            </a:r>
            <a:r>
              <a:rPr lang="en-US" altLang="zh-CN" sz="1400" dirty="0"/>
              <a:t>;</a:t>
            </a:r>
          </a:p>
          <a:p>
            <a:pPr algn="l"/>
            <a:r>
              <a:rPr lang="en-US" altLang="zh-CN" sz="1400" dirty="0"/>
              <a:t>var remote = new Remote({server: '</a:t>
            </a:r>
            <a:r>
              <a:rPr lang="en-US" altLang="zh-CN" sz="1400" dirty="0" err="1"/>
              <a:t>ws</a:t>
            </a:r>
            <a:r>
              <a:rPr lang="en-US" altLang="zh-CN" sz="1400" dirty="0"/>
              <a:t>://ts5.jingtum.com:5020'});</a:t>
            </a:r>
          </a:p>
          <a:p>
            <a:r>
              <a:rPr lang="en-US" altLang="zh-CN" sz="1400" dirty="0"/>
              <a:t>let secret = 'sn37nYrQ6KPJvTFmaBYokS3FjXUWd'</a:t>
            </a:r>
          </a:p>
          <a:p>
            <a:r>
              <a:rPr lang="en-US" altLang="zh-CN" sz="1400" dirty="0"/>
              <a:t>var options = {</a:t>
            </a:r>
          </a:p>
          <a:p>
            <a:r>
              <a:rPr lang="en-US" altLang="zh-CN" sz="1400" dirty="0"/>
              <a:t>    account: 'jB7rxgh43ncbTX4WeMoeadiGMfmfqY2xLZ', // </a:t>
            </a:r>
            <a:r>
              <a:rPr lang="zh-CN" altLang="en-US" sz="1400" dirty="0"/>
              <a:t>挂单账号</a:t>
            </a:r>
            <a:endParaRPr lang="en-US" altLang="zh-CN" sz="1400" dirty="0"/>
          </a:p>
          <a:p>
            <a:r>
              <a:rPr lang="en-US" altLang="zh-CN" sz="1400" dirty="0"/>
              <a:t>    sequence: 133 // </a:t>
            </a:r>
            <a:r>
              <a:rPr lang="en-US" altLang="zh-CN" sz="1400" dirty="0" err="1"/>
              <a:t>要取消的单子号</a:t>
            </a:r>
            <a:endParaRPr lang="en-US" altLang="zh-CN" sz="1400" dirty="0"/>
          </a:p>
          <a:p>
            <a:r>
              <a:rPr lang="en-US" altLang="zh-CN" sz="1400" dirty="0"/>
              <a:t>};</a:t>
            </a:r>
            <a:endParaRPr lang="en-US" altLang="zh-CN" sz="1400" dirty="0">
              <a:solidFill>
                <a:srgbClr val="FF0000"/>
              </a:solidFill>
            </a:endParaRPr>
          </a:p>
          <a:p>
            <a:pPr algn="l"/>
            <a:r>
              <a:rPr lang="en-US" altLang="zh-CN" sz="1400" dirty="0">
                <a:solidFill>
                  <a:srgbClr val="FF0000"/>
                </a:solidFill>
              </a:rPr>
              <a:t>try</a:t>
            </a:r>
            <a:r>
              <a:rPr lang="en-US" altLang="zh-CN" sz="1400" dirty="0"/>
              <a:t> {</a:t>
            </a:r>
          </a:p>
          <a:p>
            <a:pPr algn="l"/>
            <a:r>
              <a:rPr lang="en-US" altLang="zh-CN" sz="1400" dirty="0"/>
              <a:t>    </a:t>
            </a:r>
            <a:r>
              <a:rPr lang="en-US" altLang="zh-CN" sz="1400" dirty="0" err="1"/>
              <a:t>remote.connect</a:t>
            </a:r>
            <a:r>
              <a:rPr lang="en-US" altLang="zh-CN" sz="1400" dirty="0" err="1">
                <a:solidFill>
                  <a:srgbClr val="FF0000"/>
                </a:solidFill>
              </a:rPr>
              <a:t>Promise</a:t>
            </a:r>
            <a:r>
              <a:rPr lang="en-US" altLang="zh-CN" sz="1400" dirty="0">
                <a:solidFill>
                  <a:srgbClr val="FF0000"/>
                </a:solidFill>
              </a:rPr>
              <a:t>()</a:t>
            </a:r>
          </a:p>
          <a:p>
            <a:r>
              <a:rPr lang="en-US" altLang="zh-CN" sz="1400" dirty="0">
                <a:solidFill>
                  <a:srgbClr val="FF0000"/>
                </a:solidFill>
              </a:rPr>
              <a:t>        .then</a:t>
            </a:r>
            <a:r>
              <a:rPr lang="en-US" altLang="zh-CN" sz="1400" dirty="0"/>
              <a:t> (async () =&gt; {</a:t>
            </a:r>
          </a:p>
          <a:p>
            <a:r>
              <a:rPr lang="en-US" altLang="zh-CN" sz="1400" dirty="0"/>
              <a:t>            var </a:t>
            </a:r>
            <a:r>
              <a:rPr lang="en-US" altLang="zh-CN" sz="1400" dirty="0" err="1"/>
              <a:t>tx</a:t>
            </a:r>
            <a:r>
              <a:rPr lang="en-US" altLang="zh-CN" sz="1400" dirty="0"/>
              <a:t> = </a:t>
            </a:r>
            <a:r>
              <a:rPr lang="en-US" altLang="zh-CN" sz="1400" b="1" dirty="0" err="1"/>
              <a:t>remote.buildOfferCancelTx</a:t>
            </a:r>
            <a:r>
              <a:rPr lang="en-US" altLang="zh-CN" sz="1400" dirty="0"/>
              <a:t>(options);</a:t>
            </a:r>
          </a:p>
          <a:p>
            <a:r>
              <a:rPr lang="en-US" altLang="zh-CN" sz="1400" dirty="0"/>
              <a:t>            let result = </a:t>
            </a:r>
            <a:r>
              <a:rPr lang="en-US" altLang="zh-CN" sz="1400" dirty="0">
                <a:solidFill>
                  <a:srgbClr val="FF0000"/>
                </a:solidFill>
              </a:rPr>
              <a:t>await </a:t>
            </a:r>
            <a:r>
              <a:rPr lang="en-US" altLang="zh-CN" sz="1400" dirty="0" err="1"/>
              <a:t>tx.submi</a:t>
            </a:r>
            <a:r>
              <a:rPr lang="en-US" altLang="zh-CN" sz="1400" dirty="0" err="1">
                <a:solidFill>
                  <a:srgbClr val="FF0000"/>
                </a:solidFill>
              </a:rPr>
              <a:t>tPromise</a:t>
            </a:r>
            <a:r>
              <a:rPr lang="en-US" altLang="zh-CN" sz="1400" dirty="0"/>
              <a:t>(secret)</a:t>
            </a:r>
          </a:p>
          <a:p>
            <a:r>
              <a:rPr lang="en-US" altLang="zh-CN" sz="1400" dirty="0"/>
              <a:t>            </a:t>
            </a:r>
            <a:r>
              <a:rPr lang="en-US" altLang="zh-CN" sz="1400" dirty="0" err="1"/>
              <a:t>console.log</a:t>
            </a:r>
            <a:r>
              <a:rPr lang="en-US" altLang="zh-CN" sz="1400" dirty="0"/>
              <a:t>(result)</a:t>
            </a:r>
          </a:p>
          <a:p>
            <a:r>
              <a:rPr lang="en-US" altLang="zh-CN" sz="1400" dirty="0"/>
              <a:t>            </a:t>
            </a:r>
            <a:r>
              <a:rPr lang="en-US" altLang="zh-CN" sz="1400" dirty="0" err="1">
                <a:solidFill>
                  <a:srgbClr val="FF0000"/>
                </a:solidFill>
              </a:rPr>
              <a:t>remote.disconnect</a:t>
            </a:r>
            <a:r>
              <a:rPr lang="en-US" altLang="zh-CN" sz="1400" dirty="0">
                <a:solidFill>
                  <a:srgbClr val="FF0000"/>
                </a:solidFill>
              </a:rPr>
              <a:t>()</a:t>
            </a:r>
          </a:p>
          <a:p>
            <a:r>
              <a:rPr lang="en-US" altLang="zh-CN" sz="1400" dirty="0"/>
              <a:t>        })</a:t>
            </a:r>
            <a:endParaRPr lang="en-US" altLang="zh-CN" sz="1400" dirty="0">
              <a:solidFill>
                <a:srgbClr val="FF0000"/>
              </a:solidFill>
            </a:endParaRPr>
          </a:p>
          <a:p>
            <a:pPr algn="l"/>
            <a:r>
              <a:rPr lang="en-US" altLang="zh-CN" sz="1400" dirty="0"/>
              <a:t>} </a:t>
            </a:r>
            <a:r>
              <a:rPr lang="en-US" altLang="zh-CN" sz="1400" dirty="0">
                <a:solidFill>
                  <a:srgbClr val="FF0000"/>
                </a:solidFill>
              </a:rPr>
              <a:t>catch</a:t>
            </a:r>
            <a:r>
              <a:rPr lang="en-US" altLang="zh-CN" sz="1400" dirty="0"/>
              <a:t> (error) {</a:t>
            </a:r>
          </a:p>
          <a:p>
            <a:pPr algn="l"/>
            <a:r>
              <a:rPr lang="en-US" altLang="zh-CN" sz="1400" dirty="0"/>
              <a:t>    </a:t>
            </a:r>
            <a:r>
              <a:rPr lang="en-US" altLang="zh-CN" sz="1400" dirty="0" err="1"/>
              <a:t>console.log</a:t>
            </a:r>
            <a:r>
              <a:rPr lang="en-US" altLang="zh-CN" sz="1400" dirty="0"/>
              <a:t>(error)</a:t>
            </a:r>
          </a:p>
          <a:p>
            <a:pPr algn="l"/>
            <a:r>
              <a:rPr lang="en-US" altLang="zh-CN" sz="1400" dirty="0"/>
              <a:t>}</a:t>
            </a:r>
          </a:p>
        </p:txBody>
      </p:sp>
      <p:sp>
        <p:nvSpPr>
          <p:cNvPr id="4" name="文本框 3"/>
          <p:cNvSpPr txBox="1"/>
          <p:nvPr/>
        </p:nvSpPr>
        <p:spPr>
          <a:xfrm>
            <a:off x="735619" y="1053148"/>
            <a:ext cx="9110980" cy="368300"/>
          </a:xfrm>
          <a:prstGeom prst="rect">
            <a:avLst/>
          </a:prstGeom>
          <a:noFill/>
        </p:spPr>
        <p:txBody>
          <a:bodyPr wrap="square" rtlCol="0">
            <a:spAutoFit/>
          </a:bodyPr>
          <a:lstStyle/>
          <a:p>
            <a:r>
              <a:rPr lang="zh-CN" altLang="en-US" b="1" dirty="0"/>
              <a:t>取消挂单实例</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6" name="矩形标注 5"/>
          <p:cNvSpPr/>
          <p:nvPr/>
        </p:nvSpPr>
        <p:spPr>
          <a:xfrm>
            <a:off x="4129986" y="3681969"/>
            <a:ext cx="1001395" cy="368935"/>
          </a:xfrm>
          <a:prstGeom prst="wedgeRectCallout">
            <a:avLst>
              <a:gd name="adj1" fmla="val -111611"/>
              <a:gd name="adj2" fmla="val 114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
        <p:nvSpPr>
          <p:cNvPr id="3" name="矩形标注 2"/>
          <p:cNvSpPr/>
          <p:nvPr/>
        </p:nvSpPr>
        <p:spPr>
          <a:xfrm>
            <a:off x="2370982" y="3429000"/>
            <a:ext cx="1670050" cy="368935"/>
          </a:xfrm>
          <a:prstGeom prst="wedgeRectCallout">
            <a:avLst>
              <a:gd name="adj1" fmla="val -88778"/>
              <a:gd name="adj2" fmla="val -72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通过单子号取消</a:t>
            </a:r>
          </a:p>
        </p:txBody>
      </p:sp>
      <p:sp>
        <p:nvSpPr>
          <p:cNvPr id="11" name="文本框 10"/>
          <p:cNvSpPr txBox="1"/>
          <p:nvPr/>
        </p:nvSpPr>
        <p:spPr>
          <a:xfrm>
            <a:off x="6055360" y="1390014"/>
            <a:ext cx="5598795" cy="5262245"/>
          </a:xfrm>
          <a:prstGeom prst="rect">
            <a:avLst/>
          </a:prstGeom>
          <a:solidFill>
            <a:srgbClr val="FFC000"/>
          </a:solidFill>
        </p:spPr>
        <p:txBody>
          <a:bodyPr wrap="square" rtlCol="0">
            <a:spAutoFit/>
          </a:bodyPr>
          <a:lstStyle/>
          <a:p>
            <a:r>
              <a:rPr lang="zh-CN" altLang="en-US" sz="1200" dirty="0">
                <a:solidFill>
                  <a:schemeClr val="tx1"/>
                </a:solidFill>
              </a:rPr>
              <a:t>返回结果</a:t>
            </a:r>
          </a:p>
          <a:p>
            <a:r>
              <a:rPr lang="zh-CN" altLang="en-US" sz="1200" dirty="0">
                <a:solidFill>
                  <a:schemeClr val="tx1"/>
                </a:solidFill>
              </a:rPr>
              <a:t>{ engine_result: 'tesSUCCESS',</a:t>
            </a:r>
          </a:p>
          <a:p>
            <a:r>
              <a:rPr lang="zh-CN" altLang="en-US" sz="1200" dirty="0">
                <a:solidFill>
                  <a:schemeClr val="tx1"/>
                </a:solidFill>
              </a:rPr>
              <a:t>  engine_result_code: 0,</a:t>
            </a:r>
          </a:p>
          <a:p>
            <a:r>
              <a:rPr lang="zh-CN" altLang="en-US" sz="1200" dirty="0">
                <a:solidFill>
                  <a:schemeClr val="tx1"/>
                </a:solidFill>
              </a:rPr>
              <a:t>  engine_result_message: 'The transaction was applied. Only final in a validated ledger.',</a:t>
            </a:r>
          </a:p>
          <a:p>
            <a:r>
              <a:rPr lang="zh-CN" altLang="en-US" sz="1200" dirty="0">
                <a:solidFill>
                  <a:schemeClr val="tx1"/>
                </a:solidFill>
              </a:rPr>
              <a:t>  tx_blob: '1200082200000000240000009B2F25022E36201900000085684000000000002710732102FE64E0C20F0058F22F3742EDC15F49F318C04F88B130742C68BAF3B1C89FD1677446304402205854DB0E7B53F4348F8899765C4DBB3B9EA399C904FEB9FEE5AC012449BE29CE0220648158D4FA8D1C18E2CF219F83D71985E743618B5082E0586068E8E8AE3C2243811472F05993EBA9858291D364EBF6EEC3D851BD3792',</a:t>
            </a:r>
          </a:p>
          <a:p>
            <a:r>
              <a:rPr lang="zh-CN" altLang="en-US" sz="1200" dirty="0">
                <a:solidFill>
                  <a:schemeClr val="tx1"/>
                </a:solidFill>
              </a:rPr>
              <a:t>  tx_json: </a:t>
            </a:r>
          </a:p>
          <a:p>
            <a:r>
              <a:rPr lang="zh-CN" altLang="en-US" sz="1200" dirty="0">
                <a:solidFill>
                  <a:schemeClr val="tx1"/>
                </a:solidFill>
              </a:rPr>
              <a:t>   { Account: 'jB7rxgh43ncbTX4WeMoeadiGMfmfqY2xLZ',</a:t>
            </a:r>
          </a:p>
          <a:p>
            <a:r>
              <a:rPr lang="zh-CN" altLang="en-US" sz="1200" dirty="0">
                <a:solidFill>
                  <a:schemeClr val="tx1"/>
                </a:solidFill>
              </a:rPr>
              <a:t>     Fee: '10000',</a:t>
            </a:r>
          </a:p>
          <a:p>
            <a:r>
              <a:rPr lang="zh-CN" altLang="en-US" sz="1200" dirty="0">
                <a:solidFill>
                  <a:schemeClr val="tx1"/>
                </a:solidFill>
              </a:rPr>
              <a:t>     Flags: 0,</a:t>
            </a:r>
          </a:p>
          <a:p>
            <a:r>
              <a:rPr lang="zh-CN" altLang="en-US" sz="1200" dirty="0">
                <a:solidFill>
                  <a:schemeClr val="tx1"/>
                </a:solidFill>
              </a:rPr>
              <a:t>     OfferSequence: 133,</a:t>
            </a:r>
          </a:p>
          <a:p>
            <a:r>
              <a:rPr lang="zh-CN" altLang="en-US" sz="1200" dirty="0">
                <a:solidFill>
                  <a:schemeClr val="tx1"/>
                </a:solidFill>
              </a:rPr>
              <a:t>     Sequence: 155,</a:t>
            </a:r>
          </a:p>
          <a:p>
            <a:r>
              <a:rPr lang="zh-CN" altLang="en-US" sz="1200" dirty="0">
                <a:solidFill>
                  <a:schemeClr val="tx1"/>
                </a:solidFill>
              </a:rPr>
              <a:t>     SigningPubKey: '02FE64E0C20F0058F22F3742EDC15F49F318C04F88B130742C68BAF3B1C89FD167',</a:t>
            </a:r>
          </a:p>
          <a:p>
            <a:r>
              <a:rPr lang="zh-CN" altLang="en-US" sz="1200" dirty="0">
                <a:solidFill>
                  <a:schemeClr val="tx1"/>
                </a:solidFill>
              </a:rPr>
              <a:t>     TransactionType: 'OfferCancel',</a:t>
            </a:r>
          </a:p>
          <a:p>
            <a:r>
              <a:rPr lang="zh-CN" altLang="en-US" sz="1200" dirty="0">
                <a:solidFill>
                  <a:schemeClr val="tx1"/>
                </a:solidFill>
              </a:rPr>
              <a:t>     TxnSignature: '304402205854DB0E7B53F4348F8899765C4DBB3B9EA399C904FEB9FEE5AC012449BE29CE0220648158D4FA8D1C18E2CF219F83D71985E743618B5082E0586068E8E8AE3C2243',</a:t>
            </a:r>
          </a:p>
          <a:p>
            <a:r>
              <a:rPr lang="zh-CN" altLang="en-US" sz="1200" dirty="0">
                <a:solidFill>
                  <a:schemeClr val="tx1"/>
                </a:solidFill>
              </a:rPr>
              <a:t>     hash: '4ECC45C9E86C8B8654469F9223C11CAEB944EEB8405BDAD330EA00D33D8EE4F1' }}</a:t>
            </a:r>
          </a:p>
        </p:txBody>
      </p:sp>
    </p:spTree>
    <p:extLst>
      <p:ext uri="{BB962C8B-B14F-4D97-AF65-F5344CB8AC3E}">
        <p14:creationId xmlns:p14="http://schemas.microsoft.com/office/powerpoint/2010/main" val="2793632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5" name="文本框 1"/>
          <p:cNvSpPr txBox="1"/>
          <p:nvPr/>
        </p:nvSpPr>
        <p:spPr>
          <a:xfrm>
            <a:off x="1539875" y="2904490"/>
            <a:ext cx="8316595" cy="706755"/>
          </a:xfrm>
          <a:prstGeom prst="rect">
            <a:avLst/>
          </a:prstGeom>
          <a:noFill/>
        </p:spPr>
        <p:txBody>
          <a:bodyPr wrap="square" rtlCol="0">
            <a:spAutoFit/>
            <a:scene3d>
              <a:camera prst="orthographicFront"/>
              <a:lightRig rig="threePt" dir="t"/>
            </a:scene3d>
          </a:bodyPr>
          <a:lstStyle/>
          <a:p>
            <a:pPr algn="ctr"/>
            <a:r>
              <a:rPr lang="en-US" altLang="zh-CN" sz="4000">
                <a:solidFill>
                  <a:schemeClr val="accent1"/>
                </a:solidFill>
                <a:effectLst>
                  <a:outerShdw blurRad="38100" dist="25400" dir="5400000" algn="ctr" rotWithShape="0">
                    <a:srgbClr val="6E747A">
                      <a:alpha val="43000"/>
                    </a:srgbClr>
                  </a:outerShdw>
                </a:effectLst>
              </a:rPr>
              <a:t>8.</a:t>
            </a:r>
            <a:r>
              <a:rPr lang="zh-CN" altLang="en-US" sz="4000">
                <a:solidFill>
                  <a:schemeClr val="accent1"/>
                </a:solidFill>
                <a:effectLst>
                  <a:outerShdw blurRad="38100" dist="25400" dir="5400000" algn="ctr" rotWithShape="0">
                    <a:srgbClr val="6E747A">
                      <a:alpha val="43000"/>
                    </a:srgbClr>
                  </a:outerShdw>
                </a:effectLst>
              </a:rPr>
              <a:t>查交易</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8" name="文本框 4"/>
          <p:cNvSpPr txBox="1"/>
          <p:nvPr/>
        </p:nvSpPr>
        <p:spPr>
          <a:xfrm>
            <a:off x="789940" y="1266190"/>
            <a:ext cx="7768844" cy="369332"/>
          </a:xfrm>
          <a:prstGeom prst="rect">
            <a:avLst/>
          </a:prstGeom>
          <a:noFill/>
        </p:spPr>
        <p:txBody>
          <a:bodyPr wrap="square" rtlCol="0">
            <a:spAutoFit/>
          </a:bodyPr>
          <a:lstStyle/>
          <a:p>
            <a:r>
              <a:rPr lang="zh-CN" altLang="en-US" b="1" dirty="0"/>
              <a:t>交易</a:t>
            </a:r>
            <a:r>
              <a:rPr lang="en-US" altLang="zh-CN" b="1" dirty="0"/>
              <a:t>hash</a:t>
            </a:r>
            <a:r>
              <a:rPr lang="zh-CN" altLang="en-US" b="1" dirty="0"/>
              <a:t>是交易的唯一标识，可通过</a:t>
            </a:r>
            <a:r>
              <a:rPr lang="en-US" altLang="zh-CN" b="1" dirty="0"/>
              <a:t>hash</a:t>
            </a:r>
            <a:r>
              <a:rPr lang="zh-CN" altLang="en-US" b="1" dirty="0"/>
              <a:t>查询某一具体信息</a:t>
            </a:r>
            <a:r>
              <a:rPr lang="en-US" altLang="zh-CN" b="1" dirty="0"/>
              <a:t> – </a:t>
            </a:r>
            <a:r>
              <a:rPr lang="en-US" altLang="zh-CN" b="1" dirty="0" err="1"/>
              <a:t>jingtum</a:t>
            </a:r>
            <a:r>
              <a:rPr lang="en-US" altLang="zh-CN" b="1" dirty="0"/>
              <a:t>-lib</a:t>
            </a:r>
            <a:endParaRPr lang="zh-CN" altLang="en-US" b="1" dirty="0"/>
          </a:p>
        </p:txBody>
      </p:sp>
      <p:sp>
        <p:nvSpPr>
          <p:cNvPr id="1048649" name="文本框 6"/>
          <p:cNvSpPr txBox="1"/>
          <p:nvPr/>
        </p:nvSpPr>
        <p:spPr>
          <a:xfrm>
            <a:off x="789940" y="1838325"/>
            <a:ext cx="8197850" cy="3753485"/>
          </a:xfrm>
          <a:prstGeom prst="rect">
            <a:avLst/>
          </a:prstGeom>
          <a:noFill/>
        </p:spPr>
        <p:txBody>
          <a:bodyPr wrap="square" rtlCol="0">
            <a:spAutoFit/>
          </a:bodyPr>
          <a:lstStyle/>
          <a:p>
            <a:pPr algn="l"/>
            <a:r>
              <a:rPr lang="zh-CN" altLang="en-US" sz="1400" dirty="0"/>
              <a:t>var jlib = require('jingtum-lib');</a:t>
            </a:r>
          </a:p>
          <a:p>
            <a:pPr algn="l"/>
            <a:r>
              <a:rPr lang="zh-CN" altLang="en-US" sz="1400" dirty="0"/>
              <a:t>var Remote = jlib.Remote;</a:t>
            </a:r>
          </a:p>
          <a:p>
            <a:pPr algn="l"/>
            <a:r>
              <a:rPr lang="zh-CN" altLang="en-US" sz="1400" dirty="0"/>
              <a:t>var remote = new Remote({server: 'ws://xxx:port', local_sign:true});</a:t>
            </a:r>
          </a:p>
          <a:p>
            <a:pPr algn="l"/>
            <a:r>
              <a:rPr lang="zh-CN" altLang="en-US" sz="1400" dirty="0"/>
              <a:t>remote.connect(function(err, result) {</a:t>
            </a:r>
          </a:p>
          <a:p>
            <a:pPr algn="l"/>
            <a:r>
              <a:rPr lang="zh-CN" altLang="en-US" sz="1400" dirty="0"/>
              <a:t>    if (err) {</a:t>
            </a:r>
          </a:p>
          <a:p>
            <a:pPr algn="l"/>
            <a:r>
              <a:rPr lang="zh-CN" altLang="en-US" sz="1400" dirty="0"/>
              <a:t>        return console.log('err:',err);</a:t>
            </a:r>
          </a:p>
          <a:p>
            <a:pPr algn="l"/>
            <a:r>
              <a:rPr lang="zh-CN" altLang="en-US" sz="1400" dirty="0"/>
              <a:t>    }</a:t>
            </a:r>
          </a:p>
          <a:p>
            <a:pPr algn="l"/>
            <a:r>
              <a:rPr lang="zh-CN" altLang="en-US" sz="1400" dirty="0"/>
              <a:t>    var req = </a:t>
            </a:r>
            <a:r>
              <a:rPr lang="zh-CN" altLang="en-US" sz="1400" b="1" dirty="0"/>
              <a:t>remote.requestTx</a:t>
            </a:r>
            <a:r>
              <a:rPr lang="zh-CN" altLang="en-US" sz="1400" dirty="0"/>
              <a:t>({</a:t>
            </a:r>
          </a:p>
          <a:p>
            <a:pPr algn="l"/>
            <a:r>
              <a:rPr lang="zh-CN" altLang="en-US" sz="1400" dirty="0"/>
              <a:t>          hash:'744A689B030E2F6F1CBFF94B0E52C0F1CDEED5B85D86ACAA0BC76F42C16A2AFC'</a:t>
            </a:r>
          </a:p>
          <a:p>
            <a:pPr algn="l"/>
            <a:r>
              <a:rPr lang="zh-CN" altLang="en-US" sz="1400" dirty="0"/>
              <a:t>    });</a:t>
            </a:r>
          </a:p>
          <a:p>
            <a:pPr algn="l"/>
            <a:r>
              <a:rPr lang="zh-CN" altLang="en-US" sz="1400" dirty="0"/>
              <a:t>    req.submit(function(err, result) {</a:t>
            </a:r>
          </a:p>
          <a:p>
            <a:pPr algn="l"/>
            <a:r>
              <a:rPr lang="zh-CN" altLang="en-US" sz="1400" dirty="0"/>
              <a:t>        if(err) {console.log('err:',err);}</a:t>
            </a:r>
          </a:p>
          <a:p>
            <a:pPr algn="l"/>
            <a:r>
              <a:rPr lang="zh-CN" altLang="en-US" sz="1400" dirty="0"/>
              <a:t>        else if(result){</a:t>
            </a:r>
          </a:p>
          <a:p>
            <a:pPr algn="l"/>
            <a:r>
              <a:rPr lang="zh-CN" altLang="en-US" sz="1400" dirty="0"/>
              <a:t>            console.log('res:', result);</a:t>
            </a:r>
          </a:p>
          <a:p>
            <a:pPr algn="l"/>
            <a:r>
              <a:rPr lang="zh-CN" altLang="en-US" sz="1400" dirty="0"/>
              <a:t>        }</a:t>
            </a:r>
          </a:p>
          <a:p>
            <a:pPr algn="l"/>
            <a:r>
              <a:rPr lang="zh-CN" altLang="en-US" sz="1400" dirty="0"/>
              <a:t>    });</a:t>
            </a:r>
          </a:p>
          <a:p>
            <a:pPr algn="l"/>
            <a:r>
              <a:rPr lang="zh-CN" altLang="en-US" sz="1400" dirty="0"/>
              <a:t>});</a:t>
            </a:r>
            <a:r>
              <a:rPr lang="en-US" altLang="zh-CN" sz="1400" dirty="0"/>
              <a:t>	</a:t>
            </a:r>
          </a:p>
        </p:txBody>
      </p:sp>
      <p:sp>
        <p:nvSpPr>
          <p:cNvPr id="1048650" name="矩形标注 7"/>
          <p:cNvSpPr/>
          <p:nvPr/>
        </p:nvSpPr>
        <p:spPr>
          <a:xfrm>
            <a:off x="3272790" y="3118485"/>
            <a:ext cx="1049655" cy="250825"/>
          </a:xfrm>
          <a:prstGeom prst="wedgeRectCallout">
            <a:avLst>
              <a:gd name="adj1" fmla="val -68027"/>
              <a:gd name="adj2" fmla="val 565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8" name="文本框 4"/>
          <p:cNvSpPr txBox="1"/>
          <p:nvPr/>
        </p:nvSpPr>
        <p:spPr>
          <a:xfrm>
            <a:off x="789940" y="1266190"/>
            <a:ext cx="7768844" cy="369332"/>
          </a:xfrm>
          <a:prstGeom prst="rect">
            <a:avLst/>
          </a:prstGeom>
          <a:noFill/>
        </p:spPr>
        <p:txBody>
          <a:bodyPr wrap="square" rtlCol="0">
            <a:spAutoFit/>
          </a:bodyPr>
          <a:lstStyle/>
          <a:p>
            <a:r>
              <a:rPr lang="zh-CN" altLang="en-US" b="1" dirty="0"/>
              <a:t>交易</a:t>
            </a:r>
            <a:r>
              <a:rPr lang="en-US" altLang="zh-CN" b="1" dirty="0"/>
              <a:t>hash</a:t>
            </a:r>
            <a:r>
              <a:rPr lang="zh-CN" altLang="en-US" b="1" dirty="0"/>
              <a:t>是交易的唯一标识，可通过</a:t>
            </a:r>
            <a:r>
              <a:rPr lang="en-US" altLang="zh-CN" b="1" dirty="0"/>
              <a:t>hash</a:t>
            </a:r>
            <a:r>
              <a:rPr lang="zh-CN" altLang="en-US" b="1" dirty="0"/>
              <a:t>查询某一具体信息</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1048649" name="文本框 6"/>
          <p:cNvSpPr txBox="1"/>
          <p:nvPr/>
        </p:nvSpPr>
        <p:spPr>
          <a:xfrm>
            <a:off x="789940" y="1838325"/>
            <a:ext cx="8573516" cy="2893100"/>
          </a:xfrm>
          <a:prstGeom prst="rect">
            <a:avLst/>
          </a:prstGeom>
          <a:noFill/>
        </p:spPr>
        <p:txBody>
          <a:bodyPr wrap="square" rtlCol="0">
            <a:spAutoFit/>
          </a:bodyPr>
          <a:lstStyle/>
          <a:p>
            <a:r>
              <a:rPr lang="zh-CN" altLang="en-US" sz="1400" dirty="0"/>
              <a:t>var jlib = require('</a:t>
            </a:r>
            <a:r>
              <a:rPr lang="en-US" altLang="zh-CN" sz="1400" dirty="0" err="1">
                <a:solidFill>
                  <a:srgbClr val="FF0000"/>
                </a:solidFill>
              </a:rPr>
              <a:t>swtc</a:t>
            </a:r>
            <a:r>
              <a:rPr lang="zh-CN" altLang="en-US" sz="1400" dirty="0">
                <a:solidFill>
                  <a:srgbClr val="FF0000"/>
                </a:solidFill>
              </a:rPr>
              <a:t>-lib</a:t>
            </a:r>
            <a:r>
              <a:rPr lang="zh-CN" altLang="en-US" sz="1400" dirty="0"/>
              <a:t>');</a:t>
            </a:r>
          </a:p>
          <a:p>
            <a:pPr algn="l"/>
            <a:r>
              <a:rPr lang="zh-CN" altLang="en-US" sz="1400" dirty="0"/>
              <a:t>var Remote = jlib.Remote;</a:t>
            </a:r>
          </a:p>
          <a:p>
            <a:r>
              <a:rPr lang="zh-CN" altLang="en-US" sz="1400" dirty="0"/>
              <a:t>var remote = new Remote({server: 'ws://</a:t>
            </a:r>
            <a:r>
              <a:rPr lang="en-US" altLang="zh-CN" sz="1400" dirty="0"/>
              <a:t>ts5.jingtum.com:5020</a:t>
            </a:r>
            <a:r>
              <a:rPr lang="zh-CN" altLang="en-US" sz="1400" dirty="0"/>
              <a:t>'});</a:t>
            </a:r>
          </a:p>
          <a:p>
            <a:pPr algn="l"/>
            <a:r>
              <a:rPr lang="zh-CN" altLang="en-US" sz="1400" dirty="0"/>
              <a:t>remote.connect</a:t>
            </a:r>
            <a:r>
              <a:rPr lang="en-US" altLang="zh-CN" sz="1400" dirty="0"/>
              <a:t>Promise()</a:t>
            </a:r>
          </a:p>
          <a:p>
            <a:pPr algn="l"/>
            <a:r>
              <a:rPr lang="en-US" altLang="zh-CN" sz="1400" dirty="0"/>
              <a:t>    </a:t>
            </a:r>
            <a:r>
              <a:rPr lang="en-US" altLang="zh-CN" sz="1400" dirty="0">
                <a:solidFill>
                  <a:srgbClr val="FF0000"/>
                </a:solidFill>
              </a:rPr>
              <a:t>.then</a:t>
            </a:r>
            <a:r>
              <a:rPr lang="en-US" altLang="zh-CN" sz="1400" dirty="0"/>
              <a:t>( () =&gt; {</a:t>
            </a:r>
          </a:p>
          <a:p>
            <a:r>
              <a:rPr lang="en-US" altLang="zh-CN" sz="1400" dirty="0"/>
              <a:t>        </a:t>
            </a:r>
            <a:r>
              <a:rPr lang="zh-CN" altLang="en-US" sz="1400" b="1" dirty="0"/>
              <a:t>remote.requestTx</a:t>
            </a:r>
            <a:r>
              <a:rPr lang="zh-CN" altLang="en-US" sz="1400" dirty="0"/>
              <a:t>({</a:t>
            </a:r>
          </a:p>
          <a:p>
            <a:r>
              <a:rPr lang="zh-CN" altLang="en-US" sz="1400" dirty="0"/>
              <a:t>          hash:'744A689B030E2F6F1CBFF94B0E52C0F1CDEED5B85D86ACAA0BC76F42C16A2AFC'</a:t>
            </a:r>
          </a:p>
          <a:p>
            <a:r>
              <a:rPr lang="zh-CN" altLang="en-US" sz="1400" dirty="0"/>
              <a:t>    </a:t>
            </a:r>
            <a:r>
              <a:rPr lang="en-US" altLang="zh-CN" sz="1400" dirty="0"/>
              <a:t>    </a:t>
            </a:r>
            <a:r>
              <a:rPr lang="zh-CN" altLang="en-US" sz="1400" dirty="0"/>
              <a:t>})</a:t>
            </a:r>
            <a:endParaRPr lang="en-US" altLang="zh-CN" sz="1400" dirty="0"/>
          </a:p>
          <a:p>
            <a:r>
              <a:rPr lang="en-US" altLang="zh-CN" sz="1400" dirty="0">
                <a:solidFill>
                  <a:srgbClr val="FF0000"/>
                </a:solidFill>
              </a:rPr>
              <a:t>        .</a:t>
            </a:r>
            <a:r>
              <a:rPr lang="en-US" altLang="zh-CN" sz="1400" dirty="0" err="1">
                <a:solidFill>
                  <a:srgbClr val="FF0000"/>
                </a:solidFill>
              </a:rPr>
              <a:t>submitPromise</a:t>
            </a:r>
            <a:r>
              <a:rPr lang="en-US" altLang="zh-CN" sz="1400" dirty="0">
                <a:solidFill>
                  <a:srgbClr val="FF0000"/>
                </a:solidFill>
              </a:rPr>
              <a:t>()</a:t>
            </a:r>
          </a:p>
          <a:p>
            <a:r>
              <a:rPr lang="en-US" altLang="zh-CN" sz="1400" dirty="0">
                <a:solidFill>
                  <a:srgbClr val="FF0000"/>
                </a:solidFill>
              </a:rPr>
              <a:t>        .then(</a:t>
            </a:r>
            <a:r>
              <a:rPr lang="en-US" altLang="zh-CN" sz="1400" dirty="0" err="1">
                <a:solidFill>
                  <a:srgbClr val="FF0000"/>
                </a:solidFill>
              </a:rPr>
              <a:t>console.log</a:t>
            </a:r>
            <a:r>
              <a:rPr lang="en-US" altLang="zh-CN" sz="1400" dirty="0">
                <a:solidFill>
                  <a:srgbClr val="FF0000"/>
                </a:solidFill>
              </a:rPr>
              <a:t>)</a:t>
            </a:r>
          </a:p>
          <a:p>
            <a:r>
              <a:rPr lang="en-US" altLang="zh-CN" sz="1400" dirty="0">
                <a:solidFill>
                  <a:srgbClr val="FF0000"/>
                </a:solidFill>
              </a:rPr>
              <a:t>        .catch(</a:t>
            </a:r>
            <a:r>
              <a:rPr lang="en-US" altLang="zh-CN" sz="1400" dirty="0" err="1">
                <a:solidFill>
                  <a:srgbClr val="FF0000"/>
                </a:solidFill>
              </a:rPr>
              <a:t>console.error</a:t>
            </a:r>
            <a:r>
              <a:rPr lang="en-US" altLang="zh-CN" sz="1400" dirty="0">
                <a:solidFill>
                  <a:srgbClr val="FF0000"/>
                </a:solidFill>
              </a:rPr>
              <a:t>)</a:t>
            </a:r>
            <a:endParaRPr lang="en-US" altLang="zh-CN" sz="1400" dirty="0"/>
          </a:p>
          <a:p>
            <a:pPr algn="l"/>
            <a:r>
              <a:rPr lang="en-US" altLang="zh-CN" sz="1400" dirty="0"/>
              <a:t>    })</a:t>
            </a:r>
          </a:p>
          <a:p>
            <a:pPr algn="l"/>
            <a:r>
              <a:rPr lang="en-US" altLang="zh-CN" sz="1400" dirty="0"/>
              <a:t>    </a:t>
            </a:r>
            <a:r>
              <a:rPr lang="en-US" altLang="zh-CN" sz="1400" dirty="0">
                <a:solidFill>
                  <a:srgbClr val="FF0000"/>
                </a:solidFill>
              </a:rPr>
              <a:t>.catch(</a:t>
            </a:r>
            <a:r>
              <a:rPr lang="en-US" altLang="zh-CN" sz="1400" dirty="0" err="1">
                <a:solidFill>
                  <a:srgbClr val="FF0000"/>
                </a:solidFill>
              </a:rPr>
              <a:t>console.error</a:t>
            </a:r>
            <a:r>
              <a:rPr lang="en-US" altLang="zh-CN" sz="1400" dirty="0">
                <a:solidFill>
                  <a:srgbClr val="FF0000"/>
                </a:solidFill>
              </a:rPr>
              <a:t>)</a:t>
            </a:r>
            <a:r>
              <a:rPr lang="en-US" altLang="zh-CN" sz="1400" dirty="0"/>
              <a:t>	</a:t>
            </a:r>
          </a:p>
        </p:txBody>
      </p:sp>
      <p:sp>
        <p:nvSpPr>
          <p:cNvPr id="1048650" name="矩形标注 7"/>
          <p:cNvSpPr/>
          <p:nvPr/>
        </p:nvSpPr>
        <p:spPr>
          <a:xfrm>
            <a:off x="2828544" y="2697861"/>
            <a:ext cx="1049655" cy="250825"/>
          </a:xfrm>
          <a:prstGeom prst="wedgeRectCallout">
            <a:avLst>
              <a:gd name="adj1" fmla="val -68027"/>
              <a:gd name="adj2" fmla="val 565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关键方法</a:t>
            </a:r>
          </a:p>
        </p:txBody>
      </p:sp>
    </p:spTree>
    <p:extLst>
      <p:ext uri="{BB962C8B-B14F-4D97-AF65-F5344CB8AC3E}">
        <p14:creationId xmlns:p14="http://schemas.microsoft.com/office/powerpoint/2010/main" val="4140598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51"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9.</a:t>
            </a:r>
            <a:r>
              <a:rPr lang="zh-CN" altLang="en-US" sz="4000">
                <a:solidFill>
                  <a:schemeClr val="accent1"/>
                </a:solidFill>
                <a:effectLst>
                  <a:outerShdw blurRad="38100" dist="25400" dir="5400000" algn="ctr" rotWithShape="0">
                    <a:srgbClr val="6E747A">
                      <a:alpha val="43000"/>
                    </a:srgbClr>
                  </a:outerShdw>
                </a:effectLst>
              </a:rPr>
              <a:t>智能合约</a:t>
            </a:r>
          </a:p>
        </p:txBody>
      </p:sp>
      <p:sp>
        <p:nvSpPr>
          <p:cNvPr id="2" name="TextBox 1">
            <a:extLst>
              <a:ext uri="{FF2B5EF4-FFF2-40B4-BE49-F238E27FC236}">
                <a16:creationId xmlns:a16="http://schemas.microsoft.com/office/drawing/2014/main" id="{FC28B9A3-AB6F-144D-8517-36474BCCD941}"/>
              </a:ext>
            </a:extLst>
          </p:cNvPr>
          <p:cNvSpPr txBox="1"/>
          <p:nvPr/>
        </p:nvSpPr>
        <p:spPr>
          <a:xfrm>
            <a:off x="630401" y="4050792"/>
            <a:ext cx="11110734" cy="584775"/>
          </a:xfrm>
          <a:prstGeom prst="rect">
            <a:avLst/>
          </a:prstGeom>
          <a:noFill/>
        </p:spPr>
        <p:txBody>
          <a:bodyPr wrap="none" rtlCol="0">
            <a:spAutoFit/>
          </a:bodyPr>
          <a:lstStyle/>
          <a:p>
            <a:r>
              <a:rPr lang="en-US" sz="3200" dirty="0" err="1">
                <a:solidFill>
                  <a:srgbClr val="FF0000"/>
                </a:solidFill>
              </a:rPr>
              <a:t>swtc</a:t>
            </a:r>
            <a:r>
              <a:rPr lang="en-US" sz="3200" dirty="0">
                <a:solidFill>
                  <a:srgbClr val="FF0000"/>
                </a:solidFill>
              </a:rPr>
              <a:t>-lib</a:t>
            </a:r>
            <a:r>
              <a:rPr lang="zh-CN" altLang="en-US" sz="3200" dirty="0">
                <a:solidFill>
                  <a:srgbClr val="FF0000"/>
                </a:solidFill>
              </a:rPr>
              <a:t>为所有的方法提供一致的命名 </a:t>
            </a:r>
            <a:r>
              <a:rPr lang="en-US" altLang="zh-CN" sz="3200" dirty="0" err="1">
                <a:solidFill>
                  <a:srgbClr val="FF0000"/>
                </a:solidFill>
              </a:rPr>
              <a:t>remote.buildAbcXYZ</a:t>
            </a:r>
            <a:r>
              <a:rPr lang="en-US" altLang="zh-CN" sz="3200" dirty="0">
                <a:solidFill>
                  <a:srgbClr val="FF0000"/>
                </a:solidFill>
              </a:rPr>
              <a:t>()</a:t>
            </a:r>
            <a:endParaRPr lang="en-US" sz="32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86" name="文本框 1"/>
          <p:cNvSpPr txBox="1"/>
          <p:nvPr/>
        </p:nvSpPr>
        <p:spPr>
          <a:xfrm>
            <a:off x="393192" y="2767965"/>
            <a:ext cx="11265408" cy="707886"/>
          </a:xfrm>
          <a:prstGeom prst="rect">
            <a:avLst/>
          </a:prstGeom>
          <a:noFill/>
        </p:spPr>
        <p:txBody>
          <a:bodyPr wrap="square" rtlCol="0">
            <a:spAutoFit/>
          </a:bodyPr>
          <a:lstStyle/>
          <a:p>
            <a:pPr algn="ctr"/>
            <a:r>
              <a:rPr lang="en-US" altLang="zh-CN" sz="4000" dirty="0">
                <a:solidFill>
                  <a:schemeClr val="accent1"/>
                </a:solidFill>
                <a:effectLst>
                  <a:outerShdw blurRad="38100" dist="25400" dir="5400000" algn="ctr" rotWithShape="0">
                    <a:srgbClr val="6E747A">
                      <a:alpha val="43000"/>
                    </a:srgbClr>
                  </a:outerShdw>
                </a:effectLst>
              </a:rPr>
              <a:t>1.swtc</a:t>
            </a:r>
            <a:r>
              <a:rPr lang="zh-CN" altLang="en-US" sz="4000" dirty="0">
                <a:solidFill>
                  <a:schemeClr val="accent1"/>
                </a:solidFill>
                <a:effectLst>
                  <a:outerShdw blurRad="38100" dist="25400" dir="5400000" algn="ctr" rotWithShape="0">
                    <a:srgbClr val="6E747A">
                      <a:alpha val="43000"/>
                    </a:srgbClr>
                  </a:outerShdw>
                </a:effectLst>
              </a:rPr>
              <a:t>-lib是啥？    区别于</a:t>
            </a:r>
            <a:r>
              <a:rPr lang="en-US" altLang="zh-CN" sz="4000" dirty="0" err="1">
                <a:solidFill>
                  <a:schemeClr val="accent1"/>
                </a:solidFill>
                <a:effectLst>
                  <a:outerShdw blurRad="38100" dist="25400" dir="5400000" algn="ctr" rotWithShape="0">
                    <a:srgbClr val="6E747A">
                      <a:alpha val="43000"/>
                    </a:srgbClr>
                  </a:outerShdw>
                </a:effectLst>
              </a:rPr>
              <a:t>jingtum</a:t>
            </a:r>
            <a:r>
              <a:rPr lang="en-US" altLang="zh-CN" sz="4000" dirty="0">
                <a:solidFill>
                  <a:schemeClr val="accent1"/>
                </a:solidFill>
                <a:effectLst>
                  <a:outerShdw blurRad="38100" dist="25400" dir="5400000" algn="ctr" rotWithShape="0">
                    <a:srgbClr val="6E747A">
                      <a:alpha val="43000"/>
                    </a:srgbClr>
                  </a:outerShdw>
                </a:effectLst>
              </a:rPr>
              <a:t>-lib</a:t>
            </a:r>
            <a:endParaRPr lang="zh-CN" altLang="en-US" sz="4000" dirty="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DBA8FA7F-5045-A444-857E-EB933379EAEC}"/>
              </a:ext>
            </a:extLst>
          </p:cNvPr>
          <p:cNvSpPr txBox="1"/>
          <p:nvPr/>
        </p:nvSpPr>
        <p:spPr>
          <a:xfrm>
            <a:off x="5148072" y="3813048"/>
            <a:ext cx="3072384" cy="2062103"/>
          </a:xfrm>
          <a:prstGeom prst="rect">
            <a:avLst/>
          </a:prstGeom>
          <a:noFill/>
        </p:spPr>
        <p:txBody>
          <a:bodyPr wrap="square" rtlCol="0">
            <a:spAutoFit/>
          </a:bodyPr>
          <a:lstStyle/>
          <a:p>
            <a:r>
              <a:rPr lang="zh-CN" altLang="en-US" sz="3200" dirty="0">
                <a:solidFill>
                  <a:srgbClr val="FF0000"/>
                </a:solidFill>
              </a:rPr>
              <a:t>支持 </a:t>
            </a:r>
            <a:r>
              <a:rPr lang="en-US" altLang="zh-CN" sz="3200" dirty="0">
                <a:solidFill>
                  <a:srgbClr val="FF0000"/>
                </a:solidFill>
              </a:rPr>
              <a:t>Promise</a:t>
            </a:r>
          </a:p>
          <a:p>
            <a:r>
              <a:rPr lang="zh-CN" altLang="en-US" sz="3200" dirty="0">
                <a:solidFill>
                  <a:srgbClr val="FF0000"/>
                </a:solidFill>
              </a:rPr>
              <a:t>支持 </a:t>
            </a:r>
            <a:r>
              <a:rPr lang="en-US" altLang="zh-CN" sz="3200" dirty="0">
                <a:solidFill>
                  <a:srgbClr val="FF0000"/>
                </a:solidFill>
              </a:rPr>
              <a:t>Typescript</a:t>
            </a:r>
          </a:p>
          <a:p>
            <a:r>
              <a:rPr lang="zh-CN" altLang="en-US" sz="3200" dirty="0">
                <a:solidFill>
                  <a:srgbClr val="FF0000"/>
                </a:solidFill>
              </a:rPr>
              <a:t>支持 </a:t>
            </a:r>
            <a:r>
              <a:rPr lang="en-US" altLang="zh-CN" sz="3200" dirty="0">
                <a:solidFill>
                  <a:srgbClr val="FF0000"/>
                </a:solidFill>
              </a:rPr>
              <a:t>Webpack</a:t>
            </a:r>
          </a:p>
          <a:p>
            <a:r>
              <a:rPr lang="zh-CN" altLang="en-US" sz="3200" dirty="0">
                <a:solidFill>
                  <a:srgbClr val="FF0000"/>
                </a:solidFill>
              </a:rPr>
              <a:t>更多 </a:t>
            </a:r>
            <a:r>
              <a:rPr lang="en-US" altLang="zh-CN" sz="3200" dirty="0">
                <a:solidFill>
                  <a:srgbClr val="FF0000"/>
                </a:solidFill>
              </a:rPr>
              <a:t>…</a:t>
            </a:r>
          </a:p>
        </p:txBody>
      </p:sp>
      <p:pic>
        <p:nvPicPr>
          <p:cNvPr id="4" name="Graphic 3" descr="Checkmark">
            <a:extLst>
              <a:ext uri="{FF2B5EF4-FFF2-40B4-BE49-F238E27FC236}">
                <a16:creationId xmlns:a16="http://schemas.microsoft.com/office/drawing/2014/main" id="{57A66B64-19DD-9442-80DA-3821E3CCBC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0456" y="3761928"/>
            <a:ext cx="457200" cy="707886"/>
          </a:xfrm>
          <a:prstGeom prst="rect">
            <a:avLst/>
          </a:prstGeom>
        </p:spPr>
      </p:pic>
      <p:pic>
        <p:nvPicPr>
          <p:cNvPr id="6" name="Graphic 5" descr="Checkmark">
            <a:extLst>
              <a:ext uri="{FF2B5EF4-FFF2-40B4-BE49-F238E27FC236}">
                <a16:creationId xmlns:a16="http://schemas.microsoft.com/office/drawing/2014/main" id="{D33AE12A-215F-C94B-AC88-FFE0603E71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0456" y="4218375"/>
            <a:ext cx="457200" cy="707886"/>
          </a:xfrm>
          <a:prstGeom prst="rect">
            <a:avLst/>
          </a:prstGeom>
        </p:spPr>
      </p:pic>
      <p:pic>
        <p:nvPicPr>
          <p:cNvPr id="7" name="Graphic 6" descr="Checkmark">
            <a:extLst>
              <a:ext uri="{FF2B5EF4-FFF2-40B4-BE49-F238E27FC236}">
                <a16:creationId xmlns:a16="http://schemas.microsoft.com/office/drawing/2014/main" id="{F035BA1C-59DB-4348-B462-9F58B0D3D9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0456" y="4674822"/>
            <a:ext cx="457200" cy="707886"/>
          </a:xfrm>
          <a:prstGeom prst="rect">
            <a:avLst/>
          </a:prstGeom>
        </p:spPr>
      </p:pic>
      <p:sp>
        <p:nvSpPr>
          <p:cNvPr id="5" name="TextBox 4">
            <a:extLst>
              <a:ext uri="{FF2B5EF4-FFF2-40B4-BE49-F238E27FC236}">
                <a16:creationId xmlns:a16="http://schemas.microsoft.com/office/drawing/2014/main" id="{53983D9B-7D55-A142-A71C-AB5C471C0378}"/>
              </a:ext>
            </a:extLst>
          </p:cNvPr>
          <p:cNvSpPr txBox="1"/>
          <p:nvPr/>
        </p:nvSpPr>
        <p:spPr>
          <a:xfrm>
            <a:off x="1412214" y="3813048"/>
            <a:ext cx="2030681" cy="1569660"/>
          </a:xfrm>
          <a:prstGeom prst="rect">
            <a:avLst/>
          </a:prstGeom>
          <a:noFill/>
        </p:spPr>
        <p:txBody>
          <a:bodyPr wrap="square" rtlCol="0">
            <a:spAutoFit/>
          </a:bodyPr>
          <a:lstStyle/>
          <a:p>
            <a:r>
              <a:rPr lang="zh-CN" altLang="en-US" sz="3200" dirty="0"/>
              <a:t>官方版</a:t>
            </a:r>
            <a:endParaRPr lang="en-CA" altLang="zh-CN" sz="3200" dirty="0"/>
          </a:p>
          <a:p>
            <a:endParaRPr lang="en-CA" altLang="zh-CN" sz="3200" dirty="0"/>
          </a:p>
          <a:p>
            <a:r>
              <a:rPr lang="zh-CN" altLang="en-US" sz="3200" dirty="0">
                <a:solidFill>
                  <a:srgbClr val="FF0000"/>
                </a:solidFill>
              </a:rPr>
              <a:t>社区版</a:t>
            </a:r>
            <a:endParaRPr lang="en-US" sz="3200" dirty="0">
              <a:solidFill>
                <a:srgbClr val="FF0000"/>
              </a:solidFill>
            </a:endParaRPr>
          </a:p>
        </p:txBody>
      </p:sp>
      <p:cxnSp>
        <p:nvCxnSpPr>
          <p:cNvPr id="9" name="Straight Arrow Connector 8">
            <a:extLst>
              <a:ext uri="{FF2B5EF4-FFF2-40B4-BE49-F238E27FC236}">
                <a16:creationId xmlns:a16="http://schemas.microsoft.com/office/drawing/2014/main" id="{BB3D7D55-7A28-614B-BC9D-76A387F0C37F}"/>
              </a:ext>
            </a:extLst>
          </p:cNvPr>
          <p:cNvCxnSpPr/>
          <p:nvPr/>
        </p:nvCxnSpPr>
        <p:spPr>
          <a:xfrm>
            <a:off x="2137559" y="4369654"/>
            <a:ext cx="0" cy="456447"/>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54" name="文本框 4"/>
          <p:cNvSpPr txBox="1"/>
          <p:nvPr/>
        </p:nvSpPr>
        <p:spPr>
          <a:xfrm>
            <a:off x="789940" y="1274445"/>
            <a:ext cx="7245350" cy="368300"/>
          </a:xfrm>
          <a:prstGeom prst="rect">
            <a:avLst/>
          </a:prstGeom>
          <a:noFill/>
        </p:spPr>
        <p:txBody>
          <a:bodyPr wrap="square" rtlCol="0">
            <a:spAutoFit/>
          </a:bodyPr>
          <a:lstStyle/>
          <a:p>
            <a:r>
              <a:rPr lang="zh-CN" altLang="en-US" b="1"/>
              <a:t>智能合约是啥</a:t>
            </a:r>
          </a:p>
        </p:txBody>
      </p:sp>
      <p:sp>
        <p:nvSpPr>
          <p:cNvPr id="1048655" name="文本框 6"/>
          <p:cNvSpPr txBox="1"/>
          <p:nvPr/>
        </p:nvSpPr>
        <p:spPr>
          <a:xfrm>
            <a:off x="789940" y="1762760"/>
            <a:ext cx="8197850" cy="1168400"/>
          </a:xfrm>
          <a:prstGeom prst="rect">
            <a:avLst/>
          </a:prstGeom>
          <a:noFill/>
        </p:spPr>
        <p:txBody>
          <a:bodyPr wrap="square" rtlCol="0">
            <a:spAutoFit/>
          </a:bodyPr>
          <a:lstStyle/>
          <a:p>
            <a:pPr algn="l"/>
            <a:r>
              <a:rPr lang="en-US" altLang="zh-CN" sz="1400" dirty="0" err="1"/>
              <a:t>智能合约是一套以数字形式定义的承诺，承诺控制着数字资产并包含了合约参与者约定的权利和义务，由计算机系统自动执行</a:t>
            </a:r>
            <a:r>
              <a:rPr lang="en-US" altLang="zh-CN" sz="1400" dirty="0"/>
              <a:t>。</a:t>
            </a:r>
          </a:p>
          <a:p>
            <a:pPr algn="l"/>
            <a:r>
              <a:rPr lang="en-US" altLang="zh-CN" sz="1400" dirty="0"/>
              <a:t>智能合约程序不只是一个可以自动执行的计算机程序，它本身就是一个系统参与者，对接收到的信息进行回应，可以接收和储存价值，也可以向外发送信息和价值。这个程序就像一个可以被信任的人，可以临时保管资产，总是按照事先的规则执行操作。</a:t>
            </a:r>
          </a:p>
        </p:txBody>
      </p:sp>
      <p:sp>
        <p:nvSpPr>
          <p:cNvPr id="1048656" name="文本框 1"/>
          <p:cNvSpPr txBox="1"/>
          <p:nvPr/>
        </p:nvSpPr>
        <p:spPr>
          <a:xfrm>
            <a:off x="873125" y="3475355"/>
            <a:ext cx="7245350" cy="368300"/>
          </a:xfrm>
          <a:prstGeom prst="rect">
            <a:avLst/>
          </a:prstGeom>
          <a:noFill/>
        </p:spPr>
        <p:txBody>
          <a:bodyPr wrap="square" rtlCol="0">
            <a:spAutoFit/>
          </a:bodyPr>
          <a:lstStyle/>
          <a:p>
            <a:r>
              <a:rPr lang="zh-CN" altLang="en-US" b="1"/>
              <a:t>井通智能合约现状</a:t>
            </a:r>
          </a:p>
        </p:txBody>
      </p:sp>
      <p:sp>
        <p:nvSpPr>
          <p:cNvPr id="1048657" name="文本框 2"/>
          <p:cNvSpPr txBox="1"/>
          <p:nvPr/>
        </p:nvSpPr>
        <p:spPr>
          <a:xfrm>
            <a:off x="873125" y="3938270"/>
            <a:ext cx="8197850" cy="1599565"/>
          </a:xfrm>
          <a:prstGeom prst="rect">
            <a:avLst/>
          </a:prstGeom>
          <a:noFill/>
        </p:spPr>
        <p:txBody>
          <a:bodyPr wrap="square" rtlCol="0">
            <a:spAutoFit/>
          </a:bodyPr>
          <a:lstStyle/>
          <a:p>
            <a:pPr algn="l"/>
            <a:r>
              <a:rPr lang="en-US" altLang="zh-CN" sz="1400">
                <a:solidFill>
                  <a:schemeClr val="tx1"/>
                </a:solidFill>
                <a:sym typeface="+mn-ea"/>
              </a:rPr>
              <a:t>a.</a:t>
            </a:r>
            <a:r>
              <a:rPr lang="zh-CN" altLang="en-US" sz="1400">
                <a:solidFill>
                  <a:schemeClr val="tx1"/>
                </a:solidFill>
                <a:sym typeface="+mn-ea"/>
              </a:rPr>
              <a:t>采用</a:t>
            </a:r>
            <a:r>
              <a:rPr lang="en-US" altLang="zh-CN" sz="1400">
                <a:solidFill>
                  <a:schemeClr val="tx1"/>
                </a:solidFill>
                <a:sym typeface="+mn-ea"/>
              </a:rPr>
              <a:t>solidity</a:t>
            </a:r>
            <a:r>
              <a:rPr lang="zh-CN" altLang="en-US" sz="1400">
                <a:solidFill>
                  <a:schemeClr val="tx1"/>
                </a:solidFill>
                <a:sym typeface="+mn-ea"/>
              </a:rPr>
              <a:t>实现；</a:t>
            </a:r>
          </a:p>
          <a:p>
            <a:pPr algn="l"/>
            <a:r>
              <a:rPr lang="en-US" altLang="zh-CN" sz="1400">
                <a:solidFill>
                  <a:schemeClr val="tx1"/>
                </a:solidFill>
                <a:sym typeface="+mn-ea"/>
              </a:rPr>
              <a:t>b.</a:t>
            </a:r>
            <a:r>
              <a:rPr lang="zh-CN" altLang="en-US" sz="1400">
                <a:solidFill>
                  <a:schemeClr val="tx1"/>
                </a:solidFill>
                <a:sym typeface="+mn-ea"/>
              </a:rPr>
              <a:t>支持</a:t>
            </a:r>
            <a:r>
              <a:rPr lang="en-US" altLang="zh-CN" sz="1400">
                <a:solidFill>
                  <a:schemeClr val="tx1"/>
                </a:solidFill>
                <a:sym typeface="+mn-ea"/>
              </a:rPr>
              <a:t>ERC20</a:t>
            </a:r>
            <a:r>
              <a:rPr lang="zh-CN" altLang="en-US" sz="1400">
                <a:solidFill>
                  <a:schemeClr val="tx1"/>
                </a:solidFill>
                <a:sym typeface="+mn-ea"/>
              </a:rPr>
              <a:t>和</a:t>
            </a:r>
            <a:r>
              <a:rPr lang="en-US" altLang="zh-CN" sz="1400">
                <a:solidFill>
                  <a:schemeClr val="tx1"/>
                </a:solidFill>
                <a:sym typeface="+mn-ea"/>
              </a:rPr>
              <a:t>ERC721</a:t>
            </a:r>
            <a:r>
              <a:rPr lang="zh-CN" altLang="en-US" sz="1400">
                <a:solidFill>
                  <a:schemeClr val="tx1"/>
                </a:solidFill>
                <a:sym typeface="+mn-ea"/>
              </a:rPr>
              <a:t>；</a:t>
            </a:r>
          </a:p>
          <a:p>
            <a:pPr algn="l"/>
            <a:r>
              <a:rPr lang="en-US" altLang="zh-CN" sz="1400">
                <a:solidFill>
                  <a:schemeClr val="tx1"/>
                </a:solidFill>
                <a:sym typeface="+mn-ea"/>
              </a:rPr>
              <a:t>c.</a:t>
            </a:r>
            <a:r>
              <a:rPr lang="zh-CN" altLang="en-US" sz="1400">
                <a:solidFill>
                  <a:schemeClr val="tx1"/>
                </a:solidFill>
                <a:sym typeface="+mn-ea"/>
              </a:rPr>
              <a:t>编译器版本目前支持到</a:t>
            </a:r>
            <a:r>
              <a:rPr lang="en-US" altLang="zh-CN" sz="1400">
                <a:solidFill>
                  <a:schemeClr val="tx1"/>
                </a:solidFill>
                <a:sym typeface="+mn-ea"/>
              </a:rPr>
              <a:t>5.4</a:t>
            </a:r>
            <a:r>
              <a:rPr lang="zh-CN" altLang="en-US" sz="1400">
                <a:solidFill>
                  <a:schemeClr val="tx1"/>
                </a:solidFill>
                <a:sym typeface="+mn-ea"/>
              </a:rPr>
              <a:t>；</a:t>
            </a:r>
          </a:p>
          <a:p>
            <a:pPr algn="l"/>
            <a:endParaRPr lang="zh-CN" altLang="en-US" sz="1400">
              <a:solidFill>
                <a:schemeClr val="tx1"/>
              </a:solidFill>
              <a:sym typeface="+mn-ea"/>
            </a:endParaRPr>
          </a:p>
          <a:p>
            <a:pPr algn="l"/>
            <a:r>
              <a:rPr lang="zh-CN" altLang="en-US" sz="1400">
                <a:solidFill>
                  <a:schemeClr val="tx1"/>
                </a:solidFill>
                <a:sym typeface="+mn-ea"/>
              </a:rPr>
              <a:t>智能合约还没有上正式环境，有兴趣的小伙伴可以先玩玩</a:t>
            </a:r>
            <a:endParaRPr lang="zh-CN" altLang="en-US" sz="1400">
              <a:solidFill>
                <a:schemeClr val="tx1"/>
              </a:solidFill>
            </a:endParaRPr>
          </a:p>
          <a:p>
            <a:pPr algn="l"/>
            <a:r>
              <a:rPr lang="zh-CN" altLang="en-US" sz="1400">
                <a:solidFill>
                  <a:schemeClr val="tx1"/>
                </a:solidFill>
              </a:rPr>
              <a:t>公测说明：</a:t>
            </a:r>
            <a:r>
              <a:rPr lang="en-US" altLang="zh-CN" sz="1400">
                <a:solidFill>
                  <a:schemeClr val="tx1"/>
                </a:solidFill>
                <a:hlinkClick r:id="rId3" action="ppaction://hlinkfile"/>
              </a:rPr>
              <a:t>https://github.com/jingtum/jingtum-contract-turtoial</a:t>
            </a:r>
            <a:endParaRPr lang="en-US" altLang="zh-CN" sz="1400">
              <a:solidFill>
                <a:schemeClr val="tx1"/>
              </a:solidFill>
            </a:endParaRPr>
          </a:p>
          <a:p>
            <a:pPr algn="l"/>
            <a:endParaRPr lang="en-US" altLang="zh-CN" sz="140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60" name="文本框 1"/>
          <p:cNvSpPr txBox="1"/>
          <p:nvPr/>
        </p:nvSpPr>
        <p:spPr>
          <a:xfrm>
            <a:off x="1539875" y="2904490"/>
            <a:ext cx="8316595" cy="706755"/>
          </a:xfrm>
          <a:prstGeom prst="rect">
            <a:avLst/>
          </a:prstGeom>
          <a:noFill/>
        </p:spPr>
        <p:txBody>
          <a:bodyPr wrap="square" rtlCol="0">
            <a:spAutoFit/>
          </a:bodyPr>
          <a:lstStyle/>
          <a:p>
            <a:pPr algn="ctr"/>
            <a:r>
              <a:rPr lang="en-US" altLang="zh-CN" sz="4000" dirty="0">
                <a:solidFill>
                  <a:schemeClr val="accent1"/>
                </a:solidFill>
                <a:effectLst>
                  <a:outerShdw blurRad="38100" dist="25400" dir="5400000" algn="ctr" rotWithShape="0">
                    <a:srgbClr val="6E747A">
                      <a:alpha val="43000"/>
                    </a:srgbClr>
                  </a:outerShdw>
                </a:effectLst>
              </a:rPr>
              <a:t>10.</a:t>
            </a:r>
            <a:r>
              <a:rPr lang="zh-CN" altLang="en-US" sz="4000" dirty="0">
                <a:solidFill>
                  <a:schemeClr val="accent1"/>
                </a:solidFill>
                <a:effectLst>
                  <a:outerShdw blurRad="38100" dist="25400" dir="5400000" algn="ctr" rotWithShape="0">
                    <a:srgbClr val="6E747A">
                      <a:alpha val="43000"/>
                    </a:srgbClr>
                  </a:outerShdw>
                </a:effectLst>
              </a:rPr>
              <a:t>本地签名和不签名的玩法</a:t>
            </a:r>
          </a:p>
        </p:txBody>
      </p:sp>
      <p:sp>
        <p:nvSpPr>
          <p:cNvPr id="2" name="TextBox 1">
            <a:extLst>
              <a:ext uri="{FF2B5EF4-FFF2-40B4-BE49-F238E27FC236}">
                <a16:creationId xmlns:a16="http://schemas.microsoft.com/office/drawing/2014/main" id="{652F4729-6BFD-9740-A0DA-9C17B5971DCB}"/>
              </a:ext>
            </a:extLst>
          </p:cNvPr>
          <p:cNvSpPr txBox="1"/>
          <p:nvPr/>
        </p:nvSpPr>
        <p:spPr>
          <a:xfrm>
            <a:off x="3622122" y="4178808"/>
            <a:ext cx="4152099" cy="584775"/>
          </a:xfrm>
          <a:prstGeom prst="rect">
            <a:avLst/>
          </a:prstGeom>
          <a:noFill/>
        </p:spPr>
        <p:txBody>
          <a:bodyPr wrap="none" rtlCol="0">
            <a:spAutoFit/>
          </a:bodyPr>
          <a:lstStyle/>
          <a:p>
            <a:r>
              <a:rPr lang="en-US" sz="3200" dirty="0" err="1">
                <a:solidFill>
                  <a:srgbClr val="FF0000"/>
                </a:solidFill>
              </a:rPr>
              <a:t>swtc</a:t>
            </a:r>
            <a:r>
              <a:rPr lang="en-US" sz="3200" dirty="0">
                <a:solidFill>
                  <a:srgbClr val="FF0000"/>
                </a:solidFill>
              </a:rPr>
              <a:t>-lib </a:t>
            </a:r>
            <a:r>
              <a:rPr lang="zh-CN" altLang="en-US" sz="3200" dirty="0">
                <a:solidFill>
                  <a:srgbClr val="FF0000"/>
                </a:solidFill>
              </a:rPr>
              <a:t>强制本地签名</a:t>
            </a:r>
            <a:endParaRPr lang="en-US" sz="3200"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63" name="文本框 8"/>
          <p:cNvSpPr txBox="1"/>
          <p:nvPr/>
        </p:nvSpPr>
        <p:spPr>
          <a:xfrm>
            <a:off x="979170" y="1542415"/>
            <a:ext cx="7474585" cy="737235"/>
          </a:xfrm>
          <a:prstGeom prst="rect">
            <a:avLst/>
          </a:prstGeom>
          <a:noFill/>
        </p:spPr>
        <p:txBody>
          <a:bodyPr wrap="square" rtlCol="0">
            <a:spAutoFit/>
          </a:bodyPr>
          <a:lstStyle/>
          <a:p>
            <a:pPr algn="l"/>
            <a:r>
              <a:rPr lang="zh-CN" altLang="en-US" sz="1400">
                <a:sym typeface="+mn-ea"/>
              </a:rPr>
              <a:t>在现实社会中，签名作为签名者身份的一种证明，签名代表对签名文件的认可，不可抵赖。在区块链交易中，签名就是</a:t>
            </a:r>
            <a:r>
              <a:rPr lang="zh-CN" altLang="en-US" sz="1400" b="1">
                <a:sym typeface="+mn-ea"/>
              </a:rPr>
              <a:t>只有账号所有者才能生成的一段防伪造的字符串</a:t>
            </a:r>
            <a:r>
              <a:rPr lang="zh-CN" altLang="en-US" sz="1400">
                <a:sym typeface="+mn-ea"/>
              </a:rPr>
              <a:t>。通过验证该字符串一方面证明交易是本人发起的，另一反面证明交易信息在传输过程中没有被篡改。</a:t>
            </a:r>
            <a:endParaRPr lang="en-US" altLang="zh-CN" sz="1400"/>
          </a:p>
        </p:txBody>
      </p:sp>
      <p:sp>
        <p:nvSpPr>
          <p:cNvPr id="1048664" name="文本框 1"/>
          <p:cNvSpPr txBox="1"/>
          <p:nvPr/>
        </p:nvSpPr>
        <p:spPr>
          <a:xfrm>
            <a:off x="758190" y="1128395"/>
            <a:ext cx="4261485" cy="337185"/>
          </a:xfrm>
          <a:prstGeom prst="rect">
            <a:avLst/>
          </a:prstGeom>
          <a:noFill/>
        </p:spPr>
        <p:txBody>
          <a:bodyPr wrap="square" rtlCol="0">
            <a:spAutoFit/>
          </a:bodyPr>
          <a:lstStyle/>
          <a:p>
            <a:r>
              <a:rPr lang="zh-CN" altLang="en-US" sz="1600" b="1"/>
              <a:t>签名是啥</a:t>
            </a:r>
          </a:p>
        </p:txBody>
      </p:sp>
      <p:sp>
        <p:nvSpPr>
          <p:cNvPr id="1048665" name="文本框 9"/>
          <p:cNvSpPr txBox="1"/>
          <p:nvPr/>
        </p:nvSpPr>
        <p:spPr>
          <a:xfrm>
            <a:off x="682625" y="2585720"/>
            <a:ext cx="4261485" cy="337185"/>
          </a:xfrm>
          <a:prstGeom prst="rect">
            <a:avLst/>
          </a:prstGeom>
          <a:noFill/>
        </p:spPr>
        <p:txBody>
          <a:bodyPr wrap="square" rtlCol="0">
            <a:spAutoFit/>
          </a:bodyPr>
          <a:lstStyle/>
          <a:p>
            <a:r>
              <a:rPr lang="zh-CN" altLang="en-US" sz="1600" b="1"/>
              <a:t>为啥签名</a:t>
            </a:r>
          </a:p>
        </p:txBody>
      </p:sp>
      <p:sp>
        <p:nvSpPr>
          <p:cNvPr id="1048666" name="文本框 10"/>
          <p:cNvSpPr txBox="1"/>
          <p:nvPr/>
        </p:nvSpPr>
        <p:spPr>
          <a:xfrm>
            <a:off x="1008380" y="2988310"/>
            <a:ext cx="7391400" cy="1660525"/>
          </a:xfrm>
          <a:prstGeom prst="rect">
            <a:avLst/>
          </a:prstGeom>
          <a:noFill/>
        </p:spPr>
        <p:txBody>
          <a:bodyPr wrap="square" rtlCol="0">
            <a:spAutoFit/>
          </a:bodyPr>
          <a:lstStyle/>
          <a:p>
            <a:pPr algn="l"/>
            <a:r>
              <a:rPr lang="zh-CN" altLang="en-US" sz="1400" b="1"/>
              <a:t>防篡改</a:t>
            </a:r>
            <a:r>
              <a:rPr lang="zh-CN" altLang="en-US" sz="1400"/>
              <a:t>：通过对签名的验证，可以保证信息在传输过程中未被篡改。</a:t>
            </a:r>
          </a:p>
          <a:p>
            <a:pPr algn="l"/>
            <a:r>
              <a:rPr lang="zh-CN" altLang="en-US" sz="1400" b="1"/>
              <a:t>验证数据的完整性</a:t>
            </a:r>
            <a:r>
              <a:rPr lang="zh-CN" altLang="en-US" sz="1400"/>
              <a:t>：与防篡改同理，如果信息发生丢失，签名将不完整，解开数字签名和之前的比较就会出现不一致，因而可保证文件的完整。</a:t>
            </a:r>
          </a:p>
          <a:p>
            <a:pPr algn="l"/>
            <a:r>
              <a:rPr lang="zh-CN" altLang="en-US" sz="1400" b="1"/>
              <a:t>保密性</a:t>
            </a:r>
            <a:r>
              <a:rPr lang="zh-CN" altLang="en-US" sz="1400"/>
              <a:t>：对于全级别要求较高的数据，数字签名加密后传输，保证数据在被中途截取后无法获得其真实内容；有利于保证数据的安全性。</a:t>
            </a:r>
          </a:p>
          <a:p>
            <a:pPr algn="l"/>
            <a:r>
              <a:rPr lang="zh-CN" altLang="en-US" sz="1400" b="1"/>
              <a:t>防重放</a:t>
            </a:r>
            <a:r>
              <a:rPr lang="zh-CN" altLang="en-US" sz="1400"/>
              <a:t>：在数字签名中，如果采用了对签名报文添加流水号、时戳等技术，可以有效防止重放攻击。</a:t>
            </a:r>
            <a:r>
              <a:rPr lang="en-US" altLang="zh-CN"/>
              <a:t>	</a:t>
            </a:r>
          </a:p>
        </p:txBody>
      </p:sp>
      <p:sp>
        <p:nvSpPr>
          <p:cNvPr id="1048667" name="文本框 12"/>
          <p:cNvSpPr txBox="1"/>
          <p:nvPr/>
        </p:nvSpPr>
        <p:spPr>
          <a:xfrm>
            <a:off x="682625" y="4879340"/>
            <a:ext cx="4261485" cy="337185"/>
          </a:xfrm>
          <a:prstGeom prst="rect">
            <a:avLst/>
          </a:prstGeom>
          <a:noFill/>
        </p:spPr>
        <p:txBody>
          <a:bodyPr wrap="square" rtlCol="0">
            <a:spAutoFit/>
          </a:bodyPr>
          <a:lstStyle/>
          <a:p>
            <a:r>
              <a:rPr lang="zh-CN" altLang="en-US" sz="1600" b="1"/>
              <a:t>怎么签名</a:t>
            </a:r>
          </a:p>
        </p:txBody>
      </p:sp>
      <p:sp>
        <p:nvSpPr>
          <p:cNvPr id="1048668" name="文本框 13"/>
          <p:cNvSpPr txBox="1"/>
          <p:nvPr/>
        </p:nvSpPr>
        <p:spPr>
          <a:xfrm>
            <a:off x="1029970" y="5236210"/>
            <a:ext cx="7310120" cy="1229995"/>
          </a:xfrm>
          <a:prstGeom prst="rect">
            <a:avLst/>
          </a:prstGeom>
          <a:noFill/>
        </p:spPr>
        <p:txBody>
          <a:bodyPr wrap="square" rtlCol="0">
            <a:spAutoFit/>
          </a:bodyPr>
          <a:lstStyle/>
          <a:p>
            <a:pPr algn="l"/>
            <a:r>
              <a:rPr lang="zh-CN" altLang="en-US" sz="1400">
                <a:sym typeface="+mn-ea"/>
              </a:rPr>
              <a:t>是否签名，通过参数local_sign是否为</a:t>
            </a:r>
            <a:r>
              <a:rPr lang="en-US" altLang="zh-CN" sz="1400">
                <a:sym typeface="+mn-ea"/>
              </a:rPr>
              <a:t>true</a:t>
            </a:r>
            <a:r>
              <a:rPr lang="zh-CN" altLang="en-US" sz="1400">
                <a:sym typeface="+mn-ea"/>
              </a:rPr>
              <a:t>决定。local_sign为</a:t>
            </a:r>
            <a:r>
              <a:rPr lang="en-US" altLang="zh-CN" sz="1400">
                <a:sym typeface="+mn-ea"/>
              </a:rPr>
              <a:t>true</a:t>
            </a:r>
            <a:r>
              <a:rPr lang="zh-CN" altLang="en-US" sz="1400">
                <a:sym typeface="+mn-ea"/>
              </a:rPr>
              <a:t>时，自动以签名形式跟底层交互，默认</a:t>
            </a:r>
            <a:r>
              <a:rPr lang="en-US" altLang="zh-CN" sz="1400">
                <a:sym typeface="+mn-ea"/>
              </a:rPr>
              <a:t>false</a:t>
            </a:r>
            <a:r>
              <a:rPr lang="zh-CN" altLang="en-US" sz="1400">
                <a:sym typeface="+mn-ea"/>
              </a:rPr>
              <a:t>。</a:t>
            </a:r>
            <a:endParaRPr lang="zh-CN" altLang="en-US" sz="1400"/>
          </a:p>
          <a:p>
            <a:pPr algn="l"/>
            <a:r>
              <a:rPr lang="zh-CN" altLang="en-US" sz="1400"/>
              <a:t>var jlib = require('jingtum-lib');</a:t>
            </a:r>
          </a:p>
          <a:p>
            <a:pPr algn="l"/>
            <a:r>
              <a:rPr lang="zh-CN" altLang="en-US" sz="1400"/>
              <a:t>var Remote = jlib.Remote;</a:t>
            </a:r>
          </a:p>
          <a:p>
            <a:pPr algn="l"/>
            <a:r>
              <a:rPr lang="zh-CN" altLang="en-US" sz="1400"/>
              <a:t>var remote = new Remote({server: 'ws://xxx:port', </a:t>
            </a:r>
            <a:r>
              <a:rPr lang="zh-CN" altLang="en-US" sz="1400" b="1"/>
              <a:t>local_sign:true</a:t>
            </a:r>
            <a:r>
              <a:rPr lang="zh-CN" altLang="en-US" sz="1400"/>
              <a:t>});</a:t>
            </a:r>
            <a:r>
              <a:rPr lang="en-US" altLang="zh-CN"/>
              <a:t>	</a:t>
            </a:r>
          </a:p>
        </p:txBody>
      </p:sp>
      <p:sp>
        <p:nvSpPr>
          <p:cNvPr id="1048669" name="矩形标注 14"/>
          <p:cNvSpPr/>
          <p:nvPr/>
        </p:nvSpPr>
        <p:spPr>
          <a:xfrm>
            <a:off x="5314315" y="5822950"/>
            <a:ext cx="934085" cy="260350"/>
          </a:xfrm>
          <a:prstGeom prst="wedgeRectCallout">
            <a:avLst>
              <a:gd name="adj1" fmla="val -19068"/>
              <a:gd name="adj2" fmla="val 853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ym typeface="+mn-ea"/>
              </a:rPr>
              <a:t>签名标识</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文本占位符 2"/>
          <p:cNvSpPr>
            <a:spLocks noGrp="1"/>
          </p:cNvSpPr>
          <p:nvPr>
            <p:ph type="body" idx="1"/>
          </p:nvPr>
        </p:nvSpPr>
        <p:spPr>
          <a:xfrm>
            <a:off x="5573839" y="3140938"/>
            <a:ext cx="3609497" cy="1231420"/>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lgn="r"/>
            <a:r>
              <a:rPr kumimoji="1" lang="en-US" altLang="zh-TW" sz="4800" dirty="0">
                <a:latin typeface="Helvetica" panose="020B0604020202020204" pitchFamily="34" charset="0"/>
                <a:cs typeface="Helvetica" panose="020B0604020202020204" pitchFamily="34" charset="0"/>
              </a:rPr>
              <a:t>Thank</a:t>
            </a:r>
            <a:r>
              <a:rPr kumimoji="1" lang="zh-CN" altLang="en-US" sz="4800" dirty="0">
                <a:latin typeface="Helvetica" panose="020B0604020202020204" pitchFamily="34" charset="0"/>
                <a:cs typeface="Helvetica" panose="020B0604020202020204" pitchFamily="34" charset="0"/>
              </a:rPr>
              <a:t> </a:t>
            </a:r>
            <a:r>
              <a:rPr kumimoji="1" lang="en-US" altLang="zh-CN" sz="4800" dirty="0">
                <a:latin typeface="Helvetica" panose="020B0604020202020204" pitchFamily="34" charset="0"/>
                <a:cs typeface="Helvetica" panose="020B0604020202020204" pitchFamily="34" charset="0"/>
              </a:rPr>
              <a:t>you! </a:t>
            </a:r>
          </a:p>
        </p:txBody>
      </p:sp>
      <p:pic>
        <p:nvPicPr>
          <p:cNvPr id="2097158" name="图片 7"/>
          <p:cNvPicPr>
            <a:picLocks noChangeAspect="1"/>
          </p:cNvPicPr>
          <p:nvPr/>
        </p:nvPicPr>
        <p:blipFill>
          <a:blip r:embed="rId3"/>
          <a:stretch>
            <a:fillRect/>
          </a:stretch>
        </p:blipFill>
        <p:spPr>
          <a:xfrm>
            <a:off x="1299400" y="1883460"/>
            <a:ext cx="3973734" cy="2811627"/>
          </a:xfrm>
          <a:prstGeom prst="rect">
            <a:avLst/>
          </a:prstGeom>
        </p:spPr>
      </p:pic>
    </p:spTree>
  </p:cSld>
  <p:clrMapOvr>
    <a:masterClrMapping/>
  </p:clrMapOvr>
  <p:transition advClick="0" advTm="0"/>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89" name="文本框 1"/>
          <p:cNvSpPr txBox="1"/>
          <p:nvPr/>
        </p:nvSpPr>
        <p:spPr>
          <a:xfrm>
            <a:off x="1176655" y="2105025"/>
            <a:ext cx="7046595" cy="3693319"/>
          </a:xfrm>
          <a:prstGeom prst="rect">
            <a:avLst/>
          </a:prstGeom>
          <a:noFill/>
        </p:spPr>
        <p:txBody>
          <a:bodyPr wrap="square" rtlCol="0">
            <a:spAutoFit/>
          </a:bodyPr>
          <a:lstStyle/>
          <a:p>
            <a:pPr algn="l"/>
            <a:r>
              <a:rPr lang="en-US" altLang="zh-CN" dirty="0" err="1"/>
              <a:t>井通区块链是基于区块链技术构建的一个去中心化互享生态的互联网交易网络，简单点说，就是区块链技术+交易网络</a:t>
            </a:r>
            <a:r>
              <a:rPr lang="zh-CN" altLang="en-US" dirty="0"/>
              <a:t>。作为开发者，我们怎么跟链互动，开发出自己的产品？</a:t>
            </a:r>
            <a:r>
              <a:rPr lang="en-US" altLang="zh-CN" dirty="0" err="1"/>
              <a:t>Jingtum</a:t>
            </a:r>
            <a:r>
              <a:rPr lang="en-US" altLang="zh-CN" dirty="0"/>
              <a:t>/</a:t>
            </a:r>
            <a:r>
              <a:rPr lang="en-US" altLang="zh-CN" b="1" dirty="0" err="1">
                <a:solidFill>
                  <a:srgbClr val="FF0000"/>
                </a:solidFill>
              </a:rPr>
              <a:t>swtc</a:t>
            </a:r>
            <a:r>
              <a:rPr lang="en-US" altLang="zh-CN" dirty="0">
                <a:solidFill>
                  <a:srgbClr val="FF0000"/>
                </a:solidFill>
              </a:rPr>
              <a:t>-lib</a:t>
            </a:r>
            <a:r>
              <a:rPr lang="zh-CN" altLang="en-US" dirty="0"/>
              <a:t>就是那条</a:t>
            </a:r>
            <a:r>
              <a:rPr lang="zh-CN" altLang="en-US" b="1" dirty="0"/>
              <a:t>最直接的交互通道</a:t>
            </a:r>
            <a:r>
              <a:rPr lang="zh-CN" altLang="en-US" dirty="0"/>
              <a:t>。</a:t>
            </a:r>
          </a:p>
          <a:p>
            <a:pPr algn="l"/>
            <a:endParaRPr lang="zh-CN" altLang="en-US" dirty="0"/>
          </a:p>
          <a:p>
            <a:pPr algn="l"/>
            <a:r>
              <a:rPr lang="en-US" altLang="zh-CN" dirty="0" err="1"/>
              <a:t>Jingtum</a:t>
            </a:r>
            <a:r>
              <a:rPr lang="en-US" altLang="zh-CN" dirty="0"/>
              <a:t>/</a:t>
            </a:r>
            <a:r>
              <a:rPr lang="en-US" altLang="zh-CN" b="1" dirty="0" err="1">
                <a:solidFill>
                  <a:srgbClr val="FF0000"/>
                </a:solidFill>
              </a:rPr>
              <a:t>swtc</a:t>
            </a:r>
            <a:r>
              <a:rPr lang="en-US" altLang="zh-CN" dirty="0">
                <a:solidFill>
                  <a:srgbClr val="FF0000"/>
                </a:solidFill>
              </a:rPr>
              <a:t>-lib</a:t>
            </a:r>
            <a:r>
              <a:rPr lang="zh-CN" altLang="en-US" dirty="0"/>
              <a:t>：</a:t>
            </a:r>
            <a:endParaRPr lang="en-US" altLang="zh-CN" dirty="0"/>
          </a:p>
          <a:p>
            <a:pPr algn="l"/>
            <a:r>
              <a:rPr lang="en-US" altLang="zh-CN" dirty="0"/>
              <a:t>1.</a:t>
            </a:r>
            <a:r>
              <a:rPr lang="zh-CN" altLang="en-US" dirty="0"/>
              <a:t>基于websocket的底层节点公共库；</a:t>
            </a:r>
          </a:p>
          <a:p>
            <a:pPr algn="l"/>
            <a:r>
              <a:rPr lang="en-US" altLang="zh-CN" dirty="0"/>
              <a:t>2.</a:t>
            </a:r>
            <a:r>
              <a:rPr lang="zh-CN" altLang="en-US" dirty="0"/>
              <a:t>两种请求方式：</a:t>
            </a:r>
            <a:r>
              <a:rPr lang="en-US" altLang="zh-CN" dirty="0"/>
              <a:t>get</a:t>
            </a:r>
            <a:r>
              <a:rPr lang="zh-CN" altLang="en-US" dirty="0"/>
              <a:t>请求和</a:t>
            </a:r>
            <a:r>
              <a:rPr lang="en-US" altLang="zh-CN" dirty="0"/>
              <a:t>post</a:t>
            </a:r>
            <a:r>
              <a:rPr lang="zh-CN" altLang="en-US" dirty="0"/>
              <a:t>请求。其中</a:t>
            </a:r>
            <a:r>
              <a:rPr lang="en-US" altLang="zh-CN" dirty="0"/>
              <a:t>get</a:t>
            </a:r>
            <a:r>
              <a:rPr lang="zh-CN" altLang="en-US" dirty="0"/>
              <a:t>请求组装成</a:t>
            </a:r>
            <a:r>
              <a:rPr lang="en-US" altLang="zh-CN" dirty="0"/>
              <a:t>Request</a:t>
            </a:r>
            <a:r>
              <a:rPr lang="zh-CN" altLang="en-US" dirty="0"/>
              <a:t>对象，</a:t>
            </a:r>
            <a:r>
              <a:rPr lang="en-US" altLang="zh-CN" dirty="0"/>
              <a:t>post</a:t>
            </a:r>
            <a:r>
              <a:rPr lang="zh-CN" altLang="en-US" dirty="0"/>
              <a:t>请求组装成</a:t>
            </a:r>
            <a:r>
              <a:rPr lang="en-US" altLang="zh-CN" dirty="0"/>
              <a:t>Transaction</a:t>
            </a:r>
            <a:r>
              <a:rPr lang="zh-CN" altLang="en-US" dirty="0"/>
              <a:t>对象，两种对象都通过</a:t>
            </a:r>
            <a:r>
              <a:rPr lang="en-US" altLang="zh-CN" dirty="0"/>
              <a:t>submit</a:t>
            </a:r>
            <a:r>
              <a:rPr lang="zh-CN" altLang="en-US" dirty="0"/>
              <a:t>方法提交数据，从而跟底层交互；</a:t>
            </a:r>
            <a:r>
              <a:rPr lang="en-US" altLang="zh-CN" dirty="0" err="1">
                <a:solidFill>
                  <a:srgbClr val="FF0000"/>
                </a:solidFill>
              </a:rPr>
              <a:t>swtc</a:t>
            </a:r>
            <a:r>
              <a:rPr lang="en-US" altLang="zh-CN" dirty="0">
                <a:solidFill>
                  <a:srgbClr val="FF0000"/>
                </a:solidFill>
              </a:rPr>
              <a:t>-lib</a:t>
            </a:r>
            <a:r>
              <a:rPr lang="zh-CN" altLang="en-US" dirty="0">
                <a:solidFill>
                  <a:srgbClr val="FF0000"/>
                </a:solidFill>
              </a:rPr>
              <a:t>提供</a:t>
            </a:r>
            <a:r>
              <a:rPr lang="en-US" altLang="zh-CN" dirty="0" err="1">
                <a:solidFill>
                  <a:srgbClr val="FF0000"/>
                </a:solidFill>
              </a:rPr>
              <a:t>submitPromise</a:t>
            </a:r>
            <a:r>
              <a:rPr lang="en-US" altLang="zh-CN" dirty="0">
                <a:solidFill>
                  <a:srgbClr val="FF0000"/>
                </a:solidFill>
              </a:rPr>
              <a:t>()</a:t>
            </a:r>
            <a:r>
              <a:rPr lang="zh-CN" altLang="en-US" dirty="0">
                <a:solidFill>
                  <a:srgbClr val="FF0000"/>
                </a:solidFill>
              </a:rPr>
              <a:t>方法</a:t>
            </a:r>
            <a:r>
              <a:rPr lang="en-US" altLang="zh-CN" dirty="0">
                <a:solidFill>
                  <a:srgbClr val="FF0000"/>
                </a:solidFill>
              </a:rPr>
              <a:t>, </a:t>
            </a:r>
            <a:r>
              <a:rPr lang="zh-CN" altLang="en-US" dirty="0">
                <a:solidFill>
                  <a:srgbClr val="FF0000"/>
                </a:solidFill>
              </a:rPr>
              <a:t>方便流程控制</a:t>
            </a:r>
          </a:p>
          <a:p>
            <a:pPr algn="l"/>
            <a:r>
              <a:rPr lang="en-US" altLang="zh-CN" dirty="0"/>
              <a:t>3.</a:t>
            </a:r>
            <a:r>
              <a:rPr lang="zh-CN" altLang="en-US" dirty="0"/>
              <a:t>前后台都适用（</a:t>
            </a:r>
            <a:r>
              <a:rPr lang="en-US" altLang="zh-CN" dirty="0" err="1"/>
              <a:t>jingtum</a:t>
            </a:r>
            <a:r>
              <a:rPr lang="en-US" altLang="zh-CN" dirty="0"/>
              <a:t>-lib gulp</a:t>
            </a:r>
            <a:r>
              <a:rPr lang="zh-CN" altLang="en-US" dirty="0"/>
              <a:t>自动编译成前端</a:t>
            </a:r>
            <a:r>
              <a:rPr lang="en-US" altLang="zh-CN" dirty="0" err="1"/>
              <a:t>js</a:t>
            </a:r>
            <a:r>
              <a:rPr lang="zh-CN" altLang="en-US" dirty="0"/>
              <a:t>库</a:t>
            </a:r>
            <a:r>
              <a:rPr lang="en-US" altLang="zh-CN" dirty="0"/>
              <a:t>) </a:t>
            </a:r>
            <a:r>
              <a:rPr lang="en-US" altLang="zh-CN" dirty="0" err="1">
                <a:solidFill>
                  <a:srgbClr val="FF0000"/>
                </a:solidFill>
              </a:rPr>
              <a:t>swtc</a:t>
            </a:r>
            <a:r>
              <a:rPr lang="en-US" altLang="zh-CN" dirty="0">
                <a:solidFill>
                  <a:srgbClr val="FF0000"/>
                </a:solidFill>
              </a:rPr>
              <a:t>-lib</a:t>
            </a:r>
            <a:r>
              <a:rPr lang="zh-CN" altLang="en-US" dirty="0">
                <a:solidFill>
                  <a:srgbClr val="FF0000"/>
                </a:solidFill>
              </a:rPr>
              <a:t>直接支持</a:t>
            </a:r>
            <a:r>
              <a:rPr lang="en-US" altLang="zh-CN" dirty="0">
                <a:solidFill>
                  <a:srgbClr val="FF0000"/>
                </a:solidFill>
              </a:rPr>
              <a:t>webpack, </a:t>
            </a:r>
            <a:r>
              <a:rPr lang="zh-CN" altLang="en-US" dirty="0">
                <a:solidFill>
                  <a:srgbClr val="FF0000"/>
                </a:solidFill>
              </a:rPr>
              <a:t>你的工程无需任何改动，即装即用。移动开发也支持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0" name="文本框 1"/>
          <p:cNvSpPr txBox="1"/>
          <p:nvPr/>
        </p:nvSpPr>
        <p:spPr>
          <a:xfrm>
            <a:off x="4326255" y="2454910"/>
            <a:ext cx="3017520" cy="706755"/>
          </a:xfrm>
          <a:prstGeom prst="rect">
            <a:avLst/>
          </a:prstGeom>
          <a:noFill/>
        </p:spPr>
        <p:txBody>
          <a:bodyPr wrap="square" rtlCol="0">
            <a:spAutoFit/>
          </a:bodyPr>
          <a:lstStyle/>
          <a:p>
            <a:pPr algn="ctr"/>
            <a:r>
              <a:rPr lang="en-US" altLang="zh-CN" sz="4000" dirty="0">
                <a:solidFill>
                  <a:schemeClr val="accent1"/>
                </a:solidFill>
                <a:effectLst>
                  <a:outerShdw blurRad="38100" dist="25400" dir="5400000" algn="ctr" rotWithShape="0">
                    <a:srgbClr val="6E747A">
                      <a:alpha val="43000"/>
                    </a:srgbClr>
                  </a:outerShdw>
                </a:effectLst>
                <a:sym typeface="+mn-ea"/>
              </a:rPr>
              <a:t>2.</a:t>
            </a:r>
            <a:r>
              <a:rPr lang="zh-CN" altLang="en-US" sz="4000" dirty="0">
                <a:solidFill>
                  <a:schemeClr val="accent1"/>
                </a:solidFill>
                <a:effectLst>
                  <a:outerShdw blurRad="38100" dist="25400" dir="5400000" algn="ctr" rotWithShape="0">
                    <a:srgbClr val="6E747A">
                      <a:alpha val="43000"/>
                    </a:srgbClr>
                  </a:outerShdw>
                </a:effectLst>
                <a:sym typeface="+mn-ea"/>
              </a:rPr>
              <a:t>安装</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3" name="文本框 1"/>
          <p:cNvSpPr txBox="1"/>
          <p:nvPr/>
        </p:nvSpPr>
        <p:spPr>
          <a:xfrm>
            <a:off x="1176655" y="2105025"/>
            <a:ext cx="7046595" cy="2862322"/>
          </a:xfrm>
          <a:prstGeom prst="rect">
            <a:avLst/>
          </a:prstGeom>
          <a:noFill/>
        </p:spPr>
        <p:txBody>
          <a:bodyPr wrap="square" rtlCol="0">
            <a:spAutoFit/>
          </a:bodyPr>
          <a:lstStyle/>
          <a:p>
            <a:pPr algn="l"/>
            <a:endParaRPr lang="zh-CN" altLang="en-US" dirty="0"/>
          </a:p>
          <a:p>
            <a:pPr algn="l"/>
            <a:r>
              <a:rPr lang="en-US" dirty="0"/>
              <a:t>1.</a:t>
            </a:r>
            <a:r>
              <a:rPr lang="zh-CN" altLang="en-US" dirty="0"/>
              <a:t>作为后端库安装</a:t>
            </a:r>
          </a:p>
          <a:p>
            <a:pPr algn="l"/>
            <a:r>
              <a:rPr lang="zh-CN" altLang="en-US" dirty="0"/>
              <a:t>    npm install </a:t>
            </a:r>
            <a:r>
              <a:rPr lang="en-US" altLang="zh-CN" dirty="0" err="1"/>
              <a:t>swtc</a:t>
            </a:r>
            <a:r>
              <a:rPr lang="zh-CN" altLang="en-US" dirty="0"/>
              <a:t>-lib</a:t>
            </a:r>
          </a:p>
          <a:p>
            <a:pPr algn="l"/>
            <a:endParaRPr lang="zh-CN" altLang="en-US" dirty="0"/>
          </a:p>
          <a:p>
            <a:pPr algn="l"/>
            <a:r>
              <a:rPr lang="en-US" altLang="zh-CN" dirty="0"/>
              <a:t>2.</a:t>
            </a:r>
            <a:r>
              <a:rPr lang="zh-CN" altLang="en-US" dirty="0"/>
              <a:t>作为前端库安装</a:t>
            </a:r>
            <a:r>
              <a:rPr lang="en-US" altLang="zh-CN" dirty="0"/>
              <a:t>, </a:t>
            </a:r>
            <a:r>
              <a:rPr lang="en-US" altLang="zh-CN" dirty="0">
                <a:solidFill>
                  <a:srgbClr val="FF0000"/>
                </a:solidFill>
              </a:rPr>
              <a:t>CDN</a:t>
            </a:r>
            <a:r>
              <a:rPr lang="zh-CN" altLang="en-US" dirty="0">
                <a:solidFill>
                  <a:srgbClr val="FF0000"/>
                </a:solidFill>
              </a:rPr>
              <a:t>直接支持</a:t>
            </a:r>
            <a:endParaRPr lang="en-CA" altLang="zh-CN" dirty="0">
              <a:solidFill>
                <a:srgbClr val="FF0000"/>
              </a:solidFill>
            </a:endParaRPr>
          </a:p>
          <a:p>
            <a:pPr algn="l"/>
            <a:r>
              <a:rPr lang="zh-CN" altLang="en-US" dirty="0">
                <a:solidFill>
                  <a:srgbClr val="FF0000"/>
                </a:solidFill>
              </a:rPr>
              <a:t>    </a:t>
            </a:r>
            <a:r>
              <a:rPr lang="zh-CN" altLang="en-US" dirty="0"/>
              <a:t>&lt;script src=</a:t>
            </a:r>
            <a:r>
              <a:rPr lang="en-US" altLang="zh-CN" dirty="0"/>
              <a:t>“</a:t>
            </a:r>
            <a:r>
              <a:rPr lang="en-US" altLang="zh-CN" dirty="0">
                <a:solidFill>
                  <a:srgbClr val="FF0000"/>
                </a:solidFill>
              </a:rPr>
              <a:t>https://</a:t>
            </a:r>
            <a:r>
              <a:rPr lang="en-US" altLang="zh-CN" dirty="0" err="1">
                <a:solidFill>
                  <a:srgbClr val="FF0000"/>
                </a:solidFill>
              </a:rPr>
              <a:t>unpkg.com</a:t>
            </a:r>
            <a:r>
              <a:rPr lang="en-US" altLang="zh-CN" dirty="0">
                <a:solidFill>
                  <a:srgbClr val="FF0000"/>
                </a:solidFill>
              </a:rPr>
              <a:t>/</a:t>
            </a:r>
            <a:r>
              <a:rPr lang="en-US" altLang="zh-CN" dirty="0" err="1">
                <a:solidFill>
                  <a:srgbClr val="FF0000"/>
                </a:solidFill>
              </a:rPr>
              <a:t>swtc</a:t>
            </a:r>
            <a:r>
              <a:rPr lang="zh-CN" altLang="en-US" dirty="0">
                <a:solidFill>
                  <a:srgbClr val="FF0000"/>
                </a:solidFill>
              </a:rPr>
              <a:t>-lib</a:t>
            </a:r>
            <a:r>
              <a:rPr lang="zh-CN" altLang="en-US" dirty="0"/>
              <a:t>"&gt;&lt;/script&gt;</a:t>
            </a:r>
          </a:p>
          <a:p>
            <a:pPr algn="l"/>
            <a:endParaRPr lang="zh-CN" altLang="en-US" dirty="0"/>
          </a:p>
          <a:p>
            <a:pPr algn="l"/>
            <a:r>
              <a:rPr lang="en-US" altLang="zh-CN" dirty="0"/>
              <a:t>3.</a:t>
            </a:r>
            <a:r>
              <a:rPr lang="zh-CN" altLang="en-US" dirty="0">
                <a:sym typeface="+mn-ea"/>
              </a:rPr>
              <a:t>源码</a:t>
            </a:r>
          </a:p>
          <a:p>
            <a:pPr algn="l"/>
            <a:r>
              <a:rPr lang="zh-CN" altLang="en-US" dirty="0">
                <a:sym typeface="+mn-ea"/>
              </a:rPr>
              <a:t>    https://github.com/</a:t>
            </a:r>
            <a:r>
              <a:rPr lang="en-US" altLang="zh-CN" dirty="0" err="1">
                <a:sym typeface="+mn-ea"/>
              </a:rPr>
              <a:t>swtcca</a:t>
            </a:r>
            <a:r>
              <a:rPr lang="zh-CN" altLang="en-US" dirty="0">
                <a:sym typeface="+mn-ea"/>
              </a:rPr>
              <a:t>/</a:t>
            </a:r>
            <a:r>
              <a:rPr lang="en-US" altLang="zh-CN" dirty="0" err="1">
                <a:sym typeface="+mn-ea"/>
              </a:rPr>
              <a:t>swtc</a:t>
            </a:r>
            <a:r>
              <a:rPr lang="zh-CN" altLang="en-US" dirty="0">
                <a:sym typeface="+mn-ea"/>
              </a:rPr>
              <a:t>lib</a:t>
            </a:r>
            <a:endParaRPr lang="zh-CN" altLang="en-US" dirty="0"/>
          </a:p>
          <a:p>
            <a:pPr algn="l"/>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4"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3.</a:t>
            </a:r>
            <a:r>
              <a:rPr lang="zh-CN" altLang="en-US" sz="4000">
                <a:solidFill>
                  <a:schemeClr val="accent1"/>
                </a:solidFill>
                <a:effectLst>
                  <a:outerShdw blurRad="38100" dist="25400" dir="5400000" algn="ctr" rotWithShape="0">
                    <a:srgbClr val="6E747A">
                      <a:alpha val="43000"/>
                    </a:srgbClr>
                  </a:outerShdw>
                </a:effectLst>
              </a:rPr>
              <a:t>看看链上的区块（账本）信息</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7" name="文本框 1"/>
          <p:cNvSpPr txBox="1"/>
          <p:nvPr/>
        </p:nvSpPr>
        <p:spPr>
          <a:xfrm>
            <a:off x="1056005" y="1611630"/>
            <a:ext cx="7046595" cy="5077460"/>
          </a:xfrm>
          <a:prstGeom prst="rect">
            <a:avLst/>
          </a:prstGeom>
          <a:noFill/>
        </p:spPr>
        <p:txBody>
          <a:bodyPr wrap="square" rtlCol="0">
            <a:spAutoFit/>
          </a:bodyPr>
          <a:lstStyle/>
          <a:p>
            <a:pPr algn="l"/>
            <a:r>
              <a:rPr lang="zh-CN" altLang="en-US" sz="1600" dirty="0"/>
              <a:t>var jlib = require('jingtum-lib');</a:t>
            </a:r>
          </a:p>
          <a:p>
            <a:pPr algn="l"/>
            <a:r>
              <a:rPr lang="zh-CN" altLang="en-US" sz="1600" dirty="0"/>
              <a:t>var Remote = jlib.Remote;</a:t>
            </a:r>
          </a:p>
          <a:p>
            <a:pPr algn="l"/>
            <a:r>
              <a:rPr lang="zh-CN" altLang="en-US" sz="1600" dirty="0"/>
              <a:t>var remote = new Remote({server: 'ws://ts5.jingtum.com:5020'});</a:t>
            </a:r>
          </a:p>
          <a:p>
            <a:pPr algn="l"/>
            <a:r>
              <a:rPr lang="zh-CN" altLang="en-US" sz="1600" dirty="0"/>
              <a:t>remote.connect(function (err, result) {</a:t>
            </a:r>
          </a:p>
          <a:p>
            <a:pPr algn="l"/>
            <a:r>
              <a:rPr lang="zh-CN" altLang="en-US" sz="1600" dirty="0"/>
              <a:t>    if (err) {</a:t>
            </a:r>
          </a:p>
          <a:p>
            <a:pPr algn="l"/>
            <a:r>
              <a:rPr lang="zh-CN" altLang="en-US" sz="1600" dirty="0"/>
              <a:t>        console.log('err:', err);</a:t>
            </a:r>
          </a:p>
          <a:p>
            <a:pPr algn="l"/>
            <a:r>
              <a:rPr lang="zh-CN" altLang="en-US" sz="1600" dirty="0"/>
              <a:t>    } else {</a:t>
            </a:r>
          </a:p>
          <a:p>
            <a:pPr algn="l"/>
            <a:r>
              <a:rPr lang="zh-CN" altLang="en-US" sz="1600" dirty="0"/>
              <a:t>        var req =</a:t>
            </a:r>
            <a:r>
              <a:rPr lang="zh-CN" altLang="en-US" sz="1600" b="1" dirty="0"/>
              <a:t> remote.requestLedgerClosed();</a:t>
            </a:r>
            <a:endParaRPr lang="zh-CN" altLang="en-US" sz="1600" dirty="0"/>
          </a:p>
          <a:p>
            <a:pPr algn="l"/>
            <a:r>
              <a:rPr lang="zh-CN" altLang="en-US" sz="1600" dirty="0"/>
              <a:t>        req.submit(function (err, result) {</a:t>
            </a:r>
          </a:p>
          <a:p>
            <a:pPr algn="l"/>
            <a:r>
              <a:rPr lang="zh-CN" altLang="en-US" sz="1600" dirty="0"/>
              <a:t>            if (err) {</a:t>
            </a:r>
          </a:p>
          <a:p>
            <a:pPr algn="l"/>
            <a:r>
              <a:rPr lang="zh-CN" altLang="en-US" sz="1600" dirty="0"/>
              <a:t>                console.log('err:', err);</a:t>
            </a:r>
          </a:p>
          <a:p>
            <a:pPr algn="l"/>
            <a:r>
              <a:rPr lang="zh-CN" altLang="en-US" sz="1600" dirty="0"/>
              <a:t>            }</a:t>
            </a:r>
          </a:p>
          <a:p>
            <a:pPr algn="l"/>
            <a:r>
              <a:rPr lang="zh-CN" altLang="en-US" sz="1600" dirty="0"/>
              <a:t>            else {</a:t>
            </a:r>
          </a:p>
          <a:p>
            <a:pPr algn="l"/>
            <a:r>
              <a:rPr lang="zh-CN" altLang="en-US" sz="1600" dirty="0"/>
              <a:t>                console.log(result);</a:t>
            </a:r>
          </a:p>
          <a:p>
            <a:pPr algn="l"/>
            <a:r>
              <a:rPr lang="zh-CN" altLang="en-US" sz="1600" dirty="0"/>
              <a:t>            }</a:t>
            </a:r>
          </a:p>
          <a:p>
            <a:pPr algn="l"/>
            <a:r>
              <a:rPr lang="zh-CN" altLang="en-US" sz="1600" dirty="0"/>
              <a:t>        });</a:t>
            </a:r>
          </a:p>
          <a:p>
            <a:pPr algn="l"/>
            <a:r>
              <a:rPr lang="zh-CN" altLang="en-US" sz="1600" dirty="0"/>
              <a:t>    }</a:t>
            </a:r>
          </a:p>
          <a:p>
            <a:pPr algn="l"/>
            <a:r>
              <a:rPr lang="zh-CN" altLang="en-US" sz="1600" dirty="0"/>
              <a:t>});</a:t>
            </a:r>
            <a:endParaRPr lang="zh-CN" altLang="en-US" dirty="0"/>
          </a:p>
          <a:p>
            <a:pPr algn="l"/>
            <a:endParaRPr lang="zh-CN" altLang="en-US" dirty="0"/>
          </a:p>
          <a:p>
            <a:pPr algn="l"/>
            <a:r>
              <a:rPr lang="en-US" altLang="zh-CN" dirty="0"/>
              <a:t>	</a:t>
            </a:r>
          </a:p>
        </p:txBody>
      </p:sp>
      <p:sp>
        <p:nvSpPr>
          <p:cNvPr id="1048598" name="文本框 2"/>
          <p:cNvSpPr txBox="1"/>
          <p:nvPr/>
        </p:nvSpPr>
        <p:spPr>
          <a:xfrm>
            <a:off x="899795" y="1174115"/>
            <a:ext cx="4496435" cy="369332"/>
          </a:xfrm>
          <a:prstGeom prst="rect">
            <a:avLst/>
          </a:prstGeom>
          <a:noFill/>
        </p:spPr>
        <p:txBody>
          <a:bodyPr wrap="square" rtlCol="0">
            <a:spAutoFit/>
          </a:bodyPr>
          <a:lstStyle/>
          <a:p>
            <a:r>
              <a:rPr lang="zh-CN" altLang="en-US" b="1" dirty="0"/>
              <a:t>先看下最新账本跑到哪儿了</a:t>
            </a:r>
            <a:r>
              <a:rPr lang="en-US" altLang="zh-CN" b="1" dirty="0"/>
              <a:t> – </a:t>
            </a:r>
            <a:r>
              <a:rPr lang="en-US" altLang="zh-CN" b="1" dirty="0" err="1"/>
              <a:t>jingtum</a:t>
            </a:r>
            <a:r>
              <a:rPr lang="en-US" altLang="zh-CN" b="1" dirty="0"/>
              <a:t>-lib</a:t>
            </a:r>
            <a:endParaRPr lang="zh-CN" altLang="en-US" b="1" dirty="0"/>
          </a:p>
        </p:txBody>
      </p:sp>
      <p:sp>
        <p:nvSpPr>
          <p:cNvPr id="1048599" name="文本框 3"/>
          <p:cNvSpPr txBox="1"/>
          <p:nvPr/>
        </p:nvSpPr>
        <p:spPr>
          <a:xfrm>
            <a:off x="5396230" y="4279265"/>
            <a:ext cx="5191760" cy="138366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a:t>
            </a:r>
          </a:p>
          <a:p>
            <a:r>
              <a:rPr lang="zh-CN" altLang="en-US" sz="1200" b="1">
                <a:solidFill>
                  <a:schemeClr val="tx1"/>
                </a:solidFill>
              </a:rPr>
              <a:t>ledger_hash</a:t>
            </a:r>
            <a:r>
              <a:rPr lang="zh-CN" altLang="en-US" sz="1200">
                <a:solidFill>
                  <a:schemeClr val="tx1"/>
                </a:solidFill>
              </a:rPr>
              <a:t>: 'E51D936CD6BE91269DB6F922130A4230C474183B9135648572EE60C2F4B45C02',</a:t>
            </a:r>
          </a:p>
          <a:p>
            <a:r>
              <a:rPr lang="zh-CN" altLang="en-US" sz="1200" b="1">
                <a:solidFill>
                  <a:schemeClr val="tx1"/>
                </a:solidFill>
              </a:rPr>
              <a:t>ledger_index</a:t>
            </a:r>
            <a:r>
              <a:rPr lang="zh-CN" altLang="en-US" sz="1200">
                <a:solidFill>
                  <a:schemeClr val="tx1"/>
                </a:solidFill>
              </a:rPr>
              <a:t>: 4049900</a:t>
            </a:r>
          </a:p>
          <a:p>
            <a:r>
              <a:rPr lang="zh-CN" altLang="en-US" sz="1200">
                <a:solidFill>
                  <a:schemeClr val="tx1"/>
                </a:solidFill>
              </a:rPr>
              <a:t>}</a:t>
            </a:r>
          </a:p>
        </p:txBody>
      </p:sp>
      <p:sp>
        <p:nvSpPr>
          <p:cNvPr id="1048600" name="右箭头 4"/>
          <p:cNvSpPr/>
          <p:nvPr/>
        </p:nvSpPr>
        <p:spPr>
          <a:xfrm>
            <a:off x="4025900" y="4783455"/>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1" name="矩形标注 6"/>
          <p:cNvSpPr/>
          <p:nvPr/>
        </p:nvSpPr>
        <p:spPr>
          <a:xfrm>
            <a:off x="6424930" y="4422140"/>
            <a:ext cx="1013460" cy="260985"/>
          </a:xfrm>
          <a:prstGeom prst="wedgeRectCallout">
            <a:avLst>
              <a:gd name="adj1" fmla="val -53436"/>
              <a:gd name="adj2" fmla="val 82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账本</a:t>
            </a:r>
            <a:r>
              <a:rPr lang="en-US" altLang="zh-CN" sz="1400"/>
              <a:t>hash</a:t>
            </a:r>
          </a:p>
        </p:txBody>
      </p:sp>
      <p:sp>
        <p:nvSpPr>
          <p:cNvPr id="1048602" name="矩形标注 7"/>
          <p:cNvSpPr/>
          <p:nvPr/>
        </p:nvSpPr>
        <p:spPr>
          <a:xfrm>
            <a:off x="7225030" y="5252720"/>
            <a:ext cx="806450" cy="240030"/>
          </a:xfrm>
          <a:prstGeom prst="wedgeRectCallout">
            <a:avLst>
              <a:gd name="adj1" fmla="val -62084"/>
              <a:gd name="adj2" fmla="val -152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账本号</a:t>
            </a:r>
          </a:p>
        </p:txBody>
      </p:sp>
      <p:sp>
        <p:nvSpPr>
          <p:cNvPr id="1048603" name="矩形标注 8"/>
          <p:cNvSpPr/>
          <p:nvPr/>
        </p:nvSpPr>
        <p:spPr>
          <a:xfrm>
            <a:off x="5245100" y="3002280"/>
            <a:ext cx="1990725" cy="327660"/>
          </a:xfrm>
          <a:prstGeom prst="wedgeRectCallout">
            <a:avLst>
              <a:gd name="adj1" fmla="val -44172"/>
              <a:gd name="adj2" fmla="val 95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获取最新账本关键方法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7" name="文本框 1"/>
          <p:cNvSpPr txBox="1"/>
          <p:nvPr/>
        </p:nvSpPr>
        <p:spPr>
          <a:xfrm>
            <a:off x="1056005" y="1620774"/>
            <a:ext cx="7046595" cy="3354765"/>
          </a:xfrm>
          <a:prstGeom prst="rect">
            <a:avLst/>
          </a:prstGeom>
          <a:noFill/>
        </p:spPr>
        <p:txBody>
          <a:bodyPr wrap="square" rtlCol="0">
            <a:spAutoFit/>
          </a:bodyPr>
          <a:lstStyle/>
          <a:p>
            <a:pPr algn="l"/>
            <a:r>
              <a:rPr lang="zh-CN" altLang="en-US" sz="1600" dirty="0"/>
              <a:t>var jlib = require(</a:t>
            </a:r>
            <a:r>
              <a:rPr lang="en-US" altLang="zh-CN" sz="1600" dirty="0"/>
              <a:t>'</a:t>
            </a:r>
            <a:r>
              <a:rPr lang="en-US" altLang="zh-CN" sz="1600" dirty="0" err="1">
                <a:solidFill>
                  <a:srgbClr val="FF0000"/>
                </a:solidFill>
              </a:rPr>
              <a:t>swtc</a:t>
            </a:r>
            <a:r>
              <a:rPr lang="zh-CN" altLang="en-US" sz="1600" dirty="0"/>
              <a:t>-lib');</a:t>
            </a:r>
          </a:p>
          <a:p>
            <a:pPr algn="l"/>
            <a:r>
              <a:rPr lang="zh-CN" altLang="en-US" sz="1600" dirty="0"/>
              <a:t>var Remote = jlib.Remote;</a:t>
            </a:r>
          </a:p>
          <a:p>
            <a:pPr algn="l"/>
            <a:r>
              <a:rPr lang="zh-CN" altLang="en-US" sz="1600" dirty="0"/>
              <a:t>var remote = new Remote({server: 'ws://ts5.jingtum.com:5020'});</a:t>
            </a:r>
          </a:p>
          <a:p>
            <a:pPr algn="l"/>
            <a:r>
              <a:rPr lang="zh-CN" altLang="en-US" sz="1600" dirty="0"/>
              <a:t>remote.connect</a:t>
            </a:r>
            <a:r>
              <a:rPr lang="en-US" altLang="zh-CN" sz="1600" dirty="0">
                <a:solidFill>
                  <a:srgbClr val="FF0000"/>
                </a:solidFill>
              </a:rPr>
              <a:t>Promise()</a:t>
            </a:r>
          </a:p>
          <a:p>
            <a:pPr algn="l"/>
            <a:r>
              <a:rPr lang="en-US" altLang="zh-CN" sz="1600" dirty="0">
                <a:solidFill>
                  <a:srgbClr val="FF0000"/>
                </a:solidFill>
              </a:rPr>
              <a:t>    .then</a:t>
            </a:r>
            <a:r>
              <a:rPr lang="zh-CN" altLang="en-US" sz="1600" dirty="0"/>
              <a:t>(</a:t>
            </a:r>
            <a:r>
              <a:rPr lang="en-US" altLang="zh-CN" sz="1600" dirty="0">
                <a:solidFill>
                  <a:srgbClr val="FF0000"/>
                </a:solidFill>
              </a:rPr>
              <a:t>async</a:t>
            </a:r>
            <a:r>
              <a:rPr lang="en-US" altLang="zh-CN" sz="1600" dirty="0"/>
              <a:t> </a:t>
            </a:r>
            <a:r>
              <a:rPr lang="zh-CN" altLang="en-US" sz="1600" dirty="0"/>
              <a:t>()</a:t>
            </a:r>
            <a:r>
              <a:rPr lang="en-US" altLang="zh-CN" sz="1600" dirty="0"/>
              <a:t> =&gt;</a:t>
            </a:r>
            <a:r>
              <a:rPr lang="zh-CN" altLang="en-US" sz="1600" dirty="0"/>
              <a:t> {</a:t>
            </a:r>
          </a:p>
          <a:p>
            <a:pPr algn="l"/>
            <a:r>
              <a:rPr lang="en-US" altLang="zh-CN" sz="1600" dirty="0"/>
              <a:t>        </a:t>
            </a:r>
            <a:r>
              <a:rPr lang="zh-CN" altLang="en-US" sz="1600" dirty="0"/>
              <a:t>var req =</a:t>
            </a:r>
            <a:r>
              <a:rPr lang="zh-CN" altLang="en-US" sz="1600" b="1" dirty="0"/>
              <a:t> remote.requestLedgerClosed();</a:t>
            </a:r>
            <a:endParaRPr lang="zh-CN" altLang="en-US" sz="1600" dirty="0"/>
          </a:p>
          <a:p>
            <a:pPr algn="l"/>
            <a:r>
              <a:rPr lang="zh-CN" altLang="en-US" sz="1600" dirty="0"/>
              <a:t>   </a:t>
            </a:r>
            <a:r>
              <a:rPr lang="en-US" altLang="zh-CN" sz="1600" dirty="0"/>
              <a:t>    </a:t>
            </a:r>
            <a:r>
              <a:rPr lang="zh-CN" altLang="en-US" sz="1600" dirty="0"/>
              <a:t> </a:t>
            </a:r>
            <a:r>
              <a:rPr lang="en-US" altLang="zh-CN" sz="1600" dirty="0"/>
              <a:t>let result = </a:t>
            </a:r>
            <a:r>
              <a:rPr lang="en-US" altLang="zh-CN" sz="1600" dirty="0">
                <a:solidFill>
                  <a:srgbClr val="FF0000"/>
                </a:solidFill>
              </a:rPr>
              <a:t>await</a:t>
            </a:r>
            <a:r>
              <a:rPr lang="en-US" altLang="zh-CN" sz="1600" dirty="0"/>
              <a:t> </a:t>
            </a:r>
            <a:r>
              <a:rPr lang="zh-CN" altLang="en-US" sz="1600" dirty="0"/>
              <a:t>req.submit</a:t>
            </a:r>
            <a:r>
              <a:rPr lang="en-US" altLang="zh-CN" sz="1600" dirty="0">
                <a:solidFill>
                  <a:srgbClr val="FF0000"/>
                </a:solidFill>
              </a:rPr>
              <a:t>Promise</a:t>
            </a:r>
            <a:r>
              <a:rPr lang="zh-CN" altLang="en-US" sz="1600" dirty="0"/>
              <a:t>()</a:t>
            </a:r>
            <a:r>
              <a:rPr lang="en-US" altLang="zh-CN" sz="1600" dirty="0"/>
              <a:t>;</a:t>
            </a:r>
            <a:endParaRPr lang="zh-CN" altLang="en-US" sz="1600" dirty="0"/>
          </a:p>
          <a:p>
            <a:pPr algn="l"/>
            <a:r>
              <a:rPr lang="en-US" altLang="zh-CN" sz="1600" dirty="0"/>
              <a:t>        </a:t>
            </a:r>
            <a:r>
              <a:rPr lang="zh-CN" altLang="en-US" sz="1600" dirty="0"/>
              <a:t>console.log(result);</a:t>
            </a:r>
            <a:endParaRPr lang="en-US" altLang="zh-CN" sz="1600" dirty="0"/>
          </a:p>
          <a:p>
            <a:r>
              <a:rPr lang="en-US" altLang="zh-CN" sz="1600" dirty="0"/>
              <a:t>        </a:t>
            </a:r>
            <a:r>
              <a:rPr lang="en-US" altLang="zh-CN" sz="1600" dirty="0" err="1">
                <a:solidFill>
                  <a:srgbClr val="FF0000"/>
                </a:solidFill>
              </a:rPr>
              <a:t>remote.disconnect</a:t>
            </a:r>
            <a:r>
              <a:rPr lang="en-US" altLang="zh-CN" sz="1600" dirty="0">
                <a:solidFill>
                  <a:srgbClr val="FF0000"/>
                </a:solidFill>
              </a:rPr>
              <a:t>()</a:t>
            </a:r>
            <a:endParaRPr lang="zh-CN" altLang="en-US" sz="1600" dirty="0"/>
          </a:p>
          <a:p>
            <a:pPr algn="l"/>
            <a:r>
              <a:rPr lang="en-US" altLang="zh-CN" sz="1600" dirty="0"/>
              <a:t>    </a:t>
            </a:r>
            <a:r>
              <a:rPr lang="zh-CN" altLang="en-US" sz="1600" dirty="0"/>
              <a:t>}</a:t>
            </a:r>
            <a:r>
              <a:rPr lang="en-US" altLang="zh-CN" sz="1600" dirty="0"/>
              <a:t>)</a:t>
            </a:r>
          </a:p>
          <a:p>
            <a:pPr algn="l"/>
            <a:r>
              <a:rPr lang="en-US" altLang="zh-CN" sz="1600" dirty="0"/>
              <a:t>    </a:t>
            </a:r>
            <a:r>
              <a:rPr lang="en-US" altLang="zh-CN" sz="1600" dirty="0">
                <a:solidFill>
                  <a:srgbClr val="FF0000"/>
                </a:solidFill>
              </a:rPr>
              <a:t>.catch</a:t>
            </a:r>
            <a:r>
              <a:rPr lang="en-US" altLang="zh-CN" sz="1600" dirty="0"/>
              <a:t>(err =&gt; </a:t>
            </a:r>
            <a:r>
              <a:rPr lang="en-US" altLang="zh-CN" sz="1600" dirty="0" err="1"/>
              <a:t>console.log</a:t>
            </a:r>
            <a:r>
              <a:rPr lang="en-US" altLang="zh-CN" sz="1600" dirty="0"/>
              <a:t>(err))</a:t>
            </a:r>
            <a:endParaRPr lang="zh-CN" altLang="en-US" dirty="0"/>
          </a:p>
          <a:p>
            <a:pPr algn="l"/>
            <a:endParaRPr lang="zh-CN" altLang="en-US" dirty="0"/>
          </a:p>
          <a:p>
            <a:pPr algn="l"/>
            <a:r>
              <a:rPr lang="en-US" altLang="zh-CN" dirty="0"/>
              <a:t>	</a:t>
            </a:r>
          </a:p>
        </p:txBody>
      </p:sp>
      <p:sp>
        <p:nvSpPr>
          <p:cNvPr id="1048598" name="文本框 2"/>
          <p:cNvSpPr txBox="1"/>
          <p:nvPr/>
        </p:nvSpPr>
        <p:spPr>
          <a:xfrm>
            <a:off x="899795" y="1174115"/>
            <a:ext cx="4496435" cy="369332"/>
          </a:xfrm>
          <a:prstGeom prst="rect">
            <a:avLst/>
          </a:prstGeom>
          <a:noFill/>
        </p:spPr>
        <p:txBody>
          <a:bodyPr wrap="square" rtlCol="0">
            <a:spAutoFit/>
          </a:bodyPr>
          <a:lstStyle/>
          <a:p>
            <a:r>
              <a:rPr lang="zh-CN" altLang="en-US" b="1" dirty="0"/>
              <a:t>先看下最新账本跑到哪儿了</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1048599" name="文本框 3"/>
          <p:cNvSpPr txBox="1"/>
          <p:nvPr/>
        </p:nvSpPr>
        <p:spPr>
          <a:xfrm>
            <a:off x="5396230" y="3373636"/>
            <a:ext cx="5191760" cy="1383665"/>
          </a:xfrm>
          <a:prstGeom prst="rect">
            <a:avLst/>
          </a:prstGeom>
          <a:solidFill>
            <a:srgbClr val="FFC000"/>
          </a:solidFill>
        </p:spPr>
        <p:txBody>
          <a:bodyPr wrap="square" rtlCol="0">
            <a:spAutoFit/>
          </a:bodyPr>
          <a:lstStyle/>
          <a:p>
            <a:r>
              <a:rPr lang="zh-CN" altLang="en-US" sz="1200" dirty="0">
                <a:solidFill>
                  <a:schemeClr val="tx1"/>
                </a:solidFill>
              </a:rPr>
              <a:t>返回结果</a:t>
            </a:r>
          </a:p>
          <a:p>
            <a:r>
              <a:rPr lang="zh-CN" altLang="en-US" sz="1200" dirty="0">
                <a:solidFill>
                  <a:schemeClr val="tx1"/>
                </a:solidFill>
              </a:rPr>
              <a:t>{ </a:t>
            </a:r>
          </a:p>
          <a:p>
            <a:r>
              <a:rPr lang="zh-CN" altLang="en-US" sz="1200" b="1" dirty="0">
                <a:solidFill>
                  <a:schemeClr val="tx1"/>
                </a:solidFill>
              </a:rPr>
              <a:t>ledger_hash</a:t>
            </a:r>
            <a:r>
              <a:rPr lang="zh-CN" altLang="en-US" sz="1200" dirty="0">
                <a:solidFill>
                  <a:schemeClr val="tx1"/>
                </a:solidFill>
              </a:rPr>
              <a:t>: 'E51D936CD6BE91269DB6F922130A4230C474183B9135648572EE60C2F4B45C02',</a:t>
            </a:r>
          </a:p>
          <a:p>
            <a:r>
              <a:rPr lang="zh-CN" altLang="en-US" sz="1200" b="1" dirty="0">
                <a:solidFill>
                  <a:schemeClr val="tx1"/>
                </a:solidFill>
              </a:rPr>
              <a:t>ledger_index</a:t>
            </a:r>
            <a:r>
              <a:rPr lang="zh-CN" altLang="en-US" sz="1200" dirty="0">
                <a:solidFill>
                  <a:schemeClr val="tx1"/>
                </a:solidFill>
              </a:rPr>
              <a:t>: 4049900</a:t>
            </a:r>
          </a:p>
          <a:p>
            <a:r>
              <a:rPr lang="zh-CN" altLang="en-US" sz="1200" dirty="0">
                <a:solidFill>
                  <a:schemeClr val="tx1"/>
                </a:solidFill>
              </a:rPr>
              <a:t>}</a:t>
            </a:r>
          </a:p>
        </p:txBody>
      </p:sp>
      <p:sp>
        <p:nvSpPr>
          <p:cNvPr id="1048600" name="右箭头 4"/>
          <p:cNvSpPr/>
          <p:nvPr/>
        </p:nvSpPr>
        <p:spPr>
          <a:xfrm>
            <a:off x="4144645" y="3421670"/>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1" name="矩形标注 6"/>
          <p:cNvSpPr/>
          <p:nvPr/>
        </p:nvSpPr>
        <p:spPr>
          <a:xfrm>
            <a:off x="6863842" y="3642650"/>
            <a:ext cx="1013460" cy="260985"/>
          </a:xfrm>
          <a:prstGeom prst="wedgeRectCallout">
            <a:avLst>
              <a:gd name="adj1" fmla="val -53436"/>
              <a:gd name="adj2" fmla="val 82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账本</a:t>
            </a:r>
            <a:r>
              <a:rPr lang="en-US" altLang="zh-CN" sz="1400" dirty="0"/>
              <a:t>hash</a:t>
            </a:r>
          </a:p>
        </p:txBody>
      </p:sp>
      <p:sp>
        <p:nvSpPr>
          <p:cNvPr id="1048602" name="矩形标注 7"/>
          <p:cNvSpPr/>
          <p:nvPr/>
        </p:nvSpPr>
        <p:spPr>
          <a:xfrm>
            <a:off x="7370572" y="4371066"/>
            <a:ext cx="806450" cy="240030"/>
          </a:xfrm>
          <a:prstGeom prst="wedgeRectCallout">
            <a:avLst>
              <a:gd name="adj1" fmla="val -62084"/>
              <a:gd name="adj2" fmla="val -152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账本号</a:t>
            </a:r>
          </a:p>
        </p:txBody>
      </p:sp>
      <p:sp>
        <p:nvSpPr>
          <p:cNvPr id="1048603" name="矩形标注 8"/>
          <p:cNvSpPr/>
          <p:nvPr/>
        </p:nvSpPr>
        <p:spPr>
          <a:xfrm>
            <a:off x="5234305" y="2458530"/>
            <a:ext cx="1990725" cy="327660"/>
          </a:xfrm>
          <a:prstGeom prst="wedgeRectCallout">
            <a:avLst>
              <a:gd name="adj1" fmla="val -44172"/>
              <a:gd name="adj2" fmla="val 95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获取最新账本关键方法</a:t>
            </a:r>
          </a:p>
        </p:txBody>
      </p:sp>
    </p:spTree>
    <p:extLst>
      <p:ext uri="{BB962C8B-B14F-4D97-AF65-F5344CB8AC3E}">
        <p14:creationId xmlns:p14="http://schemas.microsoft.com/office/powerpoint/2010/main" val="3532184191"/>
      </p:ext>
    </p:extLst>
  </p:cSld>
  <p:clrMapOvr>
    <a:masterClrMapping/>
  </p:clrMapOvr>
</p:sld>
</file>

<file path=ppt/theme/theme1.xml><?xml version="1.0" encoding="utf-8"?>
<a:theme xmlns:a="http://schemas.openxmlformats.org/drawingml/2006/main" name="Office 主题">
  <a:themeElements>
    <a:clrScheme name="井通">
      <a:dk1>
        <a:srgbClr val="424242"/>
      </a:dk1>
      <a:lt1>
        <a:srgbClr val="FFFFFF"/>
      </a:lt1>
      <a:dk2>
        <a:srgbClr val="202020"/>
      </a:dk2>
      <a:lt2>
        <a:srgbClr val="E7E6E6"/>
      </a:lt2>
      <a:accent1>
        <a:srgbClr val="233771"/>
      </a:accent1>
      <a:accent2>
        <a:srgbClr val="ACB0BA"/>
      </a:accent2>
      <a:accent3>
        <a:srgbClr val="A5A5A5"/>
      </a:accent3>
      <a:accent4>
        <a:srgbClr val="000000"/>
      </a:accent4>
      <a:accent5>
        <a:srgbClr val="5B9BD5"/>
      </a:accent5>
      <a:accent6>
        <a:srgbClr val="3252AB"/>
      </a:accent6>
      <a:hlink>
        <a:srgbClr val="0563C1"/>
      </a:hlink>
      <a:folHlink>
        <a:srgbClr val="0890D7"/>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3963</Words>
  <Application>Microsoft Macintosh PowerPoint</Application>
  <PresentationFormat>Widescreen</PresentationFormat>
  <Paragraphs>535</Paragraphs>
  <Slides>33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DengXian</vt:lpstr>
      <vt:lpstr>DengXian Light</vt:lpstr>
      <vt:lpstr>Yuanti SC</vt:lpstr>
      <vt:lpstr>Arial</vt:lpstr>
      <vt:lpstr>Helvetica</vt:lpstr>
      <vt:lpstr>Office 主题</vt:lpstr>
      <vt:lpstr>PowerPoint Presentation</vt:lpstr>
      <vt:lpstr>目录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XINCHUN Liu</cp:lastModifiedBy>
  <cp:revision>32</cp:revision>
  <dcterms:created xsi:type="dcterms:W3CDTF">2018-09-01T15:04:00Z</dcterms:created>
  <dcterms:modified xsi:type="dcterms:W3CDTF">2019-09-11T21:31:25Z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