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7" r:id="rId2"/>
    <p:sldId id="508" r:id="rId3"/>
    <p:sldId id="531" r:id="rId4"/>
    <p:sldId id="509" r:id="rId5"/>
    <p:sldId id="510" r:id="rId6"/>
    <p:sldId id="527" r:id="rId7"/>
    <p:sldId id="512" r:id="rId8"/>
    <p:sldId id="511" r:id="rId9"/>
    <p:sldId id="518" r:id="rId10"/>
    <p:sldId id="515" r:id="rId11"/>
    <p:sldId id="516" r:id="rId12"/>
    <p:sldId id="517" r:id="rId13"/>
    <p:sldId id="522" r:id="rId14"/>
    <p:sldId id="520" r:id="rId15"/>
    <p:sldId id="513" r:id="rId16"/>
    <p:sldId id="519" r:id="rId17"/>
    <p:sldId id="523" r:id="rId18"/>
    <p:sldId id="524" r:id="rId19"/>
    <p:sldId id="530" r:id="rId20"/>
    <p:sldId id="529" r:id="rId21"/>
    <p:sldId id="525" r:id="rId22"/>
    <p:sldId id="526" r:id="rId23"/>
    <p:sldId id="528" r:id="rId24"/>
    <p:sldId id="43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29292"/>
    <a:srgbClr val="D6D6D6"/>
    <a:srgbClr val="797979"/>
    <a:srgbClr val="424242"/>
    <a:srgbClr val="E7EDF9"/>
    <a:srgbClr val="F45909"/>
    <a:srgbClr val="EA6E07"/>
    <a:srgbClr val="F1A553"/>
    <a:srgbClr val="FF9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21" autoAdjust="0"/>
    <p:restoredTop sz="99855" autoAdjust="0"/>
  </p:normalViewPr>
  <p:slideViewPr>
    <p:cSldViewPr snapToObjects="1" showGuides="1">
      <p:cViewPr>
        <p:scale>
          <a:sx n="100" d="100"/>
          <a:sy n="100" d="100"/>
        </p:scale>
        <p:origin x="-320" y="-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3712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34051-BEF0-7D4C-9196-86755A91DC50}" type="datetimeFigureOut">
              <a:rPr kumimoji="1" lang="zh-CN" altLang="en-US" smtClean="0"/>
              <a:pPr/>
              <a:t>17/8/19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0FCA8-6321-0949-96E4-AD67B1E048D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38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CB33-C662-8F41-8A71-5104D135C80E}" type="datetimeFigureOut">
              <a:rPr kumimoji="1" lang="zh-CN" altLang="en-US" smtClean="0"/>
              <a:pPr/>
              <a:t>17/8/19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63DDE-E268-D241-A46D-5F7888E658E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61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76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97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09441"/>
            <a:ext cx="10363200" cy="9882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2882455"/>
            <a:ext cx="8534400" cy="8166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39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November 17, 2015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695" y="6367933"/>
            <a:ext cx="2768608" cy="2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平台 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 让创新无限</a:t>
            </a:r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612605" y="1052737"/>
            <a:ext cx="109728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buFont typeface="Arial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buFont typeface="Symbol" charset="2"/>
              <a:buChar char="-"/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Font typeface="Arial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一级正文</a:t>
            </a:r>
            <a:r>
              <a:rPr lang="en-US" altLang="zh-CN" dirty="0" smtClean="0"/>
              <a:t>28P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二级正文</a:t>
            </a:r>
            <a:r>
              <a:rPr lang="en-US" altLang="zh-CN" dirty="0" smtClean="0"/>
              <a:t>24P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三级正文</a:t>
            </a:r>
            <a:r>
              <a:rPr lang="en-US" altLang="zh-CN" dirty="0" smtClean="0"/>
              <a:t>20P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8341" y="6428047"/>
            <a:ext cx="2768608" cy="2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42595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5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8341" y="6428047"/>
            <a:ext cx="2768608" cy="2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 userDrawn="1"/>
        </p:nvSpPr>
        <p:spPr>
          <a:xfrm>
            <a:off x="-1489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42595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7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 smtClean="0">
                <a:latin typeface="Microsoft YaHei" charset="0"/>
                <a:ea typeface="Microsoft YaHei" charset="0"/>
                <a:cs typeface="Microsoft YaHei" charset="0"/>
              </a:rPr>
              <a:t>谢谢</a:t>
            </a:r>
          </a:p>
          <a:p>
            <a:pPr algn="ctr"/>
            <a:endParaRPr lang="en-US" altLang="zh-CN" sz="6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平台 </a:t>
            </a:r>
            <a:r>
              <a:rPr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让创新无限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695" y="6367933"/>
            <a:ext cx="2768608" cy="2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39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November 17, 2015</a:t>
            </a:r>
            <a:endParaRPr lang="zh-CN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上海 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 北京 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 广州 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 西安 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 武汉 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 成都  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  ☎ 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400</a:t>
            </a:r>
            <a:r>
              <a:rPr lang="zh-CN" altLang="en-US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820</a:t>
            </a:r>
            <a:r>
              <a:rPr lang="zh-CN" altLang="en-US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5821</a:t>
            </a:r>
            <a:r>
              <a:rPr lang="zh-CN" altLang="en-US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      普元软件 </a:t>
            </a:r>
            <a:r>
              <a:rPr lang="en-US" altLang="zh-CN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      普元信息</a:t>
            </a:r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192344" y="5638087"/>
            <a:ext cx="270249" cy="270249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752184" y="563024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120C7143-BB4D-47C6-9008-44C955299D49}" type="datetimeFigureOut">
              <a:rPr lang="zh-CN" altLang="en-US" smtClean="0"/>
              <a:pPr/>
              <a:t>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  <p:sldLayoutId id="2147483656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/>
          <a:ea typeface="微软雅黑"/>
          <a:cs typeface="微软雅黑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t.design/docs/react/introduce-c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ianshu.com/p/4784216b8194" TargetMode="Externa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5560" y="980728"/>
            <a:ext cx="8640960" cy="3752997"/>
          </a:xfrm>
        </p:spPr>
        <p:txBody>
          <a:bodyPr anchor="ctr">
            <a:noAutofit/>
          </a:bodyPr>
          <a:lstStyle/>
          <a:p>
            <a:pPr>
              <a:tabLst>
                <a:tab pos="2343150" algn="l"/>
              </a:tabLst>
            </a:pPr>
            <a:r>
              <a:rPr lang="en-US" altLang="zh-CN" sz="3200" dirty="0" err="1" smtClean="0"/>
              <a:t>Webpack+React+Antd</a:t>
            </a:r>
            <a:r>
              <a:rPr lang="zh-CN" altLang="en-US" sz="3200" dirty="0" smtClean="0"/>
              <a:t>前端开发框架培训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186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</a:t>
            </a:r>
            <a:r>
              <a:rPr lang="zh-CN" altLang="en-US" dirty="0" smtClean="0"/>
              <a:t>核心思想</a:t>
            </a:r>
            <a:r>
              <a:rPr lang="en-US" altLang="zh-CN" dirty="0"/>
              <a:t>-</a:t>
            </a:r>
            <a:r>
              <a:rPr lang="en-US" altLang="en-US" dirty="0" smtClean="0"/>
              <a:t>单向数据流</a:t>
            </a:r>
          </a:p>
          <a:p>
            <a:pPr lvl="1"/>
            <a:r>
              <a:rPr lang="en-US" altLang="en-US" sz="1800" dirty="0" smtClean="0"/>
              <a:t>在介绍生命周期之前需要了解两个概念</a:t>
            </a:r>
          </a:p>
          <a:p>
            <a:pPr lvl="1"/>
            <a:r>
              <a:rPr lang="zh-CN" altLang="en-US" sz="1800" dirty="0" smtClean="0"/>
              <a:t>一个</a:t>
            </a:r>
            <a:r>
              <a:rPr lang="en-US" altLang="zh-CN" sz="1800" dirty="0" smtClean="0"/>
              <a:t>React</a:t>
            </a:r>
            <a:r>
              <a:rPr lang="zh-CN" altLang="en-US" sz="1800" dirty="0" smtClean="0"/>
              <a:t>组件只有两部分核心数据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008000"/>
                </a:solidFill>
              </a:rPr>
              <a:t>props</a:t>
            </a:r>
            <a:r>
              <a:rPr lang="en-US" altLang="zh-CN" sz="1800" dirty="0" smtClean="0">
                <a:solidFill>
                  <a:srgbClr val="008000"/>
                </a:solidFill>
              </a:rPr>
              <a:t> 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state</a:t>
            </a:r>
          </a:p>
          <a:p>
            <a:pPr lvl="1"/>
            <a:r>
              <a:rPr lang="en-US" altLang="zh-CN" sz="1800" dirty="0" smtClean="0">
                <a:solidFill>
                  <a:srgbClr val="008000"/>
                </a:solidFill>
              </a:rPr>
              <a:t>props</a:t>
            </a:r>
            <a:r>
              <a:rPr lang="zh-CN" altLang="en-US" sz="1800" dirty="0" smtClean="0"/>
              <a:t>是父组件传进来的数据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可以理解为类的公共属性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在组件内部是不能修改的</a:t>
            </a:r>
            <a:r>
              <a:rPr lang="en-US" altLang="zh-CN" sz="1800" dirty="0" smtClean="0"/>
              <a:t>.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</a:rPr>
              <a:t>state</a:t>
            </a:r>
            <a:r>
              <a:rPr lang="zh-CN" altLang="en-US" sz="1800" dirty="0" smtClean="0"/>
              <a:t>是组件内部使用的数据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可以理解为类的私有属性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可以在组件内部任意修改</a:t>
            </a:r>
            <a:r>
              <a:rPr lang="en-US" altLang="zh-CN" sz="1800" dirty="0" smtClean="0"/>
              <a:t>.</a:t>
            </a:r>
          </a:p>
          <a:p>
            <a:pPr lvl="1"/>
            <a:r>
              <a:rPr lang="zh-CN" altLang="en-US" sz="1800" dirty="0" smtClean="0"/>
              <a:t>这两个数据发生变化时都会启动</a:t>
            </a:r>
            <a:r>
              <a:rPr lang="en-US" altLang="zh-CN" sz="1800" dirty="0" smtClean="0"/>
              <a:t>React</a:t>
            </a:r>
            <a:r>
              <a:rPr lang="zh-CN" altLang="en-US" sz="1800" dirty="0" smtClean="0"/>
              <a:t>组件的渲染周期</a:t>
            </a:r>
            <a:r>
              <a:rPr lang="en-US" altLang="zh-CN" sz="1800" dirty="0" smtClean="0"/>
              <a:t>.</a:t>
            </a:r>
          </a:p>
          <a:p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372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</a:t>
            </a:r>
            <a:r>
              <a:rPr lang="zh-CN" altLang="en-US" dirty="0" smtClean="0"/>
              <a:t>基础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-props</a:t>
            </a:r>
          </a:p>
          <a:p>
            <a:pPr lvl="1"/>
            <a:r>
              <a:rPr lang="en-US" altLang="zh-CN" dirty="0" smtClean="0">
                <a:solidFill>
                  <a:srgbClr val="008000"/>
                </a:solidFill>
              </a:rPr>
              <a:t>props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提供了声明机制和设置默认值接口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屏幕快照 2017-08-19 上午6.46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284984"/>
            <a:ext cx="3924300" cy="1308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9455" y="2204864"/>
            <a:ext cx="1038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以下声明了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一个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叫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props,</a:t>
            </a:r>
            <a:r>
              <a:rPr kumimoji="1" lang="en-US" altLang="en-US" dirty="0" err="1" smtClean="0">
                <a:latin typeface="Microsoft YaHei" charset="0"/>
                <a:ea typeface="Microsoft YaHei" charset="0"/>
                <a:cs typeface="Microsoft YaHei" charset="0"/>
              </a:rPr>
              <a:t>它的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类型是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string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且必填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默认值是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“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rimeton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当然如果不声明外部依然可以传进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值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内部使用也毫无问题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不过如果声明了就能更清晰的反应出该组件的对外参数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有利于别人使用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这属于编码规范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en-US" dirty="0" smtClean="0">
                <a:latin typeface="Microsoft YaHei" charset="0"/>
                <a:ea typeface="Microsoft YaHei" charset="0"/>
                <a:cs typeface="Microsoft YaHei" charset="0"/>
              </a:rPr>
              <a:t>建议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一定</a:t>
            </a:r>
            <a:r>
              <a:rPr kumimoji="1" lang="en-US" altLang="en-US" dirty="0" smtClean="0">
                <a:latin typeface="Microsoft YaHei" charset="0"/>
                <a:ea typeface="Microsoft YaHei" charset="0"/>
                <a:cs typeface="Microsoft YaHei" charset="0"/>
              </a:rPr>
              <a:t>要写.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8804" y="4665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" name="图片 7" descr="屏幕快照 2017-08-19 上午6.58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99" y="5136729"/>
            <a:ext cx="6629400" cy="990600"/>
          </a:xfrm>
          <a:prstGeom prst="rect">
            <a:avLst/>
          </a:prstGeom>
        </p:spPr>
      </p:pic>
      <p:pic>
        <p:nvPicPr>
          <p:cNvPr id="11" name="图片 10" descr="屏幕快照 2017-08-19 上午9.58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28" y="5132040"/>
            <a:ext cx="2895600" cy="457200"/>
          </a:xfrm>
          <a:prstGeom prst="rect">
            <a:avLst/>
          </a:prstGeom>
        </p:spPr>
      </p:pic>
      <p:sp>
        <p:nvSpPr>
          <p:cNvPr id="13" name="矩形标注 12"/>
          <p:cNvSpPr/>
          <p:nvPr/>
        </p:nvSpPr>
        <p:spPr>
          <a:xfrm>
            <a:off x="7922352" y="4446648"/>
            <a:ext cx="4094988" cy="438544"/>
          </a:xfrm>
          <a:prstGeom prst="wedge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错误</a:t>
            </a:r>
            <a:r>
              <a:rPr kumimoji="1" lang="en-US" altLang="zh-CN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任何时候都不能对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props</a:t>
            </a:r>
            <a:r>
              <a:rPr kumimoji="1"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直接赋值</a:t>
            </a:r>
            <a:endParaRPr kumimoji="1" lang="zh-CN" altLang="en-US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React</a:t>
            </a:r>
            <a:r>
              <a:rPr lang="en-US" altLang="en-US" dirty="0" err="1" smtClean="0"/>
              <a:t>基础概念</a:t>
            </a:r>
            <a:r>
              <a:rPr lang="en-US" altLang="zh-CN" dirty="0" smtClean="0"/>
              <a:t>-state</a:t>
            </a:r>
          </a:p>
          <a:p>
            <a:pPr lvl="1"/>
            <a:r>
              <a:rPr lang="en-US" altLang="zh-CN" dirty="0" smtClean="0"/>
              <a:t>state </a:t>
            </a:r>
            <a:r>
              <a:rPr lang="zh-CN" altLang="en-US" dirty="0" smtClean="0"/>
              <a:t>一般在</a:t>
            </a:r>
            <a:r>
              <a:rPr lang="en-US" altLang="zh-CN" dirty="0"/>
              <a:t>[</a:t>
            </a:r>
            <a:r>
              <a:rPr lang="zh-CN" altLang="en-US" dirty="0" smtClean="0">
                <a:solidFill>
                  <a:srgbClr val="008000"/>
                </a:solidFill>
              </a:rPr>
              <a:t>构造方法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中初始化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9455" y="2204864"/>
            <a:ext cx="1038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同样的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如果不在构造方法中声明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也不影响使用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但声明能够更清晰的表达出内部用到了哪些变量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.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 descr="屏幕快照 2017-08-19 上午7.0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5106888"/>
            <a:ext cx="48768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99456" y="4653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57781" y="2708920"/>
            <a:ext cx="309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smtClean="0">
                <a:latin typeface="Microsoft YaHei" charset="0"/>
                <a:ea typeface="Microsoft YaHei" charset="0"/>
                <a:cs typeface="Microsoft YaHei" charset="0"/>
              </a:rPr>
              <a:t>修改: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调用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this.setState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3" name="图片 12" descr="屏幕快照 2017-08-19 上午7.09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3140968"/>
            <a:ext cx="2273300" cy="1028700"/>
          </a:xfrm>
          <a:prstGeom prst="rect">
            <a:avLst/>
          </a:prstGeom>
        </p:spPr>
      </p:pic>
      <p:pic>
        <p:nvPicPr>
          <p:cNvPr id="14" name="图片 13" descr="屏幕快照 2017-08-19 上午7.10.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3140968"/>
            <a:ext cx="3581400" cy="1397000"/>
          </a:xfrm>
          <a:prstGeom prst="rect">
            <a:avLst/>
          </a:prstGeom>
        </p:spPr>
      </p:pic>
      <p:pic>
        <p:nvPicPr>
          <p:cNvPr id="17" name="图片 16" descr="屏幕快照 2017-08-19 上午10.02.5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81" y="5127972"/>
            <a:ext cx="3124200" cy="7493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71464" y="27089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初始化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6513587" y="4487864"/>
            <a:ext cx="3068394" cy="438544"/>
          </a:xfrm>
          <a:prstGeom prst="wedge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错误</a:t>
            </a:r>
            <a:r>
              <a:rPr kumimoji="1" lang="en-US" altLang="zh-CN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: </a:t>
            </a:r>
            <a:r>
              <a:rPr kumimoji="1"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不要直接</a:t>
            </a:r>
            <a:r>
              <a:rPr kumimoji="1"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给</a:t>
            </a:r>
            <a:r>
              <a:rPr kumimoji="1"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state</a:t>
            </a:r>
            <a:r>
              <a:rPr kumimoji="1"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赋值</a:t>
            </a:r>
            <a:endParaRPr kumimoji="1" lang="zh-CN" altLang="en-US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9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React</a:t>
            </a:r>
            <a:r>
              <a:rPr lang="en-US" altLang="en-US" dirty="0" err="1" smtClean="0"/>
              <a:t>基础概念</a:t>
            </a:r>
            <a:r>
              <a:rPr lang="en-US" altLang="zh-CN" dirty="0" smtClean="0"/>
              <a:t>-state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屏幕快照 2017-08-19 上午10.16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438400"/>
            <a:ext cx="5537200" cy="990600"/>
          </a:xfrm>
          <a:prstGeom prst="rect">
            <a:avLst/>
          </a:prstGeom>
        </p:spPr>
      </p:pic>
      <p:pic>
        <p:nvPicPr>
          <p:cNvPr id="6" name="图片 5" descr="屏幕快照 2017-08-19 上午10.17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60" y="4438898"/>
            <a:ext cx="5372100" cy="1155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9456" y="3851756"/>
            <a:ext cx="1048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如果你需要立即获得新值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合理的做法是设置它的第二个参数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即一个回调方法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在回调里可以获得新值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85404" y="1907540"/>
            <a:ext cx="72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由于</a:t>
            </a:r>
            <a:r>
              <a:rPr lang="en-US" altLang="zh-CN" dirty="0" err="1" smtClean="0">
                <a:solidFill>
                  <a:srgbClr val="008000"/>
                </a:solidFill>
              </a:rPr>
              <a:t>this.setState</a:t>
            </a:r>
            <a:r>
              <a:rPr lang="en-US" altLang="zh-CN" dirty="0" smtClean="0">
                <a:solidFill>
                  <a:srgbClr val="008000"/>
                </a:solidFill>
              </a:rPr>
              <a:t>()</a:t>
            </a:r>
            <a:r>
              <a:rPr lang="zh-CN" altLang="zh-CN" dirty="0" smtClean="0">
                <a:solidFill>
                  <a:srgbClr val="008000"/>
                </a:solidFill>
              </a:rPr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是异步方法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所以你不能在调用它之后马上获得新值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8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 smtClean="0"/>
              <a:t>React</a:t>
            </a:r>
            <a:r>
              <a:rPr lang="zh-CN" altLang="en-US" dirty="0" smtClean="0"/>
              <a:t>组件</a:t>
            </a:r>
            <a:r>
              <a:rPr lang="en-US" altLang="en-US" dirty="0" err="1" smtClean="0"/>
              <a:t>生命</a:t>
            </a:r>
            <a:r>
              <a:rPr lang="en-US" altLang="en-US" dirty="0" err="1"/>
              <a:t>周期</a:t>
            </a:r>
            <a:r>
              <a:rPr lang="en-US" altLang="en-US" dirty="0" err="1" smtClean="0"/>
              <a:t>-</a:t>
            </a:r>
            <a:r>
              <a:rPr lang="en-US" altLang="en-US" dirty="0" err="1" smtClean="0"/>
              <a:t>初始化和变化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kumimoji="1" lang="zh-CN" altLang="en-US" dirty="0"/>
          </a:p>
        </p:txBody>
      </p:sp>
      <p:pic>
        <p:nvPicPr>
          <p:cNvPr id="8" name="图片 7" descr="屏幕快照 2017-08-19 上午8.06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6" y="2242840"/>
            <a:ext cx="5588000" cy="825500"/>
          </a:xfrm>
          <a:prstGeom prst="rect">
            <a:avLst/>
          </a:prstGeom>
        </p:spPr>
      </p:pic>
      <p:pic>
        <p:nvPicPr>
          <p:cNvPr id="9" name="图片 8" descr="屏幕快照 2017-08-19 上午8.07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6" y="3764260"/>
            <a:ext cx="5219700" cy="1104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97089" y="1800974"/>
            <a:ext cx="580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只在组件挂载之前调用一次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通常用来加载初始化数据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5480" y="3272492"/>
            <a:ext cx="86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当</a:t>
            </a:r>
            <a:r>
              <a:rPr kumimoji="1" lang="en-US" altLang="zh-CN" dirty="0" smtClean="0">
                <a:solidFill>
                  <a:srgbClr val="008000"/>
                </a:solidFill>
                <a:latin typeface="Microsoft YaHei" charset="0"/>
                <a:ea typeface="Microsoft YaHei" charset="0"/>
                <a:cs typeface="Microsoft YaHei" charset="0"/>
              </a:rPr>
              <a:t>props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变化时都会调用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实际开发中这个方法是主要编写点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控制页面逻辑就靠它了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6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 smtClean="0"/>
              <a:t>React</a:t>
            </a:r>
            <a:r>
              <a:rPr lang="zh-CN" altLang="en-US" dirty="0"/>
              <a:t>组件</a:t>
            </a:r>
            <a:r>
              <a:rPr lang="en-US" altLang="en-US" dirty="0" smtClean="0"/>
              <a:t>生命周期-</a:t>
            </a:r>
            <a:r>
              <a:rPr lang="zh-CN" altLang="en-US" dirty="0" smtClean="0"/>
              <a:t>性能控制</a:t>
            </a:r>
            <a:endParaRPr lang="en-US" altLang="zh-CN" dirty="0" smtClean="0"/>
          </a:p>
          <a:p>
            <a:pPr lvl="2">
              <a:lnSpc>
                <a:spcPts val="3500"/>
              </a:lnSpc>
            </a:pPr>
            <a:r>
              <a:rPr lang="zh-CN" altLang="en-US" dirty="0" smtClean="0"/>
              <a:t>在更复杂的应用下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树会变得非常深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如果一个组件刷新了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那么它的子组件也会跟着刷新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这样一来会造成性能下降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不过不用担心</a:t>
            </a:r>
            <a:r>
              <a:rPr lang="en-US" altLang="zh-CN" dirty="0" smtClean="0"/>
              <a:t>, React </a:t>
            </a:r>
            <a:r>
              <a:rPr lang="zh-CN" altLang="en-US" dirty="0" smtClean="0"/>
              <a:t>提供了一个接口让用户自己判断组件是否需要刷新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kumimoji="1" lang="zh-CN" altLang="en-US" dirty="0"/>
          </a:p>
        </p:txBody>
      </p:sp>
      <p:pic>
        <p:nvPicPr>
          <p:cNvPr id="4" name="图片 3" descr="屏幕快照 2017-08-19 上午6.28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92" y="3180184"/>
            <a:ext cx="4406900" cy="190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95624" y="5219908"/>
            <a:ext cx="102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只有当这个方法返回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true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的时候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组件才会重新渲染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你可以在里面判断你用到的值是否发生了改变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.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8008" y="3172326"/>
            <a:ext cx="529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nextProps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nextState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en-US" dirty="0" err="1" smtClean="0">
                <a:latin typeface="Microsoft YaHei" charset="0"/>
                <a:ea typeface="Microsoft YaHei" charset="0"/>
                <a:cs typeface="Microsoft YaHei" charset="0"/>
              </a:rPr>
              <a:t>是指变化后的props和state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5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 smtClean="0"/>
              <a:t>React</a:t>
            </a:r>
            <a:r>
              <a:rPr lang="zh-CN" altLang="en-US" dirty="0"/>
              <a:t>组件</a:t>
            </a:r>
            <a:r>
              <a:rPr lang="en-US" altLang="en-US" dirty="0" err="1" smtClean="0"/>
              <a:t>生命周期-页面渲染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kumimoji="1" lang="zh-CN" altLang="en-US" dirty="0"/>
          </a:p>
        </p:txBody>
      </p:sp>
      <p:pic>
        <p:nvPicPr>
          <p:cNvPr id="7" name="图片 6" descr="屏幕快照 2017-08-19 上午8.21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772816"/>
            <a:ext cx="3556000" cy="1816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31904" y="1700808"/>
            <a:ext cx="6235564" cy="1859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en-US" altLang="zh-CN" dirty="0" smtClean="0">
                <a:solidFill>
                  <a:srgbClr val="008000"/>
                </a:solidFill>
                <a:latin typeface="Microsoft YaHei" charset="0"/>
                <a:ea typeface="Microsoft YaHei" charset="0"/>
                <a:cs typeface="Microsoft YaHei" charset="0"/>
              </a:rPr>
              <a:t>r</a:t>
            </a:r>
            <a:r>
              <a:rPr kumimoji="1" lang="en-US" altLang="zh-CN" dirty="0" smtClean="0">
                <a:solidFill>
                  <a:srgbClr val="008000"/>
                </a:solidFill>
                <a:latin typeface="Microsoft YaHei" charset="0"/>
                <a:ea typeface="Microsoft YaHei" charset="0"/>
                <a:cs typeface="Microsoft YaHei" charset="0"/>
              </a:rPr>
              <a:t>ender()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方法是组件渲染方法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必须返回一个组件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可以说是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35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组件的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展现层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这里面不能做任何数据修改或者请求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只做数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35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据绑定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当页面比较复杂时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通常可以拆解成多个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render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kumimoji="1"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3500"/>
              </a:lnSpc>
            </a:pP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然后在这里组装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.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0" name="图片 9" descr="屏幕快照 2017-08-19 上午8.26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84" y="4188296"/>
            <a:ext cx="6261100" cy="1905000"/>
          </a:xfrm>
          <a:prstGeom prst="rect">
            <a:avLst/>
          </a:prstGeom>
        </p:spPr>
      </p:pic>
      <p:pic>
        <p:nvPicPr>
          <p:cNvPr id="11" name="图片 10" descr="屏幕快照 2017-08-19 上午8.27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72" y="4183732"/>
            <a:ext cx="3594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6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en-US" dirty="0" err="1" smtClean="0"/>
              <a:t>数据交互与控制-</a:t>
            </a:r>
            <a:r>
              <a:rPr lang="en-US" altLang="zh-CN" dirty="0" err="1" smtClean="0"/>
              <a:t>R</a:t>
            </a:r>
            <a:r>
              <a:rPr lang="en-US" altLang="en-US" dirty="0" err="1" smtClean="0"/>
              <a:t>edux</a:t>
            </a:r>
            <a:r>
              <a:rPr lang="en-US" altLang="en-US" dirty="0" smtClean="0"/>
              <a:t>/</a:t>
            </a:r>
            <a:r>
              <a:rPr lang="en-US" altLang="zh-CN" dirty="0" smtClean="0"/>
              <a:t>Saga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87488" y="1835532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React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是一个纯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View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框架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除了每个组件内部提供了数据处理的生命周期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整体并没有提供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控制层和数据模型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所以这里要引入两个三方框架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Redux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Saga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9496" y="3356992"/>
            <a:ext cx="792088" cy="26642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组件</a:t>
            </a:r>
            <a:endParaRPr kumimoji="1" lang="zh-CN" altLang="en-US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8156" y="3356992"/>
            <a:ext cx="936104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请求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endParaRPr kumimoji="1" lang="zh-CN" altLang="en-US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12332" y="3356992"/>
            <a:ext cx="1080120" cy="26642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reducer</a:t>
            </a:r>
            <a:endParaRPr kumimoji="1" lang="zh-CN" altLang="en-US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12532" y="3356992"/>
            <a:ext cx="936104" cy="1440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Saga</a:t>
            </a:r>
            <a:endParaRPr kumimoji="1" lang="zh-CN" altLang="en-US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2351584" y="3717032"/>
            <a:ext cx="476572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764260" y="3717032"/>
            <a:ext cx="634317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5514783" y="3717032"/>
            <a:ext cx="697749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8756" y="3356992"/>
            <a:ext cx="1080120" cy="26642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Restful</a:t>
            </a:r>
            <a:r>
              <a:rPr kumimoji="1"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endParaRPr kumimoji="1" lang="zh-CN" altLang="en-US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7148636" y="3717032"/>
            <a:ext cx="108012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H="1">
            <a:off x="7148636" y="4077072"/>
            <a:ext cx="108012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>
            <a:off x="2351584" y="5589240"/>
            <a:ext cx="2060748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212532" y="5085184"/>
            <a:ext cx="936104" cy="10081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响应</a:t>
            </a:r>
            <a:endParaRPr kumimoji="1" lang="en-US" altLang="zh-CN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endParaRPr kumimoji="1"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2" name="直线箭头连接符 31"/>
          <p:cNvCxnSpPr>
            <a:stCxn id="18" idx="2"/>
            <a:endCxn id="29" idx="0"/>
          </p:cNvCxnSpPr>
          <p:nvPr/>
        </p:nvCxnSpPr>
        <p:spPr>
          <a:xfrm>
            <a:off x="6680584" y="4797152"/>
            <a:ext cx="0" cy="28803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9" idx="1"/>
          </p:cNvCxnSpPr>
          <p:nvPr/>
        </p:nvCxnSpPr>
        <p:spPr>
          <a:xfrm flipH="1">
            <a:off x="5492452" y="5589240"/>
            <a:ext cx="72008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487488" y="2494637"/>
            <a:ext cx="907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下图中的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reducer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属于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redux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概念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en-US" altLang="en-US" dirty="0" smtClean="0">
                <a:latin typeface="Microsoft YaHei" charset="0"/>
                <a:ea typeface="Microsoft YaHei" charset="0"/>
                <a:cs typeface="Microsoft YaHei" charset="0"/>
              </a:rPr>
              <a:t>可以理解为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spring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controller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service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87488" y="2843644"/>
            <a:ext cx="774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Saga</a:t>
            </a:r>
            <a:r>
              <a:rPr kumimoji="1" lang="en-US" altLang="en-US" dirty="0" err="1" smtClean="0">
                <a:latin typeface="Microsoft YaHei" charset="0"/>
                <a:ea typeface="Microsoft YaHei" charset="0"/>
                <a:cs typeface="Microsoft YaHei" charset="0"/>
              </a:rPr>
              <a:t>提供了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一个异步处理机制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这里我们用它来管理所有的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ajax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请求和回调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en-US" dirty="0" smtClean="0"/>
              <a:t>数据交互与控制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95400" y="1619508"/>
            <a:ext cx="416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抽象后的配置   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/actions/user/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User.js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 descr="屏幕快照 2017-08-21 下午8.51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035736"/>
            <a:ext cx="4660900" cy="42926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63952" y="1628800"/>
            <a:ext cx="61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组件调用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的方式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/components/pages/user/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User.js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图片 5" descr="屏幕快照 2017-08-21 下午8.54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2044616"/>
            <a:ext cx="4368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3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en-US" dirty="0" err="1" smtClean="0"/>
              <a:t>数据交互与控制-Redux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15480" y="2348880"/>
            <a:ext cx="1018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在开发模式下浏览器的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console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里可以清楚的看到整个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store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的结构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reducer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里的定义是一致的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0" name="图片 9" descr="屏幕快照 2017-08-19 下午2.25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92" y="2838028"/>
            <a:ext cx="2908300" cy="3543300"/>
          </a:xfrm>
          <a:prstGeom prst="rect">
            <a:avLst/>
          </a:prstGeom>
        </p:spPr>
      </p:pic>
      <p:pic>
        <p:nvPicPr>
          <p:cNvPr id="11" name="图片 10" descr="屏幕快照 2017-08-19 下午2.2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924944"/>
            <a:ext cx="5537200" cy="13843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03912" y="4422011"/>
            <a:ext cx="547260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et,list,save,update,delete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对应的就是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key 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值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如果不设置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key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则默认为 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action</a:t>
            </a:r>
          </a:p>
          <a:p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每个对象的结构也是一致的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分别有</a:t>
            </a:r>
            <a:r>
              <a:rPr kumimoji="1" lang="zh-CN" altLang="zh-CN" sz="1600" dirty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个属性</a:t>
            </a: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120"/>
              </a:lnSpc>
            </a:pP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120"/>
              </a:lnSpc>
            </a:pPr>
            <a:endParaRPr kumimoji="1" lang="en-US" altLang="zh-CN" sz="1600" dirty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120"/>
              </a:lnSpc>
            </a:pP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120"/>
              </a:lnSpc>
            </a:pPr>
            <a:endParaRPr kumimoji="1" lang="en-US" altLang="zh-CN" sz="1600" dirty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120"/>
              </a:lnSpc>
            </a:pP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120"/>
              </a:lnSpc>
            </a:pPr>
            <a:endParaRPr kumimoji="1" lang="en-US" altLang="zh-CN" sz="1600" dirty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120"/>
              </a:lnSpc>
            </a:pP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120"/>
              </a:lnSpc>
            </a:pPr>
            <a:endParaRPr kumimoji="1" lang="en-US" altLang="zh-CN" sz="1600" dirty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120"/>
              </a:lnSpc>
            </a:pP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120"/>
              </a:lnSpc>
            </a:pPr>
            <a:endParaRPr kumimoji="1" lang="en-US" altLang="zh-CN" sz="1600" dirty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120"/>
              </a:lnSpc>
            </a:pP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120"/>
              </a:lnSpc>
            </a:pPr>
            <a:endParaRPr kumimoji="1" lang="en-US" altLang="zh-CN" sz="1600" dirty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120"/>
              </a:lnSpc>
            </a:pP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ata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返回数据</a:t>
            </a:r>
            <a:endParaRPr kumimoji="1" lang="en-US" altLang="zh-CN" sz="1600" dirty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oading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是否正在请求数据</a:t>
            </a: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error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请求错误时返回的信息 </a:t>
            </a: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1600" dirty="0" smtClean="0">
              <a:solidFill>
                <a:schemeClr val="tx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1008" y="1702549"/>
            <a:ext cx="10180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Redux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有一个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全局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大数据对象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Store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其中包含了所有组件请求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的数据和响应的数据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en-US" altLang="en-US" dirty="0" smtClean="0">
                <a:latin typeface="Microsoft YaHei" charset="0"/>
                <a:ea typeface="Microsoft YaHei" charset="0"/>
                <a:cs typeface="Microsoft YaHei" charset="0"/>
              </a:rPr>
              <a:t>非常适合</a:t>
            </a:r>
          </a:p>
          <a:p>
            <a:r>
              <a:rPr kumimoji="1" lang="en-US" altLang="en-US" dirty="0" smtClean="0">
                <a:latin typeface="Microsoft YaHei" charset="0"/>
                <a:ea typeface="Microsoft YaHei" charset="0"/>
                <a:cs typeface="Microsoft YaHei" charset="0"/>
              </a:rPr>
              <a:t>开发者调试监控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1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技术栈</a:t>
            </a:r>
          </a:p>
          <a:p>
            <a:pPr lvl="1"/>
            <a:r>
              <a:rPr lang="en-US" dirty="0" err="1" smtClean="0"/>
              <a:t>Webpack+React</a:t>
            </a:r>
            <a:r>
              <a:rPr lang="en-US" dirty="0" err="1" smtClean="0"/>
              <a:t>+Antd</a:t>
            </a:r>
            <a:endParaRPr lang="en-US" dirty="0" smtClean="0"/>
          </a:p>
          <a:p>
            <a:r>
              <a:rPr lang="en-US" dirty="0" smtClean="0"/>
              <a:t>特点</a:t>
            </a:r>
          </a:p>
          <a:p>
            <a:pPr lvl="1"/>
            <a:r>
              <a:rPr lang="en-US" dirty="0" smtClean="0"/>
              <a:t>单页面应用,</a:t>
            </a:r>
            <a:r>
              <a:rPr lang="zh-CN" altLang="en-US" dirty="0" smtClean="0"/>
              <a:t> 结构清晰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打包后程序简洁</a:t>
            </a:r>
            <a:endParaRPr lang="en-US" dirty="0"/>
          </a:p>
          <a:p>
            <a:pPr lvl="1"/>
            <a:r>
              <a:rPr lang="en-US" dirty="0" smtClean="0"/>
              <a:t>保存代码热加载,</a:t>
            </a:r>
            <a:r>
              <a:rPr lang="zh-CN" altLang="en-US" dirty="0"/>
              <a:t> </a:t>
            </a:r>
            <a:r>
              <a:rPr lang="zh-CN" altLang="en-US" dirty="0" smtClean="0"/>
              <a:t>输出日志完整</a:t>
            </a:r>
            <a:r>
              <a:rPr lang="en-US" altLang="zh-CN" dirty="0" smtClean="0"/>
              <a:t>,</a:t>
            </a:r>
            <a:r>
              <a:rPr lang="zh-CN" altLang="en-US" dirty="0" smtClean="0"/>
              <a:t> 编译期排错</a:t>
            </a:r>
            <a:endParaRPr lang="en-US" dirty="0"/>
          </a:p>
          <a:p>
            <a:pPr lvl="1"/>
            <a:r>
              <a:rPr lang="en-US" dirty="0" err="1" smtClean="0"/>
              <a:t>自动mock后台数据</a:t>
            </a:r>
            <a:r>
              <a:rPr lang="en-US" dirty="0" smtClean="0"/>
              <a:t>,</a:t>
            </a:r>
            <a:r>
              <a:rPr lang="zh-CN" altLang="en-US" dirty="0" smtClean="0"/>
              <a:t> 可通过前端开发驱动后端开发</a:t>
            </a:r>
            <a:endParaRPr lang="en-US" dirty="0" smtClean="0"/>
          </a:p>
          <a:p>
            <a:pPr lvl="1"/>
            <a:r>
              <a:rPr lang="en-US" dirty="0" smtClean="0"/>
              <a:t>自动生成</a:t>
            </a:r>
            <a:r>
              <a:rPr lang="en-US" altLang="zh-CN" dirty="0" smtClean="0"/>
              <a:t>基础代码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</a:t>
            </a:r>
            <a:r>
              <a:rPr lang="en-US" altLang="zh-CN" dirty="0" smtClean="0"/>
              <a:t>UI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 界面友好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组件丰富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86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en-US" dirty="0" err="1" smtClean="0"/>
              <a:t>数据交互与控制-Redux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87488" y="1772816"/>
            <a:ext cx="993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Redux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en-US" dirty="0" smtClean="0">
                <a:latin typeface="Microsoft YaHei" charset="0"/>
                <a:ea typeface="Microsoft YaHei" charset="0"/>
                <a:cs typeface="Microsoft YaHei" charset="0"/>
              </a:rPr>
              <a:t>通过一个装饰器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将响应值传递给组件的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props,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在组件最下方加入如下代码即可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注意开发时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只需要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引入该组件需要的数据即可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无关数据不要引入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.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图片 5" descr="屏幕快照 2017-08-19 下午2.14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68" y="3211235"/>
            <a:ext cx="4368800" cy="2019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51984" y="2564904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smtClean="0">
                <a:latin typeface="Microsoft YaHei" charset="0"/>
                <a:ea typeface="Microsoft YaHei" charset="0"/>
                <a:cs typeface="Microsoft YaHei" charset="0"/>
              </a:rPr>
              <a:t>现在你就可以直接在组件中调用</a:t>
            </a:r>
            <a:r>
              <a:rPr kumimoji="1" lang="en-US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kumimoji="1" lang="en-US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en-US" dirty="0" err="1" smtClean="0">
                <a:latin typeface="Microsoft YaHei" charset="0"/>
                <a:ea typeface="Microsoft YaHei" charset="0"/>
                <a:cs typeface="Microsoft YaHei" charset="0"/>
              </a:rPr>
              <a:t>this.props.User</a:t>
            </a:r>
            <a:r>
              <a:rPr kumimoji="1" lang="en-US" altLang="en-US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en-US" dirty="0" err="1" smtClean="0">
                <a:latin typeface="Microsoft YaHei" charset="0"/>
                <a:ea typeface="Microsoft YaHei" charset="0"/>
                <a:cs typeface="Microsoft YaHei" charset="0"/>
              </a:rPr>
              <a:t>this.props.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Org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en-US" dirty="0" err="1" smtClean="0">
                <a:latin typeface="Microsoft YaHei" charset="0"/>
                <a:ea typeface="Microsoft YaHei" charset="0"/>
                <a:cs typeface="Microsoft YaHei" charset="0"/>
              </a:rPr>
              <a:t>this.props.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Role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 descr="屏幕快照 2017-08-19 下午2.46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4203204"/>
            <a:ext cx="4394200" cy="381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64932" y="3405564"/>
            <a:ext cx="607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推荐用下面这种方法取值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当数据不存在时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第三个参数就是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默认值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这样会避免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undefined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错误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.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1" name="图片 10" descr="屏幕快照 2017-08-20 下午2.28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68" y="2564904"/>
            <a:ext cx="3403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en-US" dirty="0" smtClean="0"/>
              <a:t>整体目录</a:t>
            </a:r>
            <a:r>
              <a:rPr lang="zh-CN" altLang="en-US" dirty="0" smtClean="0"/>
              <a:t>结构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79776" y="1772816"/>
            <a:ext cx="7045518" cy="2307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每个需要请求后台数据的组件都应配有一个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action 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3500"/>
              </a:lnSpc>
            </a:pP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ctions</a:t>
            </a:r>
            <a:r>
              <a:rPr kumimoji="1" lang="en-US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集合了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action,r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educer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saga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三者的配置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方便管理维护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.</a:t>
            </a:r>
          </a:p>
          <a:p>
            <a:pPr>
              <a:lnSpc>
                <a:spcPts val="3500"/>
              </a:lnSpc>
            </a:pPr>
            <a:endParaRPr kumimoji="1"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35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为了方便大家使用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框架里提供了模板代码生成器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并提供自动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mock</a:t>
            </a:r>
          </a:p>
          <a:p>
            <a:pPr>
              <a:lnSpc>
                <a:spcPts val="35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en-US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en-US" dirty="0" smtClean="0">
                <a:latin typeface="Microsoft YaHei" charset="0"/>
                <a:ea typeface="Microsoft YaHei" charset="0"/>
                <a:cs typeface="Microsoft YaHei" charset="0"/>
              </a:rPr>
              <a:t>可以省去很多重复工作.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" name="图片 7" descr="屏幕快照 2017-08-21 下午8.47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916832"/>
            <a:ext cx="2273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4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 smtClean="0"/>
              <a:t>Ant Design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2">
              <a:lnSpc>
                <a:spcPts val="3500"/>
              </a:lnSpc>
            </a:pPr>
            <a:r>
              <a:rPr lang="zh-CN" altLang="en-US" dirty="0" smtClean="0"/>
              <a:t>蚂蚁金服出品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开发的</a:t>
            </a:r>
            <a:r>
              <a:rPr lang="en-US" altLang="zh-CN" dirty="0" smtClean="0"/>
              <a:t> UI 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号称是一种设计语言</a:t>
            </a:r>
            <a:r>
              <a:rPr lang="en-US" altLang="zh-CN" dirty="0" smtClean="0"/>
              <a:t>.</a:t>
            </a:r>
          </a:p>
          <a:p>
            <a:pPr lvl="2">
              <a:lnSpc>
                <a:spcPts val="3500"/>
              </a:lnSpc>
            </a:pPr>
            <a:r>
              <a:rPr lang="en-US" altLang="zh-CN" dirty="0">
                <a:solidFill>
                  <a:srgbClr val="000000"/>
                </a:solidFill>
                <a:latin typeface="HiraginoSansGB-W3"/>
              </a:rPr>
              <a:t>Ant Design </a:t>
            </a:r>
            <a:r>
              <a:rPr lang="zh-CN" altLang="en-US" dirty="0">
                <a:solidFill>
                  <a:srgbClr val="000000"/>
                </a:solidFill>
                <a:latin typeface="HiraginoSansGB-W3"/>
              </a:rPr>
              <a:t>是一个致力于提升</a:t>
            </a:r>
            <a:r>
              <a:rPr lang="en-US" altLang="zh-CN" dirty="0">
                <a:solidFill>
                  <a:srgbClr val="000000"/>
                </a:solidFill>
                <a:latin typeface="HiraginoSansGB-W3"/>
              </a:rPr>
              <a:t>『</a:t>
            </a:r>
            <a:r>
              <a:rPr lang="zh-CN" altLang="en-US" dirty="0">
                <a:solidFill>
                  <a:srgbClr val="000000"/>
                </a:solidFill>
                <a:latin typeface="HiraginoSansGB-W3"/>
              </a:rPr>
              <a:t>用户</a:t>
            </a:r>
            <a:r>
              <a:rPr lang="en-US" altLang="zh-CN" dirty="0">
                <a:solidFill>
                  <a:srgbClr val="000000"/>
                </a:solidFill>
                <a:latin typeface="HiraginoSansGB-W3"/>
              </a:rPr>
              <a:t>』</a:t>
            </a:r>
            <a:r>
              <a:rPr lang="zh-CN" altLang="en-US" dirty="0">
                <a:solidFill>
                  <a:srgbClr val="000000"/>
                </a:solidFill>
                <a:latin typeface="HiraginoSansGB-W3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HiraginoSansGB-W3"/>
              </a:rPr>
              <a:t>『</a:t>
            </a:r>
            <a:r>
              <a:rPr lang="zh-CN" altLang="en-US" dirty="0">
                <a:solidFill>
                  <a:srgbClr val="000000"/>
                </a:solidFill>
                <a:latin typeface="HiraginoSansGB-W3"/>
              </a:rPr>
              <a:t>设计者</a:t>
            </a:r>
            <a:r>
              <a:rPr lang="en-US" altLang="zh-CN" dirty="0">
                <a:solidFill>
                  <a:srgbClr val="000000"/>
                </a:solidFill>
                <a:latin typeface="HiraginoSansGB-W3"/>
              </a:rPr>
              <a:t>』</a:t>
            </a:r>
            <a:r>
              <a:rPr lang="zh-CN" altLang="en-US" dirty="0">
                <a:solidFill>
                  <a:srgbClr val="000000"/>
                </a:solidFill>
                <a:latin typeface="HiraginoSansGB-W3"/>
              </a:rPr>
              <a:t>使用体验的中台设计语言。它模糊了产品经理、交互设计师、视觉设计师、前端工程师、开发工程师等角色边界，将进行 </a:t>
            </a:r>
            <a:r>
              <a:rPr lang="en-US" altLang="zh-CN" dirty="0">
                <a:solidFill>
                  <a:srgbClr val="000000"/>
                </a:solidFill>
                <a:latin typeface="HiraginoSansGB-W3"/>
              </a:rPr>
              <a:t>UE </a:t>
            </a:r>
            <a:r>
              <a:rPr lang="zh-CN" altLang="en-US" dirty="0">
                <a:solidFill>
                  <a:srgbClr val="000000"/>
                </a:solidFill>
                <a:latin typeface="HiraginoSansGB-W3"/>
              </a:rPr>
              <a:t>设计和 </a:t>
            </a:r>
            <a:r>
              <a:rPr lang="en-US" altLang="zh-CN" dirty="0">
                <a:solidFill>
                  <a:srgbClr val="000000"/>
                </a:solidFill>
                <a:latin typeface="HiraginoSansGB-W3"/>
              </a:rPr>
              <a:t>UI </a:t>
            </a:r>
            <a:r>
              <a:rPr lang="zh-CN" altLang="en-US" dirty="0">
                <a:solidFill>
                  <a:srgbClr val="000000"/>
                </a:solidFill>
                <a:latin typeface="HiraginoSansGB-W3"/>
              </a:rPr>
              <a:t>设计人员统称为</a:t>
            </a:r>
            <a:r>
              <a:rPr lang="en-US" altLang="zh-CN" dirty="0">
                <a:solidFill>
                  <a:srgbClr val="000000"/>
                </a:solidFill>
                <a:latin typeface="HiraginoSansGB-W3"/>
              </a:rPr>
              <a:t>『</a:t>
            </a:r>
            <a:r>
              <a:rPr lang="zh-CN" altLang="en-US" dirty="0">
                <a:solidFill>
                  <a:srgbClr val="000000"/>
                </a:solidFill>
                <a:latin typeface="HiraginoSansGB-W3"/>
              </a:rPr>
              <a:t>设计者</a:t>
            </a:r>
            <a:r>
              <a:rPr lang="en-US" altLang="zh-CN" dirty="0">
                <a:solidFill>
                  <a:srgbClr val="000000"/>
                </a:solidFill>
                <a:latin typeface="HiraginoSansGB-W3"/>
              </a:rPr>
              <a:t>』</a:t>
            </a:r>
            <a:r>
              <a:rPr lang="zh-CN" altLang="en-US" dirty="0">
                <a:solidFill>
                  <a:srgbClr val="000000"/>
                </a:solidFill>
                <a:latin typeface="HiraginoSansGB-W3"/>
              </a:rPr>
              <a:t>，利用统一的规范进行设计赋能，全面提</a:t>
            </a:r>
            <a:r>
              <a:rPr lang="zh-CN" altLang="en-US" dirty="0" smtClean="0">
                <a:solidFill>
                  <a:srgbClr val="000000"/>
                </a:solidFill>
                <a:latin typeface="HiraginoSansGB-W3"/>
              </a:rPr>
              <a:t>高中台产品体验和研发效率</a:t>
            </a:r>
            <a:r>
              <a:rPr lang="en-US" altLang="zh-CN" dirty="0" smtClean="0">
                <a:solidFill>
                  <a:srgbClr val="000000"/>
                </a:solidFill>
                <a:latin typeface="HiraginoSansGB-W3"/>
              </a:rPr>
              <a:t>.</a:t>
            </a:r>
          </a:p>
          <a:p>
            <a:pPr lvl="2">
              <a:lnSpc>
                <a:spcPts val="35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HiraginoSansGB-W3"/>
              </a:rPr>
              <a:t>蚂蚁金服</a:t>
            </a:r>
            <a:r>
              <a:rPr lang="en-US" altLang="zh-CN" dirty="0" smtClean="0">
                <a:solidFill>
                  <a:srgbClr val="000000"/>
                </a:solidFill>
                <a:latin typeface="HiraginoSansGB-W3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HiraginoSansGB-W3"/>
              </a:rPr>
              <a:t>阿里巴巴</a:t>
            </a:r>
            <a:r>
              <a:rPr lang="en-US" altLang="zh-CN" dirty="0" smtClean="0">
                <a:solidFill>
                  <a:srgbClr val="000000"/>
                </a:solidFill>
                <a:latin typeface="HiraginoSansGB-W3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HiraginoSansGB-W3"/>
              </a:rPr>
              <a:t>口碑</a:t>
            </a:r>
            <a:r>
              <a:rPr lang="en-US" altLang="zh-CN" dirty="0" smtClean="0">
                <a:solidFill>
                  <a:srgbClr val="000000"/>
                </a:solidFill>
                <a:latin typeface="HiraginoSansGB-W3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HiraginoSansGB-W3"/>
              </a:rPr>
              <a:t>美团</a:t>
            </a:r>
            <a:r>
              <a:rPr lang="en-US" altLang="zh-CN" dirty="0" smtClean="0">
                <a:solidFill>
                  <a:srgbClr val="000000"/>
                </a:solidFill>
                <a:latin typeface="HiraginoSansGB-W3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HiraginoSansGB-W3"/>
              </a:rPr>
              <a:t>滴滴</a:t>
            </a:r>
            <a:r>
              <a:rPr lang="en-US" altLang="zh-CN" dirty="0">
                <a:solidFill>
                  <a:srgbClr val="000000"/>
                </a:solidFill>
                <a:latin typeface="HiraginoSansGB-W3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HiraginoSansGB-W3"/>
              </a:rPr>
              <a:t>都在使用</a:t>
            </a:r>
            <a:r>
              <a:rPr lang="en-US" altLang="zh-CN" dirty="0" smtClean="0">
                <a:solidFill>
                  <a:srgbClr val="000000"/>
                </a:solidFill>
                <a:latin typeface="HiraginoSansGB-W3"/>
              </a:rPr>
              <a:t>, </a:t>
            </a:r>
            <a:r>
              <a:rPr lang="en-US" altLang="en-US" dirty="0" smtClean="0">
                <a:solidFill>
                  <a:srgbClr val="000000"/>
                </a:solidFill>
                <a:latin typeface="HiraginoSansGB-W3"/>
              </a:rPr>
              <a:t>技术支持十分强大.</a:t>
            </a:r>
            <a:endParaRPr lang="en-US" altLang="en-US" dirty="0" smtClean="0">
              <a:solidFill>
                <a:srgbClr val="000000"/>
              </a:solidFill>
              <a:latin typeface="HiraginoSansGB-W3"/>
              <a:hlinkClick r:id="rId2"/>
            </a:endParaRPr>
          </a:p>
          <a:p>
            <a:pPr lvl="2">
              <a:lnSpc>
                <a:spcPts val="35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HiraginoSansGB-W3"/>
                <a:hlinkClick r:id="rId2"/>
              </a:rPr>
              <a:t>AntDesign</a:t>
            </a:r>
            <a:r>
              <a:rPr lang="zh-CN" altLang="en-US" dirty="0" smtClean="0">
                <a:solidFill>
                  <a:srgbClr val="000000"/>
                </a:solidFill>
                <a:latin typeface="HiraginoSansGB-W3"/>
                <a:hlinkClick r:id="rId2"/>
              </a:rPr>
              <a:t> 在线</a:t>
            </a:r>
            <a:r>
              <a:rPr lang="en-US" altLang="zh-CN" dirty="0" smtClean="0">
                <a:solidFill>
                  <a:srgbClr val="000000"/>
                </a:solidFill>
                <a:latin typeface="HiraginoSansGB-W3"/>
                <a:hlinkClick r:id="rId2"/>
              </a:rPr>
              <a:t>API</a:t>
            </a:r>
            <a:endParaRPr lang="en-US" altLang="zh-CN" dirty="0" smtClean="0">
              <a:solidFill>
                <a:srgbClr val="000000"/>
              </a:solidFill>
              <a:latin typeface="HiraginoSansGB-W3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59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 smtClean="0"/>
              <a:t>Ant Design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2">
              <a:lnSpc>
                <a:spcPts val="35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HiraginoSansGB-W3"/>
              </a:rPr>
              <a:t>如果你理解了</a:t>
            </a:r>
            <a:r>
              <a:rPr lang="en-US" altLang="zh-CN" dirty="0" smtClean="0">
                <a:solidFill>
                  <a:srgbClr val="000000"/>
                </a:solidFill>
                <a:latin typeface="HiraginoSansGB-W3"/>
              </a:rPr>
              <a:t>React</a:t>
            </a:r>
            <a:r>
              <a:rPr lang="zh-CN" altLang="en-US" dirty="0" smtClean="0">
                <a:solidFill>
                  <a:srgbClr val="000000"/>
                </a:solidFill>
                <a:latin typeface="HiraginoSansGB-W3"/>
              </a:rPr>
              <a:t>的组件机制</a:t>
            </a:r>
            <a:r>
              <a:rPr lang="en-US" altLang="zh-CN" dirty="0" smtClean="0">
                <a:solidFill>
                  <a:srgbClr val="000000"/>
                </a:solidFill>
                <a:latin typeface="HiraginoSansGB-W3"/>
              </a:rPr>
              <a:t>, </a:t>
            </a:r>
            <a:r>
              <a:rPr lang="en-US" altLang="zh-CN" dirty="0" err="1" smtClean="0">
                <a:solidFill>
                  <a:srgbClr val="000000"/>
                </a:solidFill>
                <a:latin typeface="HiraginoSansGB-W3"/>
              </a:rPr>
              <a:t>antd</a:t>
            </a:r>
            <a:r>
              <a:rPr lang="en-US" altLang="zh-CN" dirty="0" smtClean="0">
                <a:solidFill>
                  <a:srgbClr val="000000"/>
                </a:solidFill>
                <a:latin typeface="HiraginoSansGB-W3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HiraginoSansGB-W3"/>
              </a:rPr>
              <a:t>的学习成本基本为零</a:t>
            </a:r>
            <a:r>
              <a:rPr lang="en-US" altLang="zh-CN" dirty="0" smtClean="0">
                <a:solidFill>
                  <a:srgbClr val="000000"/>
                </a:solidFill>
                <a:latin typeface="HiraginoSansGB-W3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latin typeface="HiraginoSansGB-W3"/>
              </a:rPr>
              <a:t>因为就是一套组件集合</a:t>
            </a:r>
            <a:endParaRPr lang="en-US" altLang="zh-CN" dirty="0">
              <a:solidFill>
                <a:srgbClr val="000000"/>
              </a:solidFill>
              <a:latin typeface="HiraginoSansGB-W3"/>
            </a:endParaRPr>
          </a:p>
          <a:p>
            <a:pPr lvl="2">
              <a:lnSpc>
                <a:spcPts val="35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HiraginoSansGB-W3"/>
              </a:rPr>
              <a:t>使用的时候 import 进来=&gt;写组件标签=&gt;传递需要的 props 就可以了</a:t>
            </a:r>
            <a:r>
              <a:rPr lang="en-US" altLang="en-US" dirty="0">
                <a:solidFill>
                  <a:srgbClr val="000000"/>
                </a:solidFill>
                <a:latin typeface="HiraginoSansGB-W3"/>
              </a:rPr>
              <a:t>.</a:t>
            </a:r>
            <a:endParaRPr lang="en-US" altLang="zh-CN" dirty="0" smtClean="0">
              <a:solidFill>
                <a:srgbClr val="000000"/>
              </a:solidFill>
              <a:latin typeface="HiraginoSansGB-W3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kumimoji="1" lang="zh-CN" altLang="en-US" dirty="0"/>
          </a:p>
        </p:txBody>
      </p:sp>
      <p:pic>
        <p:nvPicPr>
          <p:cNvPr id="5" name="图片 4" descr="屏幕快照 2017-08-19 下午2.08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2924944"/>
            <a:ext cx="8636000" cy="736600"/>
          </a:xfrm>
          <a:prstGeom prst="rect">
            <a:avLst/>
          </a:prstGeom>
        </p:spPr>
      </p:pic>
      <p:pic>
        <p:nvPicPr>
          <p:cNvPr id="6" name="图片 5" descr="屏幕快照 2017-08-19 下午2.09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3861048"/>
            <a:ext cx="5892800" cy="635000"/>
          </a:xfrm>
          <a:prstGeom prst="rect">
            <a:avLst/>
          </a:prstGeom>
        </p:spPr>
      </p:pic>
      <p:pic>
        <p:nvPicPr>
          <p:cNvPr id="8" name="图片 7" descr="屏幕快照 2017-08-19 下午2.11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05" y="4725144"/>
            <a:ext cx="98298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5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4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en-US" dirty="0" smtClean="0"/>
          </a:p>
          <a:p>
            <a:pPr lvl="1"/>
            <a:r>
              <a:rPr lang="en-US" dirty="0" smtClean="0"/>
              <a:t>前端</a:t>
            </a:r>
            <a:r>
              <a:rPr lang="zh-CN" altLang="en-US" dirty="0" smtClean="0"/>
              <a:t>构建神器</a:t>
            </a:r>
            <a:r>
              <a:rPr lang="en-US" dirty="0" smtClean="0"/>
              <a:t>,</a:t>
            </a:r>
            <a:r>
              <a:rPr lang="zh-CN" altLang="en-US" dirty="0" smtClean="0"/>
              <a:t> 用于将模块化的代码构建成一个整体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非常适合单页面应用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r>
              <a:rPr lang="zh-CN" altLang="en-US" dirty="0" smtClean="0"/>
              <a:t>               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 descr="屏幕快照 2017-08-19 上午5.02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708920"/>
            <a:ext cx="4711700" cy="3721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72264" y="21328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打包后代码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07568" y="21328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源代码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 descr="屏幕快照 2017-08-19 上午5.07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708920"/>
            <a:ext cx="44704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5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功能</a:t>
            </a:r>
          </a:p>
          <a:p>
            <a:pPr lvl="1">
              <a:lnSpc>
                <a:spcPts val="3580"/>
              </a:lnSpc>
            </a:pPr>
            <a:r>
              <a:rPr lang="en-US" dirty="0" smtClean="0"/>
              <a:t>即时刷新, 修改代码后页面会马上刷新, 并且不是整体刷新, 而是会根据被修改代码的层级进行局部刷新, 保障开发流畅.</a:t>
            </a:r>
          </a:p>
          <a:p>
            <a:pPr lvl="1">
              <a:lnSpc>
                <a:spcPts val="3580"/>
              </a:lnSpc>
            </a:pPr>
            <a:r>
              <a:rPr lang="en-US" dirty="0" smtClean="0"/>
              <a:t>es6 语法转化, 目前es6语法并非所有浏览器都支持, </a:t>
            </a:r>
            <a:r>
              <a:rPr lang="en-US" dirty="0" err="1" smtClean="0"/>
              <a:t>webpack</a:t>
            </a:r>
            <a:r>
              <a:rPr lang="en-US" dirty="0" smtClean="0"/>
              <a:t> 可在构建时自动将 es6 语法的代码转化成 es5, 保障了浏览器支持.</a:t>
            </a:r>
          </a:p>
          <a:p>
            <a:pPr lvl="1">
              <a:lnSpc>
                <a:spcPts val="3580"/>
              </a:lnSpc>
            </a:pPr>
            <a:r>
              <a:rPr lang="zh-CN" altLang="en-US" dirty="0" smtClean="0"/>
              <a:t>配置简单</a:t>
            </a:r>
            <a:r>
              <a:rPr lang="en-US" altLang="zh-CN" dirty="0" smtClean="0"/>
              <a:t>,</a:t>
            </a:r>
            <a:r>
              <a:rPr lang="en-US" altLang="en-US" dirty="0"/>
              <a:t> </a:t>
            </a:r>
            <a:r>
              <a:rPr lang="en-US" altLang="en-US" dirty="0" err="1" smtClean="0"/>
              <a:t>只有一个js文件</a:t>
            </a:r>
            <a:endParaRPr lang="en-US" altLang="zh-CN" dirty="0" smtClean="0"/>
          </a:p>
          <a:p>
            <a:pPr lvl="2">
              <a:lnSpc>
                <a:spcPts val="3580"/>
              </a:lnSpc>
            </a:pPr>
            <a:r>
              <a:rPr lang="en-US" altLang="zh-CN" dirty="0" err="1" smtClean="0"/>
              <a:t>webpack.config.dev.js</a:t>
            </a:r>
            <a:r>
              <a:rPr lang="en-US" altLang="zh-CN" dirty="0" smtClean="0"/>
              <a:t> (</a:t>
            </a:r>
            <a:r>
              <a:rPr lang="zh-CN" altLang="en-US" dirty="0" smtClean="0"/>
              <a:t>开发用</a:t>
            </a:r>
            <a:r>
              <a:rPr lang="en-US" altLang="zh-CN" dirty="0" smtClean="0"/>
              <a:t>) </a:t>
            </a:r>
          </a:p>
          <a:p>
            <a:pPr lvl="2">
              <a:lnSpc>
                <a:spcPts val="3580"/>
              </a:lnSpc>
            </a:pPr>
            <a:r>
              <a:rPr lang="en-US" altLang="zh-CN" dirty="0" err="1" smtClean="0"/>
              <a:t>webpack.config.prod.js</a:t>
            </a:r>
            <a:r>
              <a:rPr lang="en-US" altLang="zh-CN" dirty="0" smtClean="0"/>
              <a:t> (</a:t>
            </a:r>
            <a:r>
              <a:rPr lang="zh-CN" altLang="en-US" dirty="0" smtClean="0"/>
              <a:t>生产用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屏幕快照 2017-08-19 上午5.1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3861048"/>
            <a:ext cx="4584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9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React简介</a:t>
            </a:r>
            <a:endParaRPr lang="en-US" dirty="0" smtClean="0"/>
          </a:p>
          <a:p>
            <a:pPr lvl="1">
              <a:lnSpc>
                <a:spcPts val="3500"/>
              </a:lnSpc>
            </a:pPr>
            <a:r>
              <a:rPr lang="en-US" altLang="zh-CN" dirty="0"/>
              <a:t>React </a:t>
            </a:r>
            <a:r>
              <a:rPr lang="zh-CN" altLang="en-US" dirty="0"/>
              <a:t>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的内部项目，因为该公司对市场上所有 </a:t>
            </a:r>
            <a:r>
              <a:rPr lang="en-US" altLang="zh-CN" dirty="0"/>
              <a:t>JavaScript MVC </a:t>
            </a:r>
            <a:r>
              <a:rPr lang="zh-CN" altLang="en-US" dirty="0"/>
              <a:t>框架，都不满意，就决定自己写一套，用来架设 </a:t>
            </a:r>
            <a:r>
              <a:rPr lang="en-US" altLang="zh-CN" dirty="0" err="1"/>
              <a:t>Instagram</a:t>
            </a:r>
            <a:r>
              <a:rPr lang="en-US" altLang="zh-CN" dirty="0"/>
              <a:t> </a:t>
            </a:r>
            <a:r>
              <a:rPr lang="zh-CN" altLang="en-US" dirty="0"/>
              <a:t>的网站。做出来以后，发现这套东西很好用，就在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月开源了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React</a:t>
            </a:r>
            <a:r>
              <a:rPr lang="zh-CN" altLang="en-US" dirty="0" smtClean="0"/>
              <a:t>是目前世界上最热门的三大前端框架之一</a:t>
            </a:r>
            <a:r>
              <a:rPr lang="en-US" altLang="zh-CN" dirty="0" smtClean="0"/>
              <a:t>,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Vue.js</a:t>
            </a:r>
            <a:r>
              <a:rPr lang="zh-CN" altLang="en-US" dirty="0" smtClean="0"/>
              <a:t> 齐名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学习曲线略高于 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 远低于 </a:t>
            </a:r>
            <a:r>
              <a:rPr lang="en-US" altLang="zh-CN" dirty="0" smtClean="0"/>
              <a:t>Angular,</a:t>
            </a:r>
            <a:r>
              <a:rPr lang="zh-CN" altLang="en-US" dirty="0" smtClean="0"/>
              <a:t> 生态高于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,</a:t>
            </a:r>
            <a:r>
              <a:rPr lang="zh-CN" altLang="en-US" dirty="0" smtClean="0"/>
              <a:t> 版本稳定性高于</a:t>
            </a:r>
            <a:r>
              <a:rPr lang="en-US" altLang="zh-CN" dirty="0" smtClean="0"/>
              <a:t>Angular,</a:t>
            </a:r>
            <a:r>
              <a:rPr lang="zh-CN" altLang="en-US" dirty="0" smtClean="0"/>
              <a:t> 加上</a:t>
            </a:r>
            <a:r>
              <a:rPr lang="en-US" altLang="zh-CN" dirty="0" err="1" smtClean="0"/>
              <a:t>ReactNative</a:t>
            </a:r>
            <a:r>
              <a:rPr lang="zh-CN" altLang="en-US" dirty="0" smtClean="0"/>
              <a:t>在移动端的垄断表现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 综合来看目前是三者里发展的最好的</a:t>
            </a:r>
            <a:r>
              <a:rPr lang="en-US" altLang="zh-CN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19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</a:t>
            </a:r>
            <a:r>
              <a:rPr lang="zh-CN" altLang="en-US" dirty="0" smtClean="0"/>
              <a:t>核心思想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组件化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React</a:t>
            </a:r>
            <a:r>
              <a:rPr lang="zh-CN" altLang="en-US" dirty="0" smtClean="0"/>
              <a:t>里只有组件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没有页面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只有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jsx</a:t>
            </a:r>
            <a:r>
              <a:rPr lang="en-US" altLang="zh-CN" dirty="0"/>
              <a:t> 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所以我们需要转变一下思想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5416" y="2116460"/>
            <a:ext cx="16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错误写法</a:t>
            </a:r>
            <a:endParaRPr kumimoji="1" lang="zh-CN" altLang="en-US" dirty="0" smtClean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1504" y="3484612"/>
            <a:ext cx="16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8000"/>
                </a:solidFill>
                <a:latin typeface="Microsoft YaHei" charset="0"/>
                <a:ea typeface="Microsoft YaHei" charset="0"/>
                <a:cs typeface="Microsoft YaHei" charset="0"/>
              </a:rPr>
              <a:t>正确</a:t>
            </a:r>
            <a:r>
              <a:rPr kumimoji="1" lang="zh-CN" altLang="en-US" dirty="0" smtClean="0">
                <a:solidFill>
                  <a:srgbClr val="008000"/>
                </a:solidFill>
                <a:latin typeface="Microsoft YaHei" charset="0"/>
                <a:ea typeface="Microsoft YaHei" charset="0"/>
                <a:cs typeface="Microsoft YaHei" charset="0"/>
              </a:rPr>
              <a:t>写法</a:t>
            </a:r>
            <a:endParaRPr kumimoji="1" lang="zh-CN" altLang="en-US" dirty="0" smtClean="0">
              <a:solidFill>
                <a:srgbClr val="008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2" name="图片 11" descr="屏幕快照 2017-08-19 上午5.43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64" y="3916660"/>
            <a:ext cx="9740900" cy="901700"/>
          </a:xfrm>
          <a:prstGeom prst="rect">
            <a:avLst/>
          </a:prstGeom>
        </p:spPr>
      </p:pic>
      <p:pic>
        <p:nvPicPr>
          <p:cNvPr id="13" name="图片 12" descr="屏幕快照 2017-08-19 上午5.43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48" y="2548508"/>
            <a:ext cx="7886700" cy="9017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59496" y="485276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应该以对象的方式理解组件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上面的写法其实是这个意思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7" name="图片 16" descr="屏幕快照 2017-08-19 上午5.53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56" y="5284812"/>
            <a:ext cx="7861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8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</a:t>
            </a:r>
            <a:r>
              <a:rPr lang="zh-CN" altLang="en-US" dirty="0" smtClean="0"/>
              <a:t>核心思想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组件化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组件可以出现在很多地方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因为它就是个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对象能出现的地方</a:t>
            </a:r>
            <a:r>
              <a:rPr lang="en-US" altLang="zh-CN" dirty="0"/>
              <a:t>,</a:t>
            </a:r>
            <a:r>
              <a:rPr lang="zh-CN" altLang="en-US" dirty="0" smtClean="0"/>
              <a:t>它都能出现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可以说无处不在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5416" y="2489448"/>
            <a:ext cx="16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返回值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55416" y="3284984"/>
            <a:ext cx="16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对象属性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5416" y="4509120"/>
            <a:ext cx="16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方法参数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 descr="屏幕快照 2017-08-19 上午6.07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32" y="2924944"/>
            <a:ext cx="3238500" cy="342900"/>
          </a:xfrm>
          <a:prstGeom prst="rect">
            <a:avLst/>
          </a:prstGeom>
        </p:spPr>
      </p:pic>
      <p:pic>
        <p:nvPicPr>
          <p:cNvPr id="8" name="图片 7" descr="屏幕快照 2017-08-19 上午6.07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52" y="4941168"/>
            <a:ext cx="3886200" cy="393700"/>
          </a:xfrm>
          <a:prstGeom prst="rect">
            <a:avLst/>
          </a:prstGeom>
        </p:spPr>
      </p:pic>
      <p:pic>
        <p:nvPicPr>
          <p:cNvPr id="16" name="图片 15" descr="屏幕快照 2017-08-19 上午6.07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32" y="3726324"/>
            <a:ext cx="317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7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核心技术</a:t>
            </a:r>
            <a:r>
              <a:rPr lang="en-US" altLang="zh-CN" dirty="0"/>
              <a:t>-</a:t>
            </a:r>
            <a:r>
              <a:rPr lang="zh-CN" altLang="en-US" dirty="0"/>
              <a:t>虚拟化</a:t>
            </a:r>
            <a:r>
              <a:rPr lang="en-US" altLang="zh-CN" dirty="0"/>
              <a:t>Dom</a:t>
            </a:r>
          </a:p>
          <a:p>
            <a:pPr lvl="1">
              <a:lnSpc>
                <a:spcPts val="3500"/>
              </a:lnSpc>
            </a:pPr>
            <a:r>
              <a:rPr lang="zh-CN" altLang="en-US" dirty="0"/>
              <a:t>众所周知</a:t>
            </a:r>
            <a:r>
              <a:rPr lang="en-US" altLang="zh-CN" dirty="0"/>
              <a:t>, web</a:t>
            </a:r>
            <a:r>
              <a:rPr lang="zh-CN" altLang="en-US" dirty="0"/>
              <a:t>页面性能的瓶颈在于对</a:t>
            </a:r>
            <a:r>
              <a:rPr lang="en-US" altLang="zh-CN" dirty="0" err="1"/>
              <a:t>dom</a:t>
            </a:r>
            <a:r>
              <a:rPr lang="zh-CN" altLang="en-US" dirty="0"/>
              <a:t>元素的操作</a:t>
            </a:r>
            <a:r>
              <a:rPr lang="en-US" altLang="zh-CN" dirty="0"/>
              <a:t>, React</a:t>
            </a:r>
            <a:r>
              <a:rPr lang="zh-CN" altLang="en-US" dirty="0"/>
              <a:t>利用虚拟</a:t>
            </a:r>
            <a:r>
              <a:rPr lang="en-US" altLang="zh-CN" dirty="0" err="1"/>
              <a:t>dom</a:t>
            </a:r>
            <a:r>
              <a:rPr lang="zh-CN" altLang="en-US" dirty="0"/>
              <a:t>技术在内存中构建了一个和页面完全</a:t>
            </a:r>
            <a:r>
              <a:rPr lang="zh-CN" altLang="en-US" dirty="0" smtClean="0"/>
              <a:t>一致的</a:t>
            </a:r>
            <a:r>
              <a:rPr lang="zh-CN" altLang="en-US" dirty="0" smtClean="0"/>
              <a:t>虚拟</a:t>
            </a:r>
            <a:r>
              <a:rPr lang="en-US" altLang="zh-CN" dirty="0" err="1" smtClean="0"/>
              <a:t>dom</a:t>
            </a:r>
            <a:r>
              <a:rPr lang="zh-CN" altLang="en-US" dirty="0"/>
              <a:t>树</a:t>
            </a:r>
            <a:r>
              <a:rPr lang="en-US" altLang="zh-CN" dirty="0"/>
              <a:t>, </a:t>
            </a:r>
            <a:r>
              <a:rPr lang="zh-CN" altLang="en-US" dirty="0"/>
              <a:t>通过识别数据变化</a:t>
            </a:r>
            <a:r>
              <a:rPr lang="en-US" altLang="zh-CN" dirty="0"/>
              <a:t>,</a:t>
            </a:r>
            <a:r>
              <a:rPr lang="zh-CN" altLang="en-US" dirty="0"/>
              <a:t>计算出最小更新</a:t>
            </a:r>
            <a:r>
              <a:rPr lang="en-US" altLang="zh-CN" dirty="0" err="1"/>
              <a:t>dom</a:t>
            </a:r>
            <a:r>
              <a:rPr lang="zh-CN" altLang="en-US" dirty="0"/>
              <a:t>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</a:t>
            </a:r>
            <a:r>
              <a:rPr lang="zh-CN" altLang="en-US" dirty="0" smtClean="0"/>
              <a:t>再去</a:t>
            </a:r>
            <a:r>
              <a:rPr lang="zh-CN" altLang="en-US" dirty="0"/>
              <a:t>更新真实</a:t>
            </a:r>
            <a:r>
              <a:rPr lang="en-US" altLang="zh-CN" dirty="0" err="1"/>
              <a:t>dom</a:t>
            </a:r>
            <a:r>
              <a:rPr lang="en-US" altLang="zh-CN" dirty="0"/>
              <a:t>, </a:t>
            </a:r>
            <a:r>
              <a:rPr lang="zh-CN" altLang="en-US" dirty="0"/>
              <a:t>极大提高页面性能</a:t>
            </a:r>
            <a:r>
              <a:rPr lang="en-US" altLang="zh-CN" dirty="0"/>
              <a:t>,</a:t>
            </a:r>
            <a:r>
              <a:rPr lang="zh-CN" altLang="en-US" dirty="0"/>
              <a:t>非传统技术动不动就刷新重建整个页面可比</a:t>
            </a:r>
            <a:r>
              <a:rPr lang="en-US" altLang="zh-CN" dirty="0" smtClean="0"/>
              <a:t>.</a:t>
            </a:r>
          </a:p>
          <a:p>
            <a:pPr lvl="1">
              <a:lnSpc>
                <a:spcPts val="3500"/>
              </a:lnSpc>
            </a:pPr>
            <a:r>
              <a:rPr lang="zh-CN" altLang="en-US" dirty="0" smtClean="0"/>
              <a:t>现在我们就可以理解为什么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要抛弃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标签而采用组件化的写法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目的就是为了构建虚拟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树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04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 smtClean="0"/>
              <a:t>React</a:t>
            </a:r>
            <a:r>
              <a:rPr lang="zh-CN" altLang="en-US" dirty="0" smtClean="0"/>
              <a:t>组件</a:t>
            </a:r>
            <a:r>
              <a:rPr lang="en-US" altLang="en-US" dirty="0" smtClean="0"/>
              <a:t>生命周期		</a:t>
            </a:r>
          </a:p>
          <a:p>
            <a:pPr lvl="2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这是一个最基本的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React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组件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, 90%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的情况下只需要实现这些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kumimoji="1"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2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其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他不常用方法请参考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  <a:hlinkClick r:id="rId2"/>
              </a:rPr>
              <a:t>React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  <a:hlinkClick r:id="rId2"/>
              </a:rPr>
              <a:t>生命周期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lnSpc>
                <a:spcPts val="3500"/>
              </a:lnSpc>
            </a:pPr>
            <a:endParaRPr lang="en-US" altLang="zh-CN" dirty="0" smtClean="0"/>
          </a:p>
          <a:p>
            <a:pPr lvl="1">
              <a:lnSpc>
                <a:spcPts val="35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kumimoji="1" lang="zh-CN" altLang="en-US" dirty="0"/>
          </a:p>
        </p:txBody>
      </p:sp>
      <p:pic>
        <p:nvPicPr>
          <p:cNvPr id="12" name="图片 11" descr="屏幕快照 2017-08-19 上午8.32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3121620"/>
            <a:ext cx="4889500" cy="31877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57016" y="2614548"/>
            <a:ext cx="368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component</a:t>
            </a:r>
            <a:r>
              <a:rPr kumimoji="1" lang="en-US" altLang="en-US" dirty="0" smtClean="0">
                <a:latin typeface="Microsoft YaHei" charset="0"/>
                <a:ea typeface="Microsoft YaHei" charset="0"/>
                <a:cs typeface="Microsoft YaHei" charset="0"/>
              </a:rPr>
              <a:t>s/page/user/</a:t>
            </a:r>
            <a:r>
              <a:rPr kumimoji="1" lang="en-US" altLang="en-US" dirty="0" err="1" smtClean="0">
                <a:latin typeface="Microsoft YaHei" charset="0"/>
                <a:ea typeface="Microsoft YaHei" charset="0"/>
                <a:cs typeface="Microsoft YaHei" charset="0"/>
              </a:rPr>
              <a:t>User.js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531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Primeton">
      <a:dk1>
        <a:srgbClr val="17365E"/>
      </a:dk1>
      <a:lt1>
        <a:srgbClr val="FE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>
            <a:solidFill>
              <a:schemeClr val="tx1"/>
            </a:solidFill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2">
              <a:lumMod val="7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crosoft YaHei" charset="0"/>
            <a:ea typeface="Microsoft YaHei" charset="0"/>
            <a:cs typeface="Microsoft YaHei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33915</TotalTime>
  <Words>1076</Words>
  <Application>Microsoft Macintosh PowerPoint</Application>
  <PresentationFormat>自定义</PresentationFormat>
  <Paragraphs>158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Webpack+React+Antd前端开发框架培训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框架技术介绍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软件持续交付的企业协作架构</dc:title>
  <dc:creator>Administrator</dc:creator>
  <cp:lastModifiedBy>斌 王</cp:lastModifiedBy>
  <cp:revision>3748</cp:revision>
  <cp:lastPrinted>2016-05-10T05:29:07Z</cp:lastPrinted>
  <dcterms:created xsi:type="dcterms:W3CDTF">2014-11-20T02:29:45Z</dcterms:created>
  <dcterms:modified xsi:type="dcterms:W3CDTF">2017-08-21T13:02:29Z</dcterms:modified>
</cp:coreProperties>
</file>