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308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09" r:id="rId41"/>
    <p:sldId id="289" r:id="rId42"/>
    <p:sldId id="290" r:id="rId43"/>
    <p:sldId id="291" r:id="rId44"/>
    <p:sldId id="292" r:id="rId45"/>
    <p:sldId id="293" r:id="rId46"/>
    <p:sldId id="310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4FD93D8-5DA3-49A9-B10D-6D4AB02F621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1/13/2021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EBDE7F-9B9B-41CF-BA60-8C55559B063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553C83B-0A9A-4838-B17D-D27C59A62CF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1/13/2021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E6197BE-9EFA-4800-B527-A52CEF1556F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4E770C1-34AB-464E-9F12-82B781247E6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1/13/2021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31F82DC-4F72-4281-BD92-C6EB9A119F0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2AA00CE-4948-410A-AB07-FE52EB43048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1/13/2021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F66283-7185-4D71-8FBE-8C818F7028F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4415B7E-5785-4081-BB53-4EBB0A9489D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1/13/2021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26D82E4-6A5D-4D51-B992-6DE7D755B7E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C271598-2BB1-46FF-B672-ADC1F679185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1/13/2021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F7374-72B5-4A4F-84BE-7EE97CAA1EF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cure_Real-time_Transport_Protocol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9.png"/><Relationship Id="rId5" Type="http://schemas.openxmlformats.org/officeDocument/2006/relationships/image" Target="../media/image48.wmf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Multimedia Protocols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Packet Loss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Packet never arrives or arrives later than its scheduled playout time.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Since retransmission is inappropriate for Real Time applications, Forward Error Correction or Interleaving are used to reduce loss impact.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FF0000"/>
                </a:solidFill>
                <a:latin typeface="Calibri"/>
              </a:rPr>
              <a:t>Forward Error Correction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Send redundant encoded chunk every n chunks (XOR original n chunks)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If 1 packet in this group is lost, it can be reconstructed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If &gt;1 packets lost, it cannot be recovered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Disadvantages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 smaller the group size, the larger the overhead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Playout delay increases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Packet Loss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838080" y="1449720"/>
            <a:ext cx="10515240" cy="47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FF0000"/>
                </a:solidFill>
                <a:latin typeface="Calibri"/>
              </a:rPr>
              <a:t>Interleaving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Divide 20 msec of audio data into smaller units of 5 msec each and interleave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Upon loss, have a set of partially filled chunks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0" name="Picture 4"/>
          <p:cNvPicPr/>
          <p:nvPr/>
        </p:nvPicPr>
        <p:blipFill>
          <a:blip r:embed="rId2"/>
          <a:stretch/>
        </p:blipFill>
        <p:spPr>
          <a:xfrm>
            <a:off x="1600200" y="2949120"/>
            <a:ext cx="7865280" cy="367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Recovering from packet loss</a:t>
            </a:r>
            <a:r>
              <a:t/>
            </a:r>
            <a:br/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Receiver-based Repair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simplest form: Packet repetition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Replaces lost packets with copies of the packets that arrived immediately before the loss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more computationally intensive form: Interpolation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Uses Audio before and after the loss to interpolate a suitable packet to cover the loss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657600" y="2860200"/>
            <a:ext cx="3657240" cy="2895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"/>
          <p:cNvSpPr/>
          <p:nvPr/>
        </p:nvSpPr>
        <p:spPr>
          <a:xfrm>
            <a:off x="7696080" y="2860200"/>
            <a:ext cx="2971440" cy="2895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3"/>
          <p:cNvSpPr/>
          <p:nvPr/>
        </p:nvSpPr>
        <p:spPr>
          <a:xfrm>
            <a:off x="4800600" y="3088800"/>
            <a:ext cx="15998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4724280" y="3012840"/>
            <a:ext cx="20570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Tahoma"/>
              </a:rPr>
              <a:t>Streaming Server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7924680" y="3012840"/>
            <a:ext cx="20570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Tahoma"/>
              </a:rPr>
              <a:t>Client/Receiver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3809880" y="3546000"/>
            <a:ext cx="1523520" cy="20570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107423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i="1" strike="noStrike" spc="-1">
                <a:solidFill>
                  <a:srgbClr val="000000"/>
                </a:solidFill>
                <a:latin typeface="Tahoma"/>
              </a:rPr>
              <a:t>Storage Device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4114800" y="4155840"/>
            <a:ext cx="1066320" cy="3805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35638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Compressed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Video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4114800" y="5070240"/>
            <a:ext cx="1066320" cy="3805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35638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Compressed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Audio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1" name="CustomShape 9"/>
          <p:cNvSpPr/>
          <p:nvPr/>
        </p:nvSpPr>
        <p:spPr>
          <a:xfrm>
            <a:off x="5867280" y="4003200"/>
            <a:ext cx="1142640" cy="609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35638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Multimedia Streaming Protocols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2" name="CustomShape 10"/>
          <p:cNvSpPr/>
          <p:nvPr/>
        </p:nvSpPr>
        <p:spPr>
          <a:xfrm>
            <a:off x="5791320" y="5070240"/>
            <a:ext cx="1294920" cy="3805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35638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Transport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Protocols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3" name="CustomShape 11"/>
          <p:cNvSpPr/>
          <p:nvPr/>
        </p:nvSpPr>
        <p:spPr>
          <a:xfrm>
            <a:off x="2209680" y="4155840"/>
            <a:ext cx="761760" cy="3805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35638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Raw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Video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4" name="CustomShape 12"/>
          <p:cNvSpPr/>
          <p:nvPr/>
        </p:nvSpPr>
        <p:spPr>
          <a:xfrm>
            <a:off x="2209680" y="5070240"/>
            <a:ext cx="761760" cy="3805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35638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Raw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Audio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5" name="CustomShape 13"/>
          <p:cNvSpPr/>
          <p:nvPr/>
        </p:nvSpPr>
        <p:spPr>
          <a:xfrm flipV="1">
            <a:off x="5181480" y="4307400"/>
            <a:ext cx="685440" cy="378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14"/>
          <p:cNvSpPr/>
          <p:nvPr/>
        </p:nvSpPr>
        <p:spPr>
          <a:xfrm>
            <a:off x="2971800" y="4384440"/>
            <a:ext cx="114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15"/>
          <p:cNvSpPr/>
          <p:nvPr/>
        </p:nvSpPr>
        <p:spPr>
          <a:xfrm>
            <a:off x="2971800" y="5260680"/>
            <a:ext cx="114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Line 16"/>
          <p:cNvSpPr/>
          <p:nvPr/>
        </p:nvSpPr>
        <p:spPr>
          <a:xfrm flipV="1">
            <a:off x="5257800" y="4612680"/>
            <a:ext cx="533160" cy="685800"/>
          </a:xfrm>
          <a:prstGeom prst="line">
            <a:avLst/>
          </a:prstGeom>
          <a:ln w="9360">
            <a:solidFill>
              <a:schemeClr val="tx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7"/>
          <p:cNvSpPr/>
          <p:nvPr/>
        </p:nvSpPr>
        <p:spPr>
          <a:xfrm>
            <a:off x="6019920" y="5908320"/>
            <a:ext cx="2895120" cy="5331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</a:rPr>
              <a:t>Internet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0" name="CustomShape 18"/>
          <p:cNvSpPr/>
          <p:nvPr/>
        </p:nvSpPr>
        <p:spPr>
          <a:xfrm rot="16200000" flipH="1">
            <a:off x="6174000" y="5716080"/>
            <a:ext cx="534600" cy="4320"/>
          </a:xfrm>
          <a:prstGeom prst="bentConnector3">
            <a:avLst>
              <a:gd name="adj1" fmla="val 42731"/>
            </a:avLst>
          </a:prstGeom>
          <a:noFill/>
          <a:ln w="936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19"/>
          <p:cNvSpPr/>
          <p:nvPr/>
        </p:nvSpPr>
        <p:spPr>
          <a:xfrm>
            <a:off x="7848720" y="3546000"/>
            <a:ext cx="1294920" cy="3805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35638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Video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Decoder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2" name="CustomShape 20"/>
          <p:cNvSpPr/>
          <p:nvPr/>
        </p:nvSpPr>
        <p:spPr>
          <a:xfrm>
            <a:off x="7848720" y="4231800"/>
            <a:ext cx="1294920" cy="5331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35638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Multimedia Streaming Protocols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3" name="CustomShape 21"/>
          <p:cNvSpPr/>
          <p:nvPr/>
        </p:nvSpPr>
        <p:spPr>
          <a:xfrm>
            <a:off x="7848720" y="5070240"/>
            <a:ext cx="1294920" cy="3805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35638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Transport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Protocols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4" name="CustomShape 22"/>
          <p:cNvSpPr/>
          <p:nvPr/>
        </p:nvSpPr>
        <p:spPr>
          <a:xfrm rot="5400000">
            <a:off x="8343720" y="4917240"/>
            <a:ext cx="304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23"/>
          <p:cNvSpPr/>
          <p:nvPr/>
        </p:nvSpPr>
        <p:spPr>
          <a:xfrm rot="5400000">
            <a:off x="8226720" y="5716080"/>
            <a:ext cx="534600" cy="4320"/>
          </a:xfrm>
          <a:prstGeom prst="bentConnector3">
            <a:avLst>
              <a:gd name="adj1" fmla="val 42731"/>
            </a:avLst>
          </a:prstGeom>
          <a:noFill/>
          <a:ln w="936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24"/>
          <p:cNvSpPr/>
          <p:nvPr/>
        </p:nvSpPr>
        <p:spPr>
          <a:xfrm>
            <a:off x="9296280" y="3546000"/>
            <a:ext cx="1294920" cy="3805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35638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Audio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Decoder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" name="CustomShape 25"/>
          <p:cNvSpPr/>
          <p:nvPr/>
        </p:nvSpPr>
        <p:spPr>
          <a:xfrm rot="16200000">
            <a:off x="8344080" y="4079160"/>
            <a:ext cx="304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6"/>
          <p:cNvSpPr/>
          <p:nvPr/>
        </p:nvSpPr>
        <p:spPr>
          <a:xfrm flipV="1">
            <a:off x="9144000" y="3926520"/>
            <a:ext cx="799920" cy="571320"/>
          </a:xfrm>
          <a:prstGeom prst="bentConnector2">
            <a:avLst/>
          </a:prstGeom>
          <a:noFill/>
          <a:ln w="9360">
            <a:solidFill>
              <a:schemeClr val="tx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27"/>
          <p:cNvSpPr/>
          <p:nvPr/>
        </p:nvSpPr>
        <p:spPr>
          <a:xfrm>
            <a:off x="2362320" y="4689000"/>
            <a:ext cx="183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28"/>
          <p:cNvSpPr/>
          <p:nvPr/>
        </p:nvSpPr>
        <p:spPr>
          <a:xfrm>
            <a:off x="2133720" y="1031400"/>
            <a:ext cx="3123720" cy="1599840"/>
          </a:xfrm>
          <a:prstGeom prst="foldedCorner">
            <a:avLst>
              <a:gd name="adj" fmla="val 19704"/>
            </a:avLst>
          </a:prstGeom>
          <a:solidFill>
            <a:srgbClr val="CCFF99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 anchor="ctr">
            <a:noAutofit/>
          </a:bodyPr>
          <a:lstStyle/>
          <a:p>
            <a:pPr marL="115920" lvl="1" indent="-1080">
              <a:lnSpc>
                <a:spcPct val="100000"/>
              </a:lnSpc>
              <a:buClr>
                <a:srgbClr val="0563C1"/>
              </a:buClr>
              <a:buFont typeface="Symbol" charset="2"/>
              <a:buChar char=""/>
            </a:pPr>
            <a:r>
              <a:rPr lang="en-US" sz="1600" b="0" strike="noStrike" spc="-1">
                <a:solidFill>
                  <a:srgbClr val="0563C1"/>
                </a:solidFill>
                <a:latin typeface="Tahoma"/>
              </a:rPr>
              <a:t> Multimedia Streaming: Clients request audio/video files from servers and pipeline reception over the network and display</a:t>
            </a:r>
            <a:r>
              <a:rPr lang="en-US" sz="1800" b="0" strike="noStrike" spc="-1">
                <a:solidFill>
                  <a:srgbClr val="0563C1"/>
                </a:solidFill>
                <a:latin typeface="Tahoma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29"/>
          <p:cNvSpPr/>
          <p:nvPr/>
        </p:nvSpPr>
        <p:spPr>
          <a:xfrm>
            <a:off x="9235440" y="365760"/>
            <a:ext cx="2666520" cy="2676240"/>
          </a:xfrm>
          <a:prstGeom prst="foldedCorner">
            <a:avLst>
              <a:gd name="adj" fmla="val 19704"/>
            </a:avLst>
          </a:prstGeom>
          <a:solidFill>
            <a:srgbClr val="CCFF99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u="sng" strike="noStrike" spc="-1">
                <a:solidFill>
                  <a:srgbClr val="0563C1"/>
                </a:solidFill>
                <a:uFillTx/>
                <a:latin typeface="Tahoma"/>
              </a:rPr>
              <a:t>User’s perspective:</a:t>
            </a:r>
            <a:endParaRPr lang="en-US" sz="16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563C1"/>
              </a:buClr>
              <a:buFont typeface="Symbol" charset="2"/>
              <a:buChar char=""/>
            </a:pPr>
            <a:r>
              <a:rPr lang="en-US" sz="1600" b="0" strike="noStrike" spc="-1">
                <a:solidFill>
                  <a:srgbClr val="0563C1"/>
                </a:solidFill>
                <a:latin typeface="Tahoma"/>
              </a:rPr>
              <a:t> Quick start without waiting for full download.</a:t>
            </a:r>
            <a:endParaRPr lang="en-US" sz="16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563C1"/>
              </a:buClr>
              <a:buFont typeface="Symbol" charset="2"/>
              <a:buChar char=""/>
            </a:pPr>
            <a:r>
              <a:rPr lang="en-US" sz="1600" b="0" strike="noStrike" spc="-1">
                <a:solidFill>
                  <a:srgbClr val="0563C1"/>
                </a:solidFill>
                <a:latin typeface="Tahoma"/>
              </a:rPr>
              <a:t>Coming continuously without interruption.</a:t>
            </a:r>
            <a:endParaRPr lang="en-US" sz="16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563C1"/>
              </a:buClr>
              <a:buFont typeface="Symbol" charset="2"/>
              <a:buChar char=""/>
            </a:pPr>
            <a:r>
              <a:rPr lang="en-US" sz="1600" b="0" strike="noStrike" spc="-1">
                <a:solidFill>
                  <a:srgbClr val="0563C1"/>
                </a:solidFill>
                <a:latin typeface="Tahoma"/>
              </a:rPr>
              <a:t>VCR operation (pause, resume, fast forward, rewind, etc.)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2" name="Line 30"/>
          <p:cNvSpPr/>
          <p:nvPr/>
        </p:nvSpPr>
        <p:spPr>
          <a:xfrm>
            <a:off x="6400800" y="4612680"/>
            <a:ext cx="0" cy="45720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31"/>
          <p:cNvSpPr/>
          <p:nvPr/>
        </p:nvSpPr>
        <p:spPr>
          <a:xfrm>
            <a:off x="838080" y="365040"/>
            <a:ext cx="617184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Streaming Stored Audio / Video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Streaming Stored Audio / Video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First Approach: Using a Web Server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Approach: Using a Web Server with Metafile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Third Approach: Using a Media Server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Fourth Approach: Using a Media Server and RTSP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Using a web server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7" name="Picture 5"/>
          <p:cNvPicPr/>
          <p:nvPr/>
        </p:nvPicPr>
        <p:blipFill>
          <a:blip r:embed="rId2"/>
          <a:stretch/>
        </p:blipFill>
        <p:spPr>
          <a:xfrm>
            <a:off x="1063800" y="1934280"/>
            <a:ext cx="6379920" cy="4414320"/>
          </a:xfrm>
          <a:prstGeom prst="rect">
            <a:avLst/>
          </a:prstGeom>
          <a:ln>
            <a:noFill/>
          </a:ln>
        </p:spPr>
      </p:pic>
      <p:pic>
        <p:nvPicPr>
          <p:cNvPr id="308" name="Picture 6"/>
          <p:cNvPicPr/>
          <p:nvPr/>
        </p:nvPicPr>
        <p:blipFill>
          <a:blip r:embed="rId3"/>
          <a:stretch/>
        </p:blipFill>
        <p:spPr>
          <a:xfrm>
            <a:off x="2417760" y="3236040"/>
            <a:ext cx="3674880" cy="369360"/>
          </a:xfrm>
          <a:prstGeom prst="rect">
            <a:avLst/>
          </a:prstGeom>
          <a:ln>
            <a:noFill/>
          </a:ln>
        </p:spPr>
      </p:pic>
      <p:pic>
        <p:nvPicPr>
          <p:cNvPr id="309" name="Picture 7"/>
          <p:cNvPicPr/>
          <p:nvPr/>
        </p:nvPicPr>
        <p:blipFill>
          <a:blip r:embed="rId4"/>
          <a:stretch/>
        </p:blipFill>
        <p:spPr>
          <a:xfrm>
            <a:off x="2427480" y="3852000"/>
            <a:ext cx="3665160" cy="399600"/>
          </a:xfrm>
          <a:prstGeom prst="rect">
            <a:avLst/>
          </a:prstGeom>
          <a:ln>
            <a:noFill/>
          </a:ln>
        </p:spPr>
      </p:pic>
      <p:pic>
        <p:nvPicPr>
          <p:cNvPr id="310" name="Picture 8"/>
          <p:cNvPicPr/>
          <p:nvPr/>
        </p:nvPicPr>
        <p:blipFill>
          <a:blip r:embed="rId5"/>
          <a:stretch/>
        </p:blipFill>
        <p:spPr>
          <a:xfrm>
            <a:off x="1673280" y="4452120"/>
            <a:ext cx="1379160" cy="90612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4652640" y="4803120"/>
            <a:ext cx="6095520" cy="140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Audio: in files sent as HTTP objects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Video (interleaved audio and images in one file, or two separate files and client synchronizes the display) sent as HTTP object(s)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Using a Web Server with Metafile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3" name="Picture 2"/>
          <p:cNvPicPr/>
          <p:nvPr/>
        </p:nvPicPr>
        <p:blipFill>
          <a:blip r:embed="rId2"/>
          <a:stretch/>
        </p:blipFill>
        <p:spPr>
          <a:xfrm>
            <a:off x="1534320" y="1995480"/>
            <a:ext cx="6379920" cy="4319280"/>
          </a:xfrm>
          <a:prstGeom prst="rect">
            <a:avLst/>
          </a:prstGeom>
          <a:ln>
            <a:noFill/>
          </a:ln>
        </p:spPr>
      </p:pic>
      <p:pic>
        <p:nvPicPr>
          <p:cNvPr id="314" name="Picture 3"/>
          <p:cNvPicPr/>
          <p:nvPr/>
        </p:nvPicPr>
        <p:blipFill>
          <a:blip r:embed="rId3"/>
          <a:stretch/>
        </p:blipFill>
        <p:spPr>
          <a:xfrm>
            <a:off x="2885400" y="3367080"/>
            <a:ext cx="3665160" cy="385560"/>
          </a:xfrm>
          <a:prstGeom prst="rect">
            <a:avLst/>
          </a:prstGeom>
          <a:ln>
            <a:noFill/>
          </a:ln>
        </p:spPr>
      </p:pic>
      <p:pic>
        <p:nvPicPr>
          <p:cNvPr id="315" name="Picture 4"/>
          <p:cNvPicPr/>
          <p:nvPr/>
        </p:nvPicPr>
        <p:blipFill>
          <a:blip r:embed="rId4"/>
          <a:stretch/>
        </p:blipFill>
        <p:spPr>
          <a:xfrm>
            <a:off x="2877480" y="4081320"/>
            <a:ext cx="3665160" cy="385560"/>
          </a:xfrm>
          <a:prstGeom prst="rect">
            <a:avLst/>
          </a:prstGeom>
          <a:ln>
            <a:noFill/>
          </a:ln>
        </p:spPr>
      </p:pic>
      <p:pic>
        <p:nvPicPr>
          <p:cNvPr id="316" name="Picture 5"/>
          <p:cNvPicPr/>
          <p:nvPr/>
        </p:nvPicPr>
        <p:blipFill>
          <a:blip r:embed="rId5"/>
          <a:stretch/>
        </p:blipFill>
        <p:spPr>
          <a:xfrm>
            <a:off x="2239200" y="4574880"/>
            <a:ext cx="950400" cy="848880"/>
          </a:xfrm>
          <a:prstGeom prst="rect">
            <a:avLst/>
          </a:prstGeom>
          <a:ln>
            <a:noFill/>
          </a:ln>
        </p:spPr>
      </p:pic>
      <p:pic>
        <p:nvPicPr>
          <p:cNvPr id="317" name="Picture 6"/>
          <p:cNvPicPr/>
          <p:nvPr/>
        </p:nvPicPr>
        <p:blipFill>
          <a:blip r:embed="rId6"/>
          <a:stretch/>
        </p:blipFill>
        <p:spPr>
          <a:xfrm>
            <a:off x="2926440" y="5419440"/>
            <a:ext cx="3692160" cy="385560"/>
          </a:xfrm>
          <a:prstGeom prst="rect">
            <a:avLst/>
          </a:prstGeom>
          <a:ln>
            <a:noFill/>
          </a:ln>
        </p:spPr>
      </p:pic>
      <p:pic>
        <p:nvPicPr>
          <p:cNvPr id="318" name="Picture 7"/>
          <p:cNvPicPr/>
          <p:nvPr/>
        </p:nvPicPr>
        <p:blipFill>
          <a:blip r:embed="rId7"/>
          <a:stretch/>
        </p:blipFill>
        <p:spPr>
          <a:xfrm>
            <a:off x="2877480" y="5881680"/>
            <a:ext cx="3665160" cy="361440"/>
          </a:xfrm>
          <a:prstGeom prst="rect">
            <a:avLst/>
          </a:prstGeom>
          <a:ln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8294040" y="1534680"/>
            <a:ext cx="3683160" cy="40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Web browser requests and receives a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Meta File</a:t>
            </a:r>
            <a:r>
              <a:rPr lang="en-US" sz="2400" b="1" strike="noStrike" spc="-1">
                <a:solidFill>
                  <a:srgbClr val="ED7D31"/>
                </a:solidFill>
                <a:latin typeface="Calibri"/>
              </a:rPr>
              <a:t> 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(a file describing the object) instead of receiving the file itself;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Browser launches the appropriate Player and passes it the Meta File;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Player sets up a TCP connection with a streaming server and downloads the file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Using a Media Server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1" name="Picture 2"/>
          <p:cNvPicPr/>
          <p:nvPr/>
        </p:nvPicPr>
        <p:blipFill>
          <a:blip r:embed="rId2"/>
          <a:stretch/>
        </p:blipFill>
        <p:spPr>
          <a:xfrm>
            <a:off x="1292400" y="1866960"/>
            <a:ext cx="6379920" cy="4414320"/>
          </a:xfrm>
          <a:prstGeom prst="rect">
            <a:avLst/>
          </a:prstGeom>
          <a:ln>
            <a:noFill/>
          </a:ln>
        </p:spPr>
      </p:pic>
      <p:pic>
        <p:nvPicPr>
          <p:cNvPr id="322" name="Picture 3"/>
          <p:cNvPicPr/>
          <p:nvPr/>
        </p:nvPicPr>
        <p:blipFill>
          <a:blip r:embed="rId3"/>
          <a:stretch/>
        </p:blipFill>
        <p:spPr>
          <a:xfrm>
            <a:off x="2567160" y="3162600"/>
            <a:ext cx="3665160" cy="385560"/>
          </a:xfrm>
          <a:prstGeom prst="rect">
            <a:avLst/>
          </a:prstGeom>
          <a:ln>
            <a:noFill/>
          </a:ln>
        </p:spPr>
      </p:pic>
      <p:pic>
        <p:nvPicPr>
          <p:cNvPr id="323" name="Picture 4"/>
          <p:cNvPicPr/>
          <p:nvPr/>
        </p:nvPicPr>
        <p:blipFill>
          <a:blip r:embed="rId4"/>
          <a:stretch/>
        </p:blipFill>
        <p:spPr>
          <a:xfrm>
            <a:off x="2559240" y="3876840"/>
            <a:ext cx="3665160" cy="385560"/>
          </a:xfrm>
          <a:prstGeom prst="rect">
            <a:avLst/>
          </a:prstGeom>
          <a:ln>
            <a:noFill/>
          </a:ln>
        </p:spPr>
      </p:pic>
      <p:pic>
        <p:nvPicPr>
          <p:cNvPr id="324" name="Picture 5"/>
          <p:cNvPicPr/>
          <p:nvPr/>
        </p:nvPicPr>
        <p:blipFill>
          <a:blip r:embed="rId5"/>
          <a:stretch/>
        </p:blipFill>
        <p:spPr>
          <a:xfrm>
            <a:off x="1920960" y="4370400"/>
            <a:ext cx="950400" cy="848880"/>
          </a:xfrm>
          <a:prstGeom prst="rect">
            <a:avLst/>
          </a:prstGeom>
          <a:ln>
            <a:noFill/>
          </a:ln>
        </p:spPr>
      </p:pic>
      <p:pic>
        <p:nvPicPr>
          <p:cNvPr id="325" name="Picture 6"/>
          <p:cNvPicPr/>
          <p:nvPr/>
        </p:nvPicPr>
        <p:blipFill>
          <a:blip r:embed="rId6"/>
          <a:stretch/>
        </p:blipFill>
        <p:spPr>
          <a:xfrm>
            <a:off x="2608200" y="5214960"/>
            <a:ext cx="3692160" cy="385560"/>
          </a:xfrm>
          <a:prstGeom prst="rect">
            <a:avLst/>
          </a:prstGeom>
          <a:ln>
            <a:noFill/>
          </a:ln>
        </p:spPr>
      </p:pic>
      <p:pic>
        <p:nvPicPr>
          <p:cNvPr id="326" name="Picture 7"/>
          <p:cNvPicPr/>
          <p:nvPr/>
        </p:nvPicPr>
        <p:blipFill>
          <a:blip r:embed="rId7"/>
          <a:stretch/>
        </p:blipFill>
        <p:spPr>
          <a:xfrm>
            <a:off x="2559240" y="5677200"/>
            <a:ext cx="3665160" cy="3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Streaming Live Audio Video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Similar to streaming stored audio/video.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However, in the first application, the communication is unicast and on-demand. In the second, the communication is multicast and live.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Real-time Audio Video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Effect of Jitter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Jitter is introduced in real-time data by the delay between packets</a:t>
            </a:r>
          </a:p>
        </p:txBody>
      </p:sp>
      <p:pic>
        <p:nvPicPr>
          <p:cNvPr id="331" name="Picture 10"/>
          <p:cNvPicPr/>
          <p:nvPr/>
        </p:nvPicPr>
        <p:blipFill>
          <a:blip r:embed="rId2"/>
          <a:stretch/>
        </p:blipFill>
        <p:spPr>
          <a:xfrm>
            <a:off x="838080" y="2413080"/>
            <a:ext cx="5181120" cy="317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Difference with classic applications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Highly delay-sensitive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Packets are useless if they arrive too late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Loss-tolerant (for the most part)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Packet loss can be concealed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Real-time Audio Video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prevent jitter, we can timestamp the packets and separate the arrival time from the playback time.</a:t>
            </a:r>
          </a:p>
        </p:txBody>
      </p:sp>
      <p:pic>
        <p:nvPicPr>
          <p:cNvPr id="334" name="Picture 10"/>
          <p:cNvPicPr/>
          <p:nvPr/>
        </p:nvPicPr>
        <p:blipFill>
          <a:blip r:embed="rId2"/>
          <a:stretch/>
        </p:blipFill>
        <p:spPr>
          <a:xfrm>
            <a:off x="515520" y="1690560"/>
            <a:ext cx="5498640" cy="435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838080" y="365040"/>
            <a:ext cx="10515240" cy="767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 Light"/>
              </a:rPr>
              <a:t>Playback buffer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8384040" y="1825560"/>
            <a:ext cx="29692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Real-time traffic requires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Playback buffer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 sequence number to track packet loss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Support for multicasting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7" name="Picture 11"/>
          <p:cNvPicPr/>
          <p:nvPr/>
        </p:nvPicPr>
        <p:blipFill>
          <a:blip r:embed="rId2"/>
          <a:stretch/>
        </p:blipFill>
        <p:spPr>
          <a:xfrm>
            <a:off x="609480" y="1600200"/>
            <a:ext cx="7476840" cy="1426680"/>
          </a:xfrm>
          <a:prstGeom prst="rect">
            <a:avLst/>
          </a:prstGeom>
          <a:ln>
            <a:noFill/>
          </a:ln>
        </p:spPr>
      </p:pic>
      <p:pic>
        <p:nvPicPr>
          <p:cNvPr id="338" name="Picture 12"/>
          <p:cNvPicPr/>
          <p:nvPr/>
        </p:nvPicPr>
        <p:blipFill>
          <a:blip r:embed="rId3"/>
          <a:stretch/>
        </p:blipFill>
        <p:spPr>
          <a:xfrm>
            <a:off x="647640" y="3305160"/>
            <a:ext cx="7476840" cy="1433160"/>
          </a:xfrm>
          <a:prstGeom prst="rect">
            <a:avLst/>
          </a:prstGeom>
          <a:ln>
            <a:noFill/>
          </a:ln>
        </p:spPr>
      </p:pic>
      <p:pic>
        <p:nvPicPr>
          <p:cNvPr id="339" name="Picture 13"/>
          <p:cNvPicPr/>
          <p:nvPr/>
        </p:nvPicPr>
        <p:blipFill>
          <a:blip r:embed="rId4"/>
          <a:stretch/>
        </p:blipFill>
        <p:spPr>
          <a:xfrm>
            <a:off x="722160" y="5027400"/>
            <a:ext cx="7476840" cy="142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lideplayer.com/slide/5797026/19/images/8/Jitter+%28contd.%29+Send+time+Play+time+First+RTP-PDU%280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59" y="132735"/>
            <a:ext cx="9144000" cy="65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Other services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838080" y="1825560"/>
            <a:ext cx="5181120" cy="2256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Translation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changing the encoding of a payload to a lower </a:t>
            </a:r>
            <a:r>
              <a:t/>
            </a:r>
            <a:br/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quality to match the bandwidth </a:t>
            </a:r>
            <a:r>
              <a:t/>
            </a:r>
            <a:br/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of the  receiving network.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6172200" y="1825560"/>
            <a:ext cx="5181120" cy="2411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Mixing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combining several streams of traffic from different sources into one stream.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Such as audio and video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34320" y="559800"/>
            <a:ext cx="10351080" cy="438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TCP is not suitable interactive streaming media traffic for its </a:t>
            </a:r>
            <a:endParaRPr lang="en-US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error control mechanism. 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No support for timestamping. 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No multicasting.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UDP does not have </a:t>
            </a:r>
            <a:endParaRPr lang="en-US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sequence numbers. 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No timestamping.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No support for mixing</a:t>
            </a:r>
            <a:endParaRPr lang="en-US" sz="24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New protocols are needed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ＭＳ Ｐゴシック"/>
              </a:rPr>
              <a:t>Popular protocols for serving media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Network transmission control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RTP – Realtime Transmission Protocol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RTCP – Realtime Transmission Control Protocol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Session control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Real-Time Streaming Protocol  (RTSP)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Session Description Protocol (SDP) – textual representation of session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VOIP – SIP – Session Initiation Protocol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Signaling for IP Telephony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SAP – Session announcement protocol for multicast sessions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Protocol stack for media streaming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4815720" y="6210360"/>
            <a:ext cx="2895120" cy="420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Multimedia Streaming Protocols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5272920" y="5669280"/>
            <a:ext cx="3352320" cy="56052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</a:rPr>
              <a:t>Internet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3596760" y="1518120"/>
            <a:ext cx="6476760" cy="37854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5"/>
          <p:cNvSpPr/>
          <p:nvPr/>
        </p:nvSpPr>
        <p:spPr>
          <a:xfrm>
            <a:off x="1767960" y="2737440"/>
            <a:ext cx="1371240" cy="5605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</a:rPr>
              <a:t>Compressed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</a:rPr>
              <a:t>Video/Audio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1" name="CustomShape 6"/>
          <p:cNvSpPr/>
          <p:nvPr/>
        </p:nvSpPr>
        <p:spPr>
          <a:xfrm>
            <a:off x="5425560" y="4870800"/>
            <a:ext cx="3047760" cy="3502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45429" dir="2021404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</a:rPr>
              <a:t>IPv4, IPv6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4511160" y="4109040"/>
            <a:ext cx="2514240" cy="3502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45429" dir="2021404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</a:rPr>
              <a:t>UDP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3" name="CustomShape 8"/>
          <p:cNvSpPr/>
          <p:nvPr/>
        </p:nvSpPr>
        <p:spPr>
          <a:xfrm>
            <a:off x="3825360" y="1823040"/>
            <a:ext cx="1980720" cy="1682280"/>
          </a:xfrm>
          <a:prstGeom prst="rect">
            <a:avLst/>
          </a:prstGeom>
          <a:solidFill>
            <a:srgbClr val="CCFF99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54" name="CustomShape 9"/>
          <p:cNvSpPr/>
          <p:nvPr/>
        </p:nvSpPr>
        <p:spPr>
          <a:xfrm>
            <a:off x="4129920" y="2813400"/>
            <a:ext cx="1447560" cy="420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45429" dir="2021404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ahoma"/>
              </a:rPr>
              <a:t>RTP Layer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5" name="CustomShape 10"/>
          <p:cNvSpPr/>
          <p:nvPr/>
        </p:nvSpPr>
        <p:spPr>
          <a:xfrm>
            <a:off x="4044960" y="2051640"/>
            <a:ext cx="15649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563C1"/>
                </a:solidFill>
                <a:latin typeface="Tahoma"/>
              </a:rPr>
              <a:t>Data Plane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6" name="CustomShape 11"/>
          <p:cNvSpPr/>
          <p:nvPr/>
        </p:nvSpPr>
        <p:spPr>
          <a:xfrm>
            <a:off x="5958720" y="1823040"/>
            <a:ext cx="3962160" cy="16822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12"/>
          <p:cNvSpPr/>
          <p:nvPr/>
        </p:nvSpPr>
        <p:spPr>
          <a:xfrm>
            <a:off x="6849000" y="2024640"/>
            <a:ext cx="18774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563C1"/>
                </a:solidFill>
                <a:latin typeface="Tahoma"/>
              </a:rPr>
              <a:t>Control Plane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8" name="CustomShape 13"/>
          <p:cNvSpPr/>
          <p:nvPr/>
        </p:nvSpPr>
        <p:spPr>
          <a:xfrm>
            <a:off x="6111360" y="2813400"/>
            <a:ext cx="1447560" cy="420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45429" dir="2021404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ahoma"/>
              </a:rPr>
              <a:t>RTCP Layer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9" name="CustomShape 14"/>
          <p:cNvSpPr/>
          <p:nvPr/>
        </p:nvSpPr>
        <p:spPr>
          <a:xfrm>
            <a:off x="7787520" y="2813400"/>
            <a:ext cx="1904760" cy="4201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45429" dir="2021404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ahoma"/>
              </a:rPr>
              <a:t>RTSP Layer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0" name="Line 15"/>
          <p:cNvSpPr/>
          <p:nvPr/>
        </p:nvSpPr>
        <p:spPr>
          <a:xfrm>
            <a:off x="3139200" y="3042000"/>
            <a:ext cx="990720" cy="0"/>
          </a:xfrm>
          <a:prstGeom prst="line">
            <a:avLst/>
          </a:prstGeom>
          <a:ln w="25560">
            <a:solidFill>
              <a:schemeClr val="tx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Line 16"/>
          <p:cNvSpPr/>
          <p:nvPr/>
        </p:nvSpPr>
        <p:spPr>
          <a:xfrm>
            <a:off x="6415920" y="3270600"/>
            <a:ext cx="0" cy="771120"/>
          </a:xfrm>
          <a:prstGeom prst="line">
            <a:avLst/>
          </a:prstGeom>
          <a:ln w="2232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Line 17"/>
          <p:cNvSpPr/>
          <p:nvPr/>
        </p:nvSpPr>
        <p:spPr>
          <a:xfrm>
            <a:off x="6949440" y="4489920"/>
            <a:ext cx="0" cy="350280"/>
          </a:xfrm>
          <a:prstGeom prst="line">
            <a:avLst/>
          </a:prstGeom>
          <a:ln w="2232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Line 18"/>
          <p:cNvSpPr/>
          <p:nvPr/>
        </p:nvSpPr>
        <p:spPr>
          <a:xfrm>
            <a:off x="6949440" y="5251680"/>
            <a:ext cx="0" cy="417600"/>
          </a:xfrm>
          <a:prstGeom prst="line">
            <a:avLst/>
          </a:prstGeom>
          <a:ln w="2232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Line 19"/>
          <p:cNvSpPr/>
          <p:nvPr/>
        </p:nvSpPr>
        <p:spPr>
          <a:xfrm>
            <a:off x="4892040" y="3270600"/>
            <a:ext cx="0" cy="700920"/>
          </a:xfrm>
          <a:prstGeom prst="line">
            <a:avLst/>
          </a:prstGeom>
          <a:ln w="2232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Line 20"/>
          <p:cNvSpPr/>
          <p:nvPr/>
        </p:nvSpPr>
        <p:spPr>
          <a:xfrm flipH="1">
            <a:off x="6720840" y="3270600"/>
            <a:ext cx="1447560" cy="771120"/>
          </a:xfrm>
          <a:prstGeom prst="line">
            <a:avLst/>
          </a:prstGeom>
          <a:ln w="2232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21"/>
          <p:cNvSpPr/>
          <p:nvPr/>
        </p:nvSpPr>
        <p:spPr>
          <a:xfrm>
            <a:off x="7025760" y="4109040"/>
            <a:ext cx="2361960" cy="3502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  <a:effectLst>
            <a:outerShdw dist="45429" dir="2021404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</a:rPr>
              <a:t>TCP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7" name="Line 22"/>
          <p:cNvSpPr/>
          <p:nvPr/>
        </p:nvSpPr>
        <p:spPr>
          <a:xfrm>
            <a:off x="8397000" y="3270600"/>
            <a:ext cx="0" cy="771120"/>
          </a:xfrm>
          <a:prstGeom prst="line">
            <a:avLst/>
          </a:prstGeom>
          <a:ln w="22320">
            <a:solidFill>
              <a:schemeClr val="tx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Real Time Protocol (RTP)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RTP logically extends UDP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sits between UDP and application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ＭＳ Ｐゴシック"/>
              </a:rPr>
              <a:t>end-to-end transport functions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suitable for real-time audio/video applications over multicast and unicast network services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implemented as an application library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RTP uses a temporary even-numbered UDP port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What does it do?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Framing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Multiplexing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Synchronization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Feedback (RTCP)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838080" y="537840"/>
            <a:ext cx="105152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Real-time Protocol - RTP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838080" y="1352160"/>
            <a:ext cx="10515240" cy="482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RTP is a </a:t>
            </a:r>
            <a:r>
              <a:rPr lang="en-US" sz="2400" b="0" u="sng" strike="noStrike" spc="-1">
                <a:solidFill>
                  <a:srgbClr val="0563C1"/>
                </a:solidFill>
                <a:uFillTx/>
                <a:latin typeface="Calibri"/>
              </a:rPr>
              <a:t>data transfer protocol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and RTCP is a </a:t>
            </a:r>
            <a:r>
              <a:rPr lang="en-US" sz="2400" b="0" u="sng" strike="noStrike" spc="-1">
                <a:solidFill>
                  <a:srgbClr val="0563C1"/>
                </a:solidFill>
                <a:uFillTx/>
                <a:latin typeface="Calibri"/>
              </a:rPr>
              <a:t>control protocol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RTP provides services for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Payload type identification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: Identify which kind of information is being transmitted, RTP provides 128 possible different types of encoding; eg MPEG2 video, etc.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Sequencing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: Reassemble the stream and detect packet loss.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Timestamping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: Assure synchronization. Also used for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jitter calculation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Source identification: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Provide a means for the receiver to distinguish different sources.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RTP </a:t>
            </a:r>
            <a:r>
              <a:rPr lang="en-US" sz="2400" b="0" strike="noStrike" spc="-1">
                <a:solidFill>
                  <a:srgbClr val="0563C1"/>
                </a:solidFill>
                <a:latin typeface="Calibri"/>
                <a:ea typeface="ＭＳ Ｐゴシック"/>
              </a:rPr>
              <a:t>does not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provide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Quality of service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Reliability in packet delivery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Security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Picture 4"/>
          <p:cNvPicPr/>
          <p:nvPr/>
        </p:nvPicPr>
        <p:blipFill>
          <a:blip r:embed="rId2"/>
          <a:stretch/>
        </p:blipFill>
        <p:spPr>
          <a:xfrm>
            <a:off x="1015200" y="475200"/>
            <a:ext cx="7924320" cy="1144080"/>
          </a:xfrm>
          <a:prstGeom prst="rect">
            <a:avLst/>
          </a:prstGeom>
          <a:ln>
            <a:noFill/>
          </a:ln>
        </p:spPr>
      </p:pic>
      <p:sp>
        <p:nvSpPr>
          <p:cNvPr id="373" name="TextShape 1"/>
          <p:cNvSpPr txBox="1"/>
          <p:nvPr/>
        </p:nvSpPr>
        <p:spPr>
          <a:xfrm>
            <a:off x="5183280" y="1619640"/>
            <a:ext cx="6171840" cy="4240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Timestamp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: 32 bytes; gives the sampling instant of the first audio/video byte in the packet;  used to remove jitter introduced by the network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Synchronization Source identifier (SSRC)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: 32 bits; an id for the source of a stream; assigned randomly by the source</a:t>
            </a:r>
          </a:p>
        </p:txBody>
      </p:sp>
      <p:sp>
        <p:nvSpPr>
          <p:cNvPr id="374" name="TextShape 2"/>
          <p:cNvSpPr txBox="1"/>
          <p:nvPr/>
        </p:nvSpPr>
        <p:spPr>
          <a:xfrm>
            <a:off x="839880" y="1734840"/>
            <a:ext cx="3931920" cy="4133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Payload Type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: 7 bits, providing 128 possible different types of encoding; eg PCM, MPEG2 video, etc.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Sequence Number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: 16 bits; used to detect packet loss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5" name="Picture 10"/>
          <p:cNvPicPr/>
          <p:nvPr/>
        </p:nvPicPr>
        <p:blipFill>
          <a:blip r:embed="rId3"/>
          <a:stretch/>
        </p:blipFill>
        <p:spPr>
          <a:xfrm>
            <a:off x="2674440" y="3745800"/>
            <a:ext cx="8070480" cy="2768400"/>
          </a:xfrm>
          <a:prstGeom prst="rect">
            <a:avLst/>
          </a:prstGeom>
          <a:ln>
            <a:noFill/>
          </a:ln>
        </p:spPr>
      </p:pic>
      <p:sp>
        <p:nvSpPr>
          <p:cNvPr id="376" name="CustomShape 3"/>
          <p:cNvSpPr/>
          <p:nvPr/>
        </p:nvSpPr>
        <p:spPr>
          <a:xfrm>
            <a:off x="4552920" y="1580040"/>
            <a:ext cx="855720" cy="21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Categories of Internet audio/video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Streaming Stored Audio and Video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On-demand requests for compressed and stored audio/video files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Streaming Live Audio and Video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Broadcasting of radio or TV programs over the Internet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Real-Time Interactive Audio and Video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Internet telephony or Internet teleconferencing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Others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838080" y="365040"/>
            <a:ext cx="10515240" cy="80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Timestamp vs. Sequence No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838080" y="1170000"/>
            <a:ext cx="10515240" cy="5006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Timestamps relate packets to real time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Timestamp value sampled from a media specific clock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Sequence number relates packets to other packets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Example of silent audio –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Consider audio data type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What is sent during silence?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Not sending anything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Why might this cause problems?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Other side needs to distinguish between loss and silence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Receiver uses timestamps and sequence no. to figure out what happened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 Light"/>
              </a:rPr>
              <a:t>RTP Control Protocol (RTCP)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838080" y="1425240"/>
            <a:ext cx="6315120" cy="4987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Used in conjunction with RTP to exchange control information and reports between the sender and the receiver.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Control connection is held over a different channel than the RTP.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Uses an odd-numbered UDP port number that follows the port number selected for RTP.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Reports can be </a:t>
            </a:r>
            <a:r>
              <a:rPr lang="en-US" sz="2200" b="0" i="1" strike="noStrike" spc="-1">
                <a:solidFill>
                  <a:srgbClr val="000000"/>
                </a:solidFill>
                <a:latin typeface="Calibri"/>
              </a:rPr>
              <a:t>Receiver reception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b="0" i="1" strike="noStrike" spc="-1">
                <a:solidFill>
                  <a:srgbClr val="000000"/>
                </a:solidFill>
                <a:latin typeface="Calibri"/>
              </a:rPr>
              <a:t>Sender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, and </a:t>
            </a:r>
            <a:r>
              <a:rPr lang="en-US" sz="2200" b="0" i="1" strike="noStrike" spc="-1">
                <a:solidFill>
                  <a:srgbClr val="000000"/>
                </a:solidFill>
                <a:latin typeface="Calibri"/>
              </a:rPr>
              <a:t>Source description.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Reports contain statistics such as the number of packets sent, number of packets lost,  inter-arrival jitter</a:t>
            </a:r>
          </a:p>
          <a:p>
            <a:pPr marL="2286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Multiple RTCP packets can be concatenated by translators/mixers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1" name="Picture 4"/>
          <p:cNvPicPr/>
          <p:nvPr/>
        </p:nvPicPr>
        <p:blipFill>
          <a:blip r:embed="rId2"/>
          <a:stretch/>
        </p:blipFill>
        <p:spPr>
          <a:xfrm>
            <a:off x="7301880" y="1825560"/>
            <a:ext cx="4379040" cy="310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 Light"/>
              </a:rPr>
              <a:t>RTP Control Protocol (RTCP)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838080" y="1290960"/>
            <a:ext cx="10515240" cy="52304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RTCP provides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QoS Feedback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: In form of sender reports/receiver reports. Senders adjust transmission rate based on reports.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Participant Identification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: Human-friendly source identification.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Control Packets Scaling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: Typically, limit the RTCP bandwidth to 5% of the session bandwidth, divided between the sender reports (25%) and the receivers reports (75%)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Minimal Session Control Information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: Advanced control functions must be implemented in a higher level protocol.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Types of RTCP packets: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Sender report packet,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Receiver report packet,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Source Description RTCP Packet,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Goodbye RTCP Packet and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Application Specific RTCP packets.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RTCP itself does not provide any flow encryption or authentication. </a:t>
            </a:r>
            <a:r>
              <a:rPr lang="en-US" sz="2400" b="0" u="sng" strike="noStrike" spc="-1">
                <a:solidFill>
                  <a:srgbClr val="0563C1"/>
                </a:solidFill>
                <a:uFillTx/>
                <a:latin typeface="Calibri"/>
                <a:ea typeface="ＭＳ Ｐゴシック"/>
                <a:hlinkClick r:id="rId2"/>
              </a:rPr>
              <a:t>SRTCP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protocol can be used for that purpose.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838080" y="255600"/>
            <a:ext cx="10515240" cy="5921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Five RTCP packets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SR	sender reports</a:t>
            </a: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	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tx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rx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statistics from active senders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RR	receiver reports</a:t>
            </a: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			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rx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statistics from other participants, or from</a:t>
            </a: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			active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senders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SDES	source description, e.g. name (including CNAME), email-address, 			telephone number and address of the owner or controller of the 			source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BYE			      explicit leave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APP	application specific extensions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RTCP packets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838080" y="1371600"/>
            <a:ext cx="5723640" cy="389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SR packet includes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SSRC of sender - identify source of data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NTP timestamp when report was sent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RTP timestamp corresponding RTP time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packet count - total number sent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octet count - total number sent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followed by zero or more receiver report…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example:</a:t>
            </a:r>
          </a:p>
        </p:txBody>
      </p:sp>
      <p:sp>
        <p:nvSpPr>
          <p:cNvPr id="387" name="TextShape 3"/>
          <p:cNvSpPr txBox="1"/>
          <p:nvPr/>
        </p:nvSpPr>
        <p:spPr>
          <a:xfrm>
            <a:off x="6705719" y="365040"/>
            <a:ext cx="5225219" cy="633072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RR packet includes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SSRC of source - identify the source to which this RR block pertains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fraction lost since previous RR (SR) sent (=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(256*lost/expected))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Cumulative # of packets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lost -- long term loss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highest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seq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# received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-- compare losses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interarrival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jitter smoothed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interpacket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distortion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LSR time when last SR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heard (timestamp from the last sender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report received)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DLSR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delay since last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SR (delay since last sender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report received)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88" name="Group 4"/>
          <p:cNvGrpSpPr/>
          <p:nvPr/>
        </p:nvGrpSpPr>
        <p:grpSpPr>
          <a:xfrm>
            <a:off x="1685520" y="5194800"/>
            <a:ext cx="3885840" cy="1293120"/>
            <a:chOff x="1685520" y="5194800"/>
            <a:chExt cx="3885840" cy="1293120"/>
          </a:xfrm>
        </p:grpSpPr>
        <p:sp>
          <p:nvSpPr>
            <p:cNvPr id="389" name="CustomShape 5"/>
            <p:cNvSpPr/>
            <p:nvPr/>
          </p:nvSpPr>
          <p:spPr>
            <a:xfrm>
              <a:off x="1685520" y="5652000"/>
              <a:ext cx="3885840" cy="533160"/>
            </a:xfrm>
            <a:prstGeom prst="flowChartAlternateProcess">
              <a:avLst/>
            </a:prstGeom>
            <a:solidFill>
              <a:schemeClr val="bg1"/>
            </a:solidFill>
            <a:ln w="381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6"/>
            <p:cNvSpPr/>
            <p:nvPr/>
          </p:nvSpPr>
          <p:spPr>
            <a:xfrm>
              <a:off x="1762920" y="5712120"/>
              <a:ext cx="4921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</a:rPr>
                <a:t>SR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91" name="CustomShape 7"/>
            <p:cNvSpPr/>
            <p:nvPr/>
          </p:nvSpPr>
          <p:spPr>
            <a:xfrm>
              <a:off x="2505600" y="5575680"/>
              <a:ext cx="7783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sender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report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2" name="CustomShape 8"/>
            <p:cNvSpPr/>
            <p:nvPr/>
          </p:nvSpPr>
          <p:spPr>
            <a:xfrm>
              <a:off x="3507840" y="5575680"/>
              <a:ext cx="9201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receiver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report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3" name="CustomShape 9"/>
            <p:cNvSpPr/>
            <p:nvPr/>
          </p:nvSpPr>
          <p:spPr>
            <a:xfrm>
              <a:off x="4650840" y="5575680"/>
              <a:ext cx="9201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receiver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report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4" name="CustomShape 10"/>
            <p:cNvSpPr/>
            <p:nvPr/>
          </p:nvSpPr>
          <p:spPr>
            <a:xfrm rot="16200000" flipH="1">
              <a:off x="3113280" y="5752800"/>
              <a:ext cx="6775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Times New Roman"/>
                </a:rPr>
                <a:t>SSRC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95" name="CustomShape 11"/>
            <p:cNvSpPr/>
            <p:nvPr/>
          </p:nvSpPr>
          <p:spPr>
            <a:xfrm rot="16200000" flipH="1">
              <a:off x="4224600" y="5748120"/>
              <a:ext cx="6775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Times New Roman"/>
                </a:rPr>
                <a:t>SSRC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96" name="CustomShape 12"/>
            <p:cNvSpPr/>
            <p:nvPr/>
          </p:nvSpPr>
          <p:spPr>
            <a:xfrm rot="16200000" flipH="1">
              <a:off x="2091240" y="5748120"/>
              <a:ext cx="6775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Times New Roman"/>
                </a:rPr>
                <a:t>SSRC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97" name="Line 13"/>
            <p:cNvSpPr/>
            <p:nvPr/>
          </p:nvSpPr>
          <p:spPr>
            <a:xfrm>
              <a:off x="4428360" y="5651640"/>
              <a:ext cx="0" cy="53352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14"/>
            <p:cNvSpPr/>
            <p:nvPr/>
          </p:nvSpPr>
          <p:spPr>
            <a:xfrm>
              <a:off x="3285360" y="5651640"/>
              <a:ext cx="0" cy="53352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15"/>
            <p:cNvSpPr/>
            <p:nvPr/>
          </p:nvSpPr>
          <p:spPr>
            <a:xfrm>
              <a:off x="2294640" y="5651640"/>
              <a:ext cx="0" cy="53352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16"/>
            <p:cNvSpPr/>
            <p:nvPr/>
          </p:nvSpPr>
          <p:spPr>
            <a:xfrm>
              <a:off x="3400560" y="6123240"/>
              <a:ext cx="95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source 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1" name="CustomShape 17"/>
            <p:cNvSpPr/>
            <p:nvPr/>
          </p:nvSpPr>
          <p:spPr>
            <a:xfrm>
              <a:off x="4543560" y="6123240"/>
              <a:ext cx="95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source 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2" name="CustomShape 18"/>
            <p:cNvSpPr/>
            <p:nvPr/>
          </p:nvSpPr>
          <p:spPr>
            <a:xfrm>
              <a:off x="2914920" y="5194800"/>
              <a:ext cx="1388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RTCP packet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3" name="Line 19"/>
            <p:cNvSpPr/>
            <p:nvPr/>
          </p:nvSpPr>
          <p:spPr>
            <a:xfrm flipH="1">
              <a:off x="1802520" y="5386680"/>
              <a:ext cx="1143000" cy="0"/>
            </a:xfrm>
            <a:prstGeom prst="line">
              <a:avLst/>
            </a:prstGeom>
            <a:ln w="38160">
              <a:solidFill>
                <a:srgbClr val="0000FF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20"/>
            <p:cNvSpPr/>
            <p:nvPr/>
          </p:nvSpPr>
          <p:spPr>
            <a:xfrm>
              <a:off x="4352040" y="5423040"/>
              <a:ext cx="1219320" cy="0"/>
            </a:xfrm>
            <a:prstGeom prst="line">
              <a:avLst/>
            </a:prstGeom>
            <a:ln w="38160">
              <a:solidFill>
                <a:srgbClr val="0000FF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/>
          </p:nvPr>
        </p:nvSpPr>
        <p:spPr>
          <a:xfrm>
            <a:off x="838080" y="1825560"/>
            <a:ext cx="4840049" cy="4350960"/>
          </a:xfrm>
        </p:spPr>
        <p:txBody>
          <a:bodyPr/>
          <a:lstStyle/>
          <a:p>
            <a:r>
              <a:rPr lang="en-US" dirty="0"/>
              <a:t>D = A-LSR-DLSR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080" y="722921"/>
            <a:ext cx="10515240" cy="609398"/>
          </a:xfrm>
        </p:spPr>
        <p:txBody>
          <a:bodyPr/>
          <a:lstStyle/>
          <a:p>
            <a:r>
              <a:rPr lang="en-US" dirty="0"/>
              <a:t>Calculation of Round-trip delay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072" y="1958786"/>
            <a:ext cx="5144248" cy="36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Real Time Streaming Protocol (RTSP)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838080" y="1384920"/>
            <a:ext cx="10515240" cy="50540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Supports VCR-like control operations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User controls operations like rewind, fast forward, pause, resume, etc…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Out-of-band protocol (uses two connections, one for control messages (Port 554) and one for media stream)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RFC 2326 permits use of either TCP or UDP for the control messages connection, sometimes called the RTSP Channel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Meta file is communicated to web browser which then launches the Player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Player sets up an RTSP connection for control messages in addition to the connection for the streaming media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Retrieves requested media.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Adds media to an existing session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Picture 1028"/>
          <p:cNvPicPr/>
          <p:nvPr/>
        </p:nvPicPr>
        <p:blipFill>
          <a:blip r:embed="rId2"/>
          <a:stretch/>
        </p:blipFill>
        <p:spPr>
          <a:xfrm>
            <a:off x="945360" y="592920"/>
            <a:ext cx="7009920" cy="4619160"/>
          </a:xfrm>
          <a:prstGeom prst="rect">
            <a:avLst/>
          </a:prstGeom>
          <a:ln>
            <a:noFill/>
          </a:ln>
        </p:spPr>
      </p:pic>
      <p:sp>
        <p:nvSpPr>
          <p:cNvPr id="408" name="TextShape 1"/>
          <p:cNvSpPr txBox="1"/>
          <p:nvPr/>
        </p:nvSpPr>
        <p:spPr>
          <a:xfrm>
            <a:off x="8321040" y="495360"/>
            <a:ext cx="3255840" cy="382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400" b="0" strike="noStrike" spc="-1">
                <a:latin typeface="Arial"/>
              </a:rPr>
              <a:t>It uses RTP as the underlying data delivery protocol</a:t>
            </a:r>
          </a:p>
          <a:p>
            <a:endParaRPr lang="en-US" sz="2400" b="0" strike="noStrike" spc="-1">
              <a:latin typeface="Arial"/>
            </a:endParaRPr>
          </a:p>
          <a:p>
            <a:r>
              <a:rPr lang="en-US" sz="2400" b="0" strike="noStrike" spc="-1">
                <a:latin typeface="Arial"/>
                <a:ea typeface="Noto Sans CJK SC"/>
              </a:rPr>
              <a:t>RTSP is a two-way protocol (in contrast RTP is a one-way protocol) </a:t>
            </a:r>
            <a:r>
              <a:rPr lang="en-US" sz="2400" b="0" strike="noStrike" spc="-1">
                <a:latin typeface="Arial"/>
                <a:ea typeface="굴림"/>
              </a:rPr>
              <a:t>used to send live or stored streams from the server to the client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119"/>
          <p:cNvPicPr/>
          <p:nvPr/>
        </p:nvPicPr>
        <p:blipFill>
          <a:blip r:embed="rId2"/>
          <a:stretch/>
        </p:blipFill>
        <p:spPr>
          <a:xfrm>
            <a:off x="1049040" y="120960"/>
            <a:ext cx="7845480" cy="645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RTSP Protocol design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838080" y="1554480"/>
            <a:ext cx="10515240" cy="4622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9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text-based protocol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transport protocol independent</a:t>
            </a:r>
          </a:p>
          <a:p>
            <a:pPr marL="864000" lvl="1" indent="-324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chooses the optimum delivery channel to the client.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For instance, if UDP cannot be used (some corporate firewalls will not pass UDP), the streaming server has to offer a choice of delivery protocols – multicast UDP or TCP to suit different clients.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supports any session description (sdp, xml, etc.)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similar design as HTTP with some differences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e.g. both the client and the server can issue requests during interaction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server maintains a « session state » (HTTP is a stateless protocol)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data carried out-of-band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works either with unicast or multicast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Streaming Stored Audio and Video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multimedia content has been prerecorded and stored on a server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User may pause, rewind, forward, etc…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time between the initial request and display start can be 1 to 10 seconds 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Constraint: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after display start, the playout must be continuous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RTSP Methods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Major methods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SETUP:		server allocates resources for a stream and starts an RTSP session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PLAY:		starts data tx on a stream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PAUSE:		temporarily halts a stream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TEARDOWN:	free resources of the stream, no RTSP session on server any more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Additional methods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OPTIONS:		get available methods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ANNOUNCE:	change description of media object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DESCRIBE:	get low level description of media object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RECORD:		server starts recording a stream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REDIRECT:	redirect client to new server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SET_PARAMETER:	device or encoding control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86" y="648929"/>
            <a:ext cx="10515240" cy="218340"/>
          </a:xfrm>
        </p:spPr>
        <p:txBody>
          <a:bodyPr/>
          <a:lstStyle/>
          <a:p>
            <a:r>
              <a:rPr lang="en-US" sz="2400" spc="-1" dirty="0">
                <a:solidFill>
                  <a:srgbClr val="000000"/>
                </a:solidFill>
                <a:latin typeface="Calibri"/>
              </a:rPr>
              <a:t>RTSP Media Server Sequence Diagram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/>
            </a:r>
            <a:br>
              <a:rPr lang="en-US" spc="-1" dirty="0">
                <a:solidFill>
                  <a:srgbClr val="000000"/>
                </a:solidFill>
                <a:latin typeface="Calibri"/>
              </a:rPr>
            </a:br>
            <a:endParaRPr lang="en-US" dirty="0"/>
          </a:p>
        </p:txBody>
      </p:sp>
      <p:pic>
        <p:nvPicPr>
          <p:cNvPr id="1026" name="Picture 2" descr="RTSP Media Player-Server   Sequence Chart User Interface RTSP Player RTSP Server OpenURL SETUP response1 PLAY response2 a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53" y="867269"/>
            <a:ext cx="8206760" cy="560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07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ＭＳ Ｐゴシック"/>
              </a:rPr>
              <a:t>Session Description Protocol (SDP)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838080" y="1391040"/>
            <a:ext cx="10515240" cy="5125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Text format for describing multimedia sessions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 really a protocol (similar to markup language like HTML)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be carried in any protocol, e.g., RTSP  or SIP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Describes unicast and multicast sessions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There are five terms related to multimedia session description: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Conference: set of two or more communicating users along with the software they are using.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Session : multimedia sender and receiver and the flowing stream of data.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Session Announcement: a mechanism by which a session description is conveyed to users in a proactive fashion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Session Advertisement : same as session announcement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Session Description : A well defined format for conveying sufficient information to discover and participate in a multimedia session.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838080" y="365040"/>
            <a:ext cx="10515240" cy="613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Voice over IP (VoIP)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838080" y="978840"/>
            <a:ext cx="10515240" cy="54860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Internet telephony - Requirements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ability of one party to signal to other party to initiate a new call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association between a number of participants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name translations and user location 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mapping between names of different levels of abstraction 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E.g. email address to IP address of host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feature negotiation 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group of end systems must agree on what media to exchange and their respective parameters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E.g. different encodings, rates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call Participant Management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invite participants to existing call, transfer call and hold other users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Feature change 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adjust composition of media sessions during the course of call 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add or reduce functionality 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impose or remove constraints due to addition or removal of participants</a:t>
            </a:r>
          </a:p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Two signaling protocols: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ＭＳ Ｐゴシック"/>
              </a:rPr>
              <a:t>SIP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(IETF Standard) - Simple, cheap. Limited, but popular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ＭＳ Ｐゴシック"/>
              </a:rPr>
              <a:t>H.323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(ITU Standard)  - set of protocols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ＭＳ Ｐゴシック"/>
              </a:rPr>
              <a:t>SIP (Session Initiation Protocol)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Goal: inviting new participants to call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Client-Server protocol at the application layer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SIP requests can traverse many proxy servers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Server may act as redirect server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Proxies or redirect servers cannot accept/reject requests, only user agent server can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Requests/Responses are textual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ＭＳ Ｐゴシック"/>
              </a:rPr>
              <a:t>SIP (Session Initiation Protocol)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Calls have unique call ID (carried in Call-ID header field of SIP message)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created by the caller and used by all participants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SIP chooses email-like identifier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user@domain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user@host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user@IPaddress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phone-number@gateway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4" name="Picture 10"/>
          <p:cNvPicPr/>
          <p:nvPr/>
        </p:nvPicPr>
        <p:blipFill>
          <a:blip r:embed="rId2"/>
          <a:stretch/>
        </p:blipFill>
        <p:spPr>
          <a:xfrm>
            <a:off x="1088640" y="5313240"/>
            <a:ext cx="8610120" cy="8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Picture 11"/>
          <p:cNvPicPr/>
          <p:nvPr/>
        </p:nvPicPr>
        <p:blipFill>
          <a:blip r:embed="rId2"/>
          <a:stretch/>
        </p:blipFill>
        <p:spPr>
          <a:xfrm>
            <a:off x="2709720" y="1306080"/>
            <a:ext cx="6644880" cy="4527360"/>
          </a:xfrm>
          <a:prstGeom prst="rect">
            <a:avLst/>
          </a:prstGeom>
          <a:ln>
            <a:noFill/>
          </a:ln>
        </p:spPr>
      </p:pic>
      <p:pic>
        <p:nvPicPr>
          <p:cNvPr id="466" name="Picture 13"/>
          <p:cNvPicPr/>
          <p:nvPr/>
        </p:nvPicPr>
        <p:blipFill>
          <a:blip r:embed="rId3"/>
          <a:stretch/>
        </p:blipFill>
        <p:spPr>
          <a:xfrm>
            <a:off x="1920960" y="2433240"/>
            <a:ext cx="7111800" cy="1275840"/>
          </a:xfrm>
          <a:prstGeom prst="rect">
            <a:avLst/>
          </a:prstGeom>
          <a:ln>
            <a:noFill/>
          </a:ln>
        </p:spPr>
      </p:pic>
      <p:pic>
        <p:nvPicPr>
          <p:cNvPr id="467" name="Picture 14"/>
          <p:cNvPicPr/>
          <p:nvPr/>
        </p:nvPicPr>
        <p:blipFill>
          <a:blip r:embed="rId4"/>
          <a:stretch/>
        </p:blipFill>
        <p:spPr>
          <a:xfrm>
            <a:off x="1668600" y="3899880"/>
            <a:ext cx="7340400" cy="728280"/>
          </a:xfrm>
          <a:prstGeom prst="rect">
            <a:avLst/>
          </a:prstGeom>
          <a:ln>
            <a:noFill/>
          </a:ln>
        </p:spPr>
      </p:pic>
      <p:pic>
        <p:nvPicPr>
          <p:cNvPr id="468" name="Picture 15"/>
          <p:cNvPicPr/>
          <p:nvPr/>
        </p:nvPicPr>
        <p:blipFill>
          <a:blip r:embed="rId5"/>
          <a:stretch/>
        </p:blipFill>
        <p:spPr>
          <a:xfrm>
            <a:off x="1949400" y="4839840"/>
            <a:ext cx="7056000" cy="815760"/>
          </a:xfrm>
          <a:prstGeom prst="rect">
            <a:avLst/>
          </a:prstGeom>
          <a:ln>
            <a:noFill/>
          </a:ln>
        </p:spPr>
      </p:pic>
      <p:sp>
        <p:nvSpPr>
          <p:cNvPr id="469" name="CustomShape 1"/>
          <p:cNvSpPr/>
          <p:nvPr/>
        </p:nvSpPr>
        <p:spPr>
          <a:xfrm>
            <a:off x="2724120" y="783720"/>
            <a:ext cx="30920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A Simple Session of SIP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Picture 13"/>
          <p:cNvPicPr/>
          <p:nvPr/>
        </p:nvPicPr>
        <p:blipFill>
          <a:blip r:embed="rId2"/>
          <a:stretch/>
        </p:blipFill>
        <p:spPr>
          <a:xfrm>
            <a:off x="2477160" y="1036800"/>
            <a:ext cx="7230600" cy="5249520"/>
          </a:xfrm>
          <a:prstGeom prst="rect">
            <a:avLst/>
          </a:prstGeom>
          <a:ln>
            <a:noFill/>
          </a:ln>
        </p:spPr>
      </p:pic>
      <p:pic>
        <p:nvPicPr>
          <p:cNvPr id="471" name="Picture 14"/>
          <p:cNvPicPr/>
          <p:nvPr/>
        </p:nvPicPr>
        <p:blipFill>
          <a:blip r:embed="rId3"/>
          <a:stretch/>
        </p:blipFill>
        <p:spPr>
          <a:xfrm>
            <a:off x="2832840" y="2019240"/>
            <a:ext cx="2101320" cy="337680"/>
          </a:xfrm>
          <a:prstGeom prst="rect">
            <a:avLst/>
          </a:prstGeom>
          <a:ln>
            <a:noFill/>
          </a:ln>
        </p:spPr>
      </p:pic>
      <p:pic>
        <p:nvPicPr>
          <p:cNvPr id="472" name="Picture 15"/>
          <p:cNvPicPr/>
          <p:nvPr/>
        </p:nvPicPr>
        <p:blipFill>
          <a:blip r:embed="rId4"/>
          <a:stretch/>
        </p:blipFill>
        <p:spPr>
          <a:xfrm>
            <a:off x="5052240" y="2320920"/>
            <a:ext cx="2101320" cy="344160"/>
          </a:xfrm>
          <a:prstGeom prst="rect">
            <a:avLst/>
          </a:prstGeom>
          <a:ln>
            <a:noFill/>
          </a:ln>
        </p:spPr>
      </p:pic>
      <p:pic>
        <p:nvPicPr>
          <p:cNvPr id="473" name="Picture 16"/>
          <p:cNvPicPr/>
          <p:nvPr/>
        </p:nvPicPr>
        <p:blipFill>
          <a:blip r:embed="rId5"/>
          <a:stretch/>
        </p:blipFill>
        <p:spPr>
          <a:xfrm>
            <a:off x="5045760" y="2778120"/>
            <a:ext cx="2101320" cy="344160"/>
          </a:xfrm>
          <a:prstGeom prst="rect">
            <a:avLst/>
          </a:prstGeom>
          <a:ln>
            <a:noFill/>
          </a:ln>
        </p:spPr>
      </p:pic>
      <p:pic>
        <p:nvPicPr>
          <p:cNvPr id="474" name="Picture 17"/>
          <p:cNvPicPr/>
          <p:nvPr/>
        </p:nvPicPr>
        <p:blipFill>
          <a:blip r:embed="rId6"/>
          <a:stretch/>
        </p:blipFill>
        <p:spPr>
          <a:xfrm>
            <a:off x="5053680" y="3287880"/>
            <a:ext cx="4314600" cy="344160"/>
          </a:xfrm>
          <a:prstGeom prst="rect">
            <a:avLst/>
          </a:prstGeom>
          <a:ln>
            <a:noFill/>
          </a:ln>
        </p:spPr>
      </p:pic>
      <p:pic>
        <p:nvPicPr>
          <p:cNvPr id="475" name="Picture 18"/>
          <p:cNvPicPr/>
          <p:nvPr/>
        </p:nvPicPr>
        <p:blipFill>
          <a:blip r:embed="rId7"/>
          <a:stretch/>
        </p:blipFill>
        <p:spPr>
          <a:xfrm>
            <a:off x="5037840" y="3700440"/>
            <a:ext cx="4314600" cy="337680"/>
          </a:xfrm>
          <a:prstGeom prst="rect">
            <a:avLst/>
          </a:prstGeom>
          <a:ln>
            <a:noFill/>
          </a:ln>
        </p:spPr>
      </p:pic>
      <p:pic>
        <p:nvPicPr>
          <p:cNvPr id="476" name="Picture 19"/>
          <p:cNvPicPr/>
          <p:nvPr/>
        </p:nvPicPr>
        <p:blipFill>
          <a:blip r:embed="rId8"/>
          <a:stretch/>
        </p:blipFill>
        <p:spPr>
          <a:xfrm>
            <a:off x="2832840" y="3867120"/>
            <a:ext cx="2101320" cy="337680"/>
          </a:xfrm>
          <a:prstGeom prst="rect">
            <a:avLst/>
          </a:prstGeom>
          <a:ln>
            <a:noFill/>
          </a:ln>
        </p:spPr>
      </p:pic>
      <p:pic>
        <p:nvPicPr>
          <p:cNvPr id="477" name="Picture 20"/>
          <p:cNvPicPr/>
          <p:nvPr/>
        </p:nvPicPr>
        <p:blipFill>
          <a:blip r:embed="rId9"/>
          <a:stretch/>
        </p:blipFill>
        <p:spPr>
          <a:xfrm>
            <a:off x="2840760" y="4302000"/>
            <a:ext cx="2101320" cy="344160"/>
          </a:xfrm>
          <a:prstGeom prst="rect">
            <a:avLst/>
          </a:prstGeom>
          <a:ln>
            <a:noFill/>
          </a:ln>
        </p:spPr>
      </p:pic>
      <p:pic>
        <p:nvPicPr>
          <p:cNvPr id="478" name="Picture 21"/>
          <p:cNvPicPr/>
          <p:nvPr/>
        </p:nvPicPr>
        <p:blipFill>
          <a:blip r:embed="rId10"/>
          <a:stretch/>
        </p:blipFill>
        <p:spPr>
          <a:xfrm>
            <a:off x="5061600" y="4683240"/>
            <a:ext cx="4304880" cy="344160"/>
          </a:xfrm>
          <a:prstGeom prst="rect">
            <a:avLst/>
          </a:prstGeom>
          <a:ln>
            <a:noFill/>
          </a:ln>
        </p:spPr>
      </p:pic>
      <p:pic>
        <p:nvPicPr>
          <p:cNvPr id="479" name="Picture 22"/>
          <p:cNvPicPr/>
          <p:nvPr/>
        </p:nvPicPr>
        <p:blipFill>
          <a:blip r:embed="rId11"/>
          <a:stretch/>
        </p:blipFill>
        <p:spPr>
          <a:xfrm>
            <a:off x="2829600" y="5137200"/>
            <a:ext cx="6517800" cy="782280"/>
          </a:xfrm>
          <a:prstGeom prst="rect">
            <a:avLst/>
          </a:prstGeom>
          <a:ln>
            <a:noFill/>
          </a:ln>
        </p:spPr>
      </p:pic>
      <p:pic>
        <p:nvPicPr>
          <p:cNvPr id="480" name="Picture 23"/>
          <p:cNvPicPr/>
          <p:nvPr/>
        </p:nvPicPr>
        <p:blipFill>
          <a:blip r:embed="rId12"/>
          <a:stretch/>
        </p:blipFill>
        <p:spPr>
          <a:xfrm>
            <a:off x="2828160" y="6060960"/>
            <a:ext cx="6517800" cy="336240"/>
          </a:xfrm>
          <a:prstGeom prst="rect">
            <a:avLst/>
          </a:prstGeom>
          <a:ln>
            <a:noFill/>
          </a:ln>
        </p:spPr>
      </p:pic>
      <p:sp>
        <p:nvSpPr>
          <p:cNvPr id="481" name="CustomShape 1"/>
          <p:cNvSpPr/>
          <p:nvPr/>
        </p:nvSpPr>
        <p:spPr>
          <a:xfrm>
            <a:off x="2336760" y="478800"/>
            <a:ext cx="2597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Tracking the callee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2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1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" dur="2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31" dur="2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36" dur="2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1" dur="2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6" dur="2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8" dur="2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Picture 10"/>
          <p:cNvPicPr/>
          <p:nvPr/>
        </p:nvPicPr>
        <p:blipFill>
          <a:blip r:embed="rId2"/>
          <a:stretch/>
        </p:blipFill>
        <p:spPr>
          <a:xfrm>
            <a:off x="1528200" y="637920"/>
            <a:ext cx="8510400" cy="1366560"/>
          </a:xfrm>
          <a:prstGeom prst="rect">
            <a:avLst/>
          </a:prstGeom>
          <a:ln>
            <a:noFill/>
          </a:ln>
        </p:spPr>
      </p:pic>
      <p:sp>
        <p:nvSpPr>
          <p:cNvPr id="483" name="CustomShape 1"/>
          <p:cNvSpPr/>
          <p:nvPr/>
        </p:nvSpPr>
        <p:spPr>
          <a:xfrm>
            <a:off x="1257840" y="2529000"/>
            <a:ext cx="988200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INVITE—Indicates a user is being invited to participate in a call session.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ACK—Confirms that the user has received a final response to an INVITE request.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BYE—Terminates a call and can be sent by either the caller or the callee.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CANCEL—Cancels any pending searches but does not terminate a call that has already been accepted.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OPTIONS—Queries the capabilities of servers.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REGISTER—Registers the address listed in the To header field with a SIP server.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Streaming Live Audio and Video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Similar to traditional broadcast TV/radio, but delivery on the Internet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Non-interactive just view/listen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Can not pause or rewind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Often combined with multicast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time between the initial request and display start can be up to 10 seconds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Constraint: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like stored streaming, after display start, the playout must be continuous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H.323 Architecture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85" name="Picture 10"/>
          <p:cNvPicPr/>
          <p:nvPr/>
        </p:nvPicPr>
        <p:blipFill>
          <a:blip r:embed="rId2"/>
          <a:stretch/>
        </p:blipFill>
        <p:spPr>
          <a:xfrm>
            <a:off x="838080" y="2206440"/>
            <a:ext cx="10515240" cy="358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H.323 Protocol Stack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87" name="Picture 10"/>
          <p:cNvPicPr/>
          <p:nvPr/>
        </p:nvPicPr>
        <p:blipFill>
          <a:blip r:embed="rId2"/>
          <a:stretch/>
        </p:blipFill>
        <p:spPr>
          <a:xfrm>
            <a:off x="1559520" y="1825560"/>
            <a:ext cx="90723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H.323 uses a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logical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channel on the LAN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RAS (Registration, admission and status) – H.225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Gatekeeper Discovery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Endpoint registration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Call management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Admission procedures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and several more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Picture 11"/>
          <p:cNvPicPr/>
          <p:nvPr/>
        </p:nvPicPr>
        <p:blipFill>
          <a:blip r:embed="rId2"/>
          <a:stretch/>
        </p:blipFill>
        <p:spPr>
          <a:xfrm>
            <a:off x="2462760" y="703800"/>
            <a:ext cx="7303680" cy="5549400"/>
          </a:xfrm>
          <a:prstGeom prst="rect">
            <a:avLst/>
          </a:prstGeom>
          <a:ln>
            <a:noFill/>
          </a:ln>
        </p:spPr>
      </p:pic>
      <p:pic>
        <p:nvPicPr>
          <p:cNvPr id="491" name="Picture 12"/>
          <p:cNvPicPr/>
          <p:nvPr/>
        </p:nvPicPr>
        <p:blipFill>
          <a:blip r:embed="rId3"/>
          <a:stretch/>
        </p:blipFill>
        <p:spPr>
          <a:xfrm>
            <a:off x="2905560" y="1711800"/>
            <a:ext cx="2943000" cy="499680"/>
          </a:xfrm>
          <a:prstGeom prst="rect">
            <a:avLst/>
          </a:prstGeom>
          <a:ln>
            <a:noFill/>
          </a:ln>
        </p:spPr>
      </p:pic>
      <p:pic>
        <p:nvPicPr>
          <p:cNvPr id="492" name="Picture 13"/>
          <p:cNvPicPr/>
          <p:nvPr/>
        </p:nvPicPr>
        <p:blipFill>
          <a:blip r:embed="rId4"/>
          <a:stretch/>
        </p:blipFill>
        <p:spPr>
          <a:xfrm>
            <a:off x="2913480" y="2346840"/>
            <a:ext cx="2952360" cy="496440"/>
          </a:xfrm>
          <a:prstGeom prst="rect">
            <a:avLst/>
          </a:prstGeom>
          <a:ln>
            <a:noFill/>
          </a:ln>
        </p:spPr>
      </p:pic>
      <p:pic>
        <p:nvPicPr>
          <p:cNvPr id="493" name="Picture 14"/>
          <p:cNvPicPr/>
          <p:nvPr/>
        </p:nvPicPr>
        <p:blipFill>
          <a:blip r:embed="rId5"/>
          <a:stretch/>
        </p:blipFill>
        <p:spPr>
          <a:xfrm>
            <a:off x="2941920" y="3296160"/>
            <a:ext cx="6306840" cy="499680"/>
          </a:xfrm>
          <a:prstGeom prst="rect">
            <a:avLst/>
          </a:prstGeom>
          <a:ln>
            <a:noFill/>
          </a:ln>
        </p:spPr>
      </p:pic>
      <p:pic>
        <p:nvPicPr>
          <p:cNvPr id="494" name="Picture 15"/>
          <p:cNvPicPr/>
          <p:nvPr/>
        </p:nvPicPr>
        <p:blipFill>
          <a:blip r:embed="rId6"/>
          <a:stretch/>
        </p:blipFill>
        <p:spPr>
          <a:xfrm>
            <a:off x="2943720" y="3948480"/>
            <a:ext cx="6306840" cy="496440"/>
          </a:xfrm>
          <a:prstGeom prst="rect">
            <a:avLst/>
          </a:prstGeom>
          <a:ln>
            <a:noFill/>
          </a:ln>
        </p:spPr>
      </p:pic>
      <p:pic>
        <p:nvPicPr>
          <p:cNvPr id="495" name="Picture 16"/>
          <p:cNvPicPr/>
          <p:nvPr/>
        </p:nvPicPr>
        <p:blipFill>
          <a:blip r:embed="rId7"/>
          <a:stretch/>
        </p:blipFill>
        <p:spPr>
          <a:xfrm>
            <a:off x="2962800" y="4545360"/>
            <a:ext cx="6306840" cy="1107720"/>
          </a:xfrm>
          <a:prstGeom prst="rect">
            <a:avLst/>
          </a:prstGeom>
          <a:ln>
            <a:noFill/>
          </a:ln>
        </p:spPr>
      </p:pic>
      <p:pic>
        <p:nvPicPr>
          <p:cNvPr id="496" name="Picture 17"/>
          <p:cNvPicPr/>
          <p:nvPr/>
        </p:nvPicPr>
        <p:blipFill>
          <a:blip r:embed="rId8"/>
          <a:stretch/>
        </p:blipFill>
        <p:spPr>
          <a:xfrm>
            <a:off x="2976840" y="5748840"/>
            <a:ext cx="6306840" cy="49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6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1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6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1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6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terminal sends a broadcast message to gatekeeper. The gatekeeper responds with its IP address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terminal and gatekeeper communicate, using H.225 to negotiate bandwidth.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terminal, the gatekeeper, gateway and the telephone communicate using Q.931 to set up a connection.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terminal, the gatekeeper, gateway and the telephone communicate using H.245 to negotiate the compression method.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terminal, gateway and the telephone exchange audio using RTP under the control of RTCP.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terminal, the gatekeeper, gateway and the telephone communicate using Q.931 to terminate a connection.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Real-Time Interactive Audio and Video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Phone conversation/Video conferencing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Constraint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delay between initial request and display start must be small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Video: &lt;150 ms acceptable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Audio: &lt;150 ms not perceived, &lt;400 ms acceptable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Constraint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after display start, the playout must be continuous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Others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Multimedia sharing applications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Download-and-then-play applications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Distance learning applications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Coordinate video, audio and data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Typically distributed on CDs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Challenges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TCP/UDP/IP suite provides best-effort, no guarantees on expectation or variance of packet delay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Performance deteriorates if links are congested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Most router implementations use only First-Come-First-Serve (FCFS) packet processing and transmission scheduling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Other Issues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Limited bandwidth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Solution: Compression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Packet Jitter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Solution: Fixed/adaptive playout delay for Audio (example: phone over IP)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Packet loss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Solution: FEC, Interleaving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</TotalTime>
  <Words>2333</Words>
  <Application>Microsoft Office PowerPoint</Application>
  <PresentationFormat>Widescreen</PresentationFormat>
  <Paragraphs>368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54</vt:i4>
      </vt:variant>
    </vt:vector>
  </HeadingPairs>
  <TitlesOfParts>
    <vt:vector size="71" baseType="lpstr">
      <vt:lpstr>ＭＳ Ｐゴシック</vt:lpstr>
      <vt:lpstr>Arial</vt:lpstr>
      <vt:lpstr>Calibri</vt:lpstr>
      <vt:lpstr>Calibri Light</vt:lpstr>
      <vt:lpstr>DejaVu Sans</vt:lpstr>
      <vt:lpstr>굴림</vt:lpstr>
      <vt:lpstr>Noto Sans CJK SC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Calculation of Round-trip delay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RTSP Media Server Sequence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Protocols</dc:title>
  <dc:subject/>
  <dc:creator>Nandini Mukherjee</dc:creator>
  <dc:description/>
  <cp:lastModifiedBy>Nandini Mukherjee</cp:lastModifiedBy>
  <cp:revision>47</cp:revision>
  <dcterms:created xsi:type="dcterms:W3CDTF">2018-10-03T01:56:00Z</dcterms:created>
  <dcterms:modified xsi:type="dcterms:W3CDTF">2021-01-13T03:44:44Z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53</vt:i4>
  </property>
</Properties>
</file>