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86" r:id="rId5"/>
    <p:sldId id="287" r:id="rId6"/>
    <p:sldId id="288" r:id="rId7"/>
    <p:sldId id="280" r:id="rId8"/>
    <p:sldId id="258" r:id="rId9"/>
    <p:sldId id="259" r:id="rId10"/>
    <p:sldId id="261" r:id="rId11"/>
    <p:sldId id="266" r:id="rId12"/>
    <p:sldId id="271" r:id="rId13"/>
    <p:sldId id="282" r:id="rId14"/>
    <p:sldId id="281" r:id="rId15"/>
    <p:sldId id="272" r:id="rId16"/>
    <p:sldId id="283" r:id="rId17"/>
    <p:sldId id="284" r:id="rId18"/>
    <p:sldId id="260" r:id="rId19"/>
    <p:sldId id="264" r:id="rId20"/>
    <p:sldId id="267" r:id="rId21"/>
    <p:sldId id="263" r:id="rId22"/>
    <p:sldId id="268" r:id="rId23"/>
    <p:sldId id="269" r:id="rId24"/>
    <p:sldId id="270" r:id="rId25"/>
    <p:sldId id="262" r:id="rId26"/>
    <p:sldId id="273" r:id="rId27"/>
    <p:sldId id="274" r:id="rId28"/>
    <p:sldId id="275" r:id="rId29"/>
    <p:sldId id="276" r:id="rId30"/>
    <p:sldId id="277" r:id="rId31"/>
    <p:sldId id="279" r:id="rId32"/>
    <p:sldId id="27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C69A-E4E9-496C-84BD-F9CA904AB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B2A4E-80DD-4699-BBF4-87CA91513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317EC-998C-4A43-A436-33EFE139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2634-5C43-4544-B934-A97448034362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64342-94E3-41CC-BF5C-9C69B37C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CA8D8-729B-45FC-92F2-AA0B3AB4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3D69-E786-4155-8842-A2D25250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0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F3F6-F1D5-4795-86BB-A68C6A7B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77BC9-5459-4E38-A258-774E6CEA4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966FE-6740-40B7-AC11-6F33DC6B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2634-5C43-4544-B934-A97448034362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3CA38-E963-4682-AC68-4961B5D2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372D2-BE07-4B58-94DE-9F91A790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3D69-E786-4155-8842-A2D25250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5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8F229-5C81-4A79-864B-4C1E9E83C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C9584-5E7F-4AE1-8398-4575A8D8C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2C860-9F55-4CE0-A422-1303BE70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2634-5C43-4544-B934-A97448034362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01BF0-128D-464C-BAD1-21DB2672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9CE6A-CEFF-489B-BEAF-37C937A4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3D69-E786-4155-8842-A2D25250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4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2063-DC55-4684-A60E-B9BEC669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8D1D2-240A-4B6C-A890-9397B9AEB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4F0B0-DC3A-4FFC-ABB6-698E2BBD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2634-5C43-4544-B934-A97448034362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CFF2E-D950-4834-B7BC-7985B0CB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A742-28CF-44BD-9D65-45D696B9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3D69-E786-4155-8842-A2D25250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7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D043-5073-46DE-89E4-33DF98BE1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B03AA-4EEF-494E-BA04-50E77C199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F6F81-D070-4DFE-B6B9-0C60A30E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2634-5C43-4544-B934-A97448034362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954BD-B295-4951-A69E-56780E01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D3ED9-EDA1-4865-8DD2-F445A537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3D69-E786-4155-8842-A2D25250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1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8BE4-6285-4899-90E5-69A25878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91CB-2AD3-4F14-A557-139F2B588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773E4-9E4B-406D-B030-9742A3120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38A66-203A-4FCE-A838-9A387419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2634-5C43-4544-B934-A97448034362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A127B-85D2-45C6-949A-CA6035B8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481AB-2364-45F8-BB7D-6FDCB35B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3D69-E786-4155-8842-A2D25250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8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DFC2-006F-4806-8E42-08970797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BD936-AD79-4AE9-AC16-5E0F94618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6BBF6-1C7C-4743-8D39-05F04399A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AEC50-D04F-430F-B9F6-95C724269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66907B-ACFF-4468-8E63-2E70EA8C2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5FCA6-D18A-4C6B-B49F-DA2C2D20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2634-5C43-4544-B934-A97448034362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7786C-97A3-4550-B3E4-8C99D6FA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43AA9-FF42-4BF5-92D1-0245466A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3D69-E786-4155-8842-A2D25250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5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0827-A6EB-4AEB-88EB-FD7CB4D4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63DE7-DFB5-415C-9AD8-B17CDF4D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2634-5C43-4544-B934-A97448034362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4A873-900A-4DC7-9FCE-126A0DE2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5BE08-FB51-4BB5-AA91-61303139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3D69-E786-4155-8842-A2D25250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3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31EAE-BC7E-4FE0-A493-605B0448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2634-5C43-4544-B934-A97448034362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EB64B-55E8-46DA-88E9-1DC7E68B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7B3FB-49AC-43C3-A3B0-B84B5E55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3D69-E786-4155-8842-A2D25250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4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6C6B-2614-415D-AB8F-CC7083DA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5B806-8542-474B-81D1-5C064702C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015D9-67B2-489F-BB14-DDDA72593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9FE03-4926-41B1-BB57-418E53AF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2634-5C43-4544-B934-A97448034362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D4DDA-D496-4DB9-ACB1-54A94F3A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77C8A-76AE-4B1C-91D0-23F3C681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3D69-E786-4155-8842-A2D25250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6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A1CE-3FD3-44F1-921E-17D45779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3626D-C771-49E1-B466-9C0929032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1E533-F74B-478B-9D47-56C850EBC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9274D-C2AE-4973-BAAD-50E7C83E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2634-5C43-4544-B934-A97448034362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D1A7D-D017-483D-B87D-6C183ECD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410D2-176A-4F90-99B0-F40A8F06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3D69-E786-4155-8842-A2D25250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4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AD1A2E-034B-4C4C-A7AF-AFE7FE5F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F0517-631F-4C99-ABED-7371C9BA1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2C501-D033-4857-AA03-4E903238D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42634-5C43-4544-B934-A97448034362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29012-8F6E-4F73-8645-E5657A822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6A184-979E-4773-8475-BB919493C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73D69-E786-4155-8842-A2D25250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F1E0-496C-4CD0-964E-381281825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0674" y="1251285"/>
            <a:ext cx="9400674" cy="1368342"/>
          </a:xfrm>
        </p:spPr>
        <p:txBody>
          <a:bodyPr>
            <a:normAutofit/>
          </a:bodyPr>
          <a:lstStyle/>
          <a:p>
            <a:r>
              <a:rPr lang="en-US" dirty="0"/>
              <a:t>Syntactic Pattern Recognition</a:t>
            </a:r>
          </a:p>
        </p:txBody>
      </p:sp>
    </p:spTree>
    <p:extLst>
      <p:ext uri="{BB962C8B-B14F-4D97-AF65-F5344CB8AC3E}">
        <p14:creationId xmlns:p14="http://schemas.microsoft.com/office/powerpoint/2010/main" val="3087221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2B9D-9DB2-415D-9419-328C4AB5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0456"/>
          </a:xfrm>
        </p:spPr>
        <p:txBody>
          <a:bodyPr>
            <a:normAutofit/>
          </a:bodyPr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A227-DEF4-476C-BA48-91C7E6B2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6257"/>
            <a:ext cx="10515600" cy="45297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simplest sub-patterns are called pattern primitives, and should be much easier to recognize than the overall patterns.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language used to describe the structure of the patterns in terms of sets of pattern primitives is called the pattern description language.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pattern description language will have a grammar that specifies how primitives can be composed into patterns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31A2A-3BF4-498C-8653-9661A880DE80}"/>
              </a:ext>
            </a:extLst>
          </p:cNvPr>
          <p:cNvSpPr txBox="1"/>
          <p:nvPr/>
        </p:nvSpPr>
        <p:spPr>
          <a:xfrm>
            <a:off x="8778240" y="3896751"/>
            <a:ext cx="2813538" cy="68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7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58BD-F27D-4255-A13E-74FDA5E8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C55D8-0307-414E-9C6D-EBA08355B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a primitive within the pattern is identified, syntax analysis (parsing) is performed on the sentence describing the pattern to determine if it is correct with respect to the grammar.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Syntax analysis also gives a structural description of the sentence associated with the pattern.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One advantage of this approach is that a grammar (rewriting) rule can be applied many times.</a:t>
            </a:r>
          </a:p>
        </p:txBody>
      </p:sp>
    </p:spTree>
    <p:extLst>
      <p:ext uri="{BB962C8B-B14F-4D97-AF65-F5344CB8AC3E}">
        <p14:creationId xmlns:p14="http://schemas.microsoft.com/office/powerpoint/2010/main" val="154606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6C94-5570-47B4-A217-E597EC66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Description Using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440D7-4EA5-4177-9526-8CE8D60FF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Fig 1: (a) Staircase structure (b) structure encoded in terms of primitive a and b to yield the description …</a:t>
            </a:r>
            <a:r>
              <a:rPr lang="en-US" dirty="0" err="1"/>
              <a:t>ababab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0D886-64C9-41C6-85BF-26233C904A42}"/>
              </a:ext>
            </a:extLst>
          </p:cNvPr>
          <p:cNvSpPr txBox="1"/>
          <p:nvPr/>
        </p:nvSpPr>
        <p:spPr>
          <a:xfrm>
            <a:off x="1786597" y="2968283"/>
            <a:ext cx="3235569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32186-1EF3-41DA-B0BA-5D4257F7F440}"/>
              </a:ext>
            </a:extLst>
          </p:cNvPr>
          <p:cNvSpPr txBox="1"/>
          <p:nvPr/>
        </p:nvSpPr>
        <p:spPr>
          <a:xfrm>
            <a:off x="5641143" y="2968283"/>
            <a:ext cx="3840481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B0CE16-94A1-4915-BFBA-D7994FB56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6974"/>
            <a:ext cx="8731347" cy="19370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C34B50-5674-4F89-94E6-80F816872F09}"/>
              </a:ext>
            </a:extLst>
          </p:cNvPr>
          <p:cNvSpPr/>
          <p:nvPr/>
        </p:nvSpPr>
        <p:spPr>
          <a:xfrm>
            <a:off x="1167618" y="3882683"/>
            <a:ext cx="618979" cy="309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 b</a:t>
            </a:r>
          </a:p>
        </p:txBody>
      </p:sp>
    </p:spTree>
    <p:extLst>
      <p:ext uri="{BB962C8B-B14F-4D97-AF65-F5344CB8AC3E}">
        <p14:creationId xmlns:p14="http://schemas.microsoft.com/office/powerpoint/2010/main" val="1993189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1627-3189-427F-B4F1-E9B5F2C1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Description Using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EB561-0D26-4D9B-B561-C10F81F2D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6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6F00E-59A0-49AA-9FE6-2A0B2104A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3379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7D625-6AD7-4C62-A1EB-81A12DE05F59}"/>
              </a:ext>
            </a:extLst>
          </p:cNvPr>
          <p:cNvSpPr txBox="1"/>
          <p:nvPr/>
        </p:nvSpPr>
        <p:spPr>
          <a:xfrm>
            <a:off x="838200" y="532017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A grammar describing four blocks arranged in 2-block stacks. (</a:t>
            </a:r>
            <a:r>
              <a:rPr lang="en-US" dirty="0" err="1"/>
              <a:t>i</a:t>
            </a:r>
            <a:r>
              <a:rPr lang="en-US" dirty="0"/>
              <a:t>) An example. (ii) Graphical description corresponding to (</a:t>
            </a:r>
            <a:r>
              <a:rPr lang="en-US" dirty="0" err="1"/>
              <a:t>i</a:t>
            </a:r>
            <a:r>
              <a:rPr lang="en-US" dirty="0"/>
              <a:t>). (iii) Another example. (iv) Graphical description corresponding to (iii).</a:t>
            </a:r>
          </a:p>
        </p:txBody>
      </p:sp>
    </p:spTree>
    <p:extLst>
      <p:ext uri="{BB962C8B-B14F-4D97-AF65-F5344CB8AC3E}">
        <p14:creationId xmlns:p14="http://schemas.microsoft.com/office/powerpoint/2010/main" val="2235480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8196-50F6-4614-97D2-CA418F7B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Description Using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5C20-49C0-4447-808B-FC7328C46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grammar describing four blocks arranged in 2-block stacks: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   </a:t>
            </a:r>
            <a:r>
              <a:rPr lang="en-US" sz="2600" dirty="0"/>
              <a:t>V</a:t>
            </a:r>
            <a:r>
              <a:rPr lang="en-US" sz="2600" baseline="-25000" dirty="0"/>
              <a:t>T</a:t>
            </a:r>
            <a:r>
              <a:rPr lang="en-US" sz="2600" dirty="0"/>
              <a:t> = { table , block , + , ↑ }  (terminal symbols)</a:t>
            </a:r>
          </a:p>
          <a:p>
            <a:pPr marL="0" indent="0">
              <a:buNone/>
            </a:pPr>
            <a:r>
              <a:rPr lang="en-US" dirty="0"/>
              <a:t>	 V</a:t>
            </a:r>
            <a:r>
              <a:rPr lang="en-US" baseline="-25000" dirty="0"/>
              <a:t>N</a:t>
            </a:r>
            <a:r>
              <a:rPr lang="en-US" dirty="0"/>
              <a:t>  = { DESK,LEFT STACK,RIGHT STACK} </a:t>
            </a:r>
          </a:p>
          <a:p>
            <a:pPr marL="0" indent="0">
              <a:buNone/>
            </a:pPr>
            <a:r>
              <a:rPr lang="en-US" dirty="0"/>
              <a:t>		(non-terminal symbols) </a:t>
            </a:r>
          </a:p>
          <a:p>
            <a:pPr marL="0" indent="0">
              <a:buNone/>
            </a:pPr>
            <a:r>
              <a:rPr lang="en-US" dirty="0"/>
              <a:t>	S = DESK ∈ V</a:t>
            </a:r>
            <a:r>
              <a:rPr lang="en-US" baseline="-25000" dirty="0"/>
              <a:t>N </a:t>
            </a:r>
            <a:r>
              <a:rPr lang="en-US" dirty="0"/>
              <a:t>	 (root symbol)</a:t>
            </a:r>
          </a:p>
          <a:p>
            <a:pPr marL="0" indent="0">
              <a:buNone/>
            </a:pPr>
            <a:r>
              <a:rPr lang="en-US" dirty="0"/>
              <a:t>	 P = {DESK → LEFT STACK + RIGHT STACK</a:t>
            </a:r>
          </a:p>
          <a:p>
            <a:pPr marL="0" indent="0">
              <a:buNone/>
            </a:pPr>
            <a:r>
              <a:rPr lang="en-US" dirty="0"/>
              <a:t>	         DESK → RIGHT STACK + LEFT STACK </a:t>
            </a:r>
          </a:p>
          <a:p>
            <a:pPr marL="0" indent="0">
              <a:buNone/>
            </a:pPr>
            <a:r>
              <a:rPr lang="en-US" dirty="0"/>
              <a:t>	         LEFT STACK → block ↑ block ↑ table</a:t>
            </a:r>
          </a:p>
          <a:p>
            <a:pPr marL="0" indent="0">
              <a:buNone/>
            </a:pPr>
            <a:r>
              <a:rPr lang="en-US" dirty="0"/>
              <a:t>	         RIGHT STACK → block ↑ block ↑ table}</a:t>
            </a:r>
          </a:p>
          <a:p>
            <a:pPr marL="0" indent="0">
              <a:buNone/>
            </a:pPr>
            <a:r>
              <a:rPr lang="en-US" dirty="0"/>
              <a:t>		 (production rules)</a:t>
            </a:r>
          </a:p>
        </p:txBody>
      </p:sp>
    </p:spTree>
    <p:extLst>
      <p:ext uri="{BB962C8B-B14F-4D97-AF65-F5344CB8AC3E}">
        <p14:creationId xmlns:p14="http://schemas.microsoft.com/office/powerpoint/2010/main" val="515063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B238-86CA-4778-88EF-778FF579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358"/>
          </a:xfrm>
        </p:spPr>
        <p:txBody>
          <a:bodyPr/>
          <a:lstStyle/>
          <a:p>
            <a:r>
              <a:rPr lang="en-US" dirty="0"/>
              <a:t>Pattern Description Using Grammar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C13A39-16DF-4147-8B7E-94B68F4BED09}"/>
              </a:ext>
            </a:extLst>
          </p:cNvPr>
          <p:cNvSpPr txBox="1"/>
          <p:nvPr/>
        </p:nvSpPr>
        <p:spPr>
          <a:xfrm>
            <a:off x="838200" y="5256852"/>
            <a:ext cx="100501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set of terminal symbols { t, b, u, o, s ,*,-,+}   where </a:t>
            </a:r>
          </a:p>
          <a:p>
            <a:r>
              <a:rPr lang="en-US" sz="2400" dirty="0"/>
              <a:t> + represents head to tail concatenation,</a:t>
            </a:r>
          </a:p>
          <a:p>
            <a:r>
              <a:rPr lang="en-US" sz="2400" dirty="0"/>
              <a:t> * represents head-head and tail-tail attachment,</a:t>
            </a:r>
          </a:p>
          <a:p>
            <a:r>
              <a:rPr lang="en-US" sz="2400" dirty="0"/>
              <a:t> – represents the  head-tail reversal. ( x should be * in (iii) 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50DBED-AFE4-49DC-B8F5-77EB0C7A2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26" y="1139483"/>
            <a:ext cx="8737046" cy="33903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4B93B4-F5D8-4984-B38B-24B3F10F6EA6}"/>
              </a:ext>
            </a:extLst>
          </p:cNvPr>
          <p:cNvSpPr txBox="1"/>
          <p:nvPr/>
        </p:nvSpPr>
        <p:spPr>
          <a:xfrm>
            <a:off x="2194561" y="4887520"/>
            <a:ext cx="5683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 3: A 2-D line drawing picture description grammar</a:t>
            </a:r>
          </a:p>
        </p:txBody>
      </p:sp>
    </p:spTree>
    <p:extLst>
      <p:ext uri="{BB962C8B-B14F-4D97-AF65-F5344CB8AC3E}">
        <p14:creationId xmlns:p14="http://schemas.microsoft.com/office/powerpoint/2010/main" val="187559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BE30-BDDA-4047-A19E-898917F7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Description Using Grammar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825AE-9FA3-45CA-885B-A83F5DAE06B6}"/>
              </a:ext>
            </a:extLst>
          </p:cNvPr>
          <p:cNvSpPr txBox="1"/>
          <p:nvPr/>
        </p:nvSpPr>
        <p:spPr>
          <a:xfrm>
            <a:off x="1166125" y="5655139"/>
            <a:ext cx="8174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 4: Representation of four characters using the line drawing picture description grammar</a:t>
            </a:r>
          </a:p>
          <a:p>
            <a:r>
              <a:rPr lang="en-US" sz="1600" dirty="0"/>
              <a:t>(a) Pattern data. (b) Primitive representation and interconnection. (c) Corresponding descriptions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42A09-A8BB-4E53-BDCF-3F25CA066D09}"/>
              </a:ext>
            </a:extLst>
          </p:cNvPr>
          <p:cNvSpPr txBox="1"/>
          <p:nvPr/>
        </p:nvSpPr>
        <p:spPr>
          <a:xfrm>
            <a:off x="2236763" y="2968283"/>
            <a:ext cx="4318781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B78A67-41F1-4232-86D1-BEC62FB40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01118"/>
            <a:ext cx="9417148" cy="3601256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05E8A9B-B603-4F30-BADE-93E218EBE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17148" cy="4351338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8771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A7C6-2CC1-4471-B669-2D231650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Description Using Grammar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FD5D1D-C367-40AB-A7E7-384C5D7F4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620" y="4950594"/>
            <a:ext cx="7556681" cy="774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0E4334-93BF-4D79-BDBD-886730827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720" y="1887957"/>
            <a:ext cx="7687039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37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CC06-DE8B-4D63-B11C-CBF3AB38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114"/>
            <a:ext cx="10515600" cy="534572"/>
          </a:xfrm>
        </p:spPr>
        <p:txBody>
          <a:bodyPr>
            <a:normAutofit fontScale="90000"/>
          </a:bodyPr>
          <a:lstStyle/>
          <a:p>
            <a:r>
              <a:rPr lang="en-US" dirty="0"/>
              <a:t>When to Use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492D2-7AE0-4641-8BA3-A299C321F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327"/>
            <a:ext cx="10515600" cy="39015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Picture recognition and scene analysis are problems in which there are a large number of features and the patterns are complex.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For example, recognizing areas such as highways, rivers, and bridges in satellite pictures.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this case, a complex pattern can be described in terms of a hierarchical composition of simpler sub patterns.</a:t>
            </a:r>
          </a:p>
        </p:txBody>
      </p:sp>
    </p:spTree>
    <p:extLst>
      <p:ext uri="{BB962C8B-B14F-4D97-AF65-F5344CB8AC3E}">
        <p14:creationId xmlns:p14="http://schemas.microsoft.com/office/powerpoint/2010/main" val="1392151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5D75-D3AA-4D50-BA49-335123FF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02294-3AF0-46EA-BED8-33BFADC40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99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2D7B6D-7EAE-4A1E-A7AE-7CDCCAC949A4}"/>
              </a:ext>
            </a:extLst>
          </p:cNvPr>
          <p:cNvSpPr/>
          <p:nvPr/>
        </p:nvSpPr>
        <p:spPr>
          <a:xfrm>
            <a:off x="1772212" y="3010807"/>
            <a:ext cx="1487952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E5154-C370-4BA7-BA4A-AE9D36B983DF}"/>
              </a:ext>
            </a:extLst>
          </p:cNvPr>
          <p:cNvSpPr/>
          <p:nvPr/>
        </p:nvSpPr>
        <p:spPr>
          <a:xfrm>
            <a:off x="3845159" y="2455229"/>
            <a:ext cx="3665806" cy="1536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6EF0BE-3FAA-48C8-8B93-F079425958B2}"/>
              </a:ext>
            </a:extLst>
          </p:cNvPr>
          <p:cNvSpPr/>
          <p:nvPr/>
        </p:nvSpPr>
        <p:spPr>
          <a:xfrm>
            <a:off x="8096425" y="2878360"/>
            <a:ext cx="1563565" cy="801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 (or structural)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2E1267-34E6-4183-9FEB-F0A6059C3A32}"/>
              </a:ext>
            </a:extLst>
          </p:cNvPr>
          <p:cNvSpPr/>
          <p:nvPr/>
        </p:nvSpPr>
        <p:spPr>
          <a:xfrm>
            <a:off x="3926925" y="2919367"/>
            <a:ext cx="1688122" cy="76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Segmentation    or Decomposition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8B55B0-C6C1-48FB-8F3D-1CC3793476E0}"/>
              </a:ext>
            </a:extLst>
          </p:cNvPr>
          <p:cNvSpPr/>
          <p:nvPr/>
        </p:nvSpPr>
        <p:spPr>
          <a:xfrm>
            <a:off x="6099358" y="2945494"/>
            <a:ext cx="1309468" cy="76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Recognition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0D5E1B-C0D3-4929-8686-DCE20CC11ECE}"/>
              </a:ext>
            </a:extLst>
          </p:cNvPr>
          <p:cNvSpPr/>
          <p:nvPr/>
        </p:nvSpPr>
        <p:spPr>
          <a:xfrm>
            <a:off x="4402014" y="2518117"/>
            <a:ext cx="2518117" cy="3376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 Representation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484C2B-F5F0-4F23-BEDB-561FF39A0673}"/>
              </a:ext>
            </a:extLst>
          </p:cNvPr>
          <p:cNvSpPr/>
          <p:nvPr/>
        </p:nvSpPr>
        <p:spPr>
          <a:xfrm>
            <a:off x="4899258" y="4725407"/>
            <a:ext cx="1616612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(and relation) selection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B00CB-8829-48CC-B15A-8620392B3BE5}"/>
              </a:ext>
            </a:extLst>
          </p:cNvPr>
          <p:cNvSpPr/>
          <p:nvPr/>
        </p:nvSpPr>
        <p:spPr>
          <a:xfrm>
            <a:off x="7998977" y="4678129"/>
            <a:ext cx="1758461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Grammatical (or structural) inference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1D3525-D651-4E74-A97B-0F8EC04BAB5F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615047" y="3300953"/>
            <a:ext cx="484311" cy="26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C4D946-737B-4B9D-B474-086C4B014AB0}"/>
              </a:ext>
            </a:extLst>
          </p:cNvPr>
          <p:cNvCxnSpPr/>
          <p:nvPr/>
        </p:nvCxnSpPr>
        <p:spPr>
          <a:xfrm>
            <a:off x="7512573" y="3300953"/>
            <a:ext cx="7063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51F6B0-5075-4A8D-B1F2-20DFBE5C792D}"/>
              </a:ext>
            </a:extLst>
          </p:cNvPr>
          <p:cNvCxnSpPr>
            <a:cxnSpLocks/>
          </p:cNvCxnSpPr>
          <p:nvPr/>
        </p:nvCxnSpPr>
        <p:spPr>
          <a:xfrm>
            <a:off x="9608821" y="3322617"/>
            <a:ext cx="13077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268BEB-0BDA-4427-B8DB-29F0143602D8}"/>
              </a:ext>
            </a:extLst>
          </p:cNvPr>
          <p:cNvCxnSpPr>
            <a:cxnSpLocks/>
          </p:cNvCxnSpPr>
          <p:nvPr/>
        </p:nvCxnSpPr>
        <p:spPr>
          <a:xfrm>
            <a:off x="6596887" y="5072025"/>
            <a:ext cx="126884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3FC572-C8B9-44BC-971A-1FA329E8368A}"/>
              </a:ext>
            </a:extLst>
          </p:cNvPr>
          <p:cNvCxnSpPr>
            <a:stCxn id="11" idx="0"/>
            <a:endCxn id="6" idx="2"/>
          </p:cNvCxnSpPr>
          <p:nvPr/>
        </p:nvCxnSpPr>
        <p:spPr>
          <a:xfrm flipV="1">
            <a:off x="8878208" y="3680218"/>
            <a:ext cx="0" cy="997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8EDD49-D0A7-4435-804E-D451921103CD}"/>
              </a:ext>
            </a:extLst>
          </p:cNvPr>
          <p:cNvCxnSpPr>
            <a:stCxn id="10" idx="0"/>
          </p:cNvCxnSpPr>
          <p:nvPr/>
        </p:nvCxnSpPr>
        <p:spPr>
          <a:xfrm flipV="1">
            <a:off x="5707564" y="4014366"/>
            <a:ext cx="0" cy="711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851627-89FA-4EEA-8623-B58EBDF53520}"/>
              </a:ext>
            </a:extLst>
          </p:cNvPr>
          <p:cNvCxnSpPr/>
          <p:nvPr/>
        </p:nvCxnSpPr>
        <p:spPr>
          <a:xfrm>
            <a:off x="3097970" y="5072025"/>
            <a:ext cx="17499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0CB5C34-5AB2-4247-AE54-03C5D8635099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260164" y="3300953"/>
            <a:ext cx="6667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95FED40-59E8-4B18-A8D4-1E0C53C962BF}"/>
              </a:ext>
            </a:extLst>
          </p:cNvPr>
          <p:cNvSpPr/>
          <p:nvPr/>
        </p:nvSpPr>
        <p:spPr>
          <a:xfrm>
            <a:off x="3616537" y="4774022"/>
            <a:ext cx="994334" cy="290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sample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604E5D-AB12-4FA9-8630-6695DB4980DD}"/>
              </a:ext>
            </a:extLst>
          </p:cNvPr>
          <p:cNvSpPr/>
          <p:nvPr/>
        </p:nvSpPr>
        <p:spPr>
          <a:xfrm>
            <a:off x="3602248" y="5154958"/>
            <a:ext cx="1044232" cy="22803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pattern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0B9B0E-A647-495E-8F4A-0D67580D5B0C}"/>
              </a:ext>
            </a:extLst>
          </p:cNvPr>
          <p:cNvSpPr/>
          <p:nvPr/>
        </p:nvSpPr>
        <p:spPr>
          <a:xfrm>
            <a:off x="9705209" y="2895485"/>
            <a:ext cx="1406769" cy="320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Classification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EA9480-DCB7-4C13-98C6-8075EDA66882}"/>
              </a:ext>
            </a:extLst>
          </p:cNvPr>
          <p:cNvSpPr/>
          <p:nvPr/>
        </p:nvSpPr>
        <p:spPr>
          <a:xfrm>
            <a:off x="9705209" y="3381519"/>
            <a:ext cx="1749962" cy="290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 Description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3B8621-16DF-4761-9415-6735130F9F70}"/>
              </a:ext>
            </a:extLst>
          </p:cNvPr>
          <p:cNvSpPr/>
          <p:nvPr/>
        </p:nvSpPr>
        <p:spPr>
          <a:xfrm>
            <a:off x="1147552" y="4179174"/>
            <a:ext cx="1302292" cy="209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recognition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44D9087-33FF-4ECC-8000-FD8B745A94C2}"/>
              </a:ext>
            </a:extLst>
          </p:cNvPr>
          <p:cNvSpPr/>
          <p:nvPr/>
        </p:nvSpPr>
        <p:spPr>
          <a:xfrm>
            <a:off x="1248633" y="4608196"/>
            <a:ext cx="978736" cy="310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02CE873-F7AB-4BCF-A4EC-FC53FD6B37EF}"/>
              </a:ext>
            </a:extLst>
          </p:cNvPr>
          <p:cNvSpPr/>
          <p:nvPr/>
        </p:nvSpPr>
        <p:spPr>
          <a:xfrm>
            <a:off x="930558" y="4465280"/>
            <a:ext cx="3516737" cy="56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 - - - - - - - - - - - - - - - - - - - - - - - -- -  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884C2E1-C30B-42F9-83DC-58F5419B3BE1}"/>
              </a:ext>
            </a:extLst>
          </p:cNvPr>
          <p:cNvSpPr/>
          <p:nvPr/>
        </p:nvSpPr>
        <p:spPr>
          <a:xfrm>
            <a:off x="5742736" y="4414596"/>
            <a:ext cx="3019493" cy="1132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 - - - - - - - - - - - - - - -  - - - - -- -  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ACA7E3B-AF8D-474A-9696-172699BB3EE8}"/>
              </a:ext>
            </a:extLst>
          </p:cNvPr>
          <p:cNvSpPr/>
          <p:nvPr/>
        </p:nvSpPr>
        <p:spPr>
          <a:xfrm>
            <a:off x="4314216" y="4417493"/>
            <a:ext cx="1302292" cy="132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 - - - - - -- </a:t>
            </a:r>
            <a:r>
              <a:rPr lang="en-US" dirty="0"/>
              <a:t>-  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707DB28-3646-4D65-A6F2-ACE82876A2C3}"/>
              </a:ext>
            </a:extLst>
          </p:cNvPr>
          <p:cNvSpPr/>
          <p:nvPr/>
        </p:nvSpPr>
        <p:spPr>
          <a:xfrm>
            <a:off x="8854447" y="4388837"/>
            <a:ext cx="2254764" cy="195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 - - - - - - -  - - - - - - - -- </a:t>
            </a:r>
            <a:r>
              <a:rPr lang="en-US" dirty="0"/>
              <a:t>  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E07C1E-CABF-4E06-906C-D2E8FA7236F5}"/>
              </a:ext>
            </a:extLst>
          </p:cNvPr>
          <p:cNvSpPr txBox="1"/>
          <p:nvPr/>
        </p:nvSpPr>
        <p:spPr>
          <a:xfrm>
            <a:off x="2774782" y="6009318"/>
            <a:ext cx="601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6 :Block Diagram of a syntactic pattern recognition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460B0B-C7E7-4744-8459-07A4D4308C29}"/>
              </a:ext>
            </a:extLst>
          </p:cNvPr>
          <p:cNvSpPr/>
          <p:nvPr/>
        </p:nvSpPr>
        <p:spPr>
          <a:xfrm>
            <a:off x="308976" y="3043172"/>
            <a:ext cx="1111209" cy="423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pattern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D849F23-3590-4469-B191-9A7200F285D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48640" y="3255169"/>
            <a:ext cx="1223572" cy="45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83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DB05-FEEE-4918-8E9D-FF50DE2D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Pattern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88FD0-F008-4328-80E7-F37994F61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Statistical pattern recognition </a:t>
            </a:r>
            <a:r>
              <a:rPr lang="en-US" dirty="0"/>
              <a:t>attempts to classify patterns based on a set of extracted features and an underlying statistical model for the generation of these patterns. Ideally, this is achieved with a rather straightforward method.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determine the feature vector,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train the system,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classify the patterns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Patterns that include structural or relational information are difficult to represent as feature vectors.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Syntactic pattern recognition uses this structural information for classification and description. </a:t>
            </a:r>
          </a:p>
        </p:txBody>
      </p:sp>
    </p:spTree>
    <p:extLst>
      <p:ext uri="{BB962C8B-B14F-4D97-AF65-F5344CB8AC3E}">
        <p14:creationId xmlns:p14="http://schemas.microsoft.com/office/powerpoint/2010/main" val="366765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3E4E-4644-4BF1-85A4-D4B4BC70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23467-65B8-4CD8-9170-4536072A5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	       Fig 7: Using Syntactic Patter Recognition for Classification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1DBADA-0AD8-429C-BF7E-CA4828040315}"/>
              </a:ext>
            </a:extLst>
          </p:cNvPr>
          <p:cNvSpPr/>
          <p:nvPr/>
        </p:nvSpPr>
        <p:spPr>
          <a:xfrm>
            <a:off x="2754630" y="2686928"/>
            <a:ext cx="1589649" cy="1069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Class1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4FD1FE-4D2C-4224-A108-C29D4DC6815A}"/>
              </a:ext>
            </a:extLst>
          </p:cNvPr>
          <p:cNvSpPr/>
          <p:nvPr/>
        </p:nvSpPr>
        <p:spPr>
          <a:xfrm>
            <a:off x="5042390" y="2686928"/>
            <a:ext cx="1547446" cy="1069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Class2 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131143-D086-4C8B-8EFE-4E78C83699C9}"/>
              </a:ext>
            </a:extLst>
          </p:cNvPr>
          <p:cNvSpPr/>
          <p:nvPr/>
        </p:nvSpPr>
        <p:spPr>
          <a:xfrm>
            <a:off x="7427155" y="2686928"/>
            <a:ext cx="1547446" cy="1069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C 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967076-6B7B-4B56-B85F-C0A2F326655A}"/>
              </a:ext>
            </a:extLst>
          </p:cNvPr>
          <p:cNvSpPr/>
          <p:nvPr/>
        </p:nvSpPr>
        <p:spPr>
          <a:xfrm>
            <a:off x="3488788" y="4557932"/>
            <a:ext cx="1688123" cy="1069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Structural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F97A5A-8660-4184-A003-3C6EDDCAC772}"/>
              </a:ext>
            </a:extLst>
          </p:cNvPr>
          <p:cNvSpPr/>
          <p:nvPr/>
        </p:nvSpPr>
        <p:spPr>
          <a:xfrm>
            <a:off x="6288258" y="4557931"/>
            <a:ext cx="1688123" cy="1069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Structural Matcher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6AB158-F591-43D3-BA23-6CA60FB7A802}"/>
              </a:ext>
            </a:extLst>
          </p:cNvPr>
          <p:cNvSpPr/>
          <p:nvPr/>
        </p:nvSpPr>
        <p:spPr>
          <a:xfrm>
            <a:off x="6702377" y="3040550"/>
            <a:ext cx="562708" cy="151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…</a:t>
            </a:r>
            <a:r>
              <a:rPr lang="en-US" dirty="0"/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EB8164-B3C1-4C71-8483-F62F2410D7B2}"/>
              </a:ext>
            </a:extLst>
          </p:cNvPr>
          <p:cNvCxnSpPr>
            <a:stCxn id="6" idx="2"/>
          </p:cNvCxnSpPr>
          <p:nvPr/>
        </p:nvCxnSpPr>
        <p:spPr>
          <a:xfrm flipH="1">
            <a:off x="7652238" y="3756073"/>
            <a:ext cx="548640" cy="80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2B2D65-8568-48C7-AB8E-13398E472202}"/>
              </a:ext>
            </a:extLst>
          </p:cNvPr>
          <p:cNvCxnSpPr/>
          <p:nvPr/>
        </p:nvCxnSpPr>
        <p:spPr>
          <a:xfrm>
            <a:off x="5650524" y="3756073"/>
            <a:ext cx="1278400" cy="66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7CC0AA-4E45-45A3-9FAC-F400D9D9B9D2}"/>
              </a:ext>
            </a:extLst>
          </p:cNvPr>
          <p:cNvCxnSpPr>
            <a:stCxn id="4" idx="2"/>
          </p:cNvCxnSpPr>
          <p:nvPr/>
        </p:nvCxnSpPr>
        <p:spPr>
          <a:xfrm>
            <a:off x="3549455" y="3756073"/>
            <a:ext cx="3284806" cy="66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F31E3A-B05E-4197-9FBB-65C5547FE654}"/>
              </a:ext>
            </a:extLst>
          </p:cNvPr>
          <p:cNvCxnSpPr>
            <a:endCxn id="7" idx="1"/>
          </p:cNvCxnSpPr>
          <p:nvPr/>
        </p:nvCxnSpPr>
        <p:spPr>
          <a:xfrm>
            <a:off x="2278966" y="5092503"/>
            <a:ext cx="120982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456123-7489-46A2-83E2-28C9ACE2DF32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176911" y="5092504"/>
            <a:ext cx="11113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DFEFDF-768C-4BA2-B6DF-1A290154954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976381" y="5092504"/>
            <a:ext cx="759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CA84E9F-0160-46E7-B80E-F5EDE8E70E23}"/>
              </a:ext>
            </a:extLst>
          </p:cNvPr>
          <p:cNvSpPr/>
          <p:nvPr/>
        </p:nvSpPr>
        <p:spPr>
          <a:xfrm>
            <a:off x="940485" y="2686928"/>
            <a:ext cx="1569720" cy="1294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Library of classes categorized by structures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5FC946-54DB-48D6-B005-46CC57CC0EFD}"/>
              </a:ext>
            </a:extLst>
          </p:cNvPr>
          <p:cNvSpPr/>
          <p:nvPr/>
        </p:nvSpPr>
        <p:spPr>
          <a:xfrm>
            <a:off x="1097280" y="4867422"/>
            <a:ext cx="1181686" cy="422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174DC6-33D9-4106-9780-A3022CFC3AF2}"/>
              </a:ext>
            </a:extLst>
          </p:cNvPr>
          <p:cNvSpPr/>
          <p:nvPr/>
        </p:nvSpPr>
        <p:spPr>
          <a:xfrm>
            <a:off x="8736037" y="4617376"/>
            <a:ext cx="1176997" cy="770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Relevant Matches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6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7770-BFCA-4C58-876F-4832DFFE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3D04-F62A-446E-9C02-898817F50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Consists of two main parts: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Analysis -primitive selection and grammatical or structural inference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Recognition -preprocessing, segmentation or decomposition, primitive and relation recognition, and syntax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Preprocessing includes the tasks of pattern encoding and approximation, filtering, restoration, and enhancement.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After preprocessing, the pattern is segmented into sub-patterns and primitives using predefined operations.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Sub-patterns are identified with a given set of primitives, so each pattern is represented by a set of primitives with the specified syntactic operations.</a:t>
            </a:r>
          </a:p>
        </p:txBody>
      </p:sp>
    </p:spTree>
    <p:extLst>
      <p:ext uri="{BB962C8B-B14F-4D97-AF65-F5344CB8AC3E}">
        <p14:creationId xmlns:p14="http://schemas.microsoft.com/office/powerpoint/2010/main" val="469144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92E6-B611-43FF-9005-FA5AA7E4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B6CD2-3C20-4FA1-A9E6-69C82C531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example, using the concatenation operation, each pattern is recognized by a string of concatenated primitives.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At this point, the parser will determine if the pattern is syntactically correct.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belongs to the class of patterns described by the grammar if it is correct.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During parsing/syntax analysis, a description is produced in terms of a parse tree, assuming the pattern is syntactically correct.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it isn’t correct, it will either be rejected or analyzed based on a different grammar, which could represent other possible pattern classes.</a:t>
            </a:r>
          </a:p>
        </p:txBody>
      </p:sp>
    </p:spTree>
    <p:extLst>
      <p:ext uri="{BB962C8B-B14F-4D97-AF65-F5344CB8AC3E}">
        <p14:creationId xmlns:p14="http://schemas.microsoft.com/office/powerpoint/2010/main" val="423920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E82F-EB17-4722-ADB3-B1E19A18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/>
          <a:lstStyle/>
          <a:p>
            <a:r>
              <a:rPr lang="en-US" dirty="0"/>
              <a:t>Matching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4EBFD3-847C-4B56-B5F8-8481EE9D7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046"/>
            <a:ext cx="10515600" cy="181790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simplest form of recognition is template matching, in which a string of primitives representing an input pattern is compared to strings of primitives representing reference patterns.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input pattern is classified in the same class as the prototype that is the best match, which is determined by a similarity criterion.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E0491-02C4-42C0-B8FD-9644A429209B}"/>
              </a:ext>
            </a:extLst>
          </p:cNvPr>
          <p:cNvSpPr txBox="1"/>
          <p:nvPr/>
        </p:nvSpPr>
        <p:spPr>
          <a:xfrm>
            <a:off x="838200" y="4180344"/>
            <a:ext cx="96645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 this case, the structural description is ignored.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opposite approach is a complete parsing that uses the entire structural description.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There are many intermediate approaches; for example, a series of tests designed to test the occurrence of certain primitives, sub-patterns, or combinations of these. The result of these tests will determine a classification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9536853-CAD5-44CF-915E-C256B80D6134}"/>
              </a:ext>
            </a:extLst>
          </p:cNvPr>
          <p:cNvSpPr txBox="1">
            <a:spLocks/>
          </p:cNvSpPr>
          <p:nvPr/>
        </p:nvSpPr>
        <p:spPr>
          <a:xfrm>
            <a:off x="871025" y="3429000"/>
            <a:ext cx="10369061" cy="650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Matching vs. Complete Parsing</a:t>
            </a:r>
          </a:p>
        </p:txBody>
      </p:sp>
    </p:spTree>
    <p:extLst>
      <p:ext uri="{BB962C8B-B14F-4D97-AF65-F5344CB8AC3E}">
        <p14:creationId xmlns:p14="http://schemas.microsoft.com/office/powerpoint/2010/main" val="3960095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FA6B-E400-4541-B0B2-EEF895705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6520"/>
            <a:ext cx="10515600" cy="23524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Parsing is required if the problem necessitates using a complete pattern description for recognition.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Efficiency of the recognition process is improved by simpler approaches that do not require a complete parsing.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Basically, parsing can be expensive, so don’t use it unnecessarily.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1C0B5A-ACCA-4F60-ADFD-71CEB940ADEE}"/>
              </a:ext>
            </a:extLst>
          </p:cNvPr>
          <p:cNvSpPr txBox="1">
            <a:spLocks/>
          </p:cNvSpPr>
          <p:nvPr/>
        </p:nvSpPr>
        <p:spPr>
          <a:xfrm>
            <a:off x="838200" y="3660776"/>
            <a:ext cx="10515600" cy="68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Inferring Grammars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CA70E1-9F93-4D9D-BBD5-FFA04B8BC40A}"/>
              </a:ext>
            </a:extLst>
          </p:cNvPr>
          <p:cNvSpPr txBox="1">
            <a:spLocks/>
          </p:cNvSpPr>
          <p:nvPr/>
        </p:nvSpPr>
        <p:spPr>
          <a:xfrm>
            <a:off x="627185" y="4337342"/>
            <a:ext cx="10515600" cy="2155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Grammatical inference machine similar to “learning” in the discriminant approach; it infers a grammar from a set of training patterns.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inferred grammar can then be used for pattern description and syntax analysis.</a:t>
            </a:r>
          </a:p>
        </p:txBody>
      </p:sp>
    </p:spTree>
    <p:extLst>
      <p:ext uri="{BB962C8B-B14F-4D97-AF65-F5344CB8AC3E}">
        <p14:creationId xmlns:p14="http://schemas.microsoft.com/office/powerpoint/2010/main" val="3732594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7887-5D79-4DB6-8361-B1A1C744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Approach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4586-1384-4353-B10E-5061D5817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 hierarchical approach comes from the similarity that can be seen between the structure of patterns and the syntax or grammar of languages.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Basic idea: use graphs to represent structural relationships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 Primitives: nodes/vertices of a graph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 Relationships: arcs/edges of a graph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Essential component: graph matching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 Following this analogy, patterns can be built up from sub-patterns in a number of ways, similarly to how one builds words by concatenating characters, and builds a phrase or sentence by concatenating words.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31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691E-1AD2-478D-A97F-87F65BF4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Deﬁnitions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8DB05-BF5F-4236-8F23-41B23A232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623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Homomorphism: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A function that relabels one graph into another.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Merging nodes is allowed so long as it preserves the edge relationships.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Isomorphism: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A homomorphism that is 1-to-1 and onto.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Merging nodes not allowed—exact match with nothing changed but labels.</a:t>
            </a:r>
          </a:p>
        </p:txBody>
      </p:sp>
    </p:spTree>
    <p:extLst>
      <p:ext uri="{BB962C8B-B14F-4D97-AF65-F5344CB8AC3E}">
        <p14:creationId xmlns:p14="http://schemas.microsoft.com/office/powerpoint/2010/main" val="530002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A72C-E8A6-4C5C-BC54-06561B49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Rejection Criteria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B95D-2909-470D-B788-3F72E9EC2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a match to exist, several things must hold: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same number of vertices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same number of nodes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in-degree of vertices must match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out-degree of vertices must match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cycles and lengths must match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Failure of any of these to match means you can reject the match, but determine the isomorphism requires that you actually ﬁnd the relabeling</a:t>
            </a:r>
          </a:p>
        </p:txBody>
      </p:sp>
    </p:spTree>
    <p:extLst>
      <p:ext uri="{BB962C8B-B14F-4D97-AF65-F5344CB8AC3E}">
        <p14:creationId xmlns:p14="http://schemas.microsoft.com/office/powerpoint/2010/main" val="2661312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CE46-B059-4C87-B835-30BBFF80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Isomorphisms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30C8A-5CF5-4C78-939B-711731FFC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an adjacency matrix representation of the graph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Reorder the rows and corresponding 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Compare all possible </a:t>
            </a:r>
            <a:r>
              <a:rPr lang="en-US" dirty="0" err="1"/>
              <a:t>reorderings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Comparison: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Possible Permutations: O(n!)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Only really feasible for small n.</a:t>
            </a:r>
          </a:p>
        </p:txBody>
      </p:sp>
    </p:spTree>
    <p:extLst>
      <p:ext uri="{BB962C8B-B14F-4D97-AF65-F5344CB8AC3E}">
        <p14:creationId xmlns:p14="http://schemas.microsoft.com/office/powerpoint/2010/main" val="3082092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4778-3439-434E-A13E-C0E1A537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Subisomorphisms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2F5C8-5B63-43F6-A608-93C9C9D1B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Harder problem: is one pattern part of another one?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Equivalent to ﬁnding subgraph that is isomorphic to another:  </a:t>
            </a:r>
            <a:r>
              <a:rPr lang="en-US" dirty="0" err="1"/>
              <a:t>subisomorphism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Finding </a:t>
            </a:r>
            <a:r>
              <a:rPr lang="en-US" dirty="0" err="1"/>
              <a:t>subisomorphisms</a:t>
            </a:r>
            <a:r>
              <a:rPr lang="en-US" dirty="0"/>
              <a:t> not only requires determining isomorphism between graph and subgraph, but also considering all possible subgraphs.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2EFCAD-2D1F-4ABD-978B-47E262AF8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355" y="4547284"/>
            <a:ext cx="4238625" cy="176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0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simple geometrical patterns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286000" y="1828800"/>
            <a:ext cx="22098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715000" y="1752600"/>
            <a:ext cx="4114800" cy="2133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3733800" y="4495800"/>
            <a:ext cx="2133600" cy="2057400"/>
          </a:xfrm>
          <a:prstGeom prst="ellipse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286000" y="38862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Square</a:t>
            </a:r>
            <a:endParaRPr lang="en-IN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0" y="3886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Rectangle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53398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883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311C-EA16-4D1C-94DB-CD117A6E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5E51-919B-400C-A21B-20275A2E4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if we want to ﬁnd not only identical matches but similar patterns?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does it mean for graphs to be similar?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One way is to count modiﬁcations required to make one match the other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inserting an edge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deleting an edge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inserting a node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deleting a node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splitting a node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merging two nodes</a:t>
            </a:r>
          </a:p>
        </p:txBody>
      </p:sp>
    </p:spTree>
    <p:extLst>
      <p:ext uri="{BB962C8B-B14F-4D97-AF65-F5344CB8AC3E}">
        <p14:creationId xmlns:p14="http://schemas.microsoft.com/office/powerpoint/2010/main" val="2226887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98AF-114A-490C-97FE-FCD8C1F3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5AFBE-1864-41CC-B14B-7BE9BAB4B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 Create a new graph where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each node is a pairing between a node from one attributed graph and compatible node from the other, and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each edge represents consistency (mutual compatibility) between two pairing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dirty="0" err="1"/>
              <a:t>subisomorphism</a:t>
            </a:r>
            <a:r>
              <a:rPr lang="en-US" dirty="0"/>
              <a:t> is indicated by a completely-connected subgraph (clique) of the match graph.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best match is the largest clique.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23E3E1-C198-4A07-84F0-7DF371476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435" y="4909624"/>
            <a:ext cx="3141565" cy="16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78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6290-15C7-4C08-9126-823561F4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373"/>
          </a:xfrm>
        </p:spPr>
        <p:txBody>
          <a:bodyPr/>
          <a:lstStyle/>
          <a:p>
            <a:r>
              <a:rPr lang="en-US" dirty="0"/>
              <a:t>Attributed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0B66-C02B-4B58-90BC-490603440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25072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Idea: can relabel graph nodes, but must match apples to apples and oranges to oranges.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 attributed graph has attributes attached to each vertex.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Matching attributed graphs must not only produce a (sub)isomorphism but must also match attributes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BA2973-0006-4907-864A-7E096D8F6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08" y="4192172"/>
            <a:ext cx="4698685" cy="186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4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 patterns or sub-patterns required for classification</a:t>
            </a:r>
            <a:endParaRPr lang="en-IN" dirty="0"/>
          </a:p>
        </p:txBody>
      </p:sp>
      <p:cxnSp>
        <p:nvCxnSpPr>
          <p:cNvPr id="5" name="Elbow Connector 4"/>
          <p:cNvCxnSpPr/>
          <p:nvPr/>
        </p:nvCxnSpPr>
        <p:spPr>
          <a:xfrm rot="10800000" flipV="1">
            <a:off x="2438402" y="2168240"/>
            <a:ext cx="1066798" cy="990601"/>
          </a:xfrm>
          <a:prstGeom prst="bentConnector3">
            <a:avLst>
              <a:gd name="adj1" fmla="val 10064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0800000" flipV="1">
            <a:off x="8617525" y="2157847"/>
            <a:ext cx="1066798" cy="990601"/>
          </a:xfrm>
          <a:prstGeom prst="bentConnector3">
            <a:avLst>
              <a:gd name="adj1" fmla="val -65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0800000">
            <a:off x="4267200" y="2168239"/>
            <a:ext cx="1066799" cy="969818"/>
          </a:xfrm>
          <a:prstGeom prst="bentConnector3">
            <a:avLst>
              <a:gd name="adj1" fmla="val -64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>
            <a:off x="6248401" y="2168238"/>
            <a:ext cx="1066799" cy="969818"/>
          </a:xfrm>
          <a:prstGeom prst="bentConnector3">
            <a:avLst>
              <a:gd name="adj1" fmla="val 10064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6000" y="3276600"/>
            <a:ext cx="533400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endParaRPr lang="en-IN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9296400" y="3276600"/>
            <a:ext cx="533400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</a:t>
            </a:r>
            <a:endParaRPr lang="en-IN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6248400" y="3276600"/>
            <a:ext cx="533400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</a:t>
            </a:r>
            <a:endParaRPr lang="en-IN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4953000" y="3276600"/>
            <a:ext cx="533400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</a:t>
            </a:r>
            <a:endParaRPr lang="en-IN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842160" y="4301836"/>
            <a:ext cx="0" cy="1295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0582" y="4949536"/>
            <a:ext cx="144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248399" y="4149436"/>
            <a:ext cx="1600200" cy="16002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35" name="Oval 34"/>
          <p:cNvSpPr/>
          <p:nvPr/>
        </p:nvSpPr>
        <p:spPr>
          <a:xfrm>
            <a:off x="8084123" y="4149436"/>
            <a:ext cx="1600200" cy="16002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36" name="Rectangle 35"/>
          <p:cNvSpPr/>
          <p:nvPr/>
        </p:nvSpPr>
        <p:spPr>
          <a:xfrm>
            <a:off x="7048500" y="3906798"/>
            <a:ext cx="1835725" cy="203680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37" name="TextBox 36"/>
          <p:cNvSpPr txBox="1"/>
          <p:nvPr/>
        </p:nvSpPr>
        <p:spPr>
          <a:xfrm>
            <a:off x="2705100" y="5257800"/>
            <a:ext cx="533400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</a:t>
            </a:r>
            <a:endParaRPr lang="en-IN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686800" y="5791200"/>
            <a:ext cx="533400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</a:t>
            </a:r>
            <a:endParaRPr lang="en-IN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6705600" y="5791200"/>
            <a:ext cx="533400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</a:t>
            </a:r>
            <a:endParaRPr lang="en-IN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4533898" y="5715000"/>
            <a:ext cx="533400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148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Description of patterns in terms of sub-patterns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286000" y="1828800"/>
            <a:ext cx="1676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286000" y="18288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Square</a:t>
            </a:r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2286000" y="3531632"/>
            <a:ext cx="3429000" cy="14478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272145" y="353163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Rectangle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2195945" y="5140037"/>
            <a:ext cx="1752600" cy="1676400"/>
          </a:xfrm>
          <a:prstGeom prst="ellipse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133600" y="579357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Circle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553200" y="232919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e b f d e c</a:t>
            </a:r>
            <a:endParaRPr lang="en-IN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3993922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e </a:t>
            </a:r>
            <a:r>
              <a:rPr lang="en-US" sz="2800" dirty="0" err="1"/>
              <a:t>e</a:t>
            </a:r>
            <a:r>
              <a:rPr lang="en-US" sz="2800" dirty="0"/>
              <a:t> b f d e </a:t>
            </a:r>
            <a:r>
              <a:rPr lang="en-US" sz="2800" dirty="0" err="1"/>
              <a:t>e</a:t>
            </a:r>
            <a:r>
              <a:rPr lang="en-US" sz="2800" dirty="0"/>
              <a:t> c</a:t>
            </a:r>
            <a:endParaRPr lang="en-IN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553200" y="5716627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 h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3802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749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Problems in classical approach of PR in handling patterns having typical geometrical shapes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286000" y="2133600"/>
            <a:ext cx="22098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728855" y="2140527"/>
            <a:ext cx="4114800" cy="2133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3733800" y="4495800"/>
            <a:ext cx="2133600" cy="2057400"/>
          </a:xfrm>
          <a:prstGeom prst="ellipse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50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AFBE-DE9C-4372-AD2B-1949A869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Pattern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442A-CCA9-4125-AA1A-3DA118CE6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Grammars can be used to create a definition of the structure of each pattern class.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Then, recognition and classiﬁcation are done using either: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Parsing using formal grammars (called  Syntactic Pattern Recognition)</a:t>
            </a:r>
          </a:p>
          <a:p>
            <a:pPr marL="457200" lvl="1" indent="0">
              <a:buNone/>
            </a:pPr>
            <a:r>
              <a:rPr lang="en-US" dirty="0"/>
              <a:t>				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Relational graph matching( called Hierarchical approach 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6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A677-1DFF-454A-B5C6-0D2A61903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164"/>
            <a:ext cx="10515600" cy="1060687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DAE0-2BB1-4A0D-9C9E-704F1CA18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858"/>
            <a:ext cx="10515600" cy="397003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Classification can be done based on a measure of structural similarity in patterns.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Each pattern class can be represented by a structural representation or description. </a:t>
            </a:r>
          </a:p>
        </p:txBody>
      </p:sp>
    </p:spTree>
    <p:extLst>
      <p:ext uri="{BB962C8B-B14F-4D97-AF65-F5344CB8AC3E}">
        <p14:creationId xmlns:p14="http://schemas.microsoft.com/office/powerpoint/2010/main" val="246481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1DE5-BE89-4C6F-A6FC-622F03EB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87677-708E-4655-8E3F-1A943BFF7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A description of the pattern structure is useful for recognizing entities when a simple classification isn’t possible.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Can also describe aspects that cause a pattern  not to be assigned   to a particular class.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 In complex cases, recognition can only be achieved through a description for each pattern rather than through classification.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4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1816</Words>
  <Application>Microsoft Macintosh PowerPoint</Application>
  <PresentationFormat>Widescreen</PresentationFormat>
  <Paragraphs>211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Syntactic Pattern Recognition</vt:lpstr>
      <vt:lpstr>Syntactic Pattern Recognition</vt:lpstr>
      <vt:lpstr>Some simple geometrical patterns</vt:lpstr>
      <vt:lpstr>Primitive patterns or sub-patterns required for classification</vt:lpstr>
      <vt:lpstr>Description of patterns in terms of sub-patterns</vt:lpstr>
      <vt:lpstr>Problems in classical approach of PR in handling patterns having typical geometrical shapes</vt:lpstr>
      <vt:lpstr>Syntactic Pattern Recognition</vt:lpstr>
      <vt:lpstr>Classification</vt:lpstr>
      <vt:lpstr>Description</vt:lpstr>
      <vt:lpstr>Definitions</vt:lpstr>
      <vt:lpstr>Syntax Analysis </vt:lpstr>
      <vt:lpstr>Pattern Description Using Grammar</vt:lpstr>
      <vt:lpstr>Pattern Description Using Grammar</vt:lpstr>
      <vt:lpstr>Pattern Description Using Grammar</vt:lpstr>
      <vt:lpstr>Pattern Description Using Grammar</vt:lpstr>
      <vt:lpstr>Pattern Description Using Grammar</vt:lpstr>
      <vt:lpstr>Pattern Description Using Grammar</vt:lpstr>
      <vt:lpstr>When to Use It</vt:lpstr>
      <vt:lpstr>Syntactic System</vt:lpstr>
      <vt:lpstr>Syntactic System</vt:lpstr>
      <vt:lpstr>Syntactic System </vt:lpstr>
      <vt:lpstr>Syntax Parsing</vt:lpstr>
      <vt:lpstr>Matching</vt:lpstr>
      <vt:lpstr>PowerPoint Presentation</vt:lpstr>
      <vt:lpstr>Hierarchical Approach </vt:lpstr>
      <vt:lpstr>Deﬁnitions </vt:lpstr>
      <vt:lpstr>Quick Rejection Criteria </vt:lpstr>
      <vt:lpstr>Finding Isomorphisms </vt:lpstr>
      <vt:lpstr>Subisomorphisms</vt:lpstr>
      <vt:lpstr>Graph Similarity</vt:lpstr>
      <vt:lpstr>Match Graphs</vt:lpstr>
      <vt:lpstr>Attributed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Syntactic Pattern Recognition</dc:title>
  <dc:creator>Amit Kumar</dc:creator>
  <cp:lastModifiedBy>Microsoft Office User</cp:lastModifiedBy>
  <cp:revision>63</cp:revision>
  <dcterms:created xsi:type="dcterms:W3CDTF">2018-09-16T14:24:13Z</dcterms:created>
  <dcterms:modified xsi:type="dcterms:W3CDTF">2020-12-19T11:46:11Z</dcterms:modified>
</cp:coreProperties>
</file>